
<file path=[Content_Types].xml><?xml version="1.0" encoding="utf-8"?>
<Types xmlns="http://schemas.openxmlformats.org/package/2006/content-types">
  <Default Extension="png" ContentType="image/png"/>
  <Default Extension="xls" ContentType="application/vnd.ms-exce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theme/themeOverride4.xml" ContentType="application/vnd.openxmlformats-officedocument.themeOverride+xml"/>
  <Override PartName="/ppt/charts/chart2.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charts/chart3.xml" ContentType="application/vnd.openxmlformats-officedocument.drawingml.chart+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charts/chart4.xml" ContentType="application/vnd.openxmlformats-officedocument.drawingml.chart+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charts/chart5.xml" ContentType="application/vnd.openxmlformats-officedocument.drawingml.chart+xml"/>
  <Override PartName="/ppt/theme/themeOverride24.xml" ContentType="application/vnd.openxmlformats-officedocument.themeOverride+xml"/>
  <Override PartName="/ppt/theme/themeOverride25.xml" ContentType="application/vnd.openxmlformats-officedocument.themeOverride+xml"/>
  <Override PartName="/ppt/charts/chart6.xml" ContentType="application/vnd.openxmlformats-officedocument.drawingml.chart+xml"/>
  <Override PartName="/ppt/theme/themeOverride26.xml" ContentType="application/vnd.openxmlformats-officedocument.themeOverride+xml"/>
  <Override PartName="/ppt/charts/chart7.xml" ContentType="application/vnd.openxmlformats-officedocument.drawingml.chart+xml"/>
  <Override PartName="/ppt/theme/themeOverride27.xml" ContentType="application/vnd.openxmlformats-officedocument.themeOverride+xml"/>
  <Override PartName="/ppt/theme/themeOverride28.xml" ContentType="application/vnd.openxmlformats-officedocument.themeOverride+xml"/>
  <Override PartName="/ppt/charts/chart8.xml" ContentType="application/vnd.openxmlformats-officedocument.drawingml.chart+xml"/>
  <Override PartName="/ppt/theme/themeOverride29.xml" ContentType="application/vnd.openxmlformats-officedocument.themeOverride+xml"/>
  <Override PartName="/ppt/charts/chart9.xml" ContentType="application/vnd.openxmlformats-officedocument.drawingml.chart+xml"/>
  <Override PartName="/ppt/theme/themeOverride30.xml" ContentType="application/vnd.openxmlformats-officedocument.themeOverride+xml"/>
  <Override PartName="/ppt/theme/themeOverride31.xml" ContentType="application/vnd.openxmlformats-officedocument.themeOverride+xml"/>
  <Override PartName="/ppt/charts/chart10.xml" ContentType="application/vnd.openxmlformats-officedocument.drawingml.chart+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charts/chart11.xml" ContentType="application/vnd.openxmlformats-officedocument.drawingml.chart+xml"/>
  <Override PartName="/ppt/theme/themeOverride35.xml" ContentType="application/vnd.openxmlformats-officedocument.themeOverride+xml"/>
  <Override PartName="/ppt/charts/chart12.xml" ContentType="application/vnd.openxmlformats-officedocument.drawingml.chart+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charts/chart13.xml" ContentType="application/vnd.openxmlformats-officedocument.drawingml.chart+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charts/chart14.xml" ContentType="application/vnd.openxmlformats-officedocument.drawingml.chart+xml"/>
  <Override PartName="/ppt/theme/themeOverride50.xml" ContentType="application/vnd.openxmlformats-officedocument.themeOverride+xml"/>
  <Override PartName="/ppt/charts/chart15.xml" ContentType="application/vnd.openxmlformats-officedocument.drawingml.chart+xml"/>
  <Override PartName="/ppt/theme/themeOverride51.xml" ContentType="application/vnd.openxmlformats-officedocument.themeOverride+xml"/>
  <Override PartName="/ppt/charts/chart16.xml" ContentType="application/vnd.openxmlformats-officedocument.drawingml.chart+xml"/>
  <Override PartName="/ppt/theme/themeOverride52.xml" ContentType="application/vnd.openxmlformats-officedocument.themeOverride+xml"/>
  <Override PartName="/ppt/theme/themeOverride53.xml" ContentType="application/vnd.openxmlformats-officedocument.themeOverride+xml"/>
  <Override PartName="/ppt/charts/chart17.xml" ContentType="application/vnd.openxmlformats-officedocument.drawingml.chart+xml"/>
  <Override PartName="/ppt/theme/themeOverride54.xml" ContentType="application/vnd.openxmlformats-officedocument.themeOverride+xml"/>
  <Override PartName="/ppt/charts/chart18.xml" ContentType="application/vnd.openxmlformats-officedocument.drawingml.chart+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charts/chart19.xml" ContentType="application/vnd.openxmlformats-officedocument.drawingml.chart+xml"/>
  <Override PartName="/ppt/theme/themeOverride59.xml" ContentType="application/vnd.openxmlformats-officedocument.themeOverride+xml"/>
  <Override PartName="/ppt/theme/themeOverride60.xml" ContentType="application/vnd.openxmlformats-officedocument.themeOverride+xml"/>
  <Override PartName="/ppt/charts/chart20.xml" ContentType="application/vnd.openxmlformats-officedocument.drawingml.chart+xml"/>
  <Override PartName="/ppt/theme/themeOverride61.xml" ContentType="application/vnd.openxmlformats-officedocument.themeOverride+xml"/>
  <Override PartName="/ppt/charts/chart21.xml" ContentType="application/vnd.openxmlformats-officedocument.drawingml.chart+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charts/chart22.xml" ContentType="application/vnd.openxmlformats-officedocument.drawingml.chart+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charts/chart23.xml" ContentType="application/vnd.openxmlformats-officedocument.drawingml.chart+xml"/>
  <Override PartName="/ppt/theme/themeOverride69.xml" ContentType="application/vnd.openxmlformats-officedocument.themeOverride+xml"/>
  <Override PartName="/ppt/theme/themeOverride70.xml" ContentType="application/vnd.openxmlformats-officedocument.themeOverride+xml"/>
  <Override PartName="/ppt/charts/chart24.xml" ContentType="application/vnd.openxmlformats-officedocument.drawingml.chart+xml"/>
  <Override PartName="/ppt/theme/themeOverride71.xml" ContentType="application/vnd.openxmlformats-officedocument.themeOverride+xml"/>
  <Override PartName="/ppt/theme/themeOverride72.xml" ContentType="application/vnd.openxmlformats-officedocument.themeOverride+xml"/>
  <Override PartName="/ppt/charts/chart25.xml" ContentType="application/vnd.openxmlformats-officedocument.drawingml.chart+xml"/>
  <Override PartName="/ppt/theme/themeOverride73.xml" ContentType="application/vnd.openxmlformats-officedocument.themeOverride+xml"/>
  <Override PartName="/ppt/theme/themeOverride74.xml" ContentType="application/vnd.openxmlformats-officedocument.themeOverride+xml"/>
  <Override PartName="/ppt/charts/chart26.xml" ContentType="application/vnd.openxmlformats-officedocument.drawingml.chart+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28" r:id="rId5"/>
    <p:sldMasterId id="2147484116" r:id="rId6"/>
    <p:sldMasterId id="2147484150" r:id="rId7"/>
    <p:sldMasterId id="2147484174" r:id="rId8"/>
    <p:sldMasterId id="2147484186" r:id="rId9"/>
    <p:sldMasterId id="2147484198" r:id="rId10"/>
    <p:sldMasterId id="2147484210" r:id="rId11"/>
    <p:sldMasterId id="2147485322" r:id="rId12"/>
    <p:sldMasterId id="2147485334" r:id="rId13"/>
    <p:sldMasterId id="2147485346" r:id="rId14"/>
    <p:sldMasterId id="2147485358" r:id="rId15"/>
    <p:sldMasterId id="2147485370" r:id="rId16"/>
    <p:sldMasterId id="2147485382" r:id="rId17"/>
    <p:sldMasterId id="2147485559" r:id="rId18"/>
    <p:sldMasterId id="2147485571" r:id="rId19"/>
    <p:sldMasterId id="2147486631" r:id="rId20"/>
    <p:sldMasterId id="2147486643" r:id="rId21"/>
  </p:sldMasterIdLst>
  <p:notesMasterIdLst>
    <p:notesMasterId r:id="rId108"/>
  </p:notesMasterIdLst>
  <p:handoutMasterIdLst>
    <p:handoutMasterId r:id="rId109"/>
  </p:handoutMasterIdLst>
  <p:sldIdLst>
    <p:sldId id="659" r:id="rId22"/>
    <p:sldId id="661" r:id="rId23"/>
    <p:sldId id="662" r:id="rId24"/>
    <p:sldId id="763" r:id="rId25"/>
    <p:sldId id="764" r:id="rId26"/>
    <p:sldId id="665" r:id="rId27"/>
    <p:sldId id="667" r:id="rId28"/>
    <p:sldId id="779" r:id="rId29"/>
    <p:sldId id="669" r:id="rId30"/>
    <p:sldId id="670" r:id="rId31"/>
    <p:sldId id="713" r:id="rId32"/>
    <p:sldId id="675" r:id="rId33"/>
    <p:sldId id="782" r:id="rId34"/>
    <p:sldId id="752" r:id="rId35"/>
    <p:sldId id="753" r:id="rId36"/>
    <p:sldId id="754" r:id="rId37"/>
    <p:sldId id="776" r:id="rId38"/>
    <p:sldId id="755" r:id="rId39"/>
    <p:sldId id="757" r:id="rId40"/>
    <p:sldId id="758" r:id="rId41"/>
    <p:sldId id="759" r:id="rId42"/>
    <p:sldId id="760" r:id="rId43"/>
    <p:sldId id="761" r:id="rId44"/>
    <p:sldId id="762" r:id="rId45"/>
    <p:sldId id="756" r:id="rId46"/>
    <p:sldId id="685" r:id="rId47"/>
    <p:sldId id="687" r:id="rId48"/>
    <p:sldId id="688" r:id="rId49"/>
    <p:sldId id="693" r:id="rId50"/>
    <p:sldId id="689" r:id="rId51"/>
    <p:sldId id="446" r:id="rId52"/>
    <p:sldId id="611" r:id="rId53"/>
    <p:sldId id="551" r:id="rId54"/>
    <p:sldId id="552" r:id="rId55"/>
    <p:sldId id="580" r:id="rId56"/>
    <p:sldId id="581" r:id="rId57"/>
    <p:sldId id="634" r:id="rId58"/>
    <p:sldId id="584" r:id="rId59"/>
    <p:sldId id="587" r:id="rId60"/>
    <p:sldId id="714" r:id="rId61"/>
    <p:sldId id="715" r:id="rId62"/>
    <p:sldId id="716" r:id="rId63"/>
    <p:sldId id="717" r:id="rId64"/>
    <p:sldId id="718" r:id="rId65"/>
    <p:sldId id="719" r:id="rId66"/>
    <p:sldId id="644" r:id="rId67"/>
    <p:sldId id="738" r:id="rId68"/>
    <p:sldId id="739" r:id="rId69"/>
    <p:sldId id="740" r:id="rId70"/>
    <p:sldId id="741" r:id="rId71"/>
    <p:sldId id="742" r:id="rId72"/>
    <p:sldId id="743" r:id="rId73"/>
    <p:sldId id="744" r:id="rId74"/>
    <p:sldId id="745" r:id="rId75"/>
    <p:sldId id="746" r:id="rId76"/>
    <p:sldId id="747" r:id="rId77"/>
    <p:sldId id="767" r:id="rId78"/>
    <p:sldId id="748" r:id="rId79"/>
    <p:sldId id="749" r:id="rId80"/>
    <p:sldId id="750" r:id="rId81"/>
    <p:sldId id="654" r:id="rId82"/>
    <p:sldId id="720" r:id="rId83"/>
    <p:sldId id="721" r:id="rId84"/>
    <p:sldId id="722" r:id="rId85"/>
    <p:sldId id="723" r:id="rId86"/>
    <p:sldId id="724" r:id="rId87"/>
    <p:sldId id="725" r:id="rId88"/>
    <p:sldId id="781" r:id="rId89"/>
    <p:sldId id="726" r:id="rId90"/>
    <p:sldId id="727" r:id="rId91"/>
    <p:sldId id="729" r:id="rId92"/>
    <p:sldId id="728" r:id="rId93"/>
    <p:sldId id="730" r:id="rId94"/>
    <p:sldId id="731" r:id="rId95"/>
    <p:sldId id="732" r:id="rId96"/>
    <p:sldId id="733" r:id="rId97"/>
    <p:sldId id="780" r:id="rId98"/>
    <p:sldId id="734" r:id="rId99"/>
    <p:sldId id="735" r:id="rId100"/>
    <p:sldId id="737" r:id="rId101"/>
    <p:sldId id="736" r:id="rId102"/>
    <p:sldId id="707" r:id="rId103"/>
    <p:sldId id="769" r:id="rId104"/>
    <p:sldId id="774" r:id="rId105"/>
    <p:sldId id="775" r:id="rId106"/>
    <p:sldId id="658" r:id="rId107"/>
  </p:sldIdLst>
  <p:sldSz cx="9144000" cy="6858000" type="screen4x3"/>
  <p:notesSz cx="7010400" cy="92964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a Moreno Tacchi" initials="DMT" lastIdx="66" clrIdx="0"/>
  <p:cmAuthor id="1" name="María Torres Alcalde" initials="MTA" lastIdx="26" clrIdx="1"/>
  <p:cmAuthor id="2" name="Carolina Maturana Zúñiga" initials="CMZ"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511"/>
    <a:srgbClr val="0A8EB2"/>
    <a:srgbClr val="FF9933"/>
    <a:srgbClr val="FF9966"/>
    <a:srgbClr val="FFCC99"/>
    <a:srgbClr val="FFCC00"/>
    <a:srgbClr val="FF898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9" autoAdjust="0"/>
    <p:restoredTop sz="94638" autoAdjust="0"/>
  </p:normalViewPr>
  <p:slideViewPr>
    <p:cSldViewPr>
      <p:cViewPr>
        <p:scale>
          <a:sx n="66" d="100"/>
          <a:sy n="66" d="100"/>
        </p:scale>
        <p:origin x="-146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18.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viewProps" Target="viewProps.xml"/><Relationship Id="rId16" Type="http://schemas.openxmlformats.org/officeDocument/2006/relationships/slideMaster" Target="slideMasters/slideMaster13.xml"/><Relationship Id="rId107" Type="http://schemas.openxmlformats.org/officeDocument/2006/relationships/slide" Target="slides/slide86.xml"/><Relationship Id="rId11" Type="http://schemas.openxmlformats.org/officeDocument/2006/relationships/slideMaster" Target="slideMasters/slideMaster8.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2.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theme" Target="theme/theme1.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notesMaster" Target="notesMasters/notesMaster1.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8.xml"/><Relationship Id="rId109" Type="http://schemas.openxmlformats.org/officeDocument/2006/relationships/handoutMaster" Target="handoutMasters/handoutMaster1.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7" Type="http://schemas.openxmlformats.org/officeDocument/2006/relationships/slideMaster" Target="slideMasters/slideMaster4.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customXml" Target="../customXml/item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commentAuthors" Target="commentAuthors.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8" Type="http://schemas.openxmlformats.org/officeDocument/2006/relationships/slideMaster" Target="slideMasters/slideMaster5.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customXml" Target="../customXml/item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20" Type="http://schemas.openxmlformats.org/officeDocument/2006/relationships/slideMaster" Target="slideMasters/slideMaster17.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maturana\AppData\Local\Microsoft\Windows\INetCache\Content.Outlook\SWP0C7T1\cruces%20ENT%20consejero%20(2).xlsx" TargetMode="External"/><Relationship Id="rId1" Type="http://schemas.openxmlformats.org/officeDocument/2006/relationships/themeOverride" Target="../theme/themeOverride4.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32.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cmaturana\AppData\Local\Microsoft\Windows\INetCache\Content.Outlook\SWP0C7T1\Copia%20de%20resultados%2049-66%20fran.xlsx" TargetMode="External"/><Relationship Id="rId1" Type="http://schemas.openxmlformats.org/officeDocument/2006/relationships/themeOverride" Target="../theme/themeOverride35.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cmaturana\AppData\Local\Microsoft\Windows\INetCache\Content.Outlook\SWP0C7T1\Copia%20de%20resultados%2049-66%20fran.xlsx" TargetMode="External"/><Relationship Id="rId1" Type="http://schemas.openxmlformats.org/officeDocument/2006/relationships/themeOverride" Target="../theme/themeOverride36.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40.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Copia%20de%20Copia%20de%20resultados%2049-66%20fran.xlsx" TargetMode="External"/><Relationship Id="rId1" Type="http://schemas.openxmlformats.org/officeDocument/2006/relationships/themeOverride" Target="../theme/themeOverride50.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Copia%20de%20Copia%20de%20resultados%2049-66%20fran.xlsx" TargetMode="External"/><Relationship Id="rId1" Type="http://schemas.openxmlformats.org/officeDocument/2006/relationships/themeOverride" Target="../theme/themeOverride51.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Copia%20de%20Copia%20de%20resultados%2049-66%20fran.xlsx" TargetMode="External"/><Relationship Id="rId1" Type="http://schemas.openxmlformats.org/officeDocument/2006/relationships/themeOverride" Target="../theme/themeOverride52.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Copia%20de%20Copia%20de%20resultados%2049-66%20fran.xlsx" TargetMode="External"/><Relationship Id="rId1" Type="http://schemas.openxmlformats.org/officeDocument/2006/relationships/themeOverride" Target="../theme/themeOverride54.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Copia%20de%20Copia%20de%20resultados%2049-66%20fran.xlsx" TargetMode="External"/><Relationship Id="rId1" Type="http://schemas.openxmlformats.org/officeDocument/2006/relationships/themeOverride" Target="../theme/themeOverride55.xml"/></Relationships>
</file>

<file path=ppt/charts/_rels/chart19.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59.xml"/></Relationships>
</file>

<file path=ppt/charts/_rels/chart2.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5.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61.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62.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65.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69.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71.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73.xml"/></Relationships>
</file>

<file path=ppt/charts/_rels/chart26.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75.xml"/></Relationships>
</file>

<file path=ppt/charts/_rels/chart3.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maturana\AppData\Local\Microsoft\Windows\INetCache\Content.Outlook\SWP0C7T1\cruces%20ENT%20consejero.xlsx" TargetMode="External"/><Relationship Id="rId1" Type="http://schemas.openxmlformats.org/officeDocument/2006/relationships/themeOverride" Target="../theme/themeOverride1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2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2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2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29.xml"/></Relationships>
</file>

<file path=ppt/charts/_rels/chart9.xml.rels><?xml version="1.0" encoding="UTF-8" standalone="yes"?>
<Relationships xmlns="http://schemas.openxmlformats.org/package/2006/relationships"><Relationship Id="rId2" Type="http://schemas.openxmlformats.org/officeDocument/2006/relationships/oleObject" Target="file:///C:\Users\cmaturana\Desktop\Proyectos%20Dir%20Estudios\2015\Estudio%20Nacional%20Transparencia\resultados%2049-66.xlsx" TargetMode="External"/><Relationship Id="rId1" Type="http://schemas.openxmlformats.org/officeDocument/2006/relationships/themeOverride" Target="../theme/themeOverride3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L"/>
              <a:t>Cuando se habla de transparencia en los organismos públicos, ¿qué se imagina Ud.? (Respuesta múltiple)</a:t>
            </a:r>
          </a:p>
        </c:rich>
      </c:tx>
      <c:layout/>
      <c:overlay val="0"/>
    </c:title>
    <c:autoTitleDeleted val="0"/>
    <c:plotArea>
      <c:layout/>
      <c:barChart>
        <c:barDir val="bar"/>
        <c:grouping val="clustered"/>
        <c:varyColors val="0"/>
        <c:ser>
          <c:idx val="0"/>
          <c:order val="0"/>
          <c:invertIfNegative val="0"/>
          <c:cat>
            <c:strRef>
              <c:f>'"Transparencia"'!$B$71:$B$79</c:f>
              <c:strCache>
                <c:ptCount val="9"/>
                <c:pt idx="0">
                  <c:v>Honestidad</c:v>
                </c:pt>
                <c:pt idx="1">
                  <c:v>Acceso a información pública</c:v>
                </c:pt>
                <c:pt idx="2">
                  <c:v>Claridad y apoyo al ciudadano</c:v>
                </c:pt>
                <c:pt idx="3">
                  <c:v>Cumplimiento efectivo de la función</c:v>
                </c:pt>
                <c:pt idx="4">
                  <c:v>Rendición de cuentas</c:v>
                </c:pt>
                <c:pt idx="5">
                  <c:v>Probidad y Rectitud</c:v>
                </c:pt>
                <c:pt idx="6">
                  <c:v>Mayor orden y eficiencia</c:v>
                </c:pt>
                <c:pt idx="7">
                  <c:v>Otros</c:v>
                </c:pt>
                <c:pt idx="8">
                  <c:v>No sabe</c:v>
                </c:pt>
              </c:strCache>
            </c:strRef>
          </c:cat>
          <c:val>
            <c:numRef>
              <c:f>'"Transparencia"'!$C$71:$C$79</c:f>
              <c:numCache>
                <c:formatCode>###0%</c:formatCode>
                <c:ptCount val="9"/>
                <c:pt idx="0">
                  <c:v>0.35363075330138333</c:v>
                </c:pt>
                <c:pt idx="1">
                  <c:v>0.28538991003799508</c:v>
                </c:pt>
                <c:pt idx="2">
                  <c:v>0.2</c:v>
                </c:pt>
                <c:pt idx="3">
                  <c:v>0.11700000000000001</c:v>
                </c:pt>
                <c:pt idx="4">
                  <c:v>0.10190271347710424</c:v>
                </c:pt>
                <c:pt idx="5">
                  <c:v>8.4000000000000005E-2</c:v>
                </c:pt>
                <c:pt idx="6">
                  <c:v>5.7628012950810881E-2</c:v>
                </c:pt>
                <c:pt idx="7">
                  <c:v>0.06</c:v>
                </c:pt>
                <c:pt idx="8">
                  <c:v>0.22</c:v>
                </c:pt>
              </c:numCache>
            </c:numRef>
          </c:val>
        </c:ser>
        <c:dLbls>
          <c:showLegendKey val="0"/>
          <c:showVal val="1"/>
          <c:showCatName val="0"/>
          <c:showSerName val="0"/>
          <c:showPercent val="0"/>
          <c:showBubbleSize val="0"/>
        </c:dLbls>
        <c:gapWidth val="150"/>
        <c:overlap val="-25"/>
        <c:axId val="199127552"/>
        <c:axId val="126857728"/>
      </c:barChart>
      <c:catAx>
        <c:axId val="199127552"/>
        <c:scaling>
          <c:orientation val="maxMin"/>
        </c:scaling>
        <c:delete val="0"/>
        <c:axPos val="l"/>
        <c:majorTickMark val="none"/>
        <c:minorTickMark val="none"/>
        <c:tickLblPos val="nextTo"/>
        <c:crossAx val="126857728"/>
        <c:crosses val="autoZero"/>
        <c:auto val="1"/>
        <c:lblAlgn val="ctr"/>
        <c:lblOffset val="100"/>
        <c:noMultiLvlLbl val="0"/>
      </c:catAx>
      <c:valAx>
        <c:axId val="126857728"/>
        <c:scaling>
          <c:orientation val="minMax"/>
        </c:scaling>
        <c:delete val="1"/>
        <c:axPos val="t"/>
        <c:numFmt formatCode="###0%" sourceLinked="1"/>
        <c:majorTickMark val="out"/>
        <c:minorTickMark val="none"/>
        <c:tickLblPos val="nextTo"/>
        <c:crossAx val="199127552"/>
        <c:crosses val="autoZero"/>
        <c:crossBetween val="between"/>
      </c:valAx>
    </c:plotArea>
    <c:plotVisOnly val="1"/>
    <c:dispBlanksAs val="gap"/>
    <c:showDLblsOverMax val="0"/>
  </c:chart>
  <c:spPr>
    <a:ln>
      <a:solidFill>
        <a:srgbClr val="4A78BB"/>
      </a:solidFill>
    </a:ln>
  </c:spPr>
  <c:txPr>
    <a:bodyPr/>
    <a:lstStyle/>
    <a:p>
      <a:pPr>
        <a:defRPr sz="1400"/>
      </a:pPr>
      <a:endParaRPr lang="es-C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s-CL" sz="1600" dirty="0" smtClean="0"/>
              <a:t>Entre quiene</a:t>
            </a:r>
            <a:r>
              <a:rPr lang="es-CL" sz="1600" baseline="0" dirty="0" smtClean="0"/>
              <a:t>s indican que presentarían un reclamo formal </a:t>
            </a:r>
            <a:r>
              <a:rPr lang="es-CL" sz="1600" dirty="0" smtClean="0"/>
              <a:t>¿Dónde </a:t>
            </a:r>
            <a:r>
              <a:rPr lang="es-CL" sz="1600" dirty="0"/>
              <a:t>presentaría su reclamo</a:t>
            </a:r>
            <a:r>
              <a:rPr lang="es-CL" sz="1600" dirty="0" smtClean="0"/>
              <a:t>? (N=591)</a:t>
            </a:r>
            <a:endParaRPr lang="es-CL" sz="1600" dirty="0"/>
          </a:p>
        </c:rich>
      </c:tx>
      <c:layout/>
      <c:overlay val="0"/>
    </c:title>
    <c:autoTitleDeleted val="0"/>
    <c:plotArea>
      <c:layout>
        <c:manualLayout>
          <c:layoutTarget val="inner"/>
          <c:xMode val="edge"/>
          <c:yMode val="edge"/>
          <c:x val="0.51271467021297168"/>
          <c:y val="0.12098859966543865"/>
          <c:w val="0.46886349763993956"/>
          <c:h val="0.84703708912200848"/>
        </c:manualLayout>
      </c:layout>
      <c:barChart>
        <c:barDir val="bar"/>
        <c:grouping val="clustered"/>
        <c:varyColors val="0"/>
        <c:ser>
          <c:idx val="0"/>
          <c:order val="0"/>
          <c:invertIfNegative val="0"/>
          <c:dLbls>
            <c:txPr>
              <a:bodyPr/>
              <a:lstStyle/>
              <a:p>
                <a:pPr>
                  <a:defRPr sz="1400"/>
                </a:pPr>
                <a:endParaRPr lang="es-CL"/>
              </a:p>
            </c:txPr>
            <c:showLegendKey val="0"/>
            <c:showVal val="1"/>
            <c:showCatName val="0"/>
            <c:showSerName val="0"/>
            <c:showPercent val="0"/>
            <c:showBubbleSize val="0"/>
            <c:showLeaderLines val="0"/>
          </c:dLbls>
          <c:cat>
            <c:strRef>
              <c:f>'Caso Hipotetico'!$I$75:$I$85</c:f>
              <c:strCache>
                <c:ptCount val="11"/>
                <c:pt idx="0">
                  <c:v>Municipalidad</c:v>
                </c:pt>
                <c:pt idx="1">
                  <c:v>Respuesta genérica (web, donde corresponda, libro de reclamos, etc)</c:v>
                </c:pt>
                <c:pt idx="2">
                  <c:v>Nombra otra institución</c:v>
                </c:pt>
                <c:pt idx="3">
                  <c:v>Gobernación</c:v>
                </c:pt>
                <c:pt idx="4">
                  <c:v>Consejo para la Transparencia</c:v>
                </c:pt>
                <c:pt idx="5">
                  <c:v>SERNAC</c:v>
                </c:pt>
                <c:pt idx="6">
                  <c:v>OIRS - ChileAtiende</c:v>
                </c:pt>
                <c:pt idx="7">
                  <c:v>Medios y redes sociales</c:v>
                </c:pt>
                <c:pt idx="8">
                  <c:v>Contraloría</c:v>
                </c:pt>
                <c:pt idx="9">
                  <c:v>Otro</c:v>
                </c:pt>
                <c:pt idx="10">
                  <c:v>NS/NR</c:v>
                </c:pt>
              </c:strCache>
            </c:strRef>
          </c:cat>
          <c:val>
            <c:numRef>
              <c:f>'Caso Hipotetico'!$J$75:$J$85</c:f>
              <c:numCache>
                <c:formatCode>0%</c:formatCode>
                <c:ptCount val="11"/>
                <c:pt idx="0">
                  <c:v>0.30626057529610828</c:v>
                </c:pt>
                <c:pt idx="1">
                  <c:v>0.26565143824027071</c:v>
                </c:pt>
                <c:pt idx="2">
                  <c:v>8.2910321489001695E-2</c:v>
                </c:pt>
                <c:pt idx="3">
                  <c:v>5.5837563451776651E-2</c:v>
                </c:pt>
                <c:pt idx="4">
                  <c:v>5.4145516074450083E-2</c:v>
                </c:pt>
                <c:pt idx="5">
                  <c:v>4.060913705583756E-2</c:v>
                </c:pt>
                <c:pt idx="6">
                  <c:v>3.7225042301184431E-2</c:v>
                </c:pt>
                <c:pt idx="7">
                  <c:v>2.5380710659898477E-2</c:v>
                </c:pt>
                <c:pt idx="8">
                  <c:v>1.5228426395939087E-2</c:v>
                </c:pt>
                <c:pt idx="9">
                  <c:v>1.1844331641285956E-2</c:v>
                </c:pt>
                <c:pt idx="10">
                  <c:v>0.10490693739424704</c:v>
                </c:pt>
              </c:numCache>
            </c:numRef>
          </c:val>
        </c:ser>
        <c:dLbls>
          <c:showLegendKey val="0"/>
          <c:showVal val="1"/>
          <c:showCatName val="0"/>
          <c:showSerName val="0"/>
          <c:showPercent val="0"/>
          <c:showBubbleSize val="0"/>
        </c:dLbls>
        <c:gapWidth val="150"/>
        <c:overlap val="-25"/>
        <c:axId val="202397696"/>
        <c:axId val="200046784"/>
      </c:barChart>
      <c:catAx>
        <c:axId val="202397696"/>
        <c:scaling>
          <c:orientation val="minMax"/>
        </c:scaling>
        <c:delete val="0"/>
        <c:axPos val="l"/>
        <c:majorTickMark val="none"/>
        <c:minorTickMark val="none"/>
        <c:tickLblPos val="nextTo"/>
        <c:txPr>
          <a:bodyPr/>
          <a:lstStyle/>
          <a:p>
            <a:pPr>
              <a:defRPr sz="1400"/>
            </a:pPr>
            <a:endParaRPr lang="es-CL"/>
          </a:p>
        </c:txPr>
        <c:crossAx val="200046784"/>
        <c:crosses val="autoZero"/>
        <c:auto val="1"/>
        <c:lblAlgn val="ctr"/>
        <c:lblOffset val="100"/>
        <c:noMultiLvlLbl val="0"/>
      </c:catAx>
      <c:valAx>
        <c:axId val="200046784"/>
        <c:scaling>
          <c:orientation val="minMax"/>
        </c:scaling>
        <c:delete val="1"/>
        <c:axPos val="b"/>
        <c:numFmt formatCode="0%" sourceLinked="1"/>
        <c:majorTickMark val="out"/>
        <c:minorTickMark val="none"/>
        <c:tickLblPos val="nextTo"/>
        <c:crossAx val="202397696"/>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a:pPr>
            <a:r>
              <a:rPr lang="es-CL" sz="1400"/>
              <a:t>¿Ud. ha solicitado información a un organismo público en los últimos 12 meses? (Ministerios, Municipalidades u otros)</a:t>
            </a:r>
          </a:p>
        </c:rich>
      </c:tx>
      <c:layout/>
      <c:overlay val="0"/>
    </c:title>
    <c:autoTitleDeleted val="0"/>
    <c:plotArea>
      <c:layout>
        <c:manualLayout>
          <c:layoutTarget val="inner"/>
          <c:xMode val="edge"/>
          <c:yMode val="edge"/>
          <c:x val="0.23453644039551158"/>
          <c:y val="0.41258743686598925"/>
          <c:w val="0.4805358928373038"/>
          <c:h val="0.51750019228632715"/>
        </c:manualLayout>
      </c:layout>
      <c:pieChart>
        <c:varyColors val="1"/>
        <c:ser>
          <c:idx val="0"/>
          <c:order val="0"/>
          <c:dLbls>
            <c:dLbl>
              <c:idx val="1"/>
              <c:spPr/>
              <c:txPr>
                <a:bodyPr/>
                <a:lstStyle/>
                <a:p>
                  <a:pPr>
                    <a:defRPr sz="1600" b="1"/>
                  </a:pPr>
                  <a:endParaRPr lang="es-CL"/>
                </a:p>
              </c:txPr>
              <c:showLegendKey val="0"/>
              <c:showVal val="0"/>
              <c:showCatName val="0"/>
              <c:showSerName val="0"/>
              <c:showPercent val="1"/>
              <c:showBubbleSize val="0"/>
            </c:dLbl>
            <c:dLbl>
              <c:idx val="2"/>
              <c:layout>
                <c:manualLayout>
                  <c:x val="0.35106143960194897"/>
                  <c:y val="-1.534284652132669E-2"/>
                </c:manualLayout>
              </c:layout>
              <c:spPr/>
              <c:txPr>
                <a:bodyPr/>
                <a:lstStyle/>
                <a:p>
                  <a:pPr>
                    <a:defRPr sz="1400" b="1"/>
                  </a:pPr>
                  <a:endParaRPr lang="es-CL"/>
                </a:p>
              </c:txPr>
              <c:showLegendKey val="0"/>
              <c:showVal val="0"/>
              <c:showCatName val="0"/>
              <c:showSerName val="0"/>
              <c:showPercent val="1"/>
              <c:showBubbleSize val="0"/>
            </c:dLbl>
            <c:showLegendKey val="0"/>
            <c:showVal val="0"/>
            <c:showCatName val="0"/>
            <c:showSerName val="0"/>
            <c:showPercent val="1"/>
            <c:showBubbleSize val="0"/>
            <c:showLeaderLines val="1"/>
          </c:dLbls>
          <c:cat>
            <c:strRef>
              <c:f>'Ejercicio efectivo'!$I$4:$I$6</c:f>
              <c:strCache>
                <c:ptCount val="3"/>
                <c:pt idx="0">
                  <c:v>No sabe/No responde</c:v>
                </c:pt>
                <c:pt idx="1">
                  <c:v>Si</c:v>
                </c:pt>
                <c:pt idx="2">
                  <c:v>No</c:v>
                </c:pt>
              </c:strCache>
            </c:strRef>
          </c:cat>
          <c:val>
            <c:numRef>
              <c:f>'Ejercicio efectivo'!$J$4:$J$6</c:f>
              <c:numCache>
                <c:formatCode>###0.0</c:formatCode>
                <c:ptCount val="3"/>
                <c:pt idx="0">
                  <c:v>1.460282586116924</c:v>
                </c:pt>
                <c:pt idx="1">
                  <c:v>28.581067138715198</c:v>
                </c:pt>
                <c:pt idx="2">
                  <c:v>69.958650275167884</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200"/>
          </a:pPr>
          <a:endParaRPr lang="es-CL"/>
        </a:p>
      </c:txPr>
    </c:legend>
    <c:plotVisOnly val="1"/>
    <c:dispBlanksAs val="gap"/>
    <c:showDLblsOverMax val="0"/>
  </c:chart>
  <c:spPr>
    <a:ln>
      <a:solidFill>
        <a:srgbClr val="4A78BB"/>
      </a:solid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s-CL"/>
              <a:t>¿Por qué no ha solicitado información a organismos públicos? (N=1487)</a:t>
            </a:r>
          </a:p>
        </c:rich>
      </c:tx>
      <c:layout/>
      <c:overlay val="0"/>
    </c:title>
    <c:autoTitleDeleted val="0"/>
    <c:plotArea>
      <c:layout>
        <c:manualLayout>
          <c:layoutTarget val="inner"/>
          <c:xMode val="edge"/>
          <c:yMode val="edge"/>
          <c:x val="0.43839414415492989"/>
          <c:y val="0.20001635620733499"/>
          <c:w val="0.50990987323828996"/>
          <c:h val="0.77303833524670096"/>
        </c:manualLayout>
      </c:layout>
      <c:barChart>
        <c:barDir val="bar"/>
        <c:grouping val="clustered"/>
        <c:varyColors val="0"/>
        <c:ser>
          <c:idx val="0"/>
          <c:order val="0"/>
          <c:tx>
            <c:strRef>
              <c:f>'Ejercicio efectivo'!$H$249</c:f>
              <c:strCache>
                <c:ptCount val="1"/>
                <c:pt idx="0">
                  <c:v>2015</c:v>
                </c:pt>
              </c:strCache>
            </c:strRef>
          </c:tx>
          <c:invertIfNegative val="0"/>
          <c:cat>
            <c:strRef>
              <c:f>'Ejercicio efectivo'!$G$250:$G$255</c:f>
              <c:strCache>
                <c:ptCount val="6"/>
                <c:pt idx="0">
                  <c:v>No he tenido la necesidad</c:v>
                </c:pt>
                <c:pt idx="1">
                  <c:v>No he tenido interés</c:v>
                </c:pt>
                <c:pt idx="2">
                  <c:v>Pérdida de tiempo</c:v>
                </c:pt>
                <c:pt idx="3">
                  <c:v>No sabría cómo hacerlo</c:v>
                </c:pt>
                <c:pt idx="4">
                  <c:v>Otro</c:v>
                </c:pt>
                <c:pt idx="5">
                  <c:v>NS/NR</c:v>
                </c:pt>
              </c:strCache>
            </c:strRef>
          </c:cat>
          <c:val>
            <c:numRef>
              <c:f>'Ejercicio efectivo'!$H$250:$H$255</c:f>
              <c:numCache>
                <c:formatCode>0%</c:formatCode>
                <c:ptCount val="6"/>
                <c:pt idx="0">
                  <c:v>0.55589001145271466</c:v>
                </c:pt>
                <c:pt idx="1">
                  <c:v>0.11664570255734893</c:v>
                </c:pt>
                <c:pt idx="2">
                  <c:v>7.6116002908210745E-2</c:v>
                </c:pt>
                <c:pt idx="3">
                  <c:v>9.5270940664436643E-2</c:v>
                </c:pt>
                <c:pt idx="4">
                  <c:v>3.090224252223327E-2</c:v>
                </c:pt>
                <c:pt idx="5">
                  <c:v>0.13067023148202783</c:v>
                </c:pt>
              </c:numCache>
            </c:numRef>
          </c:val>
        </c:ser>
        <c:ser>
          <c:idx val="1"/>
          <c:order val="1"/>
          <c:tx>
            <c:strRef>
              <c:f>'Ejercicio efectivo'!$I$249</c:f>
              <c:strCache>
                <c:ptCount val="1"/>
                <c:pt idx="0">
                  <c:v>2014</c:v>
                </c:pt>
              </c:strCache>
            </c:strRef>
          </c:tx>
          <c:invertIfNegative val="0"/>
          <c:cat>
            <c:strRef>
              <c:f>'Ejercicio efectivo'!$G$250:$G$255</c:f>
              <c:strCache>
                <c:ptCount val="6"/>
                <c:pt idx="0">
                  <c:v>No he tenido la necesidad</c:v>
                </c:pt>
                <c:pt idx="1">
                  <c:v>No he tenido interés</c:v>
                </c:pt>
                <c:pt idx="2">
                  <c:v>Pérdida de tiempo</c:v>
                </c:pt>
                <c:pt idx="3">
                  <c:v>No sabría cómo hacerlo</c:v>
                </c:pt>
                <c:pt idx="4">
                  <c:v>Otro</c:v>
                </c:pt>
                <c:pt idx="5">
                  <c:v>NS/NR</c:v>
                </c:pt>
              </c:strCache>
            </c:strRef>
          </c:cat>
          <c:val>
            <c:numRef>
              <c:f>'Ejercicio efectivo'!$I$250:$I$255</c:f>
              <c:numCache>
                <c:formatCode>0%</c:formatCode>
                <c:ptCount val="6"/>
                <c:pt idx="0">
                  <c:v>0.52</c:v>
                </c:pt>
                <c:pt idx="1">
                  <c:v>0.15</c:v>
                </c:pt>
                <c:pt idx="2">
                  <c:v>0.04</c:v>
                </c:pt>
                <c:pt idx="3">
                  <c:v>0.05</c:v>
                </c:pt>
                <c:pt idx="4">
                  <c:v>0.1</c:v>
                </c:pt>
                <c:pt idx="5">
                  <c:v>0.14000000000000001</c:v>
                </c:pt>
              </c:numCache>
            </c:numRef>
          </c:val>
        </c:ser>
        <c:dLbls>
          <c:showLegendKey val="0"/>
          <c:showVal val="1"/>
          <c:showCatName val="0"/>
          <c:showSerName val="0"/>
          <c:showPercent val="0"/>
          <c:showBubbleSize val="0"/>
        </c:dLbls>
        <c:gapWidth val="150"/>
        <c:overlap val="-25"/>
        <c:axId val="202652160"/>
        <c:axId val="199786496"/>
      </c:barChart>
      <c:catAx>
        <c:axId val="202652160"/>
        <c:scaling>
          <c:orientation val="minMax"/>
        </c:scaling>
        <c:delete val="0"/>
        <c:axPos val="l"/>
        <c:majorTickMark val="none"/>
        <c:minorTickMark val="none"/>
        <c:tickLblPos val="nextTo"/>
        <c:crossAx val="199786496"/>
        <c:crosses val="autoZero"/>
        <c:auto val="1"/>
        <c:lblAlgn val="ctr"/>
        <c:lblOffset val="100"/>
        <c:noMultiLvlLbl val="0"/>
      </c:catAx>
      <c:valAx>
        <c:axId val="199786496"/>
        <c:scaling>
          <c:orientation val="minMax"/>
        </c:scaling>
        <c:delete val="1"/>
        <c:axPos val="b"/>
        <c:numFmt formatCode="0%" sourceLinked="1"/>
        <c:majorTickMark val="out"/>
        <c:minorTickMark val="none"/>
        <c:tickLblPos val="nextTo"/>
        <c:crossAx val="202652160"/>
        <c:crosses val="autoZero"/>
        <c:crossBetween val="between"/>
      </c:valAx>
    </c:plotArea>
    <c:legend>
      <c:legendPos val="t"/>
      <c:layout/>
      <c:overlay val="0"/>
    </c:legend>
    <c:plotVisOnly val="1"/>
    <c:dispBlanksAs val="gap"/>
    <c:showDLblsOverMax val="0"/>
  </c:chart>
  <c:spPr>
    <a:ln>
      <a:solidFill>
        <a:srgbClr val="4A78BB"/>
      </a:solidFill>
    </a:ln>
  </c:spPr>
  <c:txPr>
    <a:bodyPr/>
    <a:lstStyle/>
    <a:p>
      <a:pPr>
        <a:defRPr sz="1200"/>
      </a:pPr>
      <a:endParaRPr lang="es-C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14452097915046477"/>
          <c:y val="0.34336767062329421"/>
          <c:w val="0.77726019860227169"/>
          <c:h val="0.6045125458361289"/>
        </c:manualLayout>
      </c:layout>
      <c:pieChart>
        <c:varyColors val="1"/>
        <c:ser>
          <c:idx val="0"/>
          <c:order val="0"/>
          <c:tx>
            <c:strRef>
              <c:f>'Ejercicio efectivo'!$N$129</c:f>
              <c:strCache>
                <c:ptCount val="1"/>
                <c:pt idx="0">
                  <c:v>En esa ocasión, ¿le entregaron la información que solicitó?</c:v>
                </c:pt>
              </c:strCache>
            </c:strRef>
          </c:tx>
          <c:dLbls>
            <c:dLbl>
              <c:idx val="0"/>
              <c:layout>
                <c:manualLayout>
                  <c:x val="-0.12629102718745536"/>
                  <c:y val="-0.38180019909576268"/>
                </c:manualLayout>
              </c:layout>
              <c:showLegendKey val="0"/>
              <c:showVal val="0"/>
              <c:showCatName val="0"/>
              <c:showSerName val="0"/>
              <c:showPercent val="1"/>
              <c:showBubbleSize val="0"/>
            </c:dLbl>
            <c:txPr>
              <a:bodyPr/>
              <a:lstStyle/>
              <a:p>
                <a:pPr>
                  <a:defRPr sz="1600" b="1"/>
                </a:pPr>
                <a:endParaRPr lang="es-CL"/>
              </a:p>
            </c:txPr>
            <c:showLegendKey val="0"/>
            <c:showVal val="0"/>
            <c:showCatName val="0"/>
            <c:showSerName val="0"/>
            <c:showPercent val="1"/>
            <c:showBubbleSize val="0"/>
            <c:showLeaderLines val="1"/>
          </c:dLbls>
          <c:cat>
            <c:strRef>
              <c:f>'Ejercicio efectivo'!$M$130:$M$131</c:f>
              <c:strCache>
                <c:ptCount val="2"/>
                <c:pt idx="0">
                  <c:v>Si</c:v>
                </c:pt>
                <c:pt idx="1">
                  <c:v>No</c:v>
                </c:pt>
              </c:strCache>
            </c:strRef>
          </c:cat>
          <c:val>
            <c:numRef>
              <c:f>'Ejercicio efectivo'!$N$130:$N$131</c:f>
              <c:numCache>
                <c:formatCode>0.0%</c:formatCode>
                <c:ptCount val="2"/>
                <c:pt idx="0">
                  <c:v>0.8053853321815243</c:v>
                </c:pt>
                <c:pt idx="1">
                  <c:v>0.19527531687396202</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ln>
      <a:solidFill>
        <a:schemeClr val="tx2"/>
      </a:solidFill>
    </a:ln>
  </c:spPr>
  <c:txPr>
    <a:bodyPr/>
    <a:lstStyle/>
    <a:p>
      <a:pPr>
        <a:defRPr sz="1400"/>
      </a:pPr>
      <a:endParaRPr lang="es-CL"/>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1600"/>
            </a:pPr>
            <a:r>
              <a:rPr lang="es-CL" sz="1600"/>
              <a:t>¿Ha escuchado hablar de la ley de lobby?</a:t>
            </a:r>
          </a:p>
        </c:rich>
      </c:tx>
      <c:layout/>
      <c:overlay val="0"/>
    </c:title>
    <c:autoTitleDeleted val="0"/>
    <c:plotArea>
      <c:layout/>
      <c:barChart>
        <c:barDir val="col"/>
        <c:grouping val="clustered"/>
        <c:varyColors val="0"/>
        <c:ser>
          <c:idx val="0"/>
          <c:order val="0"/>
          <c:tx>
            <c:strRef>
              <c:f>LOBBY!$D$2</c:f>
              <c:strCache>
                <c:ptCount val="1"/>
                <c:pt idx="0">
                  <c:v>2015</c:v>
                </c:pt>
              </c:strCache>
            </c:strRef>
          </c:tx>
          <c:invertIfNegative val="0"/>
          <c:cat>
            <c:strRef>
              <c:f>LOBBY!$C$3:$C$5</c:f>
              <c:strCache>
                <c:ptCount val="3"/>
                <c:pt idx="0">
                  <c:v>NS/NR</c:v>
                </c:pt>
                <c:pt idx="1">
                  <c:v>Si</c:v>
                </c:pt>
                <c:pt idx="2">
                  <c:v>No</c:v>
                </c:pt>
              </c:strCache>
            </c:strRef>
          </c:cat>
          <c:val>
            <c:numRef>
              <c:f>LOBBY!$D$3:$D$5</c:f>
              <c:numCache>
                <c:formatCode>####%</c:formatCode>
                <c:ptCount val="3"/>
                <c:pt idx="0">
                  <c:v>9.5457816042519052E-3</c:v>
                </c:pt>
                <c:pt idx="1">
                  <c:v>0.15542834321138571</c:v>
                </c:pt>
                <c:pt idx="2">
                  <c:v>0.83502587518436233</c:v>
                </c:pt>
              </c:numCache>
            </c:numRef>
          </c:val>
        </c:ser>
        <c:ser>
          <c:idx val="1"/>
          <c:order val="1"/>
          <c:tx>
            <c:strRef>
              <c:f>LOBBY!$E$2</c:f>
              <c:strCache>
                <c:ptCount val="1"/>
                <c:pt idx="0">
                  <c:v>2014</c:v>
                </c:pt>
              </c:strCache>
            </c:strRef>
          </c:tx>
          <c:invertIfNegative val="0"/>
          <c:cat>
            <c:strRef>
              <c:f>LOBBY!$C$3:$C$5</c:f>
              <c:strCache>
                <c:ptCount val="3"/>
                <c:pt idx="0">
                  <c:v>NS/NR</c:v>
                </c:pt>
                <c:pt idx="1">
                  <c:v>Si</c:v>
                </c:pt>
                <c:pt idx="2">
                  <c:v>No</c:v>
                </c:pt>
              </c:strCache>
            </c:strRef>
          </c:cat>
          <c:val>
            <c:numRef>
              <c:f>LOBBY!$E$3:$E$5</c:f>
              <c:numCache>
                <c:formatCode>####%</c:formatCode>
                <c:ptCount val="3"/>
                <c:pt idx="0">
                  <c:v>0.02</c:v>
                </c:pt>
                <c:pt idx="1">
                  <c:v>0.16</c:v>
                </c:pt>
                <c:pt idx="2">
                  <c:v>0.82</c:v>
                </c:pt>
              </c:numCache>
            </c:numRef>
          </c:val>
        </c:ser>
        <c:dLbls>
          <c:showLegendKey val="0"/>
          <c:showVal val="1"/>
          <c:showCatName val="0"/>
          <c:showSerName val="0"/>
          <c:showPercent val="0"/>
          <c:showBubbleSize val="0"/>
        </c:dLbls>
        <c:gapWidth val="150"/>
        <c:overlap val="-25"/>
        <c:axId val="202847232"/>
        <c:axId val="199790528"/>
      </c:barChart>
      <c:catAx>
        <c:axId val="202847232"/>
        <c:scaling>
          <c:orientation val="minMax"/>
        </c:scaling>
        <c:delete val="0"/>
        <c:axPos val="b"/>
        <c:majorTickMark val="none"/>
        <c:minorTickMark val="none"/>
        <c:tickLblPos val="nextTo"/>
        <c:crossAx val="199790528"/>
        <c:crosses val="autoZero"/>
        <c:auto val="1"/>
        <c:lblAlgn val="ctr"/>
        <c:lblOffset val="100"/>
        <c:noMultiLvlLbl val="0"/>
      </c:catAx>
      <c:valAx>
        <c:axId val="199790528"/>
        <c:scaling>
          <c:orientation val="minMax"/>
        </c:scaling>
        <c:delete val="1"/>
        <c:axPos val="l"/>
        <c:numFmt formatCode="####%" sourceLinked="1"/>
        <c:majorTickMark val="out"/>
        <c:minorTickMark val="none"/>
        <c:tickLblPos val="nextTo"/>
        <c:crossAx val="202847232"/>
        <c:crosses val="autoZero"/>
        <c:crossBetween val="between"/>
      </c:valAx>
    </c:plotArea>
    <c:legend>
      <c:legendPos val="t"/>
      <c:layout/>
      <c:overlay val="0"/>
    </c:legend>
    <c:plotVisOnly val="1"/>
    <c:dispBlanksAs val="gap"/>
    <c:showDLblsOverMax val="0"/>
  </c:chart>
  <c:spPr>
    <a:ln>
      <a:solidFill>
        <a:schemeClr val="accent3"/>
      </a:solidFill>
    </a:ln>
  </c:spPr>
  <c:txPr>
    <a:bodyPr/>
    <a:lstStyle/>
    <a:p>
      <a:pPr>
        <a:defRPr sz="1200"/>
      </a:pPr>
      <a:endParaRPr lang="es-C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L"/>
              <a:t>¿Cuánto cree Ud. que la ley de lobby ayudará a lo siguiente...?</a:t>
            </a:r>
          </a:p>
        </c:rich>
      </c:tx>
      <c:layout/>
      <c:overlay val="0"/>
    </c:title>
    <c:autoTitleDeleted val="0"/>
    <c:plotArea>
      <c:layout>
        <c:manualLayout>
          <c:layoutTarget val="inner"/>
          <c:xMode val="edge"/>
          <c:yMode val="edge"/>
          <c:x val="0.47795879822876824"/>
          <c:y val="0.1870282811289366"/>
          <c:w val="0.52035904740743089"/>
          <c:h val="0.78777610568522694"/>
        </c:manualLayout>
      </c:layout>
      <c:barChart>
        <c:barDir val="bar"/>
        <c:grouping val="percentStacked"/>
        <c:varyColors val="0"/>
        <c:ser>
          <c:idx val="0"/>
          <c:order val="0"/>
          <c:tx>
            <c:strRef>
              <c:f>LOBBY!$F$19</c:f>
              <c:strCache>
                <c:ptCount val="1"/>
                <c:pt idx="0">
                  <c:v>NS/NR</c:v>
                </c:pt>
              </c:strCache>
            </c:strRef>
          </c:tx>
          <c:invertIfNegative val="0"/>
          <c:dLbls>
            <c:txPr>
              <a:bodyPr/>
              <a:lstStyle/>
              <a:p>
                <a:pPr>
                  <a:defRPr sz="900">
                    <a:solidFill>
                      <a:schemeClr val="bg1"/>
                    </a:solidFill>
                  </a:defRPr>
                </a:pPr>
                <a:endParaRPr lang="es-CL"/>
              </a:p>
            </c:txPr>
            <c:showLegendKey val="0"/>
            <c:showVal val="1"/>
            <c:showCatName val="0"/>
            <c:showSerName val="0"/>
            <c:showPercent val="0"/>
            <c:showBubbleSize val="0"/>
            <c:showLeaderLines val="0"/>
          </c:dLbls>
          <c:cat>
            <c:strRef>
              <c:f>LOBBY!$G$18:$L$18</c:f>
              <c:strCache>
                <c:ptCount val="6"/>
                <c:pt idx="0">
                  <c:v> Disminuir la corrupción</c:v>
                </c:pt>
                <c:pt idx="1">
                  <c:v>Disminuir el tráfico de influencias</c:v>
                </c:pt>
                <c:pt idx="2">
                  <c:v> Mejorar los estándares de probidad pública</c:v>
                </c:pt>
                <c:pt idx="3">
                  <c:v>Que los ciudadanos tengan mayor control sobre sus representantes políticos</c:v>
                </c:pt>
                <c:pt idx="4">
                  <c:v>Evitar que las autoridades tomen decisiones que favorezcan a grupos específicos por sobre el interés general</c:v>
                </c:pt>
                <c:pt idx="5">
                  <c:v>Alcanzar mayor transparencia en la gestión del Estad</c:v>
                </c:pt>
              </c:strCache>
            </c:strRef>
          </c:cat>
          <c:val>
            <c:numRef>
              <c:f>LOBBY!$G$19:$L$19</c:f>
              <c:numCache>
                <c:formatCode>0%</c:formatCode>
                <c:ptCount val="6"/>
                <c:pt idx="0">
                  <c:v>0.11556025249835596</c:v>
                </c:pt>
                <c:pt idx="1">
                  <c:v>8.9027954245211482E-2</c:v>
                </c:pt>
                <c:pt idx="2">
                  <c:v>8.9027954245211482E-2</c:v>
                </c:pt>
                <c:pt idx="3">
                  <c:v>8.9945678987420466E-2</c:v>
                </c:pt>
                <c:pt idx="4">
                  <c:v>0.10260359965771533</c:v>
                </c:pt>
                <c:pt idx="5">
                  <c:v>0.11668309175084209</c:v>
                </c:pt>
              </c:numCache>
            </c:numRef>
          </c:val>
        </c:ser>
        <c:ser>
          <c:idx val="1"/>
          <c:order val="1"/>
          <c:tx>
            <c:strRef>
              <c:f>LOBBY!$F$20</c:f>
              <c:strCache>
                <c:ptCount val="1"/>
                <c:pt idx="0">
                  <c:v>Mucho</c:v>
                </c:pt>
              </c:strCache>
            </c:strRef>
          </c:tx>
          <c:invertIfNegative val="0"/>
          <c:dLbls>
            <c:txPr>
              <a:bodyPr/>
              <a:lstStyle/>
              <a:p>
                <a:pPr>
                  <a:defRPr b="1"/>
                </a:pPr>
                <a:endParaRPr lang="es-CL"/>
              </a:p>
            </c:txPr>
            <c:showLegendKey val="0"/>
            <c:showVal val="1"/>
            <c:showCatName val="0"/>
            <c:showSerName val="0"/>
            <c:showPercent val="0"/>
            <c:showBubbleSize val="0"/>
            <c:showLeaderLines val="0"/>
          </c:dLbls>
          <c:cat>
            <c:strRef>
              <c:f>LOBBY!$G$18:$L$18</c:f>
              <c:strCache>
                <c:ptCount val="6"/>
                <c:pt idx="0">
                  <c:v> Disminuir la corrupción</c:v>
                </c:pt>
                <c:pt idx="1">
                  <c:v>Disminuir el tráfico de influencias</c:v>
                </c:pt>
                <c:pt idx="2">
                  <c:v> Mejorar los estándares de probidad pública</c:v>
                </c:pt>
                <c:pt idx="3">
                  <c:v>Que los ciudadanos tengan mayor control sobre sus representantes políticos</c:v>
                </c:pt>
                <c:pt idx="4">
                  <c:v>Evitar que las autoridades tomen decisiones que favorezcan a grupos específicos por sobre el interés general</c:v>
                </c:pt>
                <c:pt idx="5">
                  <c:v>Alcanzar mayor transparencia en la gestión del Estad</c:v>
                </c:pt>
              </c:strCache>
            </c:strRef>
          </c:cat>
          <c:val>
            <c:numRef>
              <c:f>LOBBY!$G$20:$L$20</c:f>
              <c:numCache>
                <c:formatCode>0%</c:formatCode>
                <c:ptCount val="6"/>
                <c:pt idx="0">
                  <c:v>0.11501162468488524</c:v>
                </c:pt>
                <c:pt idx="1">
                  <c:v>0.1244659432773496</c:v>
                </c:pt>
                <c:pt idx="2">
                  <c:v>0.1244659432773496</c:v>
                </c:pt>
                <c:pt idx="3">
                  <c:v>9.7310975920467085E-2</c:v>
                </c:pt>
                <c:pt idx="4">
                  <c:v>0.12031971949270219</c:v>
                </c:pt>
                <c:pt idx="5">
                  <c:v>0.10641359167837611</c:v>
                </c:pt>
              </c:numCache>
            </c:numRef>
          </c:val>
        </c:ser>
        <c:ser>
          <c:idx val="2"/>
          <c:order val="2"/>
          <c:tx>
            <c:strRef>
              <c:f>LOBBY!$F$21</c:f>
              <c:strCache>
                <c:ptCount val="1"/>
                <c:pt idx="0">
                  <c:v>Algo</c:v>
                </c:pt>
              </c:strCache>
            </c:strRef>
          </c:tx>
          <c:invertIfNegative val="0"/>
          <c:dLbls>
            <c:txPr>
              <a:bodyPr/>
              <a:lstStyle/>
              <a:p>
                <a:pPr>
                  <a:defRPr>
                    <a:solidFill>
                      <a:schemeClr val="bg1"/>
                    </a:solidFill>
                  </a:defRPr>
                </a:pPr>
                <a:endParaRPr lang="es-CL"/>
              </a:p>
            </c:txPr>
            <c:showLegendKey val="0"/>
            <c:showVal val="1"/>
            <c:showCatName val="0"/>
            <c:showSerName val="0"/>
            <c:showPercent val="0"/>
            <c:showBubbleSize val="0"/>
            <c:showLeaderLines val="0"/>
          </c:dLbls>
          <c:cat>
            <c:strRef>
              <c:f>LOBBY!$G$18:$L$18</c:f>
              <c:strCache>
                <c:ptCount val="6"/>
                <c:pt idx="0">
                  <c:v> Disminuir la corrupción</c:v>
                </c:pt>
                <c:pt idx="1">
                  <c:v>Disminuir el tráfico de influencias</c:v>
                </c:pt>
                <c:pt idx="2">
                  <c:v> Mejorar los estándares de probidad pública</c:v>
                </c:pt>
                <c:pt idx="3">
                  <c:v>Que los ciudadanos tengan mayor control sobre sus representantes políticos</c:v>
                </c:pt>
                <c:pt idx="4">
                  <c:v>Evitar que las autoridades tomen decisiones que favorezcan a grupos específicos por sobre el interés general</c:v>
                </c:pt>
                <c:pt idx="5">
                  <c:v>Alcanzar mayor transparencia en la gestión del Estad</c:v>
                </c:pt>
              </c:strCache>
            </c:strRef>
          </c:cat>
          <c:val>
            <c:numRef>
              <c:f>LOBBY!$G$21:$L$21</c:f>
              <c:numCache>
                <c:formatCode>0%</c:formatCode>
                <c:ptCount val="6"/>
                <c:pt idx="0">
                  <c:v>0.49864496485576376</c:v>
                </c:pt>
                <c:pt idx="1">
                  <c:v>0.51367141096161284</c:v>
                </c:pt>
                <c:pt idx="2">
                  <c:v>0.51367141096161284</c:v>
                </c:pt>
                <c:pt idx="3">
                  <c:v>0.49114479375980191</c:v>
                </c:pt>
                <c:pt idx="4">
                  <c:v>0.48659273820013937</c:v>
                </c:pt>
                <c:pt idx="5">
                  <c:v>0.49602581080305669</c:v>
                </c:pt>
              </c:numCache>
            </c:numRef>
          </c:val>
        </c:ser>
        <c:ser>
          <c:idx val="3"/>
          <c:order val="3"/>
          <c:tx>
            <c:strRef>
              <c:f>LOBBY!$F$22</c:f>
              <c:strCache>
                <c:ptCount val="1"/>
                <c:pt idx="0">
                  <c:v>Nada</c:v>
                </c:pt>
              </c:strCache>
            </c:strRef>
          </c:tx>
          <c:invertIfNegative val="0"/>
          <c:dLbls>
            <c:txPr>
              <a:bodyPr/>
              <a:lstStyle/>
              <a:p>
                <a:pPr>
                  <a:defRPr b="1">
                    <a:solidFill>
                      <a:schemeClr val="bg1"/>
                    </a:solidFill>
                  </a:defRPr>
                </a:pPr>
                <a:endParaRPr lang="es-CL"/>
              </a:p>
            </c:txPr>
            <c:showLegendKey val="0"/>
            <c:showVal val="1"/>
            <c:showCatName val="0"/>
            <c:showSerName val="0"/>
            <c:showPercent val="0"/>
            <c:showBubbleSize val="0"/>
            <c:showLeaderLines val="0"/>
          </c:dLbls>
          <c:cat>
            <c:strRef>
              <c:f>LOBBY!$G$18:$L$18</c:f>
              <c:strCache>
                <c:ptCount val="6"/>
                <c:pt idx="0">
                  <c:v> Disminuir la corrupción</c:v>
                </c:pt>
                <c:pt idx="1">
                  <c:v>Disminuir el tráfico de influencias</c:v>
                </c:pt>
                <c:pt idx="2">
                  <c:v> Mejorar los estándares de probidad pública</c:v>
                </c:pt>
                <c:pt idx="3">
                  <c:v>Que los ciudadanos tengan mayor control sobre sus representantes políticos</c:v>
                </c:pt>
                <c:pt idx="4">
                  <c:v>Evitar que las autoridades tomen decisiones que favorezcan a grupos específicos por sobre el interés general</c:v>
                </c:pt>
                <c:pt idx="5">
                  <c:v>Alcanzar mayor transparencia en la gestión del Estad</c:v>
                </c:pt>
              </c:strCache>
            </c:strRef>
          </c:cat>
          <c:val>
            <c:numRef>
              <c:f>LOBBY!$G$22:$L$22</c:f>
              <c:numCache>
                <c:formatCode>0%</c:formatCode>
                <c:ptCount val="6"/>
                <c:pt idx="0">
                  <c:v>0.27078315796099506</c:v>
                </c:pt>
                <c:pt idx="1">
                  <c:v>0.27283469151582607</c:v>
                </c:pt>
                <c:pt idx="2">
                  <c:v>0.27283469151582607</c:v>
                </c:pt>
                <c:pt idx="3">
                  <c:v>0.32159855133231052</c:v>
                </c:pt>
                <c:pt idx="4">
                  <c:v>0.29048394264944311</c:v>
                </c:pt>
                <c:pt idx="5">
                  <c:v>0.28087750576772508</c:v>
                </c:pt>
              </c:numCache>
            </c:numRef>
          </c:val>
        </c:ser>
        <c:dLbls>
          <c:showLegendKey val="0"/>
          <c:showVal val="1"/>
          <c:showCatName val="0"/>
          <c:showSerName val="0"/>
          <c:showPercent val="0"/>
          <c:showBubbleSize val="0"/>
        </c:dLbls>
        <c:gapWidth val="95"/>
        <c:overlap val="100"/>
        <c:axId val="202849280"/>
        <c:axId val="199789376"/>
      </c:barChart>
      <c:catAx>
        <c:axId val="202849280"/>
        <c:scaling>
          <c:orientation val="minMax"/>
        </c:scaling>
        <c:delete val="0"/>
        <c:axPos val="l"/>
        <c:majorTickMark val="none"/>
        <c:minorTickMark val="none"/>
        <c:tickLblPos val="nextTo"/>
        <c:txPr>
          <a:bodyPr/>
          <a:lstStyle/>
          <a:p>
            <a:pPr>
              <a:defRPr sz="1100"/>
            </a:pPr>
            <a:endParaRPr lang="es-CL"/>
          </a:p>
        </c:txPr>
        <c:crossAx val="199789376"/>
        <c:crosses val="autoZero"/>
        <c:auto val="1"/>
        <c:lblAlgn val="ctr"/>
        <c:lblOffset val="100"/>
        <c:noMultiLvlLbl val="0"/>
      </c:catAx>
      <c:valAx>
        <c:axId val="199789376"/>
        <c:scaling>
          <c:orientation val="minMax"/>
        </c:scaling>
        <c:delete val="1"/>
        <c:axPos val="b"/>
        <c:numFmt formatCode="0%" sourceLinked="1"/>
        <c:majorTickMark val="out"/>
        <c:minorTickMark val="none"/>
        <c:tickLblPos val="nextTo"/>
        <c:crossAx val="202849280"/>
        <c:crosses val="autoZero"/>
        <c:crossBetween val="between"/>
      </c:valAx>
    </c:plotArea>
    <c:legend>
      <c:legendPos val="t"/>
      <c:layout/>
      <c:overlay val="0"/>
    </c:legend>
    <c:plotVisOnly val="1"/>
    <c:dispBlanksAs val="gap"/>
    <c:showDLblsOverMax val="0"/>
  </c:chart>
  <c:spPr>
    <a:solidFill>
      <a:schemeClr val="bg1"/>
    </a:solidFill>
    <a:ln>
      <a:solidFill>
        <a:schemeClr val="accent3"/>
      </a:solidFill>
    </a:ln>
  </c:spPr>
  <c:txPr>
    <a:bodyPr/>
    <a:lstStyle/>
    <a:p>
      <a:pPr>
        <a:defRPr sz="1200"/>
      </a:pPr>
      <a:endParaRPr lang="es-C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096701376614718"/>
          <c:y val="0.13416538658474145"/>
          <c:w val="0.54633491901573228"/>
          <c:h val="0.83092421915002557"/>
        </c:manualLayout>
      </c:layout>
      <c:pieChart>
        <c:varyColors val="1"/>
        <c:ser>
          <c:idx val="0"/>
          <c:order val="0"/>
          <c:dLbls>
            <c:dLbl>
              <c:idx val="1"/>
              <c:spPr/>
              <c:txPr>
                <a:bodyPr/>
                <a:lstStyle/>
                <a:p>
                  <a:pPr>
                    <a:defRPr sz="1400" b="1"/>
                  </a:pPr>
                  <a:endParaRPr lang="es-CL"/>
                </a:p>
              </c:txPr>
              <c:showLegendKey val="0"/>
              <c:showVal val="0"/>
              <c:showCatName val="0"/>
              <c:showSerName val="0"/>
              <c:showPercent val="1"/>
              <c:showBubbleSize val="0"/>
            </c:dLbl>
            <c:showLegendKey val="0"/>
            <c:showVal val="0"/>
            <c:showCatName val="0"/>
            <c:showSerName val="0"/>
            <c:showPercent val="1"/>
            <c:showBubbleSize val="0"/>
            <c:showLeaderLines val="1"/>
          </c:dLbls>
          <c:cat>
            <c:strRef>
              <c:f>LOBBY!$C$30:$C$32</c:f>
              <c:strCache>
                <c:ptCount val="3"/>
                <c:pt idx="0">
                  <c:v>NS/NR</c:v>
                </c:pt>
                <c:pt idx="1">
                  <c:v>Sí</c:v>
                </c:pt>
                <c:pt idx="2">
                  <c:v>No</c:v>
                </c:pt>
              </c:strCache>
            </c:strRef>
          </c:cat>
          <c:val>
            <c:numRef>
              <c:f>LOBBY!$D$30:$D$32</c:f>
              <c:numCache>
                <c:formatCode>###0.0%</c:formatCode>
                <c:ptCount val="3"/>
                <c:pt idx="0">
                  <c:v>1.8448713826148239E-2</c:v>
                </c:pt>
                <c:pt idx="1">
                  <c:v>0.26653604264411629</c:v>
                </c:pt>
                <c:pt idx="2">
                  <c:v>0.71501524352973544</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1.5350264315552101E-2"/>
          <c:y val="0.21779813816983298"/>
          <c:w val="0.22986961995604208"/>
          <c:h val="0.54668015456401287"/>
        </c:manualLayout>
      </c:layout>
      <c:overlay val="0"/>
      <c:txPr>
        <a:bodyPr/>
        <a:lstStyle/>
        <a:p>
          <a:pPr>
            <a:defRPr sz="1050"/>
          </a:pPr>
          <a:endParaRPr lang="es-CL"/>
        </a:p>
      </c:txPr>
    </c:legend>
    <c:plotVisOnly val="1"/>
    <c:dispBlanksAs val="gap"/>
    <c:showDLblsOverMax val="0"/>
  </c:chart>
  <c:txPr>
    <a:bodyPr/>
    <a:lstStyle/>
    <a:p>
      <a:pPr>
        <a:defRPr sz="1100"/>
      </a:pPr>
      <a:endParaRPr lang="es-CL"/>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tx1"/>
                </a:solidFill>
              </a:defRPr>
            </a:pPr>
            <a:r>
              <a:rPr lang="es-CL" dirty="0">
                <a:solidFill>
                  <a:schemeClr val="tx1"/>
                </a:solidFill>
              </a:rPr>
              <a:t>¿Sabe si la </a:t>
            </a:r>
            <a:r>
              <a:rPr lang="es-CL" dirty="0" smtClean="0">
                <a:solidFill>
                  <a:schemeClr val="tx1"/>
                </a:solidFill>
              </a:rPr>
              <a:t>Ley </a:t>
            </a:r>
            <a:r>
              <a:rPr lang="es-CL" dirty="0">
                <a:solidFill>
                  <a:schemeClr val="tx1"/>
                </a:solidFill>
              </a:rPr>
              <a:t>de </a:t>
            </a:r>
            <a:r>
              <a:rPr lang="es-CL" dirty="0" smtClean="0">
                <a:solidFill>
                  <a:schemeClr val="tx1"/>
                </a:solidFill>
              </a:rPr>
              <a:t>Lobby </a:t>
            </a:r>
            <a:r>
              <a:rPr lang="es-CL" dirty="0">
                <a:solidFill>
                  <a:schemeClr val="tx1"/>
                </a:solidFill>
              </a:rPr>
              <a:t>considera una institución que vele por el seguimiento y registro de </a:t>
            </a:r>
            <a:r>
              <a:rPr lang="es-CL" dirty="0" smtClean="0">
                <a:solidFill>
                  <a:schemeClr val="tx1"/>
                </a:solidFill>
              </a:rPr>
              <a:t>las acciones de lobby</a:t>
            </a:r>
            <a:r>
              <a:rPr lang="es-CL" dirty="0">
                <a:solidFill>
                  <a:schemeClr val="tx1"/>
                </a:solidFill>
              </a:rPr>
              <a:t>?</a:t>
            </a:r>
          </a:p>
        </c:rich>
      </c:tx>
      <c:layout/>
      <c:overlay val="0"/>
    </c:title>
    <c:autoTitleDeleted val="0"/>
    <c:plotArea>
      <c:layout/>
      <c:pieChart>
        <c:varyColors val="1"/>
        <c:ser>
          <c:idx val="0"/>
          <c:order val="0"/>
          <c:dLbls>
            <c:dLbl>
              <c:idx val="1"/>
              <c:spPr/>
              <c:txPr>
                <a:bodyPr/>
                <a:lstStyle/>
                <a:p>
                  <a:pPr>
                    <a:defRPr sz="1400" b="1"/>
                  </a:pPr>
                  <a:endParaRPr lang="es-CL"/>
                </a:p>
              </c:txPr>
              <c:showLegendKey val="0"/>
              <c:showVal val="0"/>
              <c:showCatName val="0"/>
              <c:showSerName val="0"/>
              <c:showPercent val="1"/>
              <c:showBubbleSize val="0"/>
            </c:dLbl>
            <c:dLbl>
              <c:idx val="2"/>
              <c:layout>
                <c:manualLayout>
                  <c:x val="0.11189326185979336"/>
                  <c:y val="-0.11509986544704909"/>
                </c:manualLayout>
              </c:layout>
              <c:spPr/>
              <c:txPr>
                <a:bodyPr/>
                <a:lstStyle/>
                <a:p>
                  <a:pPr>
                    <a:defRPr>
                      <a:solidFill>
                        <a:schemeClr val="bg1"/>
                      </a:solidFill>
                    </a:defRPr>
                  </a:pPr>
                  <a:endParaRPr lang="es-CL"/>
                </a:p>
              </c:txPr>
              <c:showLegendKey val="0"/>
              <c:showVal val="0"/>
              <c:showCatName val="0"/>
              <c:showSerName val="0"/>
              <c:showPercent val="1"/>
              <c:showBubbleSize val="0"/>
            </c:dLbl>
            <c:showLegendKey val="0"/>
            <c:showVal val="0"/>
            <c:showCatName val="0"/>
            <c:showSerName val="0"/>
            <c:showPercent val="1"/>
            <c:showBubbleSize val="0"/>
            <c:showLeaderLines val="1"/>
          </c:dLbls>
          <c:cat>
            <c:strRef>
              <c:f>LOBBY!$C$33:$C$35</c:f>
              <c:strCache>
                <c:ptCount val="3"/>
                <c:pt idx="0">
                  <c:v>No responde</c:v>
                </c:pt>
                <c:pt idx="1">
                  <c:v>Sí</c:v>
                </c:pt>
                <c:pt idx="2">
                  <c:v>No</c:v>
                </c:pt>
              </c:strCache>
            </c:strRef>
          </c:cat>
          <c:val>
            <c:numRef>
              <c:f>LOBBY!$D$33:$D$35</c:f>
              <c:numCache>
                <c:formatCode>###0.0%</c:formatCode>
                <c:ptCount val="3"/>
                <c:pt idx="0">
                  <c:v>0.12643782214890617</c:v>
                </c:pt>
                <c:pt idx="1">
                  <c:v>9.1558004892153461E-2</c:v>
                </c:pt>
                <c:pt idx="2">
                  <c:v>0.78200417295894031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ln>
      <a:solidFill>
        <a:schemeClr val="accent4">
          <a:lumMod val="75000"/>
        </a:schemeClr>
      </a:solidFill>
    </a:ln>
  </c:spPr>
  <c:txPr>
    <a:bodyPr/>
    <a:lstStyle/>
    <a:p>
      <a:pPr>
        <a:defRPr sz="1200"/>
      </a:pPr>
      <a:endParaRPr lang="es-CL"/>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L"/>
              <a:t>¿Cuál? (P. Abierta, N=30)</a:t>
            </a:r>
          </a:p>
        </c:rich>
      </c:tx>
      <c:layout/>
      <c:overlay val="0"/>
    </c:title>
    <c:autoTitleDeleted val="0"/>
    <c:plotArea>
      <c:layout/>
      <c:barChart>
        <c:barDir val="bar"/>
        <c:grouping val="clustered"/>
        <c:varyColors val="0"/>
        <c:ser>
          <c:idx val="0"/>
          <c:order val="0"/>
          <c:invertIfNegative val="0"/>
          <c:cat>
            <c:strRef>
              <c:f>LOBBY!$K$35:$K$43</c:f>
              <c:strCache>
                <c:ptCount val="9"/>
                <c:pt idx="0">
                  <c:v>No sabe</c:v>
                </c:pt>
                <c:pt idx="1">
                  <c:v>No responde</c:v>
                </c:pt>
                <c:pt idx="2">
                  <c:v>Portal de transparencia</c:v>
                </c:pt>
                <c:pt idx="3">
                  <c:v>Ministerio del Interior</c:v>
                </c:pt>
                <c:pt idx="4">
                  <c:v>Congreso</c:v>
                </c:pt>
                <c:pt idx="5">
                  <c:v>Contraloría general</c:v>
                </c:pt>
                <c:pt idx="6">
                  <c:v>Instituciones independientes</c:v>
                </c:pt>
                <c:pt idx="7">
                  <c:v>Municipio</c:v>
                </c:pt>
                <c:pt idx="8">
                  <c:v>SII</c:v>
                </c:pt>
              </c:strCache>
            </c:strRef>
          </c:cat>
          <c:val>
            <c:numRef>
              <c:f>LOBBY!$L$35:$L$43</c:f>
              <c:numCache>
                <c:formatCode>0%</c:formatCode>
                <c:ptCount val="9"/>
                <c:pt idx="0">
                  <c:v>0.40037181051240267</c:v>
                </c:pt>
                <c:pt idx="1">
                  <c:v>0.13082981188207815</c:v>
                </c:pt>
                <c:pt idx="2">
                  <c:v>0.1056803494471214</c:v>
                </c:pt>
                <c:pt idx="3">
                  <c:v>9.9413289155361004E-2</c:v>
                </c:pt>
                <c:pt idx="4">
                  <c:v>9.281752596359033E-2</c:v>
                </c:pt>
                <c:pt idx="5">
                  <c:v>5.7715624511305963E-2</c:v>
                </c:pt>
                <c:pt idx="6">
                  <c:v>4.2615057714678481E-2</c:v>
                </c:pt>
                <c:pt idx="7">
                  <c:v>3.8154777019498862E-2</c:v>
                </c:pt>
                <c:pt idx="8">
                  <c:v>3.2401753793963151E-2</c:v>
                </c:pt>
              </c:numCache>
            </c:numRef>
          </c:val>
        </c:ser>
        <c:dLbls>
          <c:showLegendKey val="0"/>
          <c:showVal val="1"/>
          <c:showCatName val="0"/>
          <c:showSerName val="0"/>
          <c:showPercent val="0"/>
          <c:showBubbleSize val="0"/>
        </c:dLbls>
        <c:gapWidth val="150"/>
        <c:overlap val="-25"/>
        <c:axId val="203422720"/>
        <c:axId val="203425472"/>
      </c:barChart>
      <c:catAx>
        <c:axId val="203422720"/>
        <c:scaling>
          <c:orientation val="minMax"/>
        </c:scaling>
        <c:delete val="0"/>
        <c:axPos val="l"/>
        <c:majorTickMark val="none"/>
        <c:minorTickMark val="none"/>
        <c:tickLblPos val="nextTo"/>
        <c:crossAx val="203425472"/>
        <c:crosses val="autoZero"/>
        <c:auto val="1"/>
        <c:lblAlgn val="ctr"/>
        <c:lblOffset val="100"/>
        <c:noMultiLvlLbl val="0"/>
      </c:catAx>
      <c:valAx>
        <c:axId val="203425472"/>
        <c:scaling>
          <c:orientation val="minMax"/>
        </c:scaling>
        <c:delete val="1"/>
        <c:axPos val="b"/>
        <c:numFmt formatCode="0%" sourceLinked="1"/>
        <c:majorTickMark val="out"/>
        <c:minorTickMark val="none"/>
        <c:tickLblPos val="nextTo"/>
        <c:crossAx val="203422720"/>
        <c:crosses val="autoZero"/>
        <c:crossBetween val="between"/>
      </c:valAx>
    </c:plotArea>
    <c:plotVisOnly val="1"/>
    <c:dispBlanksAs val="gap"/>
    <c:showDLblsOverMax val="0"/>
  </c:chart>
  <c:spPr>
    <a:ln>
      <a:solidFill>
        <a:srgbClr val="0A96BC">
          <a:lumMod val="75000"/>
        </a:srgbClr>
      </a:solidFill>
    </a:ln>
  </c:spPr>
  <c:txPr>
    <a:bodyPr/>
    <a:lstStyle/>
    <a:p>
      <a:pPr>
        <a:defRPr sz="1200"/>
      </a:pPr>
      <a:endParaRPr lang="es-C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US"/>
              <a:t>Evolución de la confianza en el sector público (2011-2015) </a:t>
            </a:r>
          </a:p>
        </c:rich>
      </c:tx>
      <c:layout/>
      <c:overlay val="0"/>
    </c:title>
    <c:autoTitleDeleted val="0"/>
    <c:plotArea>
      <c:layout>
        <c:manualLayout>
          <c:layoutTarget val="inner"/>
          <c:xMode val="edge"/>
          <c:yMode val="edge"/>
          <c:x val="3.0555555555555555E-2"/>
          <c:y val="0.48125000000000001"/>
          <c:w val="0.93888888888888888"/>
          <c:h val="0.40277012248468941"/>
        </c:manualLayout>
      </c:layout>
      <c:lineChart>
        <c:grouping val="standard"/>
        <c:varyColors val="0"/>
        <c:ser>
          <c:idx val="0"/>
          <c:order val="0"/>
          <c:tx>
            <c:strRef>
              <c:f>Hoja1!$D$1</c:f>
              <c:strCache>
                <c:ptCount val="1"/>
                <c:pt idx="0">
                  <c:v>Confía </c:v>
                </c:pt>
              </c:strCache>
            </c:strRef>
          </c:tx>
          <c:marker>
            <c:symbol val="none"/>
          </c:marker>
          <c:dLbls>
            <c:dLbl>
              <c:idx val="0"/>
              <c:layout>
                <c:manualLayout>
                  <c:x val="-1.1111111111111136E-2"/>
                  <c:y val="5.092592592592584E-2"/>
                </c:manualLayout>
              </c:layout>
              <c:showLegendKey val="0"/>
              <c:showVal val="1"/>
              <c:showCatName val="0"/>
              <c:showSerName val="0"/>
              <c:showPercent val="0"/>
              <c:showBubbleSize val="0"/>
            </c:dLbl>
            <c:dLbl>
              <c:idx val="1"/>
              <c:layout>
                <c:manualLayout>
                  <c:x val="-2.5000000000000001E-2"/>
                  <c:y val="-5.0925925925925923E-2"/>
                </c:manualLayout>
              </c:layout>
              <c:showLegendKey val="0"/>
              <c:showVal val="1"/>
              <c:showCatName val="0"/>
              <c:showSerName val="0"/>
              <c:showPercent val="0"/>
              <c:showBubbleSize val="0"/>
            </c:dLbl>
            <c:dLbl>
              <c:idx val="2"/>
              <c:layout>
                <c:manualLayout>
                  <c:x val="8.3333333333333332E-3"/>
                  <c:y val="-2.7777777777777776E-2"/>
                </c:manualLayout>
              </c:layout>
              <c:showLegendKey val="0"/>
              <c:showVal val="1"/>
              <c:showCatName val="0"/>
              <c:showSerName val="0"/>
              <c:showPercent val="0"/>
              <c:showBubbleSize val="0"/>
            </c:dLbl>
            <c:dLbl>
              <c:idx val="3"/>
              <c:layout>
                <c:manualLayout>
                  <c:x val="5.5555555555555558E-3"/>
                  <c:y val="-2.314814814814819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Hoja1!$C$2:$C$6</c:f>
              <c:numCache>
                <c:formatCode>General</c:formatCode>
                <c:ptCount val="5"/>
                <c:pt idx="0">
                  <c:v>2011</c:v>
                </c:pt>
                <c:pt idx="1">
                  <c:v>2012</c:v>
                </c:pt>
                <c:pt idx="2">
                  <c:v>2013</c:v>
                </c:pt>
                <c:pt idx="3">
                  <c:v>2014</c:v>
                </c:pt>
                <c:pt idx="4">
                  <c:v>2015</c:v>
                </c:pt>
              </c:numCache>
            </c:numRef>
          </c:cat>
          <c:val>
            <c:numRef>
              <c:f>Hoja1!$D$2:$D$6</c:f>
              <c:numCache>
                <c:formatCode>0%</c:formatCode>
                <c:ptCount val="5"/>
                <c:pt idx="0">
                  <c:v>0.22800000000000001</c:v>
                </c:pt>
                <c:pt idx="1">
                  <c:v>0.29899999999999999</c:v>
                </c:pt>
                <c:pt idx="2">
                  <c:v>0.26600000000000001</c:v>
                </c:pt>
                <c:pt idx="3">
                  <c:v>0.23599999999999999</c:v>
                </c:pt>
                <c:pt idx="4">
                  <c:v>0.20100000000000001</c:v>
                </c:pt>
              </c:numCache>
            </c:numRef>
          </c:val>
          <c:smooth val="0"/>
        </c:ser>
        <c:dLbls>
          <c:showLegendKey val="0"/>
          <c:showVal val="1"/>
          <c:showCatName val="0"/>
          <c:showSerName val="0"/>
          <c:showPercent val="0"/>
          <c:showBubbleSize val="0"/>
        </c:dLbls>
        <c:marker val="1"/>
        <c:smooth val="0"/>
        <c:axId val="204140032"/>
        <c:axId val="203427776"/>
      </c:lineChart>
      <c:catAx>
        <c:axId val="204140032"/>
        <c:scaling>
          <c:orientation val="minMax"/>
        </c:scaling>
        <c:delete val="0"/>
        <c:axPos val="b"/>
        <c:numFmt formatCode="General" sourceLinked="1"/>
        <c:majorTickMark val="none"/>
        <c:minorTickMark val="none"/>
        <c:tickLblPos val="nextTo"/>
        <c:crossAx val="203427776"/>
        <c:crosses val="autoZero"/>
        <c:auto val="1"/>
        <c:lblAlgn val="ctr"/>
        <c:lblOffset val="100"/>
        <c:noMultiLvlLbl val="0"/>
      </c:catAx>
      <c:valAx>
        <c:axId val="203427776"/>
        <c:scaling>
          <c:orientation val="minMax"/>
        </c:scaling>
        <c:delete val="1"/>
        <c:axPos val="l"/>
        <c:numFmt formatCode="0%" sourceLinked="1"/>
        <c:majorTickMark val="out"/>
        <c:minorTickMark val="none"/>
        <c:tickLblPos val="nextTo"/>
        <c:crossAx val="204140032"/>
        <c:crosses val="autoZero"/>
        <c:crossBetween val="between"/>
      </c:valAx>
    </c:plotArea>
    <c:plotVisOnly val="1"/>
    <c:dispBlanksAs val="gap"/>
    <c:showDLblsOverMax val="0"/>
  </c:chart>
  <c:spPr>
    <a:solidFill>
      <a:schemeClr val="accent6"/>
    </a:solidFill>
    <a:ln>
      <a:solidFill>
        <a:schemeClr val="accent4">
          <a:lumMod val="75000"/>
        </a:schemeClr>
      </a:solidFill>
    </a:ln>
  </c:spPr>
  <c:txPr>
    <a:bodyPr/>
    <a:lstStyle/>
    <a:p>
      <a:pPr>
        <a:defRPr sz="1400"/>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Evolución de la percepción de transparencia de los organismos públicos</a:t>
            </a:r>
          </a:p>
        </c:rich>
      </c:tx>
      <c:layout/>
      <c:overlay val="0"/>
    </c:title>
    <c:autoTitleDeleted val="0"/>
    <c:plotArea>
      <c:layout>
        <c:manualLayout>
          <c:layoutTarget val="inner"/>
          <c:xMode val="edge"/>
          <c:yMode val="edge"/>
          <c:x val="2.5866303612635717E-2"/>
          <c:y val="0.46455913978494623"/>
          <c:w val="0.9482673927747286"/>
          <c:h val="0.39575649817966302"/>
        </c:manualLayout>
      </c:layout>
      <c:lineChart>
        <c:grouping val="standard"/>
        <c:varyColors val="0"/>
        <c:ser>
          <c:idx val="0"/>
          <c:order val="0"/>
          <c:tx>
            <c:strRef>
              <c:f>Hoja1!$C$27</c:f>
              <c:strCache>
                <c:ptCount val="1"/>
              </c:strCache>
            </c:strRef>
          </c:tx>
          <c:marker>
            <c:symbol val="none"/>
          </c:marker>
          <c:dLbls>
            <c:dLbl>
              <c:idx val="1"/>
              <c:layout>
                <c:manualLayout>
                  <c:x val="-8.3333333333333332E-3"/>
                  <c:y val="-3.2407407407407489E-2"/>
                </c:manualLayout>
              </c:layout>
              <c:showLegendKey val="0"/>
              <c:showVal val="1"/>
              <c:showCatName val="0"/>
              <c:showSerName val="0"/>
              <c:showPercent val="0"/>
              <c:showBubbleSize val="0"/>
            </c:dLbl>
            <c:dLbl>
              <c:idx val="2"/>
              <c:layout>
                <c:manualLayout>
                  <c:x val="-4.1666666666666664E-2"/>
                  <c:y val="5.5555555555555552E-2"/>
                </c:manualLayout>
              </c:layout>
              <c:showLegendKey val="0"/>
              <c:showVal val="1"/>
              <c:showCatName val="0"/>
              <c:showSerName val="0"/>
              <c:showPercent val="0"/>
              <c:showBubbleSize val="0"/>
            </c:dLbl>
            <c:dLbl>
              <c:idx val="3"/>
              <c:layout>
                <c:manualLayout>
                  <c:x val="-1.0185067526415994E-16"/>
                  <c:y val="-3.24074074074074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Hoja1!$D$26:$H$26</c:f>
              <c:numCache>
                <c:formatCode>General</c:formatCode>
                <c:ptCount val="5"/>
                <c:pt idx="0">
                  <c:v>2011</c:v>
                </c:pt>
                <c:pt idx="1">
                  <c:v>2012</c:v>
                </c:pt>
                <c:pt idx="2">
                  <c:v>2013</c:v>
                </c:pt>
                <c:pt idx="3">
                  <c:v>2014</c:v>
                </c:pt>
                <c:pt idx="4">
                  <c:v>2015</c:v>
                </c:pt>
              </c:numCache>
            </c:numRef>
          </c:cat>
          <c:val>
            <c:numRef>
              <c:f>Hoja1!$D$27:$H$27</c:f>
              <c:numCache>
                <c:formatCode>0%</c:formatCode>
                <c:ptCount val="5"/>
                <c:pt idx="0">
                  <c:v>0.20200000000000001</c:v>
                </c:pt>
                <c:pt idx="1">
                  <c:v>0.28999999999999998</c:v>
                </c:pt>
                <c:pt idx="2">
                  <c:v>0.23699999999999999</c:v>
                </c:pt>
                <c:pt idx="3">
                  <c:v>0.21099999999999999</c:v>
                </c:pt>
                <c:pt idx="4">
                  <c:v>0.17100000000000001</c:v>
                </c:pt>
              </c:numCache>
            </c:numRef>
          </c:val>
          <c:smooth val="0"/>
        </c:ser>
        <c:dLbls>
          <c:showLegendKey val="0"/>
          <c:showVal val="1"/>
          <c:showCatName val="0"/>
          <c:showSerName val="0"/>
          <c:showPercent val="0"/>
          <c:showBubbleSize val="0"/>
        </c:dLbls>
        <c:marker val="1"/>
        <c:smooth val="0"/>
        <c:axId val="200000512"/>
        <c:axId val="173794432"/>
      </c:lineChart>
      <c:catAx>
        <c:axId val="200000512"/>
        <c:scaling>
          <c:orientation val="minMax"/>
        </c:scaling>
        <c:delete val="0"/>
        <c:axPos val="b"/>
        <c:numFmt formatCode="General" sourceLinked="1"/>
        <c:majorTickMark val="none"/>
        <c:minorTickMark val="none"/>
        <c:tickLblPos val="nextTo"/>
        <c:crossAx val="173794432"/>
        <c:crosses val="autoZero"/>
        <c:auto val="1"/>
        <c:lblAlgn val="ctr"/>
        <c:lblOffset val="100"/>
        <c:noMultiLvlLbl val="0"/>
      </c:catAx>
      <c:valAx>
        <c:axId val="173794432"/>
        <c:scaling>
          <c:orientation val="minMax"/>
        </c:scaling>
        <c:delete val="1"/>
        <c:axPos val="l"/>
        <c:numFmt formatCode="0%" sourceLinked="1"/>
        <c:majorTickMark val="out"/>
        <c:minorTickMark val="none"/>
        <c:tickLblPos val="nextTo"/>
        <c:crossAx val="200000512"/>
        <c:crosses val="autoZero"/>
        <c:crossBetween val="between"/>
      </c:valAx>
    </c:plotArea>
    <c:plotVisOnly val="1"/>
    <c:dispBlanksAs val="gap"/>
    <c:showDLblsOverMax val="0"/>
  </c:chart>
  <c:spPr>
    <a:ln>
      <a:solidFill>
        <a:srgbClr val="0A96BC">
          <a:lumMod val="75000"/>
        </a:srgbClr>
      </a:solidFill>
    </a:ln>
  </c:spPr>
  <c:txPr>
    <a:bodyPr/>
    <a:lstStyle/>
    <a:p>
      <a:pPr>
        <a:defRPr sz="1400"/>
      </a:pPr>
      <a:endParaRPr lang="es-C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500"/>
            </a:pPr>
            <a:r>
              <a:rPr lang="es-CL" sz="1500"/>
              <a:t>Para la solución de los problemas del país, Ud. tiene mucha confianza, bastante confianza, poca confianza o ninguna confianza en... </a:t>
            </a:r>
          </a:p>
        </c:rich>
      </c:tx>
      <c:layout/>
      <c:overlay val="0"/>
    </c:title>
    <c:autoTitleDeleted val="0"/>
    <c:plotArea>
      <c:layout/>
      <c:barChart>
        <c:barDir val="col"/>
        <c:grouping val="clustered"/>
        <c:varyColors val="0"/>
        <c:ser>
          <c:idx val="0"/>
          <c:order val="0"/>
          <c:tx>
            <c:strRef>
              <c:f>'CONFIANZA autoridad'!$H$4</c:f>
              <c:strCache>
                <c:ptCount val="1"/>
                <c:pt idx="0">
                  <c:v>Mucha/Bastante</c:v>
                </c:pt>
              </c:strCache>
            </c:strRef>
          </c:tx>
          <c:invertIfNegative val="0"/>
          <c:cat>
            <c:strRef>
              <c:f>'CONFIANZA autoridad'!$G$5:$G$8</c:f>
              <c:strCache>
                <c:ptCount val="4"/>
                <c:pt idx="0">
                  <c:v>Políticos</c:v>
                </c:pt>
                <c:pt idx="1">
                  <c:v>Jueces</c:v>
                </c:pt>
                <c:pt idx="2">
                  <c:v>Parlamentarios</c:v>
                </c:pt>
                <c:pt idx="3">
                  <c:v>Autoridades Políticas</c:v>
                </c:pt>
              </c:strCache>
            </c:strRef>
          </c:cat>
          <c:val>
            <c:numRef>
              <c:f>'CONFIANZA autoridad'!$H$5:$H$8</c:f>
              <c:numCache>
                <c:formatCode>0%</c:formatCode>
                <c:ptCount val="4"/>
                <c:pt idx="0">
                  <c:v>5.2839638354357579E-2</c:v>
                </c:pt>
                <c:pt idx="1">
                  <c:v>0.14457019443578981</c:v>
                </c:pt>
                <c:pt idx="2">
                  <c:v>7.1868655100266216E-2</c:v>
                </c:pt>
                <c:pt idx="3">
                  <c:v>7.6791872522479945E-2</c:v>
                </c:pt>
              </c:numCache>
            </c:numRef>
          </c:val>
        </c:ser>
        <c:ser>
          <c:idx val="1"/>
          <c:order val="1"/>
          <c:tx>
            <c:strRef>
              <c:f>'CONFIANZA autoridad'!$I$4</c:f>
              <c:strCache>
                <c:ptCount val="1"/>
                <c:pt idx="0">
                  <c:v>Poca/Ninguna</c:v>
                </c:pt>
              </c:strCache>
            </c:strRef>
          </c:tx>
          <c:spPr>
            <a:solidFill>
              <a:srgbClr val="FF9933"/>
            </a:solidFill>
          </c:spPr>
          <c:invertIfNegative val="0"/>
          <c:cat>
            <c:strRef>
              <c:f>'CONFIANZA autoridad'!$G$5:$G$8</c:f>
              <c:strCache>
                <c:ptCount val="4"/>
                <c:pt idx="0">
                  <c:v>Políticos</c:v>
                </c:pt>
                <c:pt idx="1">
                  <c:v>Jueces</c:v>
                </c:pt>
                <c:pt idx="2">
                  <c:v>Parlamentarios</c:v>
                </c:pt>
                <c:pt idx="3">
                  <c:v>Autoridades Políticas</c:v>
                </c:pt>
              </c:strCache>
            </c:strRef>
          </c:cat>
          <c:val>
            <c:numRef>
              <c:f>'CONFIANZA autoridad'!$I$5:$I$8</c:f>
              <c:numCache>
                <c:formatCode>0%</c:formatCode>
                <c:ptCount val="4"/>
                <c:pt idx="0">
                  <c:v>0.91005443199609393</c:v>
                </c:pt>
                <c:pt idx="1">
                  <c:v>0.8144025192870189</c:v>
                </c:pt>
                <c:pt idx="2">
                  <c:v>0.88111957195881097</c:v>
                </c:pt>
                <c:pt idx="3">
                  <c:v>0.87814749796824598</c:v>
                </c:pt>
              </c:numCache>
            </c:numRef>
          </c:val>
        </c:ser>
        <c:ser>
          <c:idx val="2"/>
          <c:order val="2"/>
          <c:tx>
            <c:strRef>
              <c:f>'CONFIANZA autoridad'!$J$4</c:f>
              <c:strCache>
                <c:ptCount val="1"/>
                <c:pt idx="0">
                  <c:v>NS/NR</c:v>
                </c:pt>
              </c:strCache>
            </c:strRef>
          </c:tx>
          <c:invertIfNegative val="0"/>
          <c:cat>
            <c:strRef>
              <c:f>'CONFIANZA autoridad'!$G$5:$G$8</c:f>
              <c:strCache>
                <c:ptCount val="4"/>
                <c:pt idx="0">
                  <c:v>Políticos</c:v>
                </c:pt>
                <c:pt idx="1">
                  <c:v>Jueces</c:v>
                </c:pt>
                <c:pt idx="2">
                  <c:v>Parlamentarios</c:v>
                </c:pt>
                <c:pt idx="3">
                  <c:v>Autoridades Políticas</c:v>
                </c:pt>
              </c:strCache>
            </c:strRef>
          </c:cat>
          <c:val>
            <c:numRef>
              <c:f>'CONFIANZA autoridad'!$J$5:$J$8</c:f>
              <c:numCache>
                <c:formatCode>0%</c:formatCode>
                <c:ptCount val="4"/>
                <c:pt idx="0">
                  <c:v>3.7105929649548446E-2</c:v>
                </c:pt>
                <c:pt idx="1">
                  <c:v>4.1027286277191197E-2</c:v>
                </c:pt>
                <c:pt idx="2">
                  <c:v>4.7011772940922854E-2</c:v>
                </c:pt>
                <c:pt idx="3">
                  <c:v>4.5060629509274044E-2</c:v>
                </c:pt>
              </c:numCache>
            </c:numRef>
          </c:val>
        </c:ser>
        <c:dLbls>
          <c:showLegendKey val="0"/>
          <c:showVal val="1"/>
          <c:showCatName val="0"/>
          <c:showSerName val="0"/>
          <c:showPercent val="0"/>
          <c:showBubbleSize val="0"/>
        </c:dLbls>
        <c:gapWidth val="150"/>
        <c:overlap val="-25"/>
        <c:axId val="203907072"/>
        <c:axId val="203430080"/>
      </c:barChart>
      <c:catAx>
        <c:axId val="203907072"/>
        <c:scaling>
          <c:orientation val="minMax"/>
        </c:scaling>
        <c:delete val="0"/>
        <c:axPos val="b"/>
        <c:majorTickMark val="none"/>
        <c:minorTickMark val="none"/>
        <c:tickLblPos val="nextTo"/>
        <c:crossAx val="203430080"/>
        <c:crosses val="autoZero"/>
        <c:auto val="1"/>
        <c:lblAlgn val="ctr"/>
        <c:lblOffset val="100"/>
        <c:noMultiLvlLbl val="0"/>
      </c:catAx>
      <c:valAx>
        <c:axId val="203430080"/>
        <c:scaling>
          <c:orientation val="minMax"/>
        </c:scaling>
        <c:delete val="1"/>
        <c:axPos val="l"/>
        <c:numFmt formatCode="0%" sourceLinked="1"/>
        <c:majorTickMark val="out"/>
        <c:minorTickMark val="none"/>
        <c:tickLblPos val="nextTo"/>
        <c:crossAx val="203907072"/>
        <c:crosses val="autoZero"/>
        <c:crossBetween val="between"/>
      </c:valAx>
    </c:plotArea>
    <c:legend>
      <c:legendPos val="t"/>
      <c:layout/>
      <c:overlay val="0"/>
      <c:txPr>
        <a:bodyPr/>
        <a:lstStyle/>
        <a:p>
          <a:pPr>
            <a:defRPr sz="1200"/>
          </a:pPr>
          <a:endParaRPr lang="es-CL"/>
        </a:p>
      </c:txPr>
    </c:legend>
    <c:plotVisOnly val="1"/>
    <c:dispBlanksAs val="gap"/>
    <c:showDLblsOverMax val="0"/>
  </c:chart>
  <c:spPr>
    <a:solidFill>
      <a:sysClr val="window" lastClr="FFFFFF"/>
    </a:solidFill>
    <a:ln w="25400" cap="flat" cmpd="sng" algn="ctr">
      <a:solidFill>
        <a:srgbClr val="4A78BB"/>
      </a:solidFill>
      <a:prstDash val="solid"/>
    </a:ln>
    <a:effectLst/>
  </c:spPr>
  <c:txPr>
    <a:bodyPr/>
    <a:lstStyle/>
    <a:p>
      <a:pPr>
        <a:defRPr sz="1400">
          <a:solidFill>
            <a:sysClr val="windowText" lastClr="000000"/>
          </a:solidFill>
          <a:latin typeface="+mn-lt"/>
          <a:ea typeface="+mn-ea"/>
          <a:cs typeface="+mn-cs"/>
        </a:defRPr>
      </a:pPr>
      <a:endParaRPr lang="es-CL"/>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s-CL" sz="1600"/>
              <a:t>Evolución de la confianza en la información pública (% respuestas positivas)</a:t>
            </a:r>
          </a:p>
        </c:rich>
      </c:tx>
      <c:layout/>
      <c:overlay val="0"/>
    </c:title>
    <c:autoTitleDeleted val="0"/>
    <c:plotArea>
      <c:layout>
        <c:manualLayout>
          <c:layoutTarget val="inner"/>
          <c:xMode val="edge"/>
          <c:yMode val="edge"/>
          <c:x val="3.3333333333333333E-2"/>
          <c:y val="0.44779527559055116"/>
          <c:w val="0.93888888888888888"/>
          <c:h val="0.44548410615339751"/>
        </c:manualLayout>
      </c:layout>
      <c:lineChart>
        <c:grouping val="standard"/>
        <c:varyColors val="0"/>
        <c:ser>
          <c:idx val="0"/>
          <c:order val="0"/>
          <c:tx>
            <c:strRef>
              <c:f>'Confianza gral'!$C$11</c:f>
              <c:strCache>
                <c:ptCount val="1"/>
                <c:pt idx="0">
                  <c:v>Si una persona solicita información a un organismo público, recibe información confiable </c:v>
                </c:pt>
              </c:strCache>
            </c:strRef>
          </c:tx>
          <c:marker>
            <c:symbol val="none"/>
          </c:marker>
          <c:dLbls>
            <c:dLbl>
              <c:idx val="0"/>
              <c:layout>
                <c:manualLayout>
                  <c:x val="-1.1111111111111112E-2"/>
                  <c:y val="-4.1666666666666664E-2"/>
                </c:manualLayout>
              </c:layout>
              <c:showLegendKey val="0"/>
              <c:showVal val="1"/>
              <c:showCatName val="0"/>
              <c:showSerName val="0"/>
              <c:showPercent val="0"/>
              <c:showBubbleSize val="0"/>
            </c:dLbl>
            <c:dLbl>
              <c:idx val="1"/>
              <c:layout>
                <c:manualLayout>
                  <c:x val="-2.6330124317252731E-2"/>
                  <c:y val="-1.8518456516903006E-2"/>
                </c:manualLayout>
              </c:layout>
              <c:showLegendKey val="0"/>
              <c:showVal val="1"/>
              <c:showCatName val="0"/>
              <c:showSerName val="0"/>
              <c:showPercent val="0"/>
              <c:showBubbleSize val="0"/>
            </c:dLbl>
            <c:dLbl>
              <c:idx val="2"/>
              <c:layout>
                <c:manualLayout>
                  <c:x val="-5.050856027334831E-2"/>
                  <c:y val="-3.4484926539245904E-2"/>
                </c:manualLayout>
              </c:layout>
              <c:showLegendKey val="0"/>
              <c:showVal val="1"/>
              <c:showCatName val="0"/>
              <c:showSerName val="0"/>
              <c:showPercent val="0"/>
              <c:showBubbleSize val="0"/>
            </c:dLbl>
            <c:dLbl>
              <c:idx val="3"/>
              <c:layout>
                <c:manualLayout>
                  <c:x val="-3.888888888888889E-2"/>
                  <c:y val="-2.314814814814823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'Confianza gral'!$B$12:$B$16</c:f>
              <c:numCache>
                <c:formatCode>General</c:formatCode>
                <c:ptCount val="5"/>
                <c:pt idx="0">
                  <c:v>2011</c:v>
                </c:pt>
                <c:pt idx="1">
                  <c:v>2012</c:v>
                </c:pt>
                <c:pt idx="2">
                  <c:v>2013</c:v>
                </c:pt>
                <c:pt idx="3">
                  <c:v>2014</c:v>
                </c:pt>
                <c:pt idx="4">
                  <c:v>2015</c:v>
                </c:pt>
              </c:numCache>
            </c:numRef>
          </c:cat>
          <c:val>
            <c:numRef>
              <c:f>'Confianza gral'!$C$12:$C$16</c:f>
              <c:numCache>
                <c:formatCode>0%</c:formatCode>
                <c:ptCount val="5"/>
                <c:pt idx="0">
                  <c:v>0.42</c:v>
                </c:pt>
                <c:pt idx="1">
                  <c:v>0.54</c:v>
                </c:pt>
                <c:pt idx="2">
                  <c:v>0.43</c:v>
                </c:pt>
                <c:pt idx="3">
                  <c:v>0.44</c:v>
                </c:pt>
                <c:pt idx="4">
                  <c:v>0.4</c:v>
                </c:pt>
              </c:numCache>
            </c:numRef>
          </c:val>
          <c:smooth val="0"/>
        </c:ser>
        <c:ser>
          <c:idx val="1"/>
          <c:order val="1"/>
          <c:tx>
            <c:strRef>
              <c:f>'Confianza gral'!$D$11</c:f>
              <c:strCache>
                <c:ptCount val="1"/>
                <c:pt idx="0">
                  <c:v>La información que los organismos públicos ponen a disposición de los ciudadanos en sus páginas web es confiable </c:v>
                </c:pt>
              </c:strCache>
            </c:strRef>
          </c:tx>
          <c:marker>
            <c:symbol val="none"/>
          </c:marker>
          <c:dLbls>
            <c:dLbl>
              <c:idx val="0"/>
              <c:layout>
                <c:manualLayout>
                  <c:x val="-2.5462668816039986E-17"/>
                  <c:y val="2.7777777777777693E-2"/>
                </c:manualLayout>
              </c:layout>
              <c:showLegendKey val="0"/>
              <c:showVal val="1"/>
              <c:showCatName val="0"/>
              <c:showSerName val="0"/>
              <c:showPercent val="0"/>
              <c:showBubbleSize val="0"/>
            </c:dLbl>
            <c:dLbl>
              <c:idx val="1"/>
              <c:layout>
                <c:manualLayout>
                  <c:x val="-4.679185305941063E-2"/>
                  <c:y val="3.7226823982125679E-2"/>
                </c:manualLayout>
              </c:layout>
              <c:showLegendKey val="0"/>
              <c:showVal val="1"/>
              <c:showCatName val="0"/>
              <c:showSerName val="0"/>
              <c:showPercent val="0"/>
              <c:showBubbleSize val="0"/>
            </c:dLbl>
            <c:dLbl>
              <c:idx val="2"/>
              <c:layout>
                <c:manualLayout>
                  <c:x val="-3.3333333333333333E-2"/>
                  <c:y val="2.7777777777777693E-2"/>
                </c:manualLayout>
              </c:layout>
              <c:showLegendKey val="0"/>
              <c:showVal val="1"/>
              <c:showCatName val="0"/>
              <c:showSerName val="0"/>
              <c:showPercent val="0"/>
              <c:showBubbleSize val="0"/>
            </c:dLbl>
            <c:dLbl>
              <c:idx val="3"/>
              <c:layout>
                <c:manualLayout>
                  <c:x val="-3.8889103024833976E-2"/>
                  <c:y val="2.976021743222541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'Confianza gral'!$B$12:$B$16</c:f>
              <c:numCache>
                <c:formatCode>General</c:formatCode>
                <c:ptCount val="5"/>
                <c:pt idx="0">
                  <c:v>2011</c:v>
                </c:pt>
                <c:pt idx="1">
                  <c:v>2012</c:v>
                </c:pt>
                <c:pt idx="2">
                  <c:v>2013</c:v>
                </c:pt>
                <c:pt idx="3">
                  <c:v>2014</c:v>
                </c:pt>
                <c:pt idx="4">
                  <c:v>2015</c:v>
                </c:pt>
              </c:numCache>
            </c:numRef>
          </c:cat>
          <c:val>
            <c:numRef>
              <c:f>'Confianza gral'!$D$12:$D$16</c:f>
              <c:numCache>
                <c:formatCode>0%</c:formatCode>
                <c:ptCount val="5"/>
                <c:pt idx="0">
                  <c:v>0.373</c:v>
                </c:pt>
                <c:pt idx="1">
                  <c:v>0.51</c:v>
                </c:pt>
                <c:pt idx="2">
                  <c:v>0.39</c:v>
                </c:pt>
                <c:pt idx="3">
                  <c:v>0.35</c:v>
                </c:pt>
                <c:pt idx="4">
                  <c:v>0.33</c:v>
                </c:pt>
              </c:numCache>
            </c:numRef>
          </c:val>
          <c:smooth val="0"/>
        </c:ser>
        <c:dLbls>
          <c:showLegendKey val="0"/>
          <c:showVal val="1"/>
          <c:showCatName val="0"/>
          <c:showSerName val="0"/>
          <c:showPercent val="0"/>
          <c:showBubbleSize val="0"/>
        </c:dLbls>
        <c:marker val="1"/>
        <c:smooth val="0"/>
        <c:axId val="203909120"/>
        <c:axId val="202539008"/>
      </c:lineChart>
      <c:catAx>
        <c:axId val="203909120"/>
        <c:scaling>
          <c:orientation val="minMax"/>
        </c:scaling>
        <c:delete val="0"/>
        <c:axPos val="b"/>
        <c:numFmt formatCode="General" sourceLinked="1"/>
        <c:majorTickMark val="none"/>
        <c:minorTickMark val="none"/>
        <c:tickLblPos val="nextTo"/>
        <c:crossAx val="202539008"/>
        <c:crosses val="autoZero"/>
        <c:auto val="1"/>
        <c:lblAlgn val="ctr"/>
        <c:lblOffset val="100"/>
        <c:noMultiLvlLbl val="0"/>
      </c:catAx>
      <c:valAx>
        <c:axId val="202539008"/>
        <c:scaling>
          <c:orientation val="minMax"/>
        </c:scaling>
        <c:delete val="1"/>
        <c:axPos val="l"/>
        <c:numFmt formatCode="0%" sourceLinked="1"/>
        <c:majorTickMark val="out"/>
        <c:minorTickMark val="none"/>
        <c:tickLblPos val="nextTo"/>
        <c:crossAx val="203909120"/>
        <c:crosses val="autoZero"/>
        <c:crossBetween val="between"/>
      </c:valAx>
    </c:plotArea>
    <c:legend>
      <c:legendPos val="t"/>
      <c:layout>
        <c:manualLayout>
          <c:xMode val="edge"/>
          <c:yMode val="edge"/>
          <c:x val="5.96144079229292E-2"/>
          <c:y val="0.19153968802127508"/>
          <c:w val="0.89516839398796955"/>
          <c:h val="0.2093917939125822"/>
        </c:manualLayout>
      </c:layout>
      <c:overlay val="0"/>
      <c:txPr>
        <a:bodyPr/>
        <a:lstStyle/>
        <a:p>
          <a:pPr>
            <a:defRPr sz="1100"/>
          </a:pPr>
          <a:endParaRPr lang="es-CL"/>
        </a:p>
      </c:txPr>
    </c:legend>
    <c:plotVisOnly val="1"/>
    <c:dispBlanksAs val="gap"/>
    <c:showDLblsOverMax val="0"/>
  </c:chart>
  <c:spPr>
    <a:solidFill>
      <a:sysClr val="window" lastClr="FFFFFF"/>
    </a:solidFill>
    <a:ln w="25400" cap="flat" cmpd="sng" algn="ctr">
      <a:solidFill>
        <a:srgbClr val="4A78BB"/>
      </a:solidFill>
      <a:prstDash val="solid"/>
    </a:ln>
    <a:effectLst/>
  </c:spPr>
  <c:txPr>
    <a:bodyPr/>
    <a:lstStyle/>
    <a:p>
      <a:pPr>
        <a:defRPr>
          <a:solidFill>
            <a:sysClr val="windowText" lastClr="000000"/>
          </a:solidFill>
          <a:latin typeface="+mn-lt"/>
          <a:ea typeface="+mn-ea"/>
          <a:cs typeface="+mn-cs"/>
        </a:defRPr>
      </a:pPr>
      <a:endParaRPr lang="es-C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s-CL" dirty="0"/>
              <a:t>Tipo de confianza por institución </a:t>
            </a:r>
          </a:p>
          <a:p>
            <a:pPr algn="ctr" rtl="0">
              <a:defRPr/>
            </a:pPr>
            <a:r>
              <a:rPr lang="es-CL" b="0" dirty="0"/>
              <a:t>(% de respuestas positivas para cada atributo)</a:t>
            </a:r>
          </a:p>
        </c:rich>
      </c:tx>
      <c:layout>
        <c:manualLayout>
          <c:xMode val="edge"/>
          <c:yMode val="edge"/>
          <c:x val="0.2509774276288142"/>
          <c:y val="2.1384198052068287E-2"/>
        </c:manualLayout>
      </c:layout>
      <c:overlay val="0"/>
    </c:title>
    <c:autoTitleDeleted val="0"/>
    <c:plotArea>
      <c:layout/>
      <c:barChart>
        <c:barDir val="col"/>
        <c:grouping val="clustered"/>
        <c:varyColors val="0"/>
        <c:ser>
          <c:idx val="0"/>
          <c:order val="0"/>
          <c:tx>
            <c:strRef>
              <c:f>'Confianza 3 tipos'!$T$6</c:f>
              <c:strCache>
                <c:ptCount val="1"/>
                <c:pt idx="0">
                  <c:v>Capacidad</c:v>
                </c:pt>
              </c:strCache>
            </c:strRef>
          </c:tx>
          <c:invertIfNegative val="0"/>
          <c:cat>
            <c:strRef>
              <c:f>'Confianza 3 tipos'!$S$7:$S$12</c:f>
              <c:strCache>
                <c:ptCount val="6"/>
                <c:pt idx="0">
                  <c:v>Partidos políticos</c:v>
                </c:pt>
                <c:pt idx="1">
                  <c:v>Poder Judicial</c:v>
                </c:pt>
                <c:pt idx="2">
                  <c:v>Parlamento</c:v>
                </c:pt>
                <c:pt idx="3">
                  <c:v>Organismos Públicos</c:v>
                </c:pt>
                <c:pt idx="4">
                  <c:v>Autoridades Políticas</c:v>
                </c:pt>
                <c:pt idx="5">
                  <c:v>Funcionarios Públicos</c:v>
                </c:pt>
              </c:strCache>
            </c:strRef>
          </c:cat>
          <c:val>
            <c:numRef>
              <c:f>'Confianza 3 tipos'!$T$7:$T$12</c:f>
              <c:numCache>
                <c:formatCode>0%</c:formatCode>
                <c:ptCount val="6"/>
                <c:pt idx="0">
                  <c:v>0.17170579124464713</c:v>
                </c:pt>
                <c:pt idx="1">
                  <c:v>0.34614248222096528</c:v>
                </c:pt>
                <c:pt idx="2">
                  <c:v>0.20485033046691267</c:v>
                </c:pt>
                <c:pt idx="3">
                  <c:v>0.22364115866944972</c:v>
                </c:pt>
                <c:pt idx="4">
                  <c:v>0.18207479513819122</c:v>
                </c:pt>
                <c:pt idx="5">
                  <c:v>0.18088694353576426</c:v>
                </c:pt>
              </c:numCache>
            </c:numRef>
          </c:val>
        </c:ser>
        <c:ser>
          <c:idx val="1"/>
          <c:order val="1"/>
          <c:tx>
            <c:strRef>
              <c:f>'Confianza 3 tipos'!$U$6</c:f>
              <c:strCache>
                <c:ptCount val="1"/>
                <c:pt idx="0">
                  <c:v>Integridad</c:v>
                </c:pt>
              </c:strCache>
            </c:strRef>
          </c:tx>
          <c:invertIfNegative val="0"/>
          <c:cat>
            <c:strRef>
              <c:f>'Confianza 3 tipos'!$S$7:$S$12</c:f>
              <c:strCache>
                <c:ptCount val="6"/>
                <c:pt idx="0">
                  <c:v>Partidos políticos</c:v>
                </c:pt>
                <c:pt idx="1">
                  <c:v>Poder Judicial</c:v>
                </c:pt>
                <c:pt idx="2">
                  <c:v>Parlamento</c:v>
                </c:pt>
                <c:pt idx="3">
                  <c:v>Organismos Públicos</c:v>
                </c:pt>
                <c:pt idx="4">
                  <c:v>Autoridades Políticas</c:v>
                </c:pt>
                <c:pt idx="5">
                  <c:v>Funcionarios Públicos</c:v>
                </c:pt>
              </c:strCache>
            </c:strRef>
          </c:cat>
          <c:val>
            <c:numRef>
              <c:f>'Confianza 3 tipos'!$U$7:$U$12</c:f>
              <c:numCache>
                <c:formatCode>0%</c:formatCode>
                <c:ptCount val="6"/>
                <c:pt idx="0">
                  <c:v>6.1667834618079877E-2</c:v>
                </c:pt>
                <c:pt idx="1">
                  <c:v>0.17974772249474422</c:v>
                </c:pt>
                <c:pt idx="2">
                  <c:v>0.10371408549404346</c:v>
                </c:pt>
                <c:pt idx="3">
                  <c:v>0.12508759635599159</c:v>
                </c:pt>
                <c:pt idx="4">
                  <c:v>7.9887876664330754E-2</c:v>
                </c:pt>
                <c:pt idx="5">
                  <c:v>0.10896986685353889</c:v>
                </c:pt>
              </c:numCache>
            </c:numRef>
          </c:val>
        </c:ser>
        <c:ser>
          <c:idx val="2"/>
          <c:order val="2"/>
          <c:tx>
            <c:strRef>
              <c:f>'Confianza 3 tipos'!$V$6</c:f>
              <c:strCache>
                <c:ptCount val="1"/>
                <c:pt idx="0">
                  <c:v>Orientación al bien común</c:v>
                </c:pt>
              </c:strCache>
            </c:strRef>
          </c:tx>
          <c:invertIfNegative val="0"/>
          <c:cat>
            <c:strRef>
              <c:f>'Confianza 3 tipos'!$S$7:$S$12</c:f>
              <c:strCache>
                <c:ptCount val="6"/>
                <c:pt idx="0">
                  <c:v>Partidos políticos</c:v>
                </c:pt>
                <c:pt idx="1">
                  <c:v>Poder Judicial</c:v>
                </c:pt>
                <c:pt idx="2">
                  <c:v>Parlamento</c:v>
                </c:pt>
                <c:pt idx="3">
                  <c:v>Organismos Públicos</c:v>
                </c:pt>
                <c:pt idx="4">
                  <c:v>Autoridades Políticas</c:v>
                </c:pt>
                <c:pt idx="5">
                  <c:v>Funcionarios Públicos</c:v>
                </c:pt>
              </c:strCache>
            </c:strRef>
          </c:cat>
          <c:val>
            <c:numRef>
              <c:f>'Confianza 3 tipos'!$V$7:$V$12</c:f>
              <c:numCache>
                <c:formatCode>0%</c:formatCode>
                <c:ptCount val="6"/>
                <c:pt idx="0">
                  <c:v>7.7435178696566215E-2</c:v>
                </c:pt>
                <c:pt idx="1">
                  <c:v>0.18255080588647513</c:v>
                </c:pt>
                <c:pt idx="2">
                  <c:v>0.11387526278906798</c:v>
                </c:pt>
                <c:pt idx="3">
                  <c:v>0.14611072179397336</c:v>
                </c:pt>
                <c:pt idx="4">
                  <c:v>9.6355991590749826E-2</c:v>
                </c:pt>
                <c:pt idx="5">
                  <c:v>0.11632796075683249</c:v>
                </c:pt>
              </c:numCache>
            </c:numRef>
          </c:val>
        </c:ser>
        <c:dLbls>
          <c:showLegendKey val="0"/>
          <c:showVal val="1"/>
          <c:showCatName val="0"/>
          <c:showSerName val="0"/>
          <c:showPercent val="0"/>
          <c:showBubbleSize val="0"/>
        </c:dLbls>
        <c:gapWidth val="150"/>
        <c:overlap val="-25"/>
        <c:axId val="204162048"/>
        <c:axId val="202542464"/>
      </c:barChart>
      <c:catAx>
        <c:axId val="204162048"/>
        <c:scaling>
          <c:orientation val="minMax"/>
        </c:scaling>
        <c:delete val="0"/>
        <c:axPos val="b"/>
        <c:majorTickMark val="none"/>
        <c:minorTickMark val="none"/>
        <c:tickLblPos val="nextTo"/>
        <c:crossAx val="202542464"/>
        <c:crosses val="autoZero"/>
        <c:auto val="1"/>
        <c:lblAlgn val="ctr"/>
        <c:lblOffset val="100"/>
        <c:noMultiLvlLbl val="0"/>
      </c:catAx>
      <c:valAx>
        <c:axId val="202542464"/>
        <c:scaling>
          <c:orientation val="minMax"/>
        </c:scaling>
        <c:delete val="1"/>
        <c:axPos val="l"/>
        <c:numFmt formatCode="0%" sourceLinked="1"/>
        <c:majorTickMark val="out"/>
        <c:minorTickMark val="none"/>
        <c:tickLblPos val="nextTo"/>
        <c:crossAx val="204162048"/>
        <c:crosses val="autoZero"/>
        <c:crossBetween val="between"/>
      </c:valAx>
    </c:plotArea>
    <c:legend>
      <c:legendPos val="t"/>
      <c:layout/>
      <c:overlay val="0"/>
    </c:legend>
    <c:plotVisOnly val="1"/>
    <c:dispBlanksAs val="gap"/>
    <c:showDLblsOverMax val="0"/>
  </c:chart>
  <c:spPr>
    <a:ln>
      <a:solidFill>
        <a:srgbClr val="4A78BB"/>
      </a:solidFill>
    </a:ln>
  </c:spPr>
  <c:txPr>
    <a:bodyPr/>
    <a:lstStyle/>
    <a:p>
      <a:pPr>
        <a:defRPr sz="1400"/>
      </a:pPr>
      <a:endParaRPr lang="es-C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s-CL"/>
              <a:t>Confianza en la información pública por conocimiento de los mecanismos de exigibilidad DAI</a:t>
            </a:r>
          </a:p>
        </c:rich>
      </c:tx>
      <c:layout/>
      <c:overlay val="0"/>
    </c:title>
    <c:autoTitleDeleted val="0"/>
    <c:plotArea>
      <c:layout>
        <c:manualLayout>
          <c:layoutTarget val="inner"/>
          <c:xMode val="edge"/>
          <c:yMode val="edge"/>
          <c:x val="2.2255937860543307E-2"/>
          <c:y val="0.33917442137914583"/>
          <c:w val="0.95548812039427899"/>
          <c:h val="0.40056038449739234"/>
        </c:manualLayout>
      </c:layout>
      <c:barChart>
        <c:barDir val="col"/>
        <c:grouping val="clustered"/>
        <c:varyColors val="0"/>
        <c:ser>
          <c:idx val="0"/>
          <c:order val="0"/>
          <c:tx>
            <c:strRef>
              <c:f>'Cruces conf conoc'!$D$21</c:f>
              <c:strCache>
                <c:ptCount val="1"/>
                <c:pt idx="0">
                  <c:v>Confia en SAI</c:v>
                </c:pt>
              </c:strCache>
            </c:strRef>
          </c:tx>
          <c:invertIfNegative val="0"/>
          <c:cat>
            <c:multiLvlStrRef>
              <c:f>'Cruces conf conoc'!$B$22:$C$27</c:f>
              <c:multiLvlStrCache>
                <c:ptCount val="6"/>
                <c:lvl>
                  <c:pt idx="0">
                    <c:v>No conoce</c:v>
                  </c:pt>
                  <c:pt idx="1">
                    <c:v>Conoce</c:v>
                  </c:pt>
                  <c:pt idx="2">
                    <c:v>No conoce</c:v>
                  </c:pt>
                  <c:pt idx="3">
                    <c:v>Conoce</c:v>
                  </c:pt>
                  <c:pt idx="4">
                    <c:v>No conoce</c:v>
                  </c:pt>
                  <c:pt idx="5">
                    <c:v>Conoce</c:v>
                  </c:pt>
                </c:lvl>
                <c:lvl>
                  <c:pt idx="0">
                    <c:v>Conoce la Ley</c:v>
                  </c:pt>
                  <c:pt idx="2">
                    <c:v>Conoce al CPLT</c:v>
                  </c:pt>
                  <c:pt idx="4">
                    <c:v>Conocimiento espontáneo del CPLT</c:v>
                  </c:pt>
                </c:lvl>
              </c:multiLvlStrCache>
            </c:multiLvlStrRef>
          </c:cat>
          <c:val>
            <c:numRef>
              <c:f>'Cruces conf conoc'!$D$22:$D$27</c:f>
              <c:numCache>
                <c:formatCode>###0%</c:formatCode>
                <c:ptCount val="6"/>
                <c:pt idx="0">
                  <c:v>0.38817460773305223</c:v>
                </c:pt>
                <c:pt idx="1">
                  <c:v>0.44870391890399414</c:v>
                </c:pt>
                <c:pt idx="2">
                  <c:v>0.39607285928156183</c:v>
                </c:pt>
                <c:pt idx="3">
                  <c:v>0.43446001181805488</c:v>
                </c:pt>
                <c:pt idx="4">
                  <c:v>0.40167429203019117</c:v>
                </c:pt>
                <c:pt idx="5">
                  <c:v>0.50251765373592661</c:v>
                </c:pt>
              </c:numCache>
            </c:numRef>
          </c:val>
        </c:ser>
        <c:ser>
          <c:idx val="1"/>
          <c:order val="1"/>
          <c:tx>
            <c:strRef>
              <c:f>'Cruces conf conoc'!$E$21</c:f>
              <c:strCache>
                <c:ptCount val="1"/>
                <c:pt idx="0">
                  <c:v>Confía en la información de páginas web</c:v>
                </c:pt>
              </c:strCache>
            </c:strRef>
          </c:tx>
          <c:invertIfNegative val="0"/>
          <c:cat>
            <c:multiLvlStrRef>
              <c:f>'Cruces conf conoc'!$B$22:$C$27</c:f>
              <c:multiLvlStrCache>
                <c:ptCount val="6"/>
                <c:lvl>
                  <c:pt idx="0">
                    <c:v>No conoce</c:v>
                  </c:pt>
                  <c:pt idx="1">
                    <c:v>Conoce</c:v>
                  </c:pt>
                  <c:pt idx="2">
                    <c:v>No conoce</c:v>
                  </c:pt>
                  <c:pt idx="3">
                    <c:v>Conoce</c:v>
                  </c:pt>
                  <c:pt idx="4">
                    <c:v>No conoce</c:v>
                  </c:pt>
                  <c:pt idx="5">
                    <c:v>Conoce</c:v>
                  </c:pt>
                </c:lvl>
                <c:lvl>
                  <c:pt idx="0">
                    <c:v>Conoce la Ley</c:v>
                  </c:pt>
                  <c:pt idx="2">
                    <c:v>Conoce al CPLT</c:v>
                  </c:pt>
                  <c:pt idx="4">
                    <c:v>Conocimiento espontáneo del CPLT</c:v>
                  </c:pt>
                </c:lvl>
              </c:multiLvlStrCache>
            </c:multiLvlStrRef>
          </c:cat>
          <c:val>
            <c:numRef>
              <c:f>'Cruces conf conoc'!$E$22:$E$27</c:f>
              <c:numCache>
                <c:formatCode>###0%</c:formatCode>
                <c:ptCount val="6"/>
                <c:pt idx="0">
                  <c:v>0.30201549058286664</c:v>
                </c:pt>
                <c:pt idx="1">
                  <c:v>0.42192275775287641</c:v>
                </c:pt>
                <c:pt idx="2">
                  <c:v>0.31191052462781071</c:v>
                </c:pt>
                <c:pt idx="3">
                  <c:v>0.41617643127018866</c:v>
                </c:pt>
                <c:pt idx="4">
                  <c:v>0.33240429001572441</c:v>
                </c:pt>
                <c:pt idx="5">
                  <c:v>0.3666459908631724</c:v>
                </c:pt>
              </c:numCache>
            </c:numRef>
          </c:val>
        </c:ser>
        <c:dLbls>
          <c:showLegendKey val="0"/>
          <c:showVal val="1"/>
          <c:showCatName val="0"/>
          <c:showSerName val="0"/>
          <c:showPercent val="0"/>
          <c:showBubbleSize val="0"/>
        </c:dLbls>
        <c:gapWidth val="150"/>
        <c:overlap val="-25"/>
        <c:axId val="204284928"/>
        <c:axId val="202544192"/>
      </c:barChart>
      <c:catAx>
        <c:axId val="204284928"/>
        <c:scaling>
          <c:orientation val="minMax"/>
        </c:scaling>
        <c:delete val="0"/>
        <c:axPos val="b"/>
        <c:majorTickMark val="none"/>
        <c:minorTickMark val="none"/>
        <c:tickLblPos val="nextTo"/>
        <c:crossAx val="202544192"/>
        <c:crosses val="autoZero"/>
        <c:auto val="1"/>
        <c:lblAlgn val="ctr"/>
        <c:lblOffset val="100"/>
        <c:noMultiLvlLbl val="0"/>
      </c:catAx>
      <c:valAx>
        <c:axId val="202544192"/>
        <c:scaling>
          <c:orientation val="minMax"/>
          <c:max val="1"/>
        </c:scaling>
        <c:delete val="1"/>
        <c:axPos val="l"/>
        <c:numFmt formatCode="###0%" sourceLinked="1"/>
        <c:majorTickMark val="none"/>
        <c:minorTickMark val="none"/>
        <c:tickLblPos val="nextTo"/>
        <c:crossAx val="204284928"/>
        <c:crosses val="autoZero"/>
        <c:crossBetween val="between"/>
      </c:valAx>
    </c:plotArea>
    <c:legend>
      <c:legendPos val="t"/>
      <c:layout>
        <c:manualLayout>
          <c:xMode val="edge"/>
          <c:yMode val="edge"/>
          <c:x val="0.61920149036665795"/>
          <c:y val="0.1518037518037518"/>
          <c:w val="0.36342047189519311"/>
          <c:h val="0.19672677278976491"/>
        </c:manualLayout>
      </c:layout>
      <c:overlay val="0"/>
    </c:legend>
    <c:plotVisOnly val="1"/>
    <c:dispBlanksAs val="gap"/>
    <c:showDLblsOverMax val="0"/>
  </c:chart>
  <c:spPr>
    <a:ln>
      <a:solidFill>
        <a:schemeClr val="tx2"/>
      </a:solidFill>
    </a:ln>
  </c:spPr>
  <c:txPr>
    <a:bodyPr/>
    <a:lstStyle/>
    <a:p>
      <a:pPr>
        <a:defRPr sz="1200"/>
      </a:pPr>
      <a:endParaRPr lang="es-CL"/>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a:pPr>
            <a:r>
              <a:rPr lang="es-CL" dirty="0"/>
              <a:t>Confianza en la información pública por expectativas de acceso a la información </a:t>
            </a:r>
          </a:p>
        </c:rich>
      </c:tx>
      <c:layout/>
      <c:overlay val="0"/>
    </c:title>
    <c:autoTitleDeleted val="0"/>
    <c:plotArea>
      <c:layout>
        <c:manualLayout>
          <c:layoutTarget val="inner"/>
          <c:xMode val="edge"/>
          <c:yMode val="edge"/>
          <c:x val="2.8116843700136378E-2"/>
          <c:y val="0.36337502903717767"/>
          <c:w val="0.94376631259972721"/>
          <c:h val="0.43206247285655131"/>
        </c:manualLayout>
      </c:layout>
      <c:barChart>
        <c:barDir val="col"/>
        <c:grouping val="clustered"/>
        <c:varyColors val="0"/>
        <c:ser>
          <c:idx val="0"/>
          <c:order val="0"/>
          <c:tx>
            <c:strRef>
              <c:f>Conf_Expectativas!$D$21</c:f>
              <c:strCache>
                <c:ptCount val="1"/>
                <c:pt idx="0">
                  <c:v>Confia en SAI</c:v>
                </c:pt>
              </c:strCache>
            </c:strRef>
          </c:tx>
          <c:invertIfNegative val="0"/>
          <c:cat>
            <c:multiLvlStrRef>
              <c:f>Conf_Expectativas!$B$22:$C$25</c:f>
              <c:multiLvlStrCache>
                <c:ptCount val="4"/>
                <c:lvl>
                  <c:pt idx="0">
                    <c:v>Sí</c:v>
                  </c:pt>
                  <c:pt idx="1">
                    <c:v>No</c:v>
                  </c:pt>
                  <c:pt idx="2">
                    <c:v>Sí</c:v>
                  </c:pt>
                  <c:pt idx="3">
                    <c:v>No</c:v>
                  </c:pt>
                </c:lvl>
                <c:lvl>
                  <c:pt idx="0">
                    <c:v>Acceso es Fácil</c:v>
                  </c:pt>
                  <c:pt idx="2">
                    <c:v>Acceso es Rápido</c:v>
                  </c:pt>
                </c:lvl>
              </c:multiLvlStrCache>
            </c:multiLvlStrRef>
          </c:cat>
          <c:val>
            <c:numRef>
              <c:f>Conf_Expectativas!$D$22:$D$25</c:f>
              <c:numCache>
                <c:formatCode>0%</c:formatCode>
                <c:ptCount val="4"/>
                <c:pt idx="0">
                  <c:v>0.55204687529304897</c:v>
                </c:pt>
                <c:pt idx="1">
                  <c:v>0.38353210037905744</c:v>
                </c:pt>
                <c:pt idx="2">
                  <c:v>0.54782994180429234</c:v>
                </c:pt>
                <c:pt idx="3">
                  <c:v>0.38921110480730908</c:v>
                </c:pt>
              </c:numCache>
            </c:numRef>
          </c:val>
        </c:ser>
        <c:ser>
          <c:idx val="1"/>
          <c:order val="1"/>
          <c:tx>
            <c:strRef>
              <c:f>Conf_Expectativas!$E$21</c:f>
              <c:strCache>
                <c:ptCount val="1"/>
                <c:pt idx="0">
                  <c:v>Confía en la información de páginas web</c:v>
                </c:pt>
              </c:strCache>
            </c:strRef>
          </c:tx>
          <c:invertIfNegative val="0"/>
          <c:cat>
            <c:multiLvlStrRef>
              <c:f>Conf_Expectativas!$B$22:$C$25</c:f>
              <c:multiLvlStrCache>
                <c:ptCount val="4"/>
                <c:lvl>
                  <c:pt idx="0">
                    <c:v>Sí</c:v>
                  </c:pt>
                  <c:pt idx="1">
                    <c:v>No</c:v>
                  </c:pt>
                  <c:pt idx="2">
                    <c:v>Sí</c:v>
                  </c:pt>
                  <c:pt idx="3">
                    <c:v>No</c:v>
                  </c:pt>
                </c:lvl>
                <c:lvl>
                  <c:pt idx="0">
                    <c:v>Acceso es Fácil</c:v>
                  </c:pt>
                  <c:pt idx="2">
                    <c:v>Acceso es Rápido</c:v>
                  </c:pt>
                </c:lvl>
              </c:multiLvlStrCache>
            </c:multiLvlStrRef>
          </c:cat>
          <c:val>
            <c:numRef>
              <c:f>Conf_Expectativas!$E$22:$E$25</c:f>
              <c:numCache>
                <c:formatCode>0%</c:formatCode>
                <c:ptCount val="4"/>
                <c:pt idx="0">
                  <c:v>0.50065873385391613</c:v>
                </c:pt>
                <c:pt idx="1">
                  <c:v>0.30292399548646565</c:v>
                </c:pt>
                <c:pt idx="2">
                  <c:v>0.50759966228356268</c:v>
                </c:pt>
                <c:pt idx="3">
                  <c:v>0.31572701779689633</c:v>
                </c:pt>
              </c:numCache>
            </c:numRef>
          </c:val>
        </c:ser>
        <c:dLbls>
          <c:showLegendKey val="0"/>
          <c:showVal val="1"/>
          <c:showCatName val="0"/>
          <c:showSerName val="0"/>
          <c:showPercent val="0"/>
          <c:showBubbleSize val="0"/>
        </c:dLbls>
        <c:gapWidth val="150"/>
        <c:overlap val="-25"/>
        <c:axId val="204563456"/>
        <c:axId val="199811072"/>
      </c:barChart>
      <c:catAx>
        <c:axId val="204563456"/>
        <c:scaling>
          <c:orientation val="minMax"/>
        </c:scaling>
        <c:delete val="0"/>
        <c:axPos val="b"/>
        <c:majorTickMark val="none"/>
        <c:minorTickMark val="none"/>
        <c:tickLblPos val="nextTo"/>
        <c:crossAx val="199811072"/>
        <c:crosses val="autoZero"/>
        <c:auto val="1"/>
        <c:lblAlgn val="ctr"/>
        <c:lblOffset val="100"/>
        <c:noMultiLvlLbl val="0"/>
      </c:catAx>
      <c:valAx>
        <c:axId val="199811072"/>
        <c:scaling>
          <c:orientation val="minMax"/>
        </c:scaling>
        <c:delete val="1"/>
        <c:axPos val="l"/>
        <c:numFmt formatCode="0%" sourceLinked="1"/>
        <c:majorTickMark val="out"/>
        <c:minorTickMark val="none"/>
        <c:tickLblPos val="nextTo"/>
        <c:crossAx val="204563456"/>
        <c:crosses val="autoZero"/>
        <c:crossBetween val="between"/>
      </c:valAx>
    </c:plotArea>
    <c:legend>
      <c:legendPos val="t"/>
      <c:layout/>
      <c:overlay val="0"/>
    </c:legend>
    <c:plotVisOnly val="1"/>
    <c:dispBlanksAs val="gap"/>
    <c:showDLblsOverMax val="0"/>
  </c:chart>
  <c:spPr>
    <a:ln>
      <a:solidFill>
        <a:schemeClr val="accent1"/>
      </a:solidFill>
    </a:ln>
  </c:spPr>
  <c:txPr>
    <a:bodyPr/>
    <a:lstStyle/>
    <a:p>
      <a:pPr>
        <a:defRPr sz="1200"/>
      </a:pPr>
      <a:endParaRPr lang="es-CL"/>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ctr" rtl="0">
              <a:defRPr/>
            </a:pPr>
            <a:r>
              <a:rPr lang="es-CL"/>
              <a:t>Confianza en la información pública por experiencias exitosas de acceso a la información </a:t>
            </a:r>
          </a:p>
        </c:rich>
      </c:tx>
      <c:layout/>
      <c:overlay val="0"/>
    </c:title>
    <c:autoTitleDeleted val="0"/>
    <c:plotArea>
      <c:layout/>
      <c:barChart>
        <c:barDir val="col"/>
        <c:grouping val="clustered"/>
        <c:varyColors val="0"/>
        <c:ser>
          <c:idx val="0"/>
          <c:order val="0"/>
          <c:tx>
            <c:strRef>
              <c:f>Conf_USO!$E$20</c:f>
              <c:strCache>
                <c:ptCount val="1"/>
                <c:pt idx="0">
                  <c:v>Confia en SAI</c:v>
                </c:pt>
              </c:strCache>
            </c:strRef>
          </c:tx>
          <c:invertIfNegative val="0"/>
          <c:cat>
            <c:multiLvlStrRef>
              <c:f>Conf_USO!$C$21:$D$24</c:f>
              <c:multiLvlStrCache>
                <c:ptCount val="4"/>
                <c:lvl>
                  <c:pt idx="0">
                    <c:v>No</c:v>
                  </c:pt>
                  <c:pt idx="1">
                    <c:v>Sí</c:v>
                  </c:pt>
                  <c:pt idx="2">
                    <c:v>No</c:v>
                  </c:pt>
                  <c:pt idx="3">
                    <c:v>Sí</c:v>
                  </c:pt>
                </c:lvl>
                <c:lvl>
                  <c:pt idx="0">
                    <c:v>Experiencia exitosa de Acceso por SAI</c:v>
                  </c:pt>
                  <c:pt idx="2">
                    <c:v>Experiencia exitosa de Acceso por TA</c:v>
                  </c:pt>
                </c:lvl>
              </c:multiLvlStrCache>
            </c:multiLvlStrRef>
          </c:cat>
          <c:val>
            <c:numRef>
              <c:f>Conf_USO!$E$21:$E$24</c:f>
              <c:numCache>
                <c:formatCode>0%</c:formatCode>
                <c:ptCount val="4"/>
                <c:pt idx="0">
                  <c:v>0.37388330436281836</c:v>
                </c:pt>
                <c:pt idx="1">
                  <c:v>0.50583271410406383</c:v>
                </c:pt>
                <c:pt idx="2">
                  <c:v>0.39269601271854243</c:v>
                </c:pt>
                <c:pt idx="3">
                  <c:v>0.49884916951651148</c:v>
                </c:pt>
              </c:numCache>
            </c:numRef>
          </c:val>
        </c:ser>
        <c:ser>
          <c:idx val="1"/>
          <c:order val="1"/>
          <c:tx>
            <c:strRef>
              <c:f>Conf_USO!$F$20</c:f>
              <c:strCache>
                <c:ptCount val="1"/>
                <c:pt idx="0">
                  <c:v>Confía en la información de páginas web</c:v>
                </c:pt>
              </c:strCache>
            </c:strRef>
          </c:tx>
          <c:invertIfNegative val="0"/>
          <c:cat>
            <c:multiLvlStrRef>
              <c:f>Conf_USO!$C$21:$D$24</c:f>
              <c:multiLvlStrCache>
                <c:ptCount val="4"/>
                <c:lvl>
                  <c:pt idx="0">
                    <c:v>No</c:v>
                  </c:pt>
                  <c:pt idx="1">
                    <c:v>Sí</c:v>
                  </c:pt>
                  <c:pt idx="2">
                    <c:v>No</c:v>
                  </c:pt>
                  <c:pt idx="3">
                    <c:v>Sí</c:v>
                  </c:pt>
                </c:lvl>
                <c:lvl>
                  <c:pt idx="0">
                    <c:v>Experiencia exitosa de Acceso por SAI</c:v>
                  </c:pt>
                  <c:pt idx="2">
                    <c:v>Experiencia exitosa de Acceso por TA</c:v>
                  </c:pt>
                </c:lvl>
              </c:multiLvlStrCache>
            </c:multiLvlStrRef>
          </c:cat>
          <c:val>
            <c:numRef>
              <c:f>Conf_USO!$F$21:$F$24</c:f>
              <c:numCache>
                <c:formatCode>0%</c:formatCode>
                <c:ptCount val="4"/>
                <c:pt idx="0">
                  <c:v>0.30909327907373424</c:v>
                </c:pt>
                <c:pt idx="1">
                  <c:v>0.41489636410404163</c:v>
                </c:pt>
                <c:pt idx="2">
                  <c:v>0.31962640627438033</c:v>
                </c:pt>
                <c:pt idx="3">
                  <c:v>0.44788766584304718</c:v>
                </c:pt>
              </c:numCache>
            </c:numRef>
          </c:val>
        </c:ser>
        <c:dLbls>
          <c:showLegendKey val="0"/>
          <c:showVal val="1"/>
          <c:showCatName val="0"/>
          <c:showSerName val="0"/>
          <c:showPercent val="0"/>
          <c:showBubbleSize val="0"/>
        </c:dLbls>
        <c:gapWidth val="150"/>
        <c:overlap val="-25"/>
        <c:axId val="204716032"/>
        <c:axId val="199812800"/>
      </c:barChart>
      <c:catAx>
        <c:axId val="204716032"/>
        <c:scaling>
          <c:orientation val="minMax"/>
        </c:scaling>
        <c:delete val="0"/>
        <c:axPos val="b"/>
        <c:majorTickMark val="none"/>
        <c:minorTickMark val="none"/>
        <c:tickLblPos val="nextTo"/>
        <c:crossAx val="199812800"/>
        <c:crosses val="autoZero"/>
        <c:auto val="1"/>
        <c:lblAlgn val="ctr"/>
        <c:lblOffset val="100"/>
        <c:noMultiLvlLbl val="0"/>
      </c:catAx>
      <c:valAx>
        <c:axId val="199812800"/>
        <c:scaling>
          <c:orientation val="minMax"/>
          <c:max val="1"/>
        </c:scaling>
        <c:delete val="1"/>
        <c:axPos val="l"/>
        <c:numFmt formatCode="0%" sourceLinked="1"/>
        <c:majorTickMark val="out"/>
        <c:minorTickMark val="none"/>
        <c:tickLblPos val="nextTo"/>
        <c:crossAx val="204716032"/>
        <c:crosses val="autoZero"/>
        <c:crossBetween val="between"/>
      </c:valAx>
    </c:plotArea>
    <c:legend>
      <c:legendPos val="t"/>
      <c:layout/>
      <c:overlay val="0"/>
    </c:legend>
    <c:plotVisOnly val="1"/>
    <c:dispBlanksAs val="gap"/>
    <c:showDLblsOverMax val="0"/>
  </c:chart>
  <c:spPr>
    <a:ln>
      <a:solidFill>
        <a:srgbClr val="1F497D"/>
      </a:solidFill>
    </a:ln>
  </c:spPr>
  <c:txPr>
    <a:bodyPr/>
    <a:lstStyle/>
    <a:p>
      <a:pPr>
        <a:defRPr sz="1200"/>
      </a:pPr>
      <a:endParaRPr lang="es-CL"/>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s-CL" dirty="0"/>
              <a:t>Confianza en la información pública por valoración del acceso a la información </a:t>
            </a:r>
          </a:p>
        </c:rich>
      </c:tx>
      <c:layout/>
      <c:overlay val="0"/>
    </c:title>
    <c:autoTitleDeleted val="0"/>
    <c:plotArea>
      <c:layout/>
      <c:barChart>
        <c:barDir val="col"/>
        <c:grouping val="clustered"/>
        <c:varyColors val="0"/>
        <c:ser>
          <c:idx val="0"/>
          <c:order val="0"/>
          <c:tx>
            <c:strRef>
              <c:f>Conf_val!$M$14</c:f>
              <c:strCache>
                <c:ptCount val="1"/>
                <c:pt idx="0">
                  <c:v>Confia en SAI</c:v>
                </c:pt>
              </c:strCache>
            </c:strRef>
          </c:tx>
          <c:invertIfNegative val="0"/>
          <c:cat>
            <c:multiLvlStrRef>
              <c:f>Conf_val!$K$15:$L$18</c:f>
              <c:multiLvlStrCache>
                <c:ptCount val="4"/>
                <c:lvl>
                  <c:pt idx="0">
                    <c:v>Sí</c:v>
                  </c:pt>
                  <c:pt idx="1">
                    <c:v>No</c:v>
                  </c:pt>
                  <c:pt idx="2">
                    <c:v>Sí</c:v>
                  </c:pt>
                  <c:pt idx="3">
                    <c:v>No</c:v>
                  </c:pt>
                </c:lvl>
                <c:lvl>
                  <c:pt idx="0">
                    <c:v>Acceso a la Información es útil</c:v>
                  </c:pt>
                  <c:pt idx="2">
                    <c:v>Acceso a la Información es necesario</c:v>
                  </c:pt>
                </c:lvl>
              </c:multiLvlStrCache>
            </c:multiLvlStrRef>
          </c:cat>
          <c:val>
            <c:numRef>
              <c:f>Conf_val!$M$15:$M$18</c:f>
              <c:numCache>
                <c:formatCode>###0%</c:formatCode>
                <c:ptCount val="4"/>
                <c:pt idx="0">
                  <c:v>0.41540612025558316</c:v>
                </c:pt>
                <c:pt idx="1">
                  <c:v>0.52509398559526299</c:v>
                </c:pt>
                <c:pt idx="2">
                  <c:v>0.41831125443282874</c:v>
                </c:pt>
                <c:pt idx="3">
                  <c:v>0.41515809012834309</c:v>
                </c:pt>
              </c:numCache>
            </c:numRef>
          </c:val>
        </c:ser>
        <c:ser>
          <c:idx val="1"/>
          <c:order val="1"/>
          <c:tx>
            <c:strRef>
              <c:f>Conf_val!$N$14</c:f>
              <c:strCache>
                <c:ptCount val="1"/>
                <c:pt idx="0">
                  <c:v>Confía en la información de páginas web</c:v>
                </c:pt>
              </c:strCache>
            </c:strRef>
          </c:tx>
          <c:invertIfNegative val="0"/>
          <c:cat>
            <c:multiLvlStrRef>
              <c:f>Conf_val!$K$15:$L$18</c:f>
              <c:multiLvlStrCache>
                <c:ptCount val="4"/>
                <c:lvl>
                  <c:pt idx="0">
                    <c:v>Sí</c:v>
                  </c:pt>
                  <c:pt idx="1">
                    <c:v>No</c:v>
                  </c:pt>
                  <c:pt idx="2">
                    <c:v>Sí</c:v>
                  </c:pt>
                  <c:pt idx="3">
                    <c:v>No</c:v>
                  </c:pt>
                </c:lvl>
                <c:lvl>
                  <c:pt idx="0">
                    <c:v>Acceso a la Información es útil</c:v>
                  </c:pt>
                  <c:pt idx="2">
                    <c:v>Acceso a la Información es necesario</c:v>
                  </c:pt>
                </c:lvl>
              </c:multiLvlStrCache>
            </c:multiLvlStrRef>
          </c:cat>
          <c:val>
            <c:numRef>
              <c:f>Conf_val!$N$15:$N$18</c:f>
              <c:numCache>
                <c:formatCode>###0%</c:formatCode>
                <c:ptCount val="4"/>
                <c:pt idx="0">
                  <c:v>0.35688940621632992</c:v>
                </c:pt>
                <c:pt idx="1">
                  <c:v>0.32284795108701259</c:v>
                </c:pt>
                <c:pt idx="2">
                  <c:v>0.34195295281639554</c:v>
                </c:pt>
                <c:pt idx="3">
                  <c:v>0.36806545451184985</c:v>
                </c:pt>
              </c:numCache>
            </c:numRef>
          </c:val>
        </c:ser>
        <c:dLbls>
          <c:showLegendKey val="0"/>
          <c:showVal val="1"/>
          <c:showCatName val="0"/>
          <c:showSerName val="0"/>
          <c:showPercent val="0"/>
          <c:showBubbleSize val="0"/>
        </c:dLbls>
        <c:gapWidth val="150"/>
        <c:overlap val="-25"/>
        <c:axId val="205072384"/>
        <c:axId val="199815104"/>
      </c:barChart>
      <c:catAx>
        <c:axId val="205072384"/>
        <c:scaling>
          <c:orientation val="minMax"/>
        </c:scaling>
        <c:delete val="0"/>
        <c:axPos val="b"/>
        <c:majorTickMark val="none"/>
        <c:minorTickMark val="none"/>
        <c:tickLblPos val="nextTo"/>
        <c:crossAx val="199815104"/>
        <c:crosses val="autoZero"/>
        <c:auto val="1"/>
        <c:lblAlgn val="ctr"/>
        <c:lblOffset val="100"/>
        <c:noMultiLvlLbl val="0"/>
      </c:catAx>
      <c:valAx>
        <c:axId val="199815104"/>
        <c:scaling>
          <c:orientation val="minMax"/>
          <c:max val="1"/>
        </c:scaling>
        <c:delete val="1"/>
        <c:axPos val="l"/>
        <c:numFmt formatCode="###0%" sourceLinked="1"/>
        <c:majorTickMark val="out"/>
        <c:minorTickMark val="none"/>
        <c:tickLblPos val="nextTo"/>
        <c:crossAx val="205072384"/>
        <c:crosses val="autoZero"/>
        <c:crossBetween val="between"/>
      </c:valAx>
    </c:plotArea>
    <c:legend>
      <c:legendPos val="t"/>
      <c:layout/>
      <c:overlay val="0"/>
    </c:legend>
    <c:plotVisOnly val="1"/>
    <c:dispBlanksAs val="gap"/>
    <c:showDLblsOverMax val="0"/>
  </c:chart>
  <c:spPr>
    <a:ln>
      <a:solidFill>
        <a:schemeClr val="accent3">
          <a:lumMod val="75000"/>
        </a:schemeClr>
      </a:solidFill>
    </a:ln>
  </c:spPr>
  <c:txPr>
    <a:bodyPr/>
    <a:lstStyle/>
    <a:p>
      <a:pPr>
        <a:defRPr sz="1200"/>
      </a:pPr>
      <a:endParaRPr lang="es-C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a:t>Evolución de la percepción de transparencia de los funcionarios públicos</a:t>
            </a:r>
            <a:endParaRPr lang="es-CL"/>
          </a:p>
        </c:rich>
      </c:tx>
      <c:layout/>
      <c:overlay val="0"/>
    </c:title>
    <c:autoTitleDeleted val="0"/>
    <c:plotArea>
      <c:layout>
        <c:manualLayout>
          <c:layoutTarget val="inner"/>
          <c:xMode val="edge"/>
          <c:yMode val="edge"/>
          <c:x val="2.8116843700136378E-2"/>
          <c:y val="0.44755498753661038"/>
          <c:w val="0.94376631259972721"/>
          <c:h val="0.41854265022865123"/>
        </c:manualLayout>
      </c:layout>
      <c:lineChart>
        <c:grouping val="standard"/>
        <c:varyColors val="0"/>
        <c:ser>
          <c:idx val="0"/>
          <c:order val="0"/>
          <c:tx>
            <c:strRef>
              <c:f>Hoja1!$C$46</c:f>
              <c:strCache>
                <c:ptCount val="1"/>
                <c:pt idx="0">
                  <c:v>Nota 6 o más</c:v>
                </c:pt>
              </c:strCache>
            </c:strRef>
          </c:tx>
          <c:marker>
            <c:symbol val="none"/>
          </c:marker>
          <c:dLbls>
            <c:dLbl>
              <c:idx val="0"/>
              <c:layout>
                <c:manualLayout>
                  <c:x val="-3.5785073800173595E-2"/>
                  <c:y val="-2.3273790303515882E-2"/>
                </c:manualLayout>
              </c:layout>
              <c:showLegendKey val="0"/>
              <c:showVal val="1"/>
              <c:showCatName val="0"/>
              <c:showSerName val="0"/>
              <c:showPercent val="0"/>
              <c:showBubbleSize val="0"/>
            </c:dLbl>
            <c:dLbl>
              <c:idx val="1"/>
              <c:layout>
                <c:manualLayout>
                  <c:x val="-2.0448613600099183E-2"/>
                  <c:y val="-5.1202338667735027E-2"/>
                </c:manualLayout>
              </c:layout>
              <c:showLegendKey val="0"/>
              <c:showVal val="1"/>
              <c:showCatName val="0"/>
              <c:showSerName val="0"/>
              <c:showPercent val="0"/>
              <c:showBubbleSize val="0"/>
            </c:dLbl>
            <c:dLbl>
              <c:idx val="2"/>
              <c:layout>
                <c:manualLayout>
                  <c:x val="-1.5336460200074387E-2"/>
                  <c:y val="-5.58570967284382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Hoja1!$D$45:$F$45</c:f>
              <c:numCache>
                <c:formatCode>General</c:formatCode>
                <c:ptCount val="3"/>
                <c:pt idx="0">
                  <c:v>2013</c:v>
                </c:pt>
                <c:pt idx="1">
                  <c:v>2014</c:v>
                </c:pt>
                <c:pt idx="2">
                  <c:v>2015</c:v>
                </c:pt>
              </c:numCache>
            </c:numRef>
          </c:cat>
          <c:val>
            <c:numRef>
              <c:f>Hoja1!$D$46:$F$46</c:f>
              <c:numCache>
                <c:formatCode>0%</c:formatCode>
                <c:ptCount val="3"/>
                <c:pt idx="0">
                  <c:v>0.254</c:v>
                </c:pt>
                <c:pt idx="1">
                  <c:v>0.216</c:v>
                </c:pt>
                <c:pt idx="2">
                  <c:v>0.193</c:v>
                </c:pt>
              </c:numCache>
            </c:numRef>
          </c:val>
          <c:smooth val="0"/>
        </c:ser>
        <c:dLbls>
          <c:showLegendKey val="0"/>
          <c:showVal val="1"/>
          <c:showCatName val="0"/>
          <c:showSerName val="0"/>
          <c:showPercent val="0"/>
          <c:showBubbleSize val="0"/>
        </c:dLbls>
        <c:marker val="1"/>
        <c:smooth val="0"/>
        <c:axId val="200170496"/>
        <c:axId val="173796160"/>
      </c:lineChart>
      <c:catAx>
        <c:axId val="200170496"/>
        <c:scaling>
          <c:orientation val="minMax"/>
        </c:scaling>
        <c:delete val="0"/>
        <c:axPos val="b"/>
        <c:numFmt formatCode="General" sourceLinked="1"/>
        <c:majorTickMark val="none"/>
        <c:minorTickMark val="none"/>
        <c:tickLblPos val="nextTo"/>
        <c:crossAx val="173796160"/>
        <c:crosses val="autoZero"/>
        <c:auto val="1"/>
        <c:lblAlgn val="ctr"/>
        <c:lblOffset val="100"/>
        <c:noMultiLvlLbl val="0"/>
      </c:catAx>
      <c:valAx>
        <c:axId val="173796160"/>
        <c:scaling>
          <c:orientation val="minMax"/>
          <c:max val="0.28000000000000003"/>
          <c:min val="0.1"/>
        </c:scaling>
        <c:delete val="1"/>
        <c:axPos val="l"/>
        <c:numFmt formatCode="0%" sourceLinked="1"/>
        <c:majorTickMark val="none"/>
        <c:minorTickMark val="none"/>
        <c:tickLblPos val="nextTo"/>
        <c:crossAx val="200170496"/>
        <c:crosses val="autoZero"/>
        <c:crossBetween val="between"/>
      </c:valAx>
    </c:plotArea>
    <c:plotVisOnly val="1"/>
    <c:dispBlanksAs val="gap"/>
    <c:showDLblsOverMax val="0"/>
  </c:chart>
  <c:spPr>
    <a:ln>
      <a:solidFill>
        <a:srgbClr val="0A96BC">
          <a:lumMod val="75000"/>
        </a:srgbClr>
      </a:solidFill>
    </a:ln>
  </c:spPr>
  <c:txPr>
    <a:bodyPr/>
    <a:lstStyle/>
    <a:p>
      <a:pPr>
        <a:defRPr sz="1200"/>
      </a:pPr>
      <a:endParaRPr lang="es-C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L" dirty="0"/>
              <a:t>Señale las áreas donde considera que es más necesario el acceso a la información pública </a:t>
            </a:r>
            <a:endParaRPr lang="es-CL" dirty="0" smtClean="0"/>
          </a:p>
          <a:p>
            <a:pPr>
              <a:defRPr/>
            </a:pPr>
            <a:r>
              <a:rPr lang="es-CL" sz="1400" b="0" dirty="0" smtClean="0"/>
              <a:t>(P. Abierta, Respuesta </a:t>
            </a:r>
            <a:r>
              <a:rPr lang="es-CL" sz="1400" b="0" dirty="0"/>
              <a:t>múltiple)</a:t>
            </a:r>
          </a:p>
        </c:rich>
      </c:tx>
      <c:layout/>
      <c:overlay val="0"/>
    </c:title>
    <c:autoTitleDeleted val="0"/>
    <c:plotArea>
      <c:layout/>
      <c:barChart>
        <c:barDir val="bar"/>
        <c:grouping val="clustered"/>
        <c:varyColors val="0"/>
        <c:ser>
          <c:idx val="0"/>
          <c:order val="0"/>
          <c:invertIfNegative val="0"/>
          <c:cat>
            <c:strRef>
              <c:f>'Areas Info'!$C$3:$C$21</c:f>
              <c:strCache>
                <c:ptCount val="19"/>
                <c:pt idx="0">
                  <c:v>Salud</c:v>
                </c:pt>
                <c:pt idx="1">
                  <c:v>Educación</c:v>
                </c:pt>
                <c:pt idx="2">
                  <c:v>Vivienda</c:v>
                </c:pt>
                <c:pt idx="3">
                  <c:v>Justicia</c:v>
                </c:pt>
                <c:pt idx="4">
                  <c:v>Trabajo y previsión social</c:v>
                </c:pt>
                <c:pt idx="5">
                  <c:v>Seguridad ciudadana</c:v>
                </c:pt>
                <c:pt idx="6">
                  <c:v>El presupuesto de la nación</c:v>
                </c:pt>
                <c:pt idx="7">
                  <c:v>Obras Públicas</c:v>
                </c:pt>
                <c:pt idx="8">
                  <c:v>Transporte y telecomunicaciones</c:v>
                </c:pt>
                <c:pt idx="9">
                  <c:v>Medio ambiente</c:v>
                </c:pt>
                <c:pt idx="10">
                  <c:v>Energía</c:v>
                </c:pt>
                <c:pt idx="11">
                  <c:v>Deporte</c:v>
                </c:pt>
                <c:pt idx="12">
                  <c:v>Minería</c:v>
                </c:pt>
                <c:pt idx="13">
                  <c:v>Cultura y artes</c:v>
                </c:pt>
                <c:pt idx="14">
                  <c:v>Defensa y Fuerzas Armadas</c:v>
                </c:pt>
                <c:pt idx="15">
                  <c:v>Agricultura, pesca y ganadería</c:v>
                </c:pt>
                <c:pt idx="16">
                  <c:v>El debate legislativo</c:v>
                </c:pt>
                <c:pt idx="17">
                  <c:v>Gestión territorial (regional, provincial, municipal)</c:v>
                </c:pt>
                <c:pt idx="18">
                  <c:v>Relaciones exteriores</c:v>
                </c:pt>
              </c:strCache>
            </c:strRef>
          </c:cat>
          <c:val>
            <c:numRef>
              <c:f>'Areas Info'!$D$3:$D$21</c:f>
              <c:numCache>
                <c:formatCode>###0%</c:formatCode>
                <c:ptCount val="19"/>
                <c:pt idx="0">
                  <c:v>0.82597410614180655</c:v>
                </c:pt>
                <c:pt idx="1">
                  <c:v>0.80076966881121903</c:v>
                </c:pt>
                <c:pt idx="2">
                  <c:v>0.54216596276758322</c:v>
                </c:pt>
                <c:pt idx="3">
                  <c:v>0.49837045299307087</c:v>
                </c:pt>
                <c:pt idx="4">
                  <c:v>0.45204432439348241</c:v>
                </c:pt>
                <c:pt idx="5">
                  <c:v>0.39804042548946872</c:v>
                </c:pt>
                <c:pt idx="6">
                  <c:v>0.33975992716677</c:v>
                </c:pt>
                <c:pt idx="7">
                  <c:v>0.31496862468617781</c:v>
                </c:pt>
                <c:pt idx="8">
                  <c:v>0.2563516849556069</c:v>
                </c:pt>
                <c:pt idx="9">
                  <c:v>0.24720471311099693</c:v>
                </c:pt>
                <c:pt idx="10">
                  <c:v>0.23063705118211394</c:v>
                </c:pt>
                <c:pt idx="11">
                  <c:v>0.22681368710576513</c:v>
                </c:pt>
                <c:pt idx="12">
                  <c:v>0.21288342831630785</c:v>
                </c:pt>
                <c:pt idx="13">
                  <c:v>0.1899210557086678</c:v>
                </c:pt>
                <c:pt idx="14">
                  <c:v>0.18865549483550101</c:v>
                </c:pt>
                <c:pt idx="15">
                  <c:v>0.18859034580089126</c:v>
                </c:pt>
                <c:pt idx="16">
                  <c:v>0.15584929023279007</c:v>
                </c:pt>
                <c:pt idx="17">
                  <c:v>0.15412791891107758</c:v>
                </c:pt>
                <c:pt idx="18">
                  <c:v>0.14868019917808992</c:v>
                </c:pt>
              </c:numCache>
            </c:numRef>
          </c:val>
        </c:ser>
        <c:dLbls>
          <c:showLegendKey val="0"/>
          <c:showVal val="1"/>
          <c:showCatName val="0"/>
          <c:showSerName val="0"/>
          <c:showPercent val="0"/>
          <c:showBubbleSize val="0"/>
        </c:dLbls>
        <c:gapWidth val="150"/>
        <c:overlap val="-25"/>
        <c:axId val="200393216"/>
        <c:axId val="173795008"/>
      </c:barChart>
      <c:catAx>
        <c:axId val="200393216"/>
        <c:scaling>
          <c:orientation val="maxMin"/>
        </c:scaling>
        <c:delete val="0"/>
        <c:axPos val="l"/>
        <c:majorTickMark val="none"/>
        <c:minorTickMark val="none"/>
        <c:tickLblPos val="nextTo"/>
        <c:crossAx val="173795008"/>
        <c:crosses val="autoZero"/>
        <c:auto val="1"/>
        <c:lblAlgn val="ctr"/>
        <c:lblOffset val="100"/>
        <c:noMultiLvlLbl val="0"/>
      </c:catAx>
      <c:valAx>
        <c:axId val="173795008"/>
        <c:scaling>
          <c:orientation val="minMax"/>
        </c:scaling>
        <c:delete val="1"/>
        <c:axPos val="t"/>
        <c:numFmt formatCode="###0%" sourceLinked="1"/>
        <c:majorTickMark val="out"/>
        <c:minorTickMark val="none"/>
        <c:tickLblPos val="nextTo"/>
        <c:crossAx val="200393216"/>
        <c:crosses val="autoZero"/>
        <c:crossBetween val="between"/>
      </c:valAx>
    </c:plotArea>
    <c:plotVisOnly val="1"/>
    <c:dispBlanksAs val="gap"/>
    <c:showDLblsOverMax val="0"/>
  </c:chart>
  <c:spPr>
    <a:ln>
      <a:solidFill>
        <a:srgbClr val="0A96BC">
          <a:lumMod val="75000"/>
        </a:srgbClr>
      </a:solidFill>
    </a:ln>
  </c:spPr>
  <c:txPr>
    <a:bodyPr/>
    <a:lstStyle/>
    <a:p>
      <a:pPr>
        <a:defRPr sz="1200"/>
      </a:pPr>
      <a:endParaRPr lang="es-C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bar"/>
        <c:grouping val="clustered"/>
        <c:varyColors val="0"/>
        <c:ser>
          <c:idx val="0"/>
          <c:order val="0"/>
          <c:tx>
            <c:strRef>
              <c:f>'Canales solicitud'!$J$14</c:f>
              <c:strCache>
                <c:ptCount val="1"/>
                <c:pt idx="0">
                  <c:v>¿Sabe Ud. a través de qué canales de comunicación se puede ingresar una solicitud de acceso a la información en un organismo público? </c:v>
                </c:pt>
              </c:strCache>
            </c:strRef>
          </c:tx>
          <c:invertIfNegative val="0"/>
          <c:cat>
            <c:strRef>
              <c:f>'Canales solicitud'!$I$15:$I$23</c:f>
              <c:strCache>
                <c:ptCount val="9"/>
                <c:pt idx="0">
                  <c:v>No sabe</c:v>
                </c:pt>
                <c:pt idx="1">
                  <c:v>Solicitud web</c:v>
                </c:pt>
                <c:pt idx="2">
                  <c:v>Iría personalmente</c:v>
                </c:pt>
                <c:pt idx="3">
                  <c:v>No responde</c:v>
                </c:pt>
                <c:pt idx="4">
                  <c:v>correo electrónico</c:v>
                </c:pt>
                <c:pt idx="5">
                  <c:v>Medios</c:v>
                </c:pt>
                <c:pt idx="6">
                  <c:v>Carta</c:v>
                </c:pt>
                <c:pt idx="7">
                  <c:v>Teléfono</c:v>
                </c:pt>
                <c:pt idx="8">
                  <c:v>Otro</c:v>
                </c:pt>
              </c:strCache>
            </c:strRef>
          </c:cat>
          <c:val>
            <c:numRef>
              <c:f>'Canales solicitud'!$J$15:$J$23</c:f>
              <c:numCache>
                <c:formatCode>0%</c:formatCode>
                <c:ptCount val="9"/>
                <c:pt idx="0">
                  <c:v>0.57877041306436117</c:v>
                </c:pt>
                <c:pt idx="1">
                  <c:v>0.28674351585014407</c:v>
                </c:pt>
                <c:pt idx="2">
                  <c:v>3.7944284341978864E-2</c:v>
                </c:pt>
                <c:pt idx="3">
                  <c:v>3.1700288184438041E-2</c:v>
                </c:pt>
                <c:pt idx="4">
                  <c:v>2.0653218059558116E-2</c:v>
                </c:pt>
                <c:pt idx="5">
                  <c:v>2.0172910662824207E-2</c:v>
                </c:pt>
                <c:pt idx="6">
                  <c:v>1.2007684918347743E-2</c:v>
                </c:pt>
                <c:pt idx="7">
                  <c:v>7.2046109510086453E-3</c:v>
                </c:pt>
                <c:pt idx="8">
                  <c:v>4.8030739673390974E-3</c:v>
                </c:pt>
              </c:numCache>
            </c:numRef>
          </c:val>
        </c:ser>
        <c:dLbls>
          <c:showLegendKey val="0"/>
          <c:showVal val="1"/>
          <c:showCatName val="0"/>
          <c:showSerName val="0"/>
          <c:showPercent val="0"/>
          <c:showBubbleSize val="0"/>
        </c:dLbls>
        <c:gapWidth val="150"/>
        <c:overlap val="-25"/>
        <c:axId val="200396288"/>
        <c:axId val="173799040"/>
      </c:barChart>
      <c:catAx>
        <c:axId val="200396288"/>
        <c:scaling>
          <c:orientation val="minMax"/>
        </c:scaling>
        <c:delete val="0"/>
        <c:axPos val="l"/>
        <c:numFmt formatCode="General" sourceLinked="1"/>
        <c:majorTickMark val="none"/>
        <c:minorTickMark val="none"/>
        <c:tickLblPos val="nextTo"/>
        <c:crossAx val="173799040"/>
        <c:crosses val="autoZero"/>
        <c:auto val="1"/>
        <c:lblAlgn val="ctr"/>
        <c:lblOffset val="100"/>
        <c:noMultiLvlLbl val="0"/>
      </c:catAx>
      <c:valAx>
        <c:axId val="173799040"/>
        <c:scaling>
          <c:orientation val="minMax"/>
          <c:max val="1"/>
        </c:scaling>
        <c:delete val="1"/>
        <c:axPos val="b"/>
        <c:numFmt formatCode="0%" sourceLinked="1"/>
        <c:majorTickMark val="none"/>
        <c:minorTickMark val="none"/>
        <c:tickLblPos val="nextTo"/>
        <c:crossAx val="200396288"/>
        <c:crosses val="autoZero"/>
        <c:crossBetween val="between"/>
      </c:valAx>
    </c:plotArea>
    <c:plotVisOnly val="1"/>
    <c:dispBlanksAs val="gap"/>
    <c:showDLblsOverMax val="0"/>
  </c:chart>
  <c:spPr>
    <a:ln>
      <a:solidFill>
        <a:srgbClr val="4A78BB"/>
      </a:solidFill>
    </a:ln>
  </c:spPr>
  <c:txPr>
    <a:bodyPr/>
    <a:lstStyle/>
    <a:p>
      <a:pPr>
        <a:defRPr sz="1400"/>
      </a:pPr>
      <a:endParaRPr lang="es-C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a:pPr>
            <a:r>
              <a:rPr lang="es-CL" sz="1400"/>
              <a:t>¿Sabe Ud. si el organismo público tiene un plazo determinado para dar respuesta a su solicitud?</a:t>
            </a:r>
          </a:p>
        </c:rich>
      </c:tx>
      <c:layout/>
      <c:overlay val="0"/>
    </c:title>
    <c:autoTitleDeleted val="0"/>
    <c:plotArea>
      <c:layout/>
      <c:pieChart>
        <c:varyColors val="1"/>
        <c:ser>
          <c:idx val="0"/>
          <c:order val="0"/>
          <c:dLbls>
            <c:dLbl>
              <c:idx val="1"/>
              <c:layout>
                <c:manualLayout>
                  <c:x val="-0.16967379138943409"/>
                  <c:y val="-1.5576862312693632E-2"/>
                </c:manualLayout>
              </c:layout>
              <c:spPr/>
              <c:txPr>
                <a:bodyPr/>
                <a:lstStyle/>
                <a:p>
                  <a:pPr>
                    <a:defRPr sz="1800" b="1"/>
                  </a:pPr>
                  <a:endParaRPr lang="es-CL"/>
                </a:p>
              </c:txPr>
              <c:showLegendKey val="0"/>
              <c:showVal val="0"/>
              <c:showCatName val="0"/>
              <c:showSerName val="0"/>
              <c:showPercent val="1"/>
              <c:showBubbleSize val="0"/>
            </c:dLbl>
            <c:txPr>
              <a:bodyPr/>
              <a:lstStyle/>
              <a:p>
                <a:pPr>
                  <a:defRPr sz="1600"/>
                </a:pPr>
                <a:endParaRPr lang="es-CL"/>
              </a:p>
            </c:txPr>
            <c:showLegendKey val="0"/>
            <c:showVal val="0"/>
            <c:showCatName val="0"/>
            <c:showSerName val="0"/>
            <c:showPercent val="1"/>
            <c:showBubbleSize val="0"/>
            <c:showLeaderLines val="1"/>
          </c:dLbls>
          <c:cat>
            <c:strRef>
              <c:f>'Plazos sol'!$I$4:$I$6</c:f>
              <c:strCache>
                <c:ptCount val="3"/>
                <c:pt idx="0">
                  <c:v>No sabe/No responde</c:v>
                </c:pt>
                <c:pt idx="1">
                  <c:v>Si</c:v>
                </c:pt>
                <c:pt idx="2">
                  <c:v>No</c:v>
                </c:pt>
              </c:strCache>
            </c:strRef>
          </c:cat>
          <c:val>
            <c:numRef>
              <c:f>'Plazos sol'!$J$4:$J$6</c:f>
              <c:numCache>
                <c:formatCode>General</c:formatCode>
                <c:ptCount val="3"/>
                <c:pt idx="0">
                  <c:v>16.399999999999999</c:v>
                </c:pt>
                <c:pt idx="1">
                  <c:v>18</c:v>
                </c:pt>
                <c:pt idx="2">
                  <c:v>65.599999999999994</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200"/>
          </a:pPr>
          <a:endParaRPr lang="es-CL"/>
        </a:p>
      </c:txPr>
    </c:legend>
    <c:plotVisOnly val="1"/>
    <c:dispBlanksAs val="gap"/>
    <c:showDLblsOverMax val="0"/>
  </c:chart>
  <c:spPr>
    <a:ln>
      <a:solidFill>
        <a:schemeClr val="accent1"/>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s-CL" sz="1800" dirty="0"/>
              <a:t>¿Cuál? </a:t>
            </a:r>
            <a:endParaRPr lang="es-CL" sz="1800" dirty="0" smtClean="0"/>
          </a:p>
          <a:p>
            <a:pPr>
              <a:defRPr sz="1800"/>
            </a:pPr>
            <a:r>
              <a:rPr lang="es-CL" sz="1800" dirty="0" smtClean="0"/>
              <a:t>(</a:t>
            </a:r>
            <a:r>
              <a:rPr lang="es-CL" sz="1800" dirty="0"/>
              <a:t>N=372)</a:t>
            </a:r>
          </a:p>
        </c:rich>
      </c:tx>
      <c:layout>
        <c:manualLayout>
          <c:xMode val="edge"/>
          <c:yMode val="edge"/>
          <c:x val="0.41397921598454879"/>
          <c:y val="3.6724519834132406E-2"/>
        </c:manualLayout>
      </c:layout>
      <c:overlay val="0"/>
    </c:title>
    <c:autoTitleDeleted val="0"/>
    <c:plotArea>
      <c:layout>
        <c:manualLayout>
          <c:layoutTarget val="inner"/>
          <c:xMode val="edge"/>
          <c:yMode val="edge"/>
          <c:x val="2.9847111004760153E-2"/>
          <c:y val="0.43259828212317675"/>
          <c:w val="0.94030577799047965"/>
          <c:h val="0.42245053756600293"/>
        </c:manualLayout>
      </c:layout>
      <c:barChart>
        <c:barDir val="col"/>
        <c:grouping val="clustered"/>
        <c:varyColors val="0"/>
        <c:ser>
          <c:idx val="0"/>
          <c:order val="0"/>
          <c:invertIfNegative val="0"/>
          <c:dLbls>
            <c:dLbl>
              <c:idx val="2"/>
              <c:spPr/>
              <c:txPr>
                <a:bodyPr/>
                <a:lstStyle/>
                <a:p>
                  <a:pPr>
                    <a:defRPr sz="1600" b="1"/>
                  </a:pPr>
                  <a:endParaRPr lang="es-CL"/>
                </a:p>
              </c:txPr>
              <c:showLegendKey val="0"/>
              <c:showVal val="1"/>
              <c:showCatName val="0"/>
              <c:showSerName val="0"/>
              <c:showPercent val="0"/>
              <c:showBubbleSize val="0"/>
            </c:dLbl>
            <c:showLegendKey val="0"/>
            <c:showVal val="1"/>
            <c:showCatName val="0"/>
            <c:showSerName val="0"/>
            <c:showPercent val="0"/>
            <c:showBubbleSize val="0"/>
            <c:showLeaderLines val="0"/>
          </c:dLbls>
          <c:cat>
            <c:strRef>
              <c:f>'Plazos sol'!$I$14:$I$19</c:f>
              <c:strCache>
                <c:ptCount val="6"/>
                <c:pt idx="0">
                  <c:v>Menos de 15 días</c:v>
                </c:pt>
                <c:pt idx="1">
                  <c:v>15 días</c:v>
                </c:pt>
                <c:pt idx="2">
                  <c:v>20 días</c:v>
                </c:pt>
                <c:pt idx="3">
                  <c:v>30 días</c:v>
                </c:pt>
                <c:pt idx="4">
                  <c:v>Más de 30 días</c:v>
                </c:pt>
                <c:pt idx="5">
                  <c:v>NS/NR</c:v>
                </c:pt>
              </c:strCache>
            </c:strRef>
          </c:cat>
          <c:val>
            <c:numRef>
              <c:f>'Plazos sol'!$K$14:$K$19</c:f>
              <c:numCache>
                <c:formatCode>0%</c:formatCode>
                <c:ptCount val="6"/>
                <c:pt idx="0">
                  <c:v>0.1116751269035533</c:v>
                </c:pt>
                <c:pt idx="1">
                  <c:v>8.1218274111675121E-2</c:v>
                </c:pt>
                <c:pt idx="2">
                  <c:v>6.5989847715736044E-2</c:v>
                </c:pt>
                <c:pt idx="3">
                  <c:v>0.17089678510998307</c:v>
                </c:pt>
                <c:pt idx="4">
                  <c:v>4.3993231810490696E-2</c:v>
                </c:pt>
                <c:pt idx="5">
                  <c:v>0.155668358714044</c:v>
                </c:pt>
              </c:numCache>
            </c:numRef>
          </c:val>
        </c:ser>
        <c:dLbls>
          <c:showLegendKey val="0"/>
          <c:showVal val="1"/>
          <c:showCatName val="0"/>
          <c:showSerName val="0"/>
          <c:showPercent val="0"/>
          <c:showBubbleSize val="0"/>
        </c:dLbls>
        <c:gapWidth val="150"/>
        <c:overlap val="-25"/>
        <c:axId val="201050112"/>
        <c:axId val="200045632"/>
      </c:barChart>
      <c:catAx>
        <c:axId val="201050112"/>
        <c:scaling>
          <c:orientation val="minMax"/>
        </c:scaling>
        <c:delete val="0"/>
        <c:axPos val="b"/>
        <c:majorTickMark val="none"/>
        <c:minorTickMark val="none"/>
        <c:tickLblPos val="nextTo"/>
        <c:crossAx val="200045632"/>
        <c:crosses val="autoZero"/>
        <c:auto val="1"/>
        <c:lblAlgn val="ctr"/>
        <c:lblOffset val="100"/>
        <c:noMultiLvlLbl val="0"/>
      </c:catAx>
      <c:valAx>
        <c:axId val="200045632"/>
        <c:scaling>
          <c:orientation val="minMax"/>
        </c:scaling>
        <c:delete val="1"/>
        <c:axPos val="l"/>
        <c:numFmt formatCode="0%" sourceLinked="1"/>
        <c:majorTickMark val="out"/>
        <c:minorTickMark val="none"/>
        <c:tickLblPos val="nextTo"/>
        <c:crossAx val="201050112"/>
        <c:crosses val="autoZero"/>
        <c:crossBetween val="between"/>
      </c:valAx>
    </c:plotArea>
    <c:plotVisOnly val="1"/>
    <c:dispBlanksAs val="gap"/>
    <c:showDLblsOverMax val="0"/>
  </c:chart>
  <c:spPr>
    <a:ln>
      <a:solidFill>
        <a:srgbClr val="4A78BB"/>
      </a:solidFill>
    </a:ln>
  </c:spPr>
  <c:txPr>
    <a:bodyPr/>
    <a:lstStyle/>
    <a:p>
      <a:pPr>
        <a:defRPr sz="1200"/>
      </a:pPr>
      <a:endParaRPr lang="es-C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ctr" rtl="0">
              <a:defRPr/>
            </a:pPr>
            <a:r>
              <a:rPr lang="es-CL"/>
              <a:t>¿Qué haría Ud. para solicitar información que necesita de algún organismo público? (P. Abierta)</a:t>
            </a:r>
          </a:p>
          <a:p>
            <a:pPr algn="ctr" rtl="0">
              <a:defRPr/>
            </a:pPr>
            <a:endParaRPr lang="es-CL"/>
          </a:p>
        </c:rich>
      </c:tx>
      <c:layout/>
      <c:overlay val="0"/>
    </c:title>
    <c:autoTitleDeleted val="0"/>
    <c:plotArea>
      <c:layout>
        <c:manualLayout>
          <c:layoutTarget val="inner"/>
          <c:xMode val="edge"/>
          <c:yMode val="edge"/>
          <c:x val="0.45045416302058822"/>
          <c:y val="0.21993462100659192"/>
          <c:w val="0.53567409488833329"/>
          <c:h val="0.72589096296801858"/>
        </c:manualLayout>
      </c:layout>
      <c:barChart>
        <c:barDir val="bar"/>
        <c:grouping val="clustered"/>
        <c:varyColors val="0"/>
        <c:ser>
          <c:idx val="0"/>
          <c:order val="0"/>
          <c:tx>
            <c:strRef>
              <c:f>'Caso Hipotetico'!$J$2</c:f>
              <c:strCache>
                <c:ptCount val="1"/>
                <c:pt idx="0">
                  <c:v>2015</c:v>
                </c:pt>
              </c:strCache>
            </c:strRef>
          </c:tx>
          <c:invertIfNegative val="0"/>
          <c:cat>
            <c:strRef>
              <c:f>'Caso Hipotetico'!$I$3:$I$9</c:f>
              <c:strCache>
                <c:ptCount val="7"/>
                <c:pt idx="0">
                  <c:v>NS/NR</c:v>
                </c:pt>
                <c:pt idx="1">
                  <c:v>Iria personalmente a las oficinas del organismo público</c:v>
                </c:pt>
                <c:pt idx="2">
                  <c:v>Visitaría la página web</c:v>
                </c:pt>
                <c:pt idx="3">
                  <c:v>Haría otra cosa</c:v>
                </c:pt>
                <c:pt idx="4">
                  <c:v>Iría a la Municipalidad</c:v>
                </c:pt>
                <c:pt idx="5">
                  <c:v>Llamaría por teléfono</c:v>
                </c:pt>
                <c:pt idx="6">
                  <c:v>Carta</c:v>
                </c:pt>
              </c:strCache>
            </c:strRef>
          </c:cat>
          <c:val>
            <c:numRef>
              <c:f>'Caso Hipotetico'!$J$3:$J$9</c:f>
              <c:numCache>
                <c:formatCode>0%</c:formatCode>
                <c:ptCount val="7"/>
                <c:pt idx="0">
                  <c:v>0.24240945520689505</c:v>
                </c:pt>
                <c:pt idx="1">
                  <c:v>0.4126699655552461</c:v>
                </c:pt>
                <c:pt idx="2">
                  <c:v>0.19735644526358612</c:v>
                </c:pt>
                <c:pt idx="3">
                  <c:v>3.9464293965836415E-2</c:v>
                </c:pt>
                <c:pt idx="4">
                  <c:v>4.9231402281241572E-2</c:v>
                </c:pt>
                <c:pt idx="5">
                  <c:v>4.0708698914443536E-2</c:v>
                </c:pt>
                <c:pt idx="6">
                  <c:v>1.8322916041501325E-2</c:v>
                </c:pt>
              </c:numCache>
            </c:numRef>
          </c:val>
        </c:ser>
        <c:ser>
          <c:idx val="1"/>
          <c:order val="1"/>
          <c:tx>
            <c:strRef>
              <c:f>'Caso Hipotetico'!$K$2</c:f>
              <c:strCache>
                <c:ptCount val="1"/>
                <c:pt idx="0">
                  <c:v>2014</c:v>
                </c:pt>
              </c:strCache>
            </c:strRef>
          </c:tx>
          <c:invertIfNegative val="0"/>
          <c:cat>
            <c:strRef>
              <c:f>'Caso Hipotetico'!$I$3:$I$9</c:f>
              <c:strCache>
                <c:ptCount val="7"/>
                <c:pt idx="0">
                  <c:v>NS/NR</c:v>
                </c:pt>
                <c:pt idx="1">
                  <c:v>Iria personalmente a las oficinas del organismo público</c:v>
                </c:pt>
                <c:pt idx="2">
                  <c:v>Visitaría la página web</c:v>
                </c:pt>
                <c:pt idx="3">
                  <c:v>Haría otra cosa</c:v>
                </c:pt>
                <c:pt idx="4">
                  <c:v>Iría a la Municipalidad</c:v>
                </c:pt>
                <c:pt idx="5">
                  <c:v>Llamaría por teléfono</c:v>
                </c:pt>
                <c:pt idx="6">
                  <c:v>Carta</c:v>
                </c:pt>
              </c:strCache>
            </c:strRef>
          </c:cat>
          <c:val>
            <c:numRef>
              <c:f>'Caso Hipotetico'!$K$3:$K$9</c:f>
              <c:numCache>
                <c:formatCode>0%</c:formatCode>
                <c:ptCount val="7"/>
                <c:pt idx="0">
                  <c:v>0.24</c:v>
                </c:pt>
                <c:pt idx="1">
                  <c:v>0.37</c:v>
                </c:pt>
                <c:pt idx="2">
                  <c:v>0.16</c:v>
                </c:pt>
                <c:pt idx="3">
                  <c:v>0.14000000000000001</c:v>
                </c:pt>
                <c:pt idx="4">
                  <c:v>0.05</c:v>
                </c:pt>
                <c:pt idx="5">
                  <c:v>0.04</c:v>
                </c:pt>
              </c:numCache>
            </c:numRef>
          </c:val>
        </c:ser>
        <c:dLbls>
          <c:showLegendKey val="0"/>
          <c:showVal val="1"/>
          <c:showCatName val="0"/>
          <c:showSerName val="0"/>
          <c:showPercent val="0"/>
          <c:showBubbleSize val="0"/>
        </c:dLbls>
        <c:gapWidth val="150"/>
        <c:overlap val="-25"/>
        <c:axId val="202242048"/>
        <c:axId val="173760512"/>
      </c:barChart>
      <c:catAx>
        <c:axId val="202242048"/>
        <c:scaling>
          <c:orientation val="minMax"/>
        </c:scaling>
        <c:delete val="0"/>
        <c:axPos val="l"/>
        <c:majorTickMark val="none"/>
        <c:minorTickMark val="none"/>
        <c:tickLblPos val="nextTo"/>
        <c:crossAx val="173760512"/>
        <c:crosses val="autoZero"/>
        <c:auto val="1"/>
        <c:lblAlgn val="ctr"/>
        <c:lblOffset val="100"/>
        <c:noMultiLvlLbl val="0"/>
      </c:catAx>
      <c:valAx>
        <c:axId val="173760512"/>
        <c:scaling>
          <c:orientation val="minMax"/>
        </c:scaling>
        <c:delete val="1"/>
        <c:axPos val="b"/>
        <c:numFmt formatCode="0%" sourceLinked="1"/>
        <c:majorTickMark val="out"/>
        <c:minorTickMark val="none"/>
        <c:tickLblPos val="nextTo"/>
        <c:crossAx val="202242048"/>
        <c:crosses val="autoZero"/>
        <c:crossBetween val="between"/>
      </c:valAx>
    </c:plotArea>
    <c:legend>
      <c:legendPos val="t"/>
      <c:layout>
        <c:manualLayout>
          <c:xMode val="edge"/>
          <c:yMode val="edge"/>
          <c:x val="0.36921647913961031"/>
          <c:y val="0.13500010165099702"/>
          <c:w val="0.21291344384468136"/>
          <c:h val="5.3795740638405226E-2"/>
        </c:manualLayout>
      </c:layout>
      <c:overlay val="0"/>
    </c:legend>
    <c:plotVisOnly val="1"/>
    <c:dispBlanksAs val="gap"/>
    <c:showDLblsOverMax val="0"/>
  </c:chart>
  <c:spPr>
    <a:ln>
      <a:solidFill>
        <a:srgbClr val="4A78BB"/>
      </a:solidFill>
    </a:ln>
  </c:spPr>
  <c:txPr>
    <a:bodyPr/>
    <a:lstStyle/>
    <a:p>
      <a:pPr>
        <a:defRPr sz="1400"/>
      </a:pPr>
      <a:endParaRPr lang="es-C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CL" sz="1400"/>
              <a:t>Imagine que Ud. quisiera pedir cierta información a su Municipio, como por ejemplo, saber en qué se usó el presupuesto del año anterior, pero en la municipalidad se niegan a entregarle esta información ¿Qué haría Ud. en ese caso? (N=2854, %)</a:t>
            </a:r>
          </a:p>
        </c:rich>
      </c:tx>
      <c:layout/>
      <c:overlay val="0"/>
    </c:title>
    <c:autoTitleDeleted val="0"/>
    <c:plotArea>
      <c:layout/>
      <c:barChart>
        <c:barDir val="bar"/>
        <c:grouping val="clustered"/>
        <c:varyColors val="0"/>
        <c:ser>
          <c:idx val="0"/>
          <c:order val="0"/>
          <c:invertIfNegative val="0"/>
          <c:cat>
            <c:strRef>
              <c:f>'Caso Hipotetico'!$I$27:$I$31</c:f>
              <c:strCache>
                <c:ptCount val="5"/>
                <c:pt idx="0">
                  <c:v>No responde</c:v>
                </c:pt>
                <c:pt idx="1">
                  <c:v>No haría nada</c:v>
                </c:pt>
                <c:pt idx="2">
                  <c:v>No sabría que hacer</c:v>
                </c:pt>
                <c:pt idx="3">
                  <c:v>Insistiría un poco más, pero si no hay respuesta, dejaría de insistir</c:v>
                </c:pt>
                <c:pt idx="4">
                  <c:v>Presentaría un reclamo formal</c:v>
                </c:pt>
              </c:strCache>
            </c:strRef>
          </c:cat>
          <c:val>
            <c:numRef>
              <c:f>'Caso Hipotetico'!$J$27:$J$31</c:f>
              <c:numCache>
                <c:formatCode>0</c:formatCode>
                <c:ptCount val="5"/>
                <c:pt idx="0">
                  <c:v>1.4</c:v>
                </c:pt>
                <c:pt idx="1">
                  <c:v>17.399999999999999</c:v>
                </c:pt>
                <c:pt idx="2">
                  <c:v>30.9</c:v>
                </c:pt>
                <c:pt idx="3">
                  <c:v>21.9</c:v>
                </c:pt>
                <c:pt idx="4">
                  <c:v>28.4</c:v>
                </c:pt>
              </c:numCache>
            </c:numRef>
          </c:val>
        </c:ser>
        <c:dLbls>
          <c:showLegendKey val="0"/>
          <c:showVal val="1"/>
          <c:showCatName val="0"/>
          <c:showSerName val="0"/>
          <c:showPercent val="0"/>
          <c:showBubbleSize val="0"/>
        </c:dLbls>
        <c:gapWidth val="150"/>
        <c:overlap val="-25"/>
        <c:axId val="202308608"/>
        <c:axId val="173763968"/>
      </c:barChart>
      <c:catAx>
        <c:axId val="202308608"/>
        <c:scaling>
          <c:orientation val="minMax"/>
        </c:scaling>
        <c:delete val="0"/>
        <c:axPos val="l"/>
        <c:numFmt formatCode="General" sourceLinked="1"/>
        <c:majorTickMark val="none"/>
        <c:minorTickMark val="none"/>
        <c:tickLblPos val="nextTo"/>
        <c:crossAx val="173763968"/>
        <c:crosses val="autoZero"/>
        <c:auto val="1"/>
        <c:lblAlgn val="ctr"/>
        <c:lblOffset val="100"/>
        <c:noMultiLvlLbl val="0"/>
      </c:catAx>
      <c:valAx>
        <c:axId val="173763968"/>
        <c:scaling>
          <c:orientation val="minMax"/>
        </c:scaling>
        <c:delete val="1"/>
        <c:axPos val="b"/>
        <c:numFmt formatCode="0" sourceLinked="1"/>
        <c:majorTickMark val="out"/>
        <c:minorTickMark val="none"/>
        <c:tickLblPos val="nextTo"/>
        <c:crossAx val="202308608"/>
        <c:crosses val="autoZero"/>
        <c:crossBetween val="between"/>
      </c:valAx>
    </c:plotArea>
    <c:plotVisOnly val="1"/>
    <c:dispBlanksAs val="gap"/>
    <c:showDLblsOverMax val="0"/>
  </c:chart>
  <c:spPr>
    <a:ln>
      <a:solidFill>
        <a:srgbClr val="4A78BB"/>
      </a:solidFill>
    </a:ln>
  </c:spPr>
  <c:txPr>
    <a:bodyPr/>
    <a:lstStyle/>
    <a:p>
      <a:pPr>
        <a:defRPr sz="1400"/>
      </a:pPr>
      <a:endParaRPr lang="es-CL"/>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18840-A82F-43A6-A818-CB4E6B5C8AAC}" type="doc">
      <dgm:prSet loTypeId="urn:microsoft.com/office/officeart/2005/8/layout/cycle7" loCatId="cycle" qsTypeId="urn:microsoft.com/office/officeart/2005/8/quickstyle/simple1" qsCatId="simple" csTypeId="urn:microsoft.com/office/officeart/2005/8/colors/accent2_3" csCatId="accent2" phldr="1"/>
      <dgm:spPr/>
      <dgm:t>
        <a:bodyPr/>
        <a:lstStyle/>
        <a:p>
          <a:endParaRPr lang="es-CL"/>
        </a:p>
      </dgm:t>
    </dgm:pt>
    <dgm:pt modelId="{44CC9FBA-AC3B-4DEA-9CB5-63E45DB5031B}">
      <dgm:prSet phldrT="[Texto]" custT="1">
        <dgm:style>
          <a:lnRef idx="3">
            <a:schemeClr val="lt1"/>
          </a:lnRef>
          <a:fillRef idx="1">
            <a:schemeClr val="accent3"/>
          </a:fillRef>
          <a:effectRef idx="1">
            <a:schemeClr val="accent3"/>
          </a:effectRef>
          <a:fontRef idx="minor">
            <a:schemeClr val="lt1"/>
          </a:fontRef>
        </dgm:style>
      </dgm:prSet>
      <dgm:spPr/>
      <dgm:t>
        <a:bodyPr/>
        <a:lstStyle/>
        <a:p>
          <a:pPr algn="ctr"/>
          <a:r>
            <a:rPr lang="es-CL" sz="1500" b="1" cap="none" spc="0" dirty="0" smtClean="0">
              <a:ln w="12700">
                <a:noFill/>
                <a:prstDash val="solid"/>
              </a:ln>
              <a:solidFill>
                <a:schemeClr val="tx2"/>
              </a:solidFill>
              <a:effectLst>
                <a:outerShdw blurRad="41275" dist="20320" dir="1800000" algn="tl" rotWithShape="0">
                  <a:srgbClr val="000000">
                    <a:alpha val="40000"/>
                  </a:srgbClr>
                </a:outerShdw>
              </a:effectLst>
              <a:latin typeface="+mn-lt"/>
            </a:rPr>
            <a:t>Instituciones Públicas</a:t>
          </a:r>
        </a:p>
        <a:p>
          <a:pPr algn="ctr"/>
          <a:r>
            <a:rPr lang="es-CL" sz="1300" b="0" cap="none" spc="0" dirty="0" smtClean="0">
              <a:ln w="18415" cmpd="sng">
                <a:noFill/>
                <a:prstDash val="solid"/>
              </a:ln>
              <a:solidFill>
                <a:srgbClr val="FFFFFF"/>
              </a:solidFill>
              <a:effectLst>
                <a:outerShdw blurRad="63500" dir="3600000" algn="tl" rotWithShape="0">
                  <a:srgbClr val="000000">
                    <a:alpha val="70000"/>
                  </a:srgbClr>
                </a:outerShdw>
              </a:effectLst>
              <a:latin typeface="+mn-lt"/>
            </a:rPr>
            <a:t>Acoger y dar cumplimiento al derecho</a:t>
          </a:r>
        </a:p>
        <a:p>
          <a:pPr algn="ctr"/>
          <a:endParaRPr lang="es-CL" sz="1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a:p>
          <a:pPr algn="ctr"/>
          <a:r>
            <a:rPr lang="es-CL" sz="1300" b="0" cap="none" spc="0" dirty="0" smtClean="0">
              <a:ln w="12700">
                <a:noFill/>
                <a:prstDash val="solid"/>
              </a:ln>
              <a:solidFill>
                <a:schemeClr val="tx2"/>
              </a:solidFill>
              <a:effectLst>
                <a:outerShdw blurRad="41275" dist="20320" dir="1800000" algn="tl" rotWithShape="0">
                  <a:srgbClr val="000000">
                    <a:alpha val="40000"/>
                  </a:srgbClr>
                </a:outerShdw>
              </a:effectLst>
              <a:latin typeface="+mn-lt"/>
            </a:rPr>
            <a:t>MODERNIZACIÓN DE LA GESTIÓN</a:t>
          </a:r>
          <a:endParaRPr lang="es-CL" sz="1300" b="0" cap="none" spc="0" dirty="0">
            <a:ln w="12700">
              <a:noFill/>
              <a:prstDash val="solid"/>
            </a:ln>
            <a:solidFill>
              <a:schemeClr val="tx2"/>
            </a:solidFill>
            <a:effectLst>
              <a:outerShdw blurRad="41275" dist="20320" dir="1800000" algn="tl" rotWithShape="0">
                <a:srgbClr val="000000">
                  <a:alpha val="40000"/>
                </a:srgbClr>
              </a:outerShdw>
            </a:effectLst>
            <a:latin typeface="+mn-lt"/>
          </a:endParaRPr>
        </a:p>
      </dgm:t>
    </dgm:pt>
    <dgm:pt modelId="{AA4535BE-D697-4B5C-847A-C1D1330EF625}" type="parTrans" cxnId="{8F9EF173-CFF7-426B-870B-9B51F464B89E}">
      <dgm:prSet/>
      <dgm:spPr/>
      <dgm:t>
        <a:bodyPr/>
        <a:lstStyle/>
        <a:p>
          <a:pPr algn="ctr"/>
          <a:endParaRPr lang="es-CL"/>
        </a:p>
      </dgm:t>
    </dgm:pt>
    <dgm:pt modelId="{208D29D7-57DE-4D6D-9062-8C6547DEC9EF}" type="sibTrans" cxnId="{8F9EF173-CFF7-426B-870B-9B51F464B89E}">
      <dgm:prSet>
        <dgm:style>
          <a:lnRef idx="3">
            <a:schemeClr val="lt1"/>
          </a:lnRef>
          <a:fillRef idx="1">
            <a:schemeClr val="accent3"/>
          </a:fillRef>
          <a:effectRef idx="1">
            <a:schemeClr val="accent3"/>
          </a:effectRef>
          <a:fontRef idx="minor">
            <a:schemeClr val="lt1"/>
          </a:fontRef>
        </dgm:style>
      </dgm:prSet>
      <dgm:spPr/>
      <dgm:t>
        <a:bodyPr/>
        <a:lstStyle/>
        <a:p>
          <a:pPr algn="ctr"/>
          <a:endParaRPr lang="es-CL"/>
        </a:p>
      </dgm:t>
    </dgm:pt>
    <dgm:pt modelId="{42AB02CB-E8C6-4498-957B-1F0BB33EE4BB}">
      <dgm:prSet phldrT="[Texto]" custT="1">
        <dgm:style>
          <a:lnRef idx="3">
            <a:schemeClr val="lt1"/>
          </a:lnRef>
          <a:fillRef idx="1">
            <a:schemeClr val="accent4"/>
          </a:fillRef>
          <a:effectRef idx="1">
            <a:schemeClr val="accent4"/>
          </a:effectRef>
          <a:fontRef idx="minor">
            <a:schemeClr val="lt1"/>
          </a:fontRef>
        </dgm:style>
      </dgm:prSet>
      <dgm:spPr/>
      <dgm:t>
        <a:bodyPr/>
        <a:lstStyle/>
        <a:p>
          <a:pPr algn="ctr"/>
          <a:endParaRPr lang="es-CL" sz="1500" b="1" dirty="0" smtClean="0">
            <a:solidFill>
              <a:schemeClr val="tx2"/>
            </a:solidFill>
            <a:latin typeface="+mn-lt"/>
          </a:endParaRPr>
        </a:p>
        <a:p>
          <a:pPr algn="ctr"/>
          <a:r>
            <a:rPr lang="es-CL" sz="1500" b="1" dirty="0" smtClean="0">
              <a:solidFill>
                <a:schemeClr val="tx2"/>
              </a:solidFill>
              <a:latin typeface="+mn-lt"/>
            </a:rPr>
            <a:t>Ciudadanía</a:t>
          </a:r>
        </a:p>
        <a:p>
          <a:pPr algn="ctr"/>
          <a:r>
            <a:rPr lang="es-CL" sz="1300" dirty="0" smtClean="0">
              <a:solidFill>
                <a:schemeClr val="tx2"/>
              </a:solidFill>
              <a:latin typeface="+mn-lt"/>
            </a:rPr>
            <a:t>Conocer y utilizar el derecho según necesidades  biográficas</a:t>
          </a:r>
        </a:p>
        <a:p>
          <a:pPr algn="ctr"/>
          <a:endParaRPr lang="es-CL" sz="1300" dirty="0" smtClean="0">
            <a:solidFill>
              <a:schemeClr val="tx2"/>
            </a:solidFill>
            <a:latin typeface="+mn-lt"/>
          </a:endParaRPr>
        </a:p>
        <a:p>
          <a:pPr algn="ctr"/>
          <a:r>
            <a:rPr lang="es-CL" sz="1300" dirty="0" smtClean="0">
              <a:solidFill>
                <a:schemeClr val="tx2"/>
              </a:solidFill>
              <a:latin typeface="+mn-lt"/>
            </a:rPr>
            <a:t>HABILITACIÓN</a:t>
          </a:r>
          <a:endParaRPr lang="es-CL" sz="1300" dirty="0">
            <a:solidFill>
              <a:schemeClr val="tx2"/>
            </a:solidFill>
            <a:latin typeface="+mn-lt"/>
          </a:endParaRPr>
        </a:p>
      </dgm:t>
    </dgm:pt>
    <dgm:pt modelId="{30B7931B-2962-4D27-81FF-A9CCC6D0CBA2}" type="parTrans" cxnId="{37ECA036-BEA0-4075-A11A-43A3E8D7A177}">
      <dgm:prSet/>
      <dgm:spPr/>
      <dgm:t>
        <a:bodyPr/>
        <a:lstStyle/>
        <a:p>
          <a:pPr algn="ctr"/>
          <a:endParaRPr lang="es-CL"/>
        </a:p>
      </dgm:t>
    </dgm:pt>
    <dgm:pt modelId="{34E0798D-5B8B-4764-BDF2-40089C62971B}" type="sibTrans" cxnId="{37ECA036-BEA0-4075-A11A-43A3E8D7A177}">
      <dgm:prSet>
        <dgm:style>
          <a:lnRef idx="3">
            <a:schemeClr val="lt1"/>
          </a:lnRef>
          <a:fillRef idx="1">
            <a:schemeClr val="accent4"/>
          </a:fillRef>
          <a:effectRef idx="1">
            <a:schemeClr val="accent4"/>
          </a:effectRef>
          <a:fontRef idx="minor">
            <a:schemeClr val="lt1"/>
          </a:fontRef>
        </dgm:style>
      </dgm:prSet>
      <dgm:spPr/>
      <dgm:t>
        <a:bodyPr/>
        <a:lstStyle/>
        <a:p>
          <a:pPr algn="ctr"/>
          <a:endParaRPr lang="es-CL"/>
        </a:p>
      </dgm:t>
    </dgm:pt>
    <dgm:pt modelId="{4B420619-5361-482A-A6B5-BC1B41AC385C}">
      <dgm:prSet phldrT="[Texto]" custT="1">
        <dgm:style>
          <a:lnRef idx="3">
            <a:schemeClr val="lt1"/>
          </a:lnRef>
          <a:fillRef idx="1">
            <a:schemeClr val="accent6"/>
          </a:fillRef>
          <a:effectRef idx="1">
            <a:schemeClr val="accent6"/>
          </a:effectRef>
          <a:fontRef idx="minor">
            <a:schemeClr val="lt1"/>
          </a:fontRef>
        </dgm:style>
      </dgm:prSet>
      <dgm:spPr/>
      <dgm:t>
        <a:bodyPr/>
        <a:lstStyle/>
        <a:p>
          <a:pPr algn="ctr"/>
          <a:r>
            <a:rPr lang="es-CL" sz="1500" b="1" dirty="0" smtClean="0">
              <a:solidFill>
                <a:schemeClr val="tx2"/>
              </a:solidFill>
              <a:latin typeface="+mj-lt"/>
            </a:rPr>
            <a:t>Consejo para la Transparencia</a:t>
          </a:r>
        </a:p>
        <a:p>
          <a:pPr algn="ctr"/>
          <a:r>
            <a:rPr lang="es-CL" sz="1300" dirty="0" smtClean="0">
              <a:solidFill>
                <a:schemeClr val="tx2"/>
              </a:solidFill>
              <a:latin typeface="+mj-lt"/>
            </a:rPr>
            <a:t>Promover y asegurar mecanismos de exigibilidad</a:t>
          </a:r>
        </a:p>
        <a:p>
          <a:pPr algn="ctr"/>
          <a:endParaRPr lang="es-CL" sz="1300" dirty="0" smtClean="0">
            <a:solidFill>
              <a:schemeClr val="tx2"/>
            </a:solidFill>
            <a:latin typeface="+mj-lt"/>
          </a:endParaRPr>
        </a:p>
        <a:p>
          <a:pPr algn="ctr"/>
          <a:r>
            <a:rPr lang="es-CL" sz="1300" dirty="0" smtClean="0">
              <a:solidFill>
                <a:schemeClr val="tx2"/>
              </a:solidFill>
              <a:latin typeface="+mj-lt"/>
            </a:rPr>
            <a:t>AUTONOMÍA INSTITUCIONAL</a:t>
          </a:r>
          <a:endParaRPr lang="es-CL" sz="1300" dirty="0">
            <a:solidFill>
              <a:schemeClr val="tx2"/>
            </a:solidFill>
            <a:latin typeface="+mj-lt"/>
          </a:endParaRPr>
        </a:p>
      </dgm:t>
    </dgm:pt>
    <dgm:pt modelId="{34BFF7CD-A9D6-4E82-AF3C-BC903CE0EE45}" type="parTrans" cxnId="{E2A0D519-80E9-49D1-8577-778EB2194A67}">
      <dgm:prSet/>
      <dgm:spPr/>
      <dgm:t>
        <a:bodyPr/>
        <a:lstStyle/>
        <a:p>
          <a:pPr algn="ctr"/>
          <a:endParaRPr lang="es-CL"/>
        </a:p>
      </dgm:t>
    </dgm:pt>
    <dgm:pt modelId="{9A3D6D74-FE14-4E3C-B893-270149EC0BBE}" type="sibTrans" cxnId="{E2A0D519-80E9-49D1-8577-778EB2194A67}">
      <dgm:prSet>
        <dgm:style>
          <a:lnRef idx="3">
            <a:schemeClr val="lt1"/>
          </a:lnRef>
          <a:fillRef idx="1">
            <a:schemeClr val="accent6"/>
          </a:fillRef>
          <a:effectRef idx="1">
            <a:schemeClr val="accent6"/>
          </a:effectRef>
          <a:fontRef idx="minor">
            <a:schemeClr val="lt1"/>
          </a:fontRef>
        </dgm:style>
      </dgm:prSet>
      <dgm:spPr/>
      <dgm:t>
        <a:bodyPr/>
        <a:lstStyle/>
        <a:p>
          <a:pPr algn="ctr"/>
          <a:endParaRPr lang="es-CL"/>
        </a:p>
      </dgm:t>
    </dgm:pt>
    <dgm:pt modelId="{7039F02B-F251-40BA-BED8-D17311FEBC21}" type="pres">
      <dgm:prSet presAssocID="{E8A18840-A82F-43A6-A818-CB4E6B5C8AAC}" presName="Name0" presStyleCnt="0">
        <dgm:presLayoutVars>
          <dgm:dir/>
          <dgm:resizeHandles val="exact"/>
        </dgm:presLayoutVars>
      </dgm:prSet>
      <dgm:spPr/>
      <dgm:t>
        <a:bodyPr/>
        <a:lstStyle/>
        <a:p>
          <a:endParaRPr lang="es-CL"/>
        </a:p>
      </dgm:t>
    </dgm:pt>
    <dgm:pt modelId="{048A5D1B-7DD7-4740-A2B2-0A31BD6A5E75}" type="pres">
      <dgm:prSet presAssocID="{44CC9FBA-AC3B-4DEA-9CB5-63E45DB5031B}" presName="node" presStyleLbl="node1" presStyleIdx="0" presStyleCnt="3" custScaleX="115871" custScaleY="116114" custRadScaleRad="93451" custRadScaleInc="-6480">
        <dgm:presLayoutVars>
          <dgm:bulletEnabled val="1"/>
        </dgm:presLayoutVars>
      </dgm:prSet>
      <dgm:spPr/>
      <dgm:t>
        <a:bodyPr/>
        <a:lstStyle/>
        <a:p>
          <a:endParaRPr lang="es-CL"/>
        </a:p>
      </dgm:t>
    </dgm:pt>
    <dgm:pt modelId="{580DD770-EAF1-4997-80F8-3895F9A41DE3}" type="pres">
      <dgm:prSet presAssocID="{208D29D7-57DE-4D6D-9062-8C6547DEC9EF}" presName="sibTrans" presStyleLbl="sibTrans2D1" presStyleIdx="0" presStyleCnt="3" custLinFactNeighborX="62228" custLinFactNeighborY="-57461"/>
      <dgm:spPr/>
      <dgm:t>
        <a:bodyPr/>
        <a:lstStyle/>
        <a:p>
          <a:endParaRPr lang="es-CL"/>
        </a:p>
      </dgm:t>
    </dgm:pt>
    <dgm:pt modelId="{11A6BD07-EEF7-4752-B605-64334AC486BD}" type="pres">
      <dgm:prSet presAssocID="{208D29D7-57DE-4D6D-9062-8C6547DEC9EF}" presName="connectorText" presStyleLbl="sibTrans2D1" presStyleIdx="0" presStyleCnt="3"/>
      <dgm:spPr/>
      <dgm:t>
        <a:bodyPr/>
        <a:lstStyle/>
        <a:p>
          <a:endParaRPr lang="es-CL"/>
        </a:p>
      </dgm:t>
    </dgm:pt>
    <dgm:pt modelId="{02E04B71-8D62-4372-8E4E-B5C7FE852D7E}" type="pres">
      <dgm:prSet presAssocID="{42AB02CB-E8C6-4498-957B-1F0BB33EE4BB}" presName="node" presStyleLbl="node1" presStyleIdx="1" presStyleCnt="3" custScaleX="117309" custScaleY="131308" custRadScaleRad="104666" custRadScaleInc="-10912">
        <dgm:presLayoutVars>
          <dgm:bulletEnabled val="1"/>
        </dgm:presLayoutVars>
      </dgm:prSet>
      <dgm:spPr/>
      <dgm:t>
        <a:bodyPr/>
        <a:lstStyle/>
        <a:p>
          <a:endParaRPr lang="es-CL"/>
        </a:p>
      </dgm:t>
    </dgm:pt>
    <dgm:pt modelId="{BD1E2524-321D-4036-B903-8EEC51945603}" type="pres">
      <dgm:prSet presAssocID="{34E0798D-5B8B-4764-BDF2-40089C62971B}" presName="sibTrans" presStyleLbl="sibTrans2D1" presStyleIdx="1" presStyleCnt="3"/>
      <dgm:spPr/>
      <dgm:t>
        <a:bodyPr/>
        <a:lstStyle/>
        <a:p>
          <a:endParaRPr lang="es-CL"/>
        </a:p>
      </dgm:t>
    </dgm:pt>
    <dgm:pt modelId="{0AF3CBED-52B5-432B-BF35-70CB5D35C739}" type="pres">
      <dgm:prSet presAssocID="{34E0798D-5B8B-4764-BDF2-40089C62971B}" presName="connectorText" presStyleLbl="sibTrans2D1" presStyleIdx="1" presStyleCnt="3"/>
      <dgm:spPr/>
      <dgm:t>
        <a:bodyPr/>
        <a:lstStyle/>
        <a:p>
          <a:endParaRPr lang="es-CL"/>
        </a:p>
      </dgm:t>
    </dgm:pt>
    <dgm:pt modelId="{0A25AA25-1104-4048-B53F-C51749B1C259}" type="pres">
      <dgm:prSet presAssocID="{4B420619-5361-482A-A6B5-BC1B41AC385C}" presName="node" presStyleLbl="node1" presStyleIdx="2" presStyleCnt="3" custScaleX="115617" custScaleY="136032" custRadScaleRad="111653" custRadScaleInc="5431">
        <dgm:presLayoutVars>
          <dgm:bulletEnabled val="1"/>
        </dgm:presLayoutVars>
      </dgm:prSet>
      <dgm:spPr/>
      <dgm:t>
        <a:bodyPr/>
        <a:lstStyle/>
        <a:p>
          <a:endParaRPr lang="es-CL"/>
        </a:p>
      </dgm:t>
    </dgm:pt>
    <dgm:pt modelId="{2E72E002-5940-4817-AD7E-1EE07A337F06}" type="pres">
      <dgm:prSet presAssocID="{9A3D6D74-FE14-4E3C-B893-270149EC0BBE}" presName="sibTrans" presStyleLbl="sibTrans2D1" presStyleIdx="2" presStyleCnt="3" custAng="21562154" custLinFactY="-11054" custLinFactNeighborX="-68513" custLinFactNeighborY="-100000"/>
      <dgm:spPr/>
      <dgm:t>
        <a:bodyPr/>
        <a:lstStyle/>
        <a:p>
          <a:endParaRPr lang="es-CL"/>
        </a:p>
      </dgm:t>
    </dgm:pt>
    <dgm:pt modelId="{7BC09977-200E-420D-987F-E1F7DFD7067B}" type="pres">
      <dgm:prSet presAssocID="{9A3D6D74-FE14-4E3C-B893-270149EC0BBE}" presName="connectorText" presStyleLbl="sibTrans2D1" presStyleIdx="2" presStyleCnt="3"/>
      <dgm:spPr/>
      <dgm:t>
        <a:bodyPr/>
        <a:lstStyle/>
        <a:p>
          <a:endParaRPr lang="es-CL"/>
        </a:p>
      </dgm:t>
    </dgm:pt>
  </dgm:ptLst>
  <dgm:cxnLst>
    <dgm:cxn modelId="{95333393-8BE3-458C-8BDB-9D5D21BB19D4}" type="presOf" srcId="{34E0798D-5B8B-4764-BDF2-40089C62971B}" destId="{BD1E2524-321D-4036-B903-8EEC51945603}" srcOrd="0" destOrd="0" presId="urn:microsoft.com/office/officeart/2005/8/layout/cycle7"/>
    <dgm:cxn modelId="{EB52D2D4-4C13-46D1-80BE-FC0D21F42924}" type="presOf" srcId="{4B420619-5361-482A-A6B5-BC1B41AC385C}" destId="{0A25AA25-1104-4048-B53F-C51749B1C259}" srcOrd="0" destOrd="0" presId="urn:microsoft.com/office/officeart/2005/8/layout/cycle7"/>
    <dgm:cxn modelId="{A22F1658-5434-41B6-9305-D2AFD47DC738}" type="presOf" srcId="{9A3D6D74-FE14-4E3C-B893-270149EC0BBE}" destId="{2E72E002-5940-4817-AD7E-1EE07A337F06}" srcOrd="0" destOrd="0" presId="urn:microsoft.com/office/officeart/2005/8/layout/cycle7"/>
    <dgm:cxn modelId="{B237204D-B4EA-41B6-9DF3-75FA3C9B877A}" type="presOf" srcId="{E8A18840-A82F-43A6-A818-CB4E6B5C8AAC}" destId="{7039F02B-F251-40BA-BED8-D17311FEBC21}" srcOrd="0" destOrd="0" presId="urn:microsoft.com/office/officeart/2005/8/layout/cycle7"/>
    <dgm:cxn modelId="{E2A0D519-80E9-49D1-8577-778EB2194A67}" srcId="{E8A18840-A82F-43A6-A818-CB4E6B5C8AAC}" destId="{4B420619-5361-482A-A6B5-BC1B41AC385C}" srcOrd="2" destOrd="0" parTransId="{34BFF7CD-A9D6-4E82-AF3C-BC903CE0EE45}" sibTransId="{9A3D6D74-FE14-4E3C-B893-270149EC0BBE}"/>
    <dgm:cxn modelId="{37ECA036-BEA0-4075-A11A-43A3E8D7A177}" srcId="{E8A18840-A82F-43A6-A818-CB4E6B5C8AAC}" destId="{42AB02CB-E8C6-4498-957B-1F0BB33EE4BB}" srcOrd="1" destOrd="0" parTransId="{30B7931B-2962-4D27-81FF-A9CCC6D0CBA2}" sibTransId="{34E0798D-5B8B-4764-BDF2-40089C62971B}"/>
    <dgm:cxn modelId="{8F9EF173-CFF7-426B-870B-9B51F464B89E}" srcId="{E8A18840-A82F-43A6-A818-CB4E6B5C8AAC}" destId="{44CC9FBA-AC3B-4DEA-9CB5-63E45DB5031B}" srcOrd="0" destOrd="0" parTransId="{AA4535BE-D697-4B5C-847A-C1D1330EF625}" sibTransId="{208D29D7-57DE-4D6D-9062-8C6547DEC9EF}"/>
    <dgm:cxn modelId="{2189B161-2532-4C38-818C-469113EC3BB7}" type="presOf" srcId="{42AB02CB-E8C6-4498-957B-1F0BB33EE4BB}" destId="{02E04B71-8D62-4372-8E4E-B5C7FE852D7E}" srcOrd="0" destOrd="0" presId="urn:microsoft.com/office/officeart/2005/8/layout/cycle7"/>
    <dgm:cxn modelId="{AADB9889-182F-4E3B-876D-033D6D5ADF3C}" type="presOf" srcId="{208D29D7-57DE-4D6D-9062-8C6547DEC9EF}" destId="{11A6BD07-EEF7-4752-B605-64334AC486BD}" srcOrd="1" destOrd="0" presId="urn:microsoft.com/office/officeart/2005/8/layout/cycle7"/>
    <dgm:cxn modelId="{2EC5AF8C-F3F7-4DC8-BE10-137DE9F00B8F}" type="presOf" srcId="{208D29D7-57DE-4D6D-9062-8C6547DEC9EF}" destId="{580DD770-EAF1-4997-80F8-3895F9A41DE3}" srcOrd="0" destOrd="0" presId="urn:microsoft.com/office/officeart/2005/8/layout/cycle7"/>
    <dgm:cxn modelId="{A4D99257-BB62-4F20-A521-BCD4296CF063}" type="presOf" srcId="{34E0798D-5B8B-4764-BDF2-40089C62971B}" destId="{0AF3CBED-52B5-432B-BF35-70CB5D35C739}" srcOrd="1" destOrd="0" presId="urn:microsoft.com/office/officeart/2005/8/layout/cycle7"/>
    <dgm:cxn modelId="{39CFFD2D-FEC5-417D-9342-ABCFA5D8F82D}" type="presOf" srcId="{44CC9FBA-AC3B-4DEA-9CB5-63E45DB5031B}" destId="{048A5D1B-7DD7-4740-A2B2-0A31BD6A5E75}" srcOrd="0" destOrd="0" presId="urn:microsoft.com/office/officeart/2005/8/layout/cycle7"/>
    <dgm:cxn modelId="{19EDA6B8-1112-4992-8FD3-DFD7547CEAAE}" type="presOf" srcId="{9A3D6D74-FE14-4E3C-B893-270149EC0BBE}" destId="{7BC09977-200E-420D-987F-E1F7DFD7067B}" srcOrd="1" destOrd="0" presId="urn:microsoft.com/office/officeart/2005/8/layout/cycle7"/>
    <dgm:cxn modelId="{B272592B-1772-4219-B70D-1B7E1F40E3D1}" type="presParOf" srcId="{7039F02B-F251-40BA-BED8-D17311FEBC21}" destId="{048A5D1B-7DD7-4740-A2B2-0A31BD6A5E75}" srcOrd="0" destOrd="0" presId="urn:microsoft.com/office/officeart/2005/8/layout/cycle7"/>
    <dgm:cxn modelId="{6BEB7C0D-CCB0-4317-8EAB-E8ECAAAAD45B}" type="presParOf" srcId="{7039F02B-F251-40BA-BED8-D17311FEBC21}" destId="{580DD770-EAF1-4997-80F8-3895F9A41DE3}" srcOrd="1" destOrd="0" presId="urn:microsoft.com/office/officeart/2005/8/layout/cycle7"/>
    <dgm:cxn modelId="{6800CAFC-1E08-4B9C-9C61-1CCF38E0FA59}" type="presParOf" srcId="{580DD770-EAF1-4997-80F8-3895F9A41DE3}" destId="{11A6BD07-EEF7-4752-B605-64334AC486BD}" srcOrd="0" destOrd="0" presId="urn:microsoft.com/office/officeart/2005/8/layout/cycle7"/>
    <dgm:cxn modelId="{3E6A51E3-294D-4BEC-9A29-42E044BFE667}" type="presParOf" srcId="{7039F02B-F251-40BA-BED8-D17311FEBC21}" destId="{02E04B71-8D62-4372-8E4E-B5C7FE852D7E}" srcOrd="2" destOrd="0" presId="urn:microsoft.com/office/officeart/2005/8/layout/cycle7"/>
    <dgm:cxn modelId="{311A063A-4096-45AF-9A04-C46BF925B34C}" type="presParOf" srcId="{7039F02B-F251-40BA-BED8-D17311FEBC21}" destId="{BD1E2524-321D-4036-B903-8EEC51945603}" srcOrd="3" destOrd="0" presId="urn:microsoft.com/office/officeart/2005/8/layout/cycle7"/>
    <dgm:cxn modelId="{DD9D6C8F-E161-4FE0-B224-EED667DFA78C}" type="presParOf" srcId="{BD1E2524-321D-4036-B903-8EEC51945603}" destId="{0AF3CBED-52B5-432B-BF35-70CB5D35C739}" srcOrd="0" destOrd="0" presId="urn:microsoft.com/office/officeart/2005/8/layout/cycle7"/>
    <dgm:cxn modelId="{F1E671DD-0589-4F79-B735-C25D7778CAE1}" type="presParOf" srcId="{7039F02B-F251-40BA-BED8-D17311FEBC21}" destId="{0A25AA25-1104-4048-B53F-C51749B1C259}" srcOrd="4" destOrd="0" presId="urn:microsoft.com/office/officeart/2005/8/layout/cycle7"/>
    <dgm:cxn modelId="{D4370A69-4849-4424-AE85-0247D605DF09}" type="presParOf" srcId="{7039F02B-F251-40BA-BED8-D17311FEBC21}" destId="{2E72E002-5940-4817-AD7E-1EE07A337F06}" srcOrd="5" destOrd="0" presId="urn:microsoft.com/office/officeart/2005/8/layout/cycle7"/>
    <dgm:cxn modelId="{615DA619-E030-4A43-821B-9A8FD1ABEFBA}" type="presParOf" srcId="{2E72E002-5940-4817-AD7E-1EE07A337F06}" destId="{7BC09977-200E-420D-987F-E1F7DFD7067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A5D1B-7DD7-4740-A2B2-0A31BD6A5E75}">
      <dsp:nvSpPr>
        <dsp:cNvPr id="0" name=""/>
        <dsp:cNvSpPr/>
      </dsp:nvSpPr>
      <dsp:spPr>
        <a:xfrm>
          <a:off x="1299069" y="98"/>
          <a:ext cx="1586971" cy="795149"/>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b="1" kern="1200" cap="none" spc="0" dirty="0" smtClean="0">
              <a:ln w="12700">
                <a:noFill/>
                <a:prstDash val="solid"/>
              </a:ln>
              <a:solidFill>
                <a:schemeClr val="tx2"/>
              </a:solidFill>
              <a:effectLst>
                <a:outerShdw blurRad="41275" dist="20320" dir="1800000" algn="tl" rotWithShape="0">
                  <a:srgbClr val="000000">
                    <a:alpha val="40000"/>
                  </a:srgbClr>
                </a:outerShdw>
              </a:effectLst>
              <a:latin typeface="+mn-lt"/>
            </a:rPr>
            <a:t>Instituciones Públicas</a:t>
          </a:r>
        </a:p>
        <a:p>
          <a:pPr lvl="0" algn="ctr" defTabSz="666750">
            <a:lnSpc>
              <a:spcPct val="90000"/>
            </a:lnSpc>
            <a:spcBef>
              <a:spcPct val="0"/>
            </a:spcBef>
            <a:spcAft>
              <a:spcPct val="35000"/>
            </a:spcAft>
          </a:pPr>
          <a:r>
            <a:rPr lang="es-CL" sz="1300" b="0" kern="1200" cap="none" spc="0" dirty="0" smtClean="0">
              <a:ln w="18415" cmpd="sng">
                <a:noFill/>
                <a:prstDash val="solid"/>
              </a:ln>
              <a:solidFill>
                <a:srgbClr val="FFFFFF"/>
              </a:solidFill>
              <a:effectLst>
                <a:outerShdw blurRad="63500" dir="3600000" algn="tl" rotWithShape="0">
                  <a:srgbClr val="000000">
                    <a:alpha val="70000"/>
                  </a:srgbClr>
                </a:outerShdw>
              </a:effectLst>
              <a:latin typeface="+mn-lt"/>
            </a:rPr>
            <a:t>Acoger y dar cumplimiento al derecho</a:t>
          </a:r>
        </a:p>
        <a:p>
          <a:pPr lvl="0" algn="ctr" defTabSz="666750">
            <a:lnSpc>
              <a:spcPct val="90000"/>
            </a:lnSpc>
            <a:spcBef>
              <a:spcPct val="0"/>
            </a:spcBef>
            <a:spcAft>
              <a:spcPct val="35000"/>
            </a:spcAft>
          </a:pPr>
          <a:endParaRPr lang="es-CL" sz="1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a:p>
          <a:pPr lvl="0" algn="ctr" defTabSz="666750">
            <a:lnSpc>
              <a:spcPct val="90000"/>
            </a:lnSpc>
            <a:spcBef>
              <a:spcPct val="0"/>
            </a:spcBef>
            <a:spcAft>
              <a:spcPct val="35000"/>
            </a:spcAft>
          </a:pPr>
          <a:r>
            <a:rPr lang="es-CL" sz="1300" b="0" kern="1200" cap="none" spc="0" dirty="0" smtClean="0">
              <a:ln w="12700">
                <a:noFill/>
                <a:prstDash val="solid"/>
              </a:ln>
              <a:solidFill>
                <a:schemeClr val="tx2"/>
              </a:solidFill>
              <a:effectLst>
                <a:outerShdw blurRad="41275" dist="20320" dir="1800000" algn="tl" rotWithShape="0">
                  <a:srgbClr val="000000">
                    <a:alpha val="40000"/>
                  </a:srgbClr>
                </a:outerShdw>
              </a:effectLst>
              <a:latin typeface="+mn-lt"/>
            </a:rPr>
            <a:t>MODERNIZACIÓN DE LA GESTIÓN</a:t>
          </a:r>
          <a:endParaRPr lang="es-CL" sz="1300" b="0" kern="1200" cap="none" spc="0" dirty="0">
            <a:ln w="12700">
              <a:noFill/>
              <a:prstDash val="solid"/>
            </a:ln>
            <a:solidFill>
              <a:schemeClr val="tx2"/>
            </a:solidFill>
            <a:effectLst>
              <a:outerShdw blurRad="41275" dist="20320" dir="1800000" algn="tl" rotWithShape="0">
                <a:srgbClr val="000000">
                  <a:alpha val="40000"/>
                </a:srgbClr>
              </a:outerShdw>
            </a:effectLst>
            <a:latin typeface="+mn-lt"/>
          </a:endParaRPr>
        </a:p>
      </dsp:txBody>
      <dsp:txXfrm>
        <a:off x="1322358" y="23387"/>
        <a:ext cx="1540393" cy="748571"/>
      </dsp:txXfrm>
    </dsp:sp>
    <dsp:sp modelId="{580DD770-EAF1-4997-80F8-3895F9A41DE3}">
      <dsp:nvSpPr>
        <dsp:cNvPr id="0" name=""/>
        <dsp:cNvSpPr/>
      </dsp:nvSpPr>
      <dsp:spPr>
        <a:xfrm rot="3168532">
          <a:off x="2835701" y="995320"/>
          <a:ext cx="770499" cy="239680"/>
        </a:xfrm>
        <a:prstGeom prst="leftRightArrow">
          <a:avLst>
            <a:gd name="adj1" fmla="val 60000"/>
            <a:gd name="adj2" fmla="val 5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L" sz="1000" kern="1200"/>
        </a:p>
      </dsp:txBody>
      <dsp:txXfrm>
        <a:off x="2907605" y="1043256"/>
        <a:ext cx="626691" cy="143808"/>
      </dsp:txXfrm>
    </dsp:sp>
    <dsp:sp modelId="{02E04B71-8D62-4372-8E4E-B5C7FE852D7E}">
      <dsp:nvSpPr>
        <dsp:cNvPr id="0" name=""/>
        <dsp:cNvSpPr/>
      </dsp:nvSpPr>
      <dsp:spPr>
        <a:xfrm>
          <a:off x="2626558" y="1710517"/>
          <a:ext cx="1606666" cy="899198"/>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s-CL" sz="1500" b="1" kern="1200" dirty="0" smtClean="0">
            <a:solidFill>
              <a:schemeClr val="tx2"/>
            </a:solidFill>
            <a:latin typeface="+mn-lt"/>
          </a:endParaRPr>
        </a:p>
        <a:p>
          <a:pPr lvl="0" algn="ctr" defTabSz="666750">
            <a:lnSpc>
              <a:spcPct val="90000"/>
            </a:lnSpc>
            <a:spcBef>
              <a:spcPct val="0"/>
            </a:spcBef>
            <a:spcAft>
              <a:spcPct val="35000"/>
            </a:spcAft>
          </a:pPr>
          <a:r>
            <a:rPr lang="es-CL" sz="1500" b="1" kern="1200" dirty="0" smtClean="0">
              <a:solidFill>
                <a:schemeClr val="tx2"/>
              </a:solidFill>
              <a:latin typeface="+mn-lt"/>
            </a:rPr>
            <a:t>Ciudadanía</a:t>
          </a:r>
        </a:p>
        <a:p>
          <a:pPr lvl="0" algn="ctr" defTabSz="666750">
            <a:lnSpc>
              <a:spcPct val="90000"/>
            </a:lnSpc>
            <a:spcBef>
              <a:spcPct val="0"/>
            </a:spcBef>
            <a:spcAft>
              <a:spcPct val="35000"/>
            </a:spcAft>
          </a:pPr>
          <a:r>
            <a:rPr lang="es-CL" sz="1300" kern="1200" dirty="0" smtClean="0">
              <a:solidFill>
                <a:schemeClr val="tx2"/>
              </a:solidFill>
              <a:latin typeface="+mn-lt"/>
            </a:rPr>
            <a:t>Conocer y utilizar el derecho según necesidades  biográficas</a:t>
          </a:r>
        </a:p>
        <a:p>
          <a:pPr lvl="0" algn="ctr" defTabSz="666750">
            <a:lnSpc>
              <a:spcPct val="90000"/>
            </a:lnSpc>
            <a:spcBef>
              <a:spcPct val="0"/>
            </a:spcBef>
            <a:spcAft>
              <a:spcPct val="35000"/>
            </a:spcAft>
          </a:pPr>
          <a:endParaRPr lang="es-CL" sz="1300" kern="1200" dirty="0" smtClean="0">
            <a:solidFill>
              <a:schemeClr val="tx2"/>
            </a:solidFill>
            <a:latin typeface="+mn-lt"/>
          </a:endParaRPr>
        </a:p>
        <a:p>
          <a:pPr lvl="0" algn="ctr" defTabSz="666750">
            <a:lnSpc>
              <a:spcPct val="90000"/>
            </a:lnSpc>
            <a:spcBef>
              <a:spcPct val="0"/>
            </a:spcBef>
            <a:spcAft>
              <a:spcPct val="35000"/>
            </a:spcAft>
          </a:pPr>
          <a:r>
            <a:rPr lang="es-CL" sz="1300" kern="1200" dirty="0" smtClean="0">
              <a:solidFill>
                <a:schemeClr val="tx2"/>
              </a:solidFill>
              <a:latin typeface="+mn-lt"/>
            </a:rPr>
            <a:t>HABILITACIÓN</a:t>
          </a:r>
          <a:endParaRPr lang="es-CL" sz="1300" kern="1200" dirty="0">
            <a:solidFill>
              <a:schemeClr val="tx2"/>
            </a:solidFill>
            <a:latin typeface="+mn-lt"/>
          </a:endParaRPr>
        </a:p>
      </dsp:txBody>
      <dsp:txXfrm>
        <a:off x="2652895" y="1736854"/>
        <a:ext cx="1553992" cy="846524"/>
      </dsp:txXfrm>
    </dsp:sp>
    <dsp:sp modelId="{BD1E2524-321D-4036-B903-8EEC51945603}">
      <dsp:nvSpPr>
        <dsp:cNvPr id="0" name=""/>
        <dsp:cNvSpPr/>
      </dsp:nvSpPr>
      <dsp:spPr>
        <a:xfrm rot="10653544">
          <a:off x="1760183" y="2095030"/>
          <a:ext cx="770499" cy="239680"/>
        </a:xfrm>
        <a:prstGeom prst="leftRightArrow">
          <a:avLst>
            <a:gd name="adj1" fmla="val 6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L" sz="1000" kern="1200"/>
        </a:p>
      </dsp:txBody>
      <dsp:txXfrm rot="10800000">
        <a:off x="1832087" y="2142966"/>
        <a:ext cx="626691" cy="143808"/>
      </dsp:txXfrm>
    </dsp:sp>
    <dsp:sp modelId="{0A25AA25-1104-4048-B53F-C51749B1C259}">
      <dsp:nvSpPr>
        <dsp:cNvPr id="0" name=""/>
        <dsp:cNvSpPr/>
      </dsp:nvSpPr>
      <dsp:spPr>
        <a:xfrm>
          <a:off x="80815" y="1803356"/>
          <a:ext cx="1583492" cy="931548"/>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b="1" kern="1200" dirty="0" smtClean="0">
              <a:solidFill>
                <a:schemeClr val="tx2"/>
              </a:solidFill>
              <a:latin typeface="+mj-lt"/>
            </a:rPr>
            <a:t>Consejo para la Transparencia</a:t>
          </a:r>
        </a:p>
        <a:p>
          <a:pPr lvl="0" algn="ctr" defTabSz="666750">
            <a:lnSpc>
              <a:spcPct val="90000"/>
            </a:lnSpc>
            <a:spcBef>
              <a:spcPct val="0"/>
            </a:spcBef>
            <a:spcAft>
              <a:spcPct val="35000"/>
            </a:spcAft>
          </a:pPr>
          <a:r>
            <a:rPr lang="es-CL" sz="1300" kern="1200" dirty="0" smtClean="0">
              <a:solidFill>
                <a:schemeClr val="tx2"/>
              </a:solidFill>
              <a:latin typeface="+mj-lt"/>
            </a:rPr>
            <a:t>Promover y asegurar mecanismos de exigibilidad</a:t>
          </a:r>
        </a:p>
        <a:p>
          <a:pPr lvl="0" algn="ctr" defTabSz="666750">
            <a:lnSpc>
              <a:spcPct val="90000"/>
            </a:lnSpc>
            <a:spcBef>
              <a:spcPct val="0"/>
            </a:spcBef>
            <a:spcAft>
              <a:spcPct val="35000"/>
            </a:spcAft>
          </a:pPr>
          <a:endParaRPr lang="es-CL" sz="1300" kern="1200" dirty="0" smtClean="0">
            <a:solidFill>
              <a:schemeClr val="tx2"/>
            </a:solidFill>
            <a:latin typeface="+mj-lt"/>
          </a:endParaRPr>
        </a:p>
        <a:p>
          <a:pPr lvl="0" algn="ctr" defTabSz="666750">
            <a:lnSpc>
              <a:spcPct val="90000"/>
            </a:lnSpc>
            <a:spcBef>
              <a:spcPct val="0"/>
            </a:spcBef>
            <a:spcAft>
              <a:spcPct val="35000"/>
            </a:spcAft>
          </a:pPr>
          <a:r>
            <a:rPr lang="es-CL" sz="1300" kern="1200" dirty="0" smtClean="0">
              <a:solidFill>
                <a:schemeClr val="tx2"/>
              </a:solidFill>
              <a:latin typeface="+mj-lt"/>
            </a:rPr>
            <a:t>AUTONOMÍA INSTITUCIONAL</a:t>
          </a:r>
          <a:endParaRPr lang="es-CL" sz="1300" kern="1200" dirty="0">
            <a:solidFill>
              <a:schemeClr val="tx2"/>
            </a:solidFill>
            <a:latin typeface="+mj-lt"/>
          </a:endParaRPr>
        </a:p>
      </dsp:txBody>
      <dsp:txXfrm>
        <a:off x="108099" y="1830640"/>
        <a:ext cx="1528924" cy="876980"/>
      </dsp:txXfrm>
    </dsp:sp>
    <dsp:sp modelId="{2E72E002-5940-4817-AD7E-1EE07A337F06}">
      <dsp:nvSpPr>
        <dsp:cNvPr id="0" name=""/>
        <dsp:cNvSpPr/>
      </dsp:nvSpPr>
      <dsp:spPr>
        <a:xfrm rot="18148161">
          <a:off x="591646" y="913287"/>
          <a:ext cx="770499" cy="239680"/>
        </a:xfrm>
        <a:prstGeom prst="lef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L" sz="1000" kern="1200"/>
        </a:p>
      </dsp:txBody>
      <dsp:txXfrm>
        <a:off x="663550" y="961223"/>
        <a:ext cx="626691" cy="14380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3550"/>
          </a:xfrm>
          <a:prstGeom prst="rect">
            <a:avLst/>
          </a:prstGeom>
        </p:spPr>
        <p:txBody>
          <a:bodyPr vert="horz" lIns="95549" tIns="47774" rIns="95549" bIns="47774" rtlCol="0"/>
          <a:lstStyle>
            <a:lvl1pPr algn="l">
              <a:defRPr sz="1300">
                <a:cs typeface="+mn-cs"/>
              </a:defRPr>
            </a:lvl1pPr>
          </a:lstStyle>
          <a:p>
            <a:pPr>
              <a:defRPr/>
            </a:pPr>
            <a:endParaRPr lang="es-CL"/>
          </a:p>
        </p:txBody>
      </p:sp>
      <p:sp>
        <p:nvSpPr>
          <p:cNvPr id="3" name="2 Marcador de fecha"/>
          <p:cNvSpPr>
            <a:spLocks noGrp="1"/>
          </p:cNvSpPr>
          <p:nvPr>
            <p:ph type="dt" sz="quarter" idx="1"/>
          </p:nvPr>
        </p:nvSpPr>
        <p:spPr>
          <a:xfrm>
            <a:off x="3970338" y="0"/>
            <a:ext cx="3038475" cy="463550"/>
          </a:xfrm>
          <a:prstGeom prst="rect">
            <a:avLst/>
          </a:prstGeom>
        </p:spPr>
        <p:txBody>
          <a:bodyPr vert="horz" lIns="95549" tIns="47774" rIns="95549" bIns="47774" rtlCol="0"/>
          <a:lstStyle>
            <a:lvl1pPr algn="r">
              <a:defRPr sz="1300">
                <a:cs typeface="+mn-cs"/>
              </a:defRPr>
            </a:lvl1pPr>
          </a:lstStyle>
          <a:p>
            <a:pPr>
              <a:defRPr/>
            </a:pPr>
            <a:fld id="{41A21E45-0D5F-49EF-A67A-FE678714E834}" type="datetimeFigureOut">
              <a:rPr lang="es-CL"/>
              <a:pPr>
                <a:defRPr/>
              </a:pPr>
              <a:t>22-02-2016</a:t>
            </a:fld>
            <a:endParaRPr lang="es-CL" dirty="0"/>
          </a:p>
        </p:txBody>
      </p:sp>
      <p:sp>
        <p:nvSpPr>
          <p:cNvPr id="4" name="3 Marcador de pie de página"/>
          <p:cNvSpPr>
            <a:spLocks noGrp="1"/>
          </p:cNvSpPr>
          <p:nvPr>
            <p:ph type="ftr" sz="quarter" idx="2"/>
          </p:nvPr>
        </p:nvSpPr>
        <p:spPr>
          <a:xfrm>
            <a:off x="0" y="8831263"/>
            <a:ext cx="3038475" cy="463550"/>
          </a:xfrm>
          <a:prstGeom prst="rect">
            <a:avLst/>
          </a:prstGeom>
        </p:spPr>
        <p:txBody>
          <a:bodyPr vert="horz" lIns="95549" tIns="47774" rIns="95549" bIns="47774" rtlCol="0" anchor="b"/>
          <a:lstStyle>
            <a:lvl1pPr algn="l">
              <a:defRPr sz="1300">
                <a:cs typeface="+mn-cs"/>
              </a:defRPr>
            </a:lvl1pPr>
          </a:lstStyle>
          <a:p>
            <a:pPr>
              <a:defRPr/>
            </a:pPr>
            <a:endParaRPr lang="es-CL"/>
          </a:p>
        </p:txBody>
      </p:sp>
      <p:sp>
        <p:nvSpPr>
          <p:cNvPr id="5" name="4 Marcador de número de diapositiva"/>
          <p:cNvSpPr>
            <a:spLocks noGrp="1"/>
          </p:cNvSpPr>
          <p:nvPr>
            <p:ph type="sldNum" sz="quarter" idx="3"/>
          </p:nvPr>
        </p:nvSpPr>
        <p:spPr>
          <a:xfrm>
            <a:off x="3970338" y="8831263"/>
            <a:ext cx="3038475" cy="463550"/>
          </a:xfrm>
          <a:prstGeom prst="rect">
            <a:avLst/>
          </a:prstGeom>
        </p:spPr>
        <p:txBody>
          <a:bodyPr vert="horz" lIns="95549" tIns="47774" rIns="95549" bIns="47774" rtlCol="0" anchor="b"/>
          <a:lstStyle>
            <a:lvl1pPr algn="r">
              <a:defRPr sz="1300">
                <a:cs typeface="+mn-cs"/>
              </a:defRPr>
            </a:lvl1pPr>
          </a:lstStyle>
          <a:p>
            <a:pPr>
              <a:defRPr/>
            </a:pPr>
            <a:fld id="{A45BE4BF-903F-4853-8F2E-F1C404606ED9}" type="slidenum">
              <a:rPr lang="es-CL"/>
              <a:pPr>
                <a:defRPr/>
              </a:pPr>
              <a:t>‹Nº›</a:t>
            </a:fld>
            <a:endParaRPr lang="es-CL" dirty="0"/>
          </a:p>
        </p:txBody>
      </p:sp>
    </p:spTree>
    <p:extLst>
      <p:ext uri="{BB962C8B-B14F-4D97-AF65-F5344CB8AC3E}">
        <p14:creationId xmlns:p14="http://schemas.microsoft.com/office/powerpoint/2010/main" val="4152597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3550"/>
          </a:xfrm>
          <a:prstGeom prst="rect">
            <a:avLst/>
          </a:prstGeom>
        </p:spPr>
        <p:txBody>
          <a:bodyPr vert="horz" lIns="95549" tIns="47774" rIns="95549" bIns="47774" rtlCol="0"/>
          <a:lstStyle>
            <a:lvl1pPr algn="l" fontAlgn="auto">
              <a:spcBef>
                <a:spcPts val="0"/>
              </a:spcBef>
              <a:spcAft>
                <a:spcPts val="0"/>
              </a:spcAft>
              <a:defRPr sz="1300">
                <a:latin typeface="+mn-lt"/>
                <a:cs typeface="+mn-cs"/>
              </a:defRPr>
            </a:lvl1pPr>
          </a:lstStyle>
          <a:p>
            <a:pPr>
              <a:defRPr/>
            </a:pPr>
            <a:endParaRPr lang="es-CL"/>
          </a:p>
        </p:txBody>
      </p:sp>
      <p:sp>
        <p:nvSpPr>
          <p:cNvPr id="3" name="2 Marcador de fecha"/>
          <p:cNvSpPr>
            <a:spLocks noGrp="1"/>
          </p:cNvSpPr>
          <p:nvPr>
            <p:ph type="dt" idx="1"/>
          </p:nvPr>
        </p:nvSpPr>
        <p:spPr>
          <a:xfrm>
            <a:off x="3970338" y="0"/>
            <a:ext cx="3038475" cy="463550"/>
          </a:xfrm>
          <a:prstGeom prst="rect">
            <a:avLst/>
          </a:prstGeom>
        </p:spPr>
        <p:txBody>
          <a:bodyPr vert="horz" lIns="95549" tIns="47774" rIns="95549" bIns="47774" rtlCol="0"/>
          <a:lstStyle>
            <a:lvl1pPr algn="r" fontAlgn="auto">
              <a:spcBef>
                <a:spcPts val="0"/>
              </a:spcBef>
              <a:spcAft>
                <a:spcPts val="0"/>
              </a:spcAft>
              <a:defRPr sz="1300">
                <a:latin typeface="+mn-lt"/>
                <a:cs typeface="+mn-cs"/>
              </a:defRPr>
            </a:lvl1pPr>
          </a:lstStyle>
          <a:p>
            <a:pPr>
              <a:defRPr/>
            </a:pPr>
            <a:fld id="{E58AB952-E54E-441D-8F7D-7C8EAB0A2E0A}" type="datetimeFigureOut">
              <a:rPr lang="es-CL"/>
              <a:pPr>
                <a:defRPr/>
              </a:pPr>
              <a:t>22-02-2016</a:t>
            </a:fld>
            <a:endParaRPr lang="es-CL"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5549" tIns="47774" rIns="95549" bIns="47774" rtlCol="0" anchor="ctr"/>
          <a:lstStyle/>
          <a:p>
            <a:pPr lvl="0"/>
            <a:endParaRPr lang="es-CL" noProof="0" dirty="0"/>
          </a:p>
        </p:txBody>
      </p:sp>
      <p:sp>
        <p:nvSpPr>
          <p:cNvPr id="5" name="4 Marcador de notas"/>
          <p:cNvSpPr>
            <a:spLocks noGrp="1"/>
          </p:cNvSpPr>
          <p:nvPr>
            <p:ph type="body" sz="quarter" idx="3"/>
          </p:nvPr>
        </p:nvSpPr>
        <p:spPr>
          <a:xfrm>
            <a:off x="700088" y="4414838"/>
            <a:ext cx="5610225" cy="4184650"/>
          </a:xfrm>
          <a:prstGeom prst="rect">
            <a:avLst/>
          </a:prstGeom>
        </p:spPr>
        <p:txBody>
          <a:bodyPr vert="horz" lIns="95549" tIns="47774" rIns="95549" bIns="47774"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8831263"/>
            <a:ext cx="3038475" cy="463550"/>
          </a:xfrm>
          <a:prstGeom prst="rect">
            <a:avLst/>
          </a:prstGeom>
        </p:spPr>
        <p:txBody>
          <a:bodyPr vert="horz" lIns="95549" tIns="47774" rIns="95549" bIns="47774" rtlCol="0" anchor="b"/>
          <a:lstStyle>
            <a:lvl1pPr algn="l" fontAlgn="auto">
              <a:spcBef>
                <a:spcPts val="0"/>
              </a:spcBef>
              <a:spcAft>
                <a:spcPts val="0"/>
              </a:spcAft>
              <a:defRPr sz="13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3970338" y="8831263"/>
            <a:ext cx="3038475" cy="463550"/>
          </a:xfrm>
          <a:prstGeom prst="rect">
            <a:avLst/>
          </a:prstGeom>
        </p:spPr>
        <p:txBody>
          <a:bodyPr vert="horz" lIns="95549" tIns="47774" rIns="95549" bIns="47774" rtlCol="0" anchor="b"/>
          <a:lstStyle>
            <a:lvl1pPr algn="r" fontAlgn="auto">
              <a:spcBef>
                <a:spcPts val="0"/>
              </a:spcBef>
              <a:spcAft>
                <a:spcPts val="0"/>
              </a:spcAft>
              <a:defRPr sz="1300">
                <a:latin typeface="+mn-lt"/>
                <a:cs typeface="+mn-cs"/>
              </a:defRPr>
            </a:lvl1pPr>
          </a:lstStyle>
          <a:p>
            <a:pPr>
              <a:defRPr/>
            </a:pPr>
            <a:fld id="{8AAA79F5-4DB4-4AAE-803F-DD7975D78661}" type="slidenum">
              <a:rPr lang="es-CL"/>
              <a:pPr>
                <a:defRPr/>
              </a:pPr>
              <a:t>‹Nº›</a:t>
            </a:fld>
            <a:endParaRPr lang="es-CL" dirty="0"/>
          </a:p>
        </p:txBody>
      </p:sp>
    </p:spTree>
    <p:extLst>
      <p:ext uri="{BB962C8B-B14F-4D97-AF65-F5344CB8AC3E}">
        <p14:creationId xmlns:p14="http://schemas.microsoft.com/office/powerpoint/2010/main" val="3047517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8AAA79F5-4DB4-4AAE-803F-DD7975D78661}" type="slidenum">
              <a:rPr lang="es-CL" smtClean="0"/>
              <a:pPr>
                <a:defRPr/>
              </a:pPr>
              <a:t>1</a:t>
            </a:fld>
            <a:endParaRPr lang="es-CL" dirty="0"/>
          </a:p>
        </p:txBody>
      </p:sp>
    </p:spTree>
    <p:extLst>
      <p:ext uri="{BB962C8B-B14F-4D97-AF65-F5344CB8AC3E}">
        <p14:creationId xmlns:p14="http://schemas.microsoft.com/office/powerpoint/2010/main" val="21183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6FBB26E4-19CF-4EE9-9115-997C004F1554}"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140E7CD-0AB4-49AA-BEC4-CA34D5295A78}" type="slidenum">
              <a:rPr lang="es-CL"/>
              <a:pPr>
                <a:defRPr/>
              </a:pPr>
              <a:t>‹Nº›</a:t>
            </a:fld>
            <a:endParaRPr lang="es-CL" dirty="0"/>
          </a:p>
        </p:txBody>
      </p:sp>
    </p:spTree>
    <p:extLst>
      <p:ext uri="{BB962C8B-B14F-4D97-AF65-F5344CB8AC3E}">
        <p14:creationId xmlns:p14="http://schemas.microsoft.com/office/powerpoint/2010/main" val="293399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6660FD7-9ACC-4349-92C9-38A666BCED09}"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DEAA117-94FF-41FD-BC8F-F89AE29D64E1}" type="slidenum">
              <a:rPr lang="es-CL"/>
              <a:pPr>
                <a:defRPr/>
              </a:pPr>
              <a:t>‹Nº›</a:t>
            </a:fld>
            <a:endParaRPr lang="es-CL" dirty="0"/>
          </a:p>
        </p:txBody>
      </p:sp>
    </p:spTree>
    <p:extLst>
      <p:ext uri="{BB962C8B-B14F-4D97-AF65-F5344CB8AC3E}">
        <p14:creationId xmlns:p14="http://schemas.microsoft.com/office/powerpoint/2010/main" val="7029761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7BF276F3-6730-4A0F-A006-228D34564B47}"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BF63A35-BD43-49B2-8335-0B24A1EE1528}" type="slidenum">
              <a:rPr lang="es-CL"/>
              <a:pPr>
                <a:defRPr/>
              </a:pPr>
              <a:t>‹Nº›</a:t>
            </a:fld>
            <a:endParaRPr lang="es-CL" dirty="0"/>
          </a:p>
        </p:txBody>
      </p:sp>
    </p:spTree>
    <p:extLst>
      <p:ext uri="{BB962C8B-B14F-4D97-AF65-F5344CB8AC3E}">
        <p14:creationId xmlns:p14="http://schemas.microsoft.com/office/powerpoint/2010/main" val="39104069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9D90031-160A-427F-AAD4-1DD45D4E2DC4}"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787C4A9-7557-4BF5-95BF-644B6048A78A}" type="slidenum">
              <a:rPr lang="es-CL"/>
              <a:pPr>
                <a:defRPr/>
              </a:pPr>
              <a:t>‹Nº›</a:t>
            </a:fld>
            <a:endParaRPr lang="es-CL" dirty="0"/>
          </a:p>
        </p:txBody>
      </p:sp>
    </p:spTree>
    <p:extLst>
      <p:ext uri="{BB962C8B-B14F-4D97-AF65-F5344CB8AC3E}">
        <p14:creationId xmlns:p14="http://schemas.microsoft.com/office/powerpoint/2010/main" val="19624622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3D8ACC0-EC54-4B7D-8030-45513173CA0D}"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57AF880-D9BC-494B-9DFD-AD19FC4C0B7B}" type="slidenum">
              <a:rPr lang="es-CL"/>
              <a:pPr>
                <a:defRPr/>
              </a:pPr>
              <a:t>‹Nº›</a:t>
            </a:fld>
            <a:endParaRPr lang="es-CL" dirty="0"/>
          </a:p>
        </p:txBody>
      </p:sp>
    </p:spTree>
    <p:extLst>
      <p:ext uri="{BB962C8B-B14F-4D97-AF65-F5344CB8AC3E}">
        <p14:creationId xmlns:p14="http://schemas.microsoft.com/office/powerpoint/2010/main" val="28834163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71F430DA-A0AC-4B33-9060-145243C47B80}"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FC263E3C-CC4D-45CC-AD1E-A068D318568D}" type="slidenum">
              <a:rPr lang="es-CL"/>
              <a:pPr>
                <a:defRPr/>
              </a:pPr>
              <a:t>‹Nº›</a:t>
            </a:fld>
            <a:endParaRPr lang="es-CL" dirty="0"/>
          </a:p>
        </p:txBody>
      </p:sp>
    </p:spTree>
    <p:extLst>
      <p:ext uri="{BB962C8B-B14F-4D97-AF65-F5344CB8AC3E}">
        <p14:creationId xmlns:p14="http://schemas.microsoft.com/office/powerpoint/2010/main" val="33104651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BFD01195-C125-4530-BB81-9AD9A1C183E1}"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F19F0EBB-D094-4D24-83C5-AE955E8268D7}" type="slidenum">
              <a:rPr lang="es-CL"/>
              <a:pPr>
                <a:defRPr/>
              </a:pPr>
              <a:t>‹Nº›</a:t>
            </a:fld>
            <a:endParaRPr lang="es-CL" dirty="0"/>
          </a:p>
        </p:txBody>
      </p:sp>
    </p:spTree>
    <p:extLst>
      <p:ext uri="{BB962C8B-B14F-4D97-AF65-F5344CB8AC3E}">
        <p14:creationId xmlns:p14="http://schemas.microsoft.com/office/powerpoint/2010/main" val="37558498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AF045E4A-9B40-46D6-B8A6-65A24ECA3177}"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7E50221E-4859-43B6-BB5C-4E3D96E3F41B}" type="slidenum">
              <a:rPr lang="es-CL"/>
              <a:pPr>
                <a:defRPr/>
              </a:pPr>
              <a:t>‹Nº›</a:t>
            </a:fld>
            <a:endParaRPr lang="es-CL" dirty="0"/>
          </a:p>
        </p:txBody>
      </p:sp>
    </p:spTree>
    <p:extLst>
      <p:ext uri="{BB962C8B-B14F-4D97-AF65-F5344CB8AC3E}">
        <p14:creationId xmlns:p14="http://schemas.microsoft.com/office/powerpoint/2010/main" val="596292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BB248FA-FDC9-4C1E-B019-806139EA6E6E}"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B4126A42-887E-4796-A062-11190A6FFA23}" type="slidenum">
              <a:rPr lang="es-CL"/>
              <a:pPr>
                <a:defRPr/>
              </a:pPr>
              <a:t>‹Nº›</a:t>
            </a:fld>
            <a:endParaRPr lang="es-CL" dirty="0"/>
          </a:p>
        </p:txBody>
      </p:sp>
    </p:spTree>
    <p:extLst>
      <p:ext uri="{BB962C8B-B14F-4D97-AF65-F5344CB8AC3E}">
        <p14:creationId xmlns:p14="http://schemas.microsoft.com/office/powerpoint/2010/main" val="21197420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91C2CB8-FAEB-47CD-AC30-148815578173}"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603C769-39C3-443E-ABAD-D9E4588BE2FC}" type="slidenum">
              <a:rPr lang="es-CL"/>
              <a:pPr>
                <a:defRPr/>
              </a:pPr>
              <a:t>‹Nº›</a:t>
            </a:fld>
            <a:endParaRPr lang="es-CL" dirty="0"/>
          </a:p>
        </p:txBody>
      </p:sp>
    </p:spTree>
    <p:extLst>
      <p:ext uri="{BB962C8B-B14F-4D97-AF65-F5344CB8AC3E}">
        <p14:creationId xmlns:p14="http://schemas.microsoft.com/office/powerpoint/2010/main" val="40952927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54A839-A5CC-4A1F-8FF4-0CC605BD3F24}"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7FF6538A-B051-43A9-BEEE-DD66D38F64A4}" type="slidenum">
              <a:rPr lang="es-CL"/>
              <a:pPr>
                <a:defRPr/>
              </a:pPr>
              <a:t>‹Nº›</a:t>
            </a:fld>
            <a:endParaRPr lang="es-CL" dirty="0"/>
          </a:p>
        </p:txBody>
      </p:sp>
    </p:spTree>
    <p:extLst>
      <p:ext uri="{BB962C8B-B14F-4D97-AF65-F5344CB8AC3E}">
        <p14:creationId xmlns:p14="http://schemas.microsoft.com/office/powerpoint/2010/main" val="20200038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82C4671-101B-4B7E-B82C-00087C3D3893}"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156B950-3240-46E6-AB70-DA80B2E08E28}" type="slidenum">
              <a:rPr lang="es-CL"/>
              <a:pPr>
                <a:defRPr/>
              </a:pPr>
              <a:t>‹Nº›</a:t>
            </a:fld>
            <a:endParaRPr lang="es-CL" dirty="0"/>
          </a:p>
        </p:txBody>
      </p:sp>
    </p:spTree>
    <p:extLst>
      <p:ext uri="{BB962C8B-B14F-4D97-AF65-F5344CB8AC3E}">
        <p14:creationId xmlns:p14="http://schemas.microsoft.com/office/powerpoint/2010/main" val="81330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ADADA05-E91B-4B8C-BDD0-C3F54E16FF6F}"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49B7644-75C2-41B5-A1BF-04911C06FD3B}" type="slidenum">
              <a:rPr lang="es-CL"/>
              <a:pPr>
                <a:defRPr/>
              </a:pPr>
              <a:t>‹Nº›</a:t>
            </a:fld>
            <a:endParaRPr lang="es-CL" dirty="0"/>
          </a:p>
        </p:txBody>
      </p:sp>
    </p:spTree>
    <p:extLst>
      <p:ext uri="{BB962C8B-B14F-4D97-AF65-F5344CB8AC3E}">
        <p14:creationId xmlns:p14="http://schemas.microsoft.com/office/powerpoint/2010/main" val="33125592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7229158E-06BF-4CD1-81BE-5A83A7E8471A}"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524281C-F646-4455-9261-3D3AA8D7DEED}" type="slidenum">
              <a:rPr lang="es-CL"/>
              <a:pPr>
                <a:defRPr/>
              </a:pPr>
              <a:t>‹Nº›</a:t>
            </a:fld>
            <a:endParaRPr lang="es-CL" dirty="0"/>
          </a:p>
        </p:txBody>
      </p:sp>
    </p:spTree>
    <p:extLst>
      <p:ext uri="{BB962C8B-B14F-4D97-AF65-F5344CB8AC3E}">
        <p14:creationId xmlns:p14="http://schemas.microsoft.com/office/powerpoint/2010/main" val="1340509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917E02C6-8535-41A0-A561-9A07CD25C613}"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44F3124-F80F-4B9B-8A78-9044FD02F9D7}" type="slidenum">
              <a:rPr lang="es-CL"/>
              <a:pPr>
                <a:defRPr/>
              </a:pPr>
              <a:t>‹Nº›</a:t>
            </a:fld>
            <a:endParaRPr lang="es-CL"/>
          </a:p>
        </p:txBody>
      </p:sp>
    </p:spTree>
    <p:extLst>
      <p:ext uri="{BB962C8B-B14F-4D97-AF65-F5344CB8AC3E}">
        <p14:creationId xmlns:p14="http://schemas.microsoft.com/office/powerpoint/2010/main" val="10568537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FC82C52-5586-4156-B0CD-7FB9AC4A4147}"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2C2D7F8-5100-4D27-847C-6AE06340BCBA}" type="slidenum">
              <a:rPr lang="es-CL"/>
              <a:pPr>
                <a:defRPr/>
              </a:pPr>
              <a:t>‹Nº›</a:t>
            </a:fld>
            <a:endParaRPr lang="es-CL"/>
          </a:p>
        </p:txBody>
      </p:sp>
    </p:spTree>
    <p:extLst>
      <p:ext uri="{BB962C8B-B14F-4D97-AF65-F5344CB8AC3E}">
        <p14:creationId xmlns:p14="http://schemas.microsoft.com/office/powerpoint/2010/main" val="39741854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F12C163-CBCD-4934-AFFA-84DFCC37FB14}"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FD1453F-CE82-42BB-AD1B-A303417BA69A}" type="slidenum">
              <a:rPr lang="es-CL"/>
              <a:pPr>
                <a:defRPr/>
              </a:pPr>
              <a:t>‹Nº›</a:t>
            </a:fld>
            <a:endParaRPr lang="es-CL"/>
          </a:p>
        </p:txBody>
      </p:sp>
    </p:spTree>
    <p:extLst>
      <p:ext uri="{BB962C8B-B14F-4D97-AF65-F5344CB8AC3E}">
        <p14:creationId xmlns:p14="http://schemas.microsoft.com/office/powerpoint/2010/main" val="10551832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14C229F1-C57C-4110-90B4-7939E808281A}"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15E656C-2B2D-49FE-8C57-5C0D42D74FFB}" type="slidenum">
              <a:rPr lang="es-CL"/>
              <a:pPr>
                <a:defRPr/>
              </a:pPr>
              <a:t>‹Nº›</a:t>
            </a:fld>
            <a:endParaRPr lang="es-CL"/>
          </a:p>
        </p:txBody>
      </p:sp>
    </p:spTree>
    <p:extLst>
      <p:ext uri="{BB962C8B-B14F-4D97-AF65-F5344CB8AC3E}">
        <p14:creationId xmlns:p14="http://schemas.microsoft.com/office/powerpoint/2010/main" val="28289676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BF3E55D2-B5F1-4E11-9191-59B149CA3452}" type="datetimeFigureOut">
              <a:rPr lang="es-CL"/>
              <a:pPr>
                <a:defRPr/>
              </a:pPr>
              <a:t>22-02-2016</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0BEE0AD2-E82F-4298-853B-06E2A4243004}" type="slidenum">
              <a:rPr lang="es-CL"/>
              <a:pPr>
                <a:defRPr/>
              </a:pPr>
              <a:t>‹Nº›</a:t>
            </a:fld>
            <a:endParaRPr lang="es-CL"/>
          </a:p>
        </p:txBody>
      </p:sp>
    </p:spTree>
    <p:extLst>
      <p:ext uri="{BB962C8B-B14F-4D97-AF65-F5344CB8AC3E}">
        <p14:creationId xmlns:p14="http://schemas.microsoft.com/office/powerpoint/2010/main" val="7259896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5AADB949-FF55-4115-B3DE-F93B27387D64}" type="datetimeFigureOut">
              <a:rPr lang="es-CL"/>
              <a:pPr>
                <a:defRPr/>
              </a:pPr>
              <a:t>22-02-2016</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21F85CA7-2EA4-4F7C-BB5B-7106EB4B4F76}" type="slidenum">
              <a:rPr lang="es-CL"/>
              <a:pPr>
                <a:defRPr/>
              </a:pPr>
              <a:t>‹Nº›</a:t>
            </a:fld>
            <a:endParaRPr lang="es-CL"/>
          </a:p>
        </p:txBody>
      </p:sp>
    </p:spTree>
    <p:extLst>
      <p:ext uri="{BB962C8B-B14F-4D97-AF65-F5344CB8AC3E}">
        <p14:creationId xmlns:p14="http://schemas.microsoft.com/office/powerpoint/2010/main" val="34855087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E4B8F1F-717D-4E25-AD8C-D63BA846BE34}" type="datetimeFigureOut">
              <a:rPr lang="es-CL"/>
              <a:pPr>
                <a:defRPr/>
              </a:pPr>
              <a:t>22-02-2016</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27B0E0E2-2736-4DD2-A3B7-9EB8B2E71B64}" type="slidenum">
              <a:rPr lang="es-CL"/>
              <a:pPr>
                <a:defRPr/>
              </a:pPr>
              <a:t>‹Nº›</a:t>
            </a:fld>
            <a:endParaRPr lang="es-CL"/>
          </a:p>
        </p:txBody>
      </p:sp>
    </p:spTree>
    <p:extLst>
      <p:ext uri="{BB962C8B-B14F-4D97-AF65-F5344CB8AC3E}">
        <p14:creationId xmlns:p14="http://schemas.microsoft.com/office/powerpoint/2010/main" val="11501932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9639F9C-61DD-4817-98E0-4CBD7762BF21}"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E46B5D5B-C5B2-4FAC-83C3-FD989593DF14}" type="slidenum">
              <a:rPr lang="es-CL"/>
              <a:pPr>
                <a:defRPr/>
              </a:pPr>
              <a:t>‹Nº›</a:t>
            </a:fld>
            <a:endParaRPr lang="es-CL"/>
          </a:p>
        </p:txBody>
      </p:sp>
    </p:spTree>
    <p:extLst>
      <p:ext uri="{BB962C8B-B14F-4D97-AF65-F5344CB8AC3E}">
        <p14:creationId xmlns:p14="http://schemas.microsoft.com/office/powerpoint/2010/main" val="37080395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6B859EA-709C-405C-967A-01AE49779CA1}"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88711C1-F6B2-4DE0-BA30-F1A793A76514}" type="slidenum">
              <a:rPr lang="es-CL"/>
              <a:pPr>
                <a:defRPr/>
              </a:pPr>
              <a:t>‹Nº›</a:t>
            </a:fld>
            <a:endParaRPr lang="es-CL"/>
          </a:p>
        </p:txBody>
      </p:sp>
    </p:spTree>
    <p:extLst>
      <p:ext uri="{BB962C8B-B14F-4D97-AF65-F5344CB8AC3E}">
        <p14:creationId xmlns:p14="http://schemas.microsoft.com/office/powerpoint/2010/main" val="3524522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71D88579-4C64-407A-BB6C-6812E5CC6528}"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C5B8B9D-3225-4504-BCF3-DFB08AB6CD90}" type="slidenum">
              <a:rPr lang="es-CL"/>
              <a:pPr>
                <a:defRPr/>
              </a:pPr>
              <a:t>‹Nº›</a:t>
            </a:fld>
            <a:endParaRPr lang="es-CL" dirty="0"/>
          </a:p>
        </p:txBody>
      </p:sp>
    </p:spTree>
    <p:extLst>
      <p:ext uri="{BB962C8B-B14F-4D97-AF65-F5344CB8AC3E}">
        <p14:creationId xmlns:p14="http://schemas.microsoft.com/office/powerpoint/2010/main" val="1400179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2B9FD15-0653-46F1-AF6C-8120CF5EEE57}"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A8D7308-7570-4CBB-8FD5-AC96AE6E4041}" type="slidenum">
              <a:rPr lang="es-CL"/>
              <a:pPr>
                <a:defRPr/>
              </a:pPr>
              <a:t>‹Nº›</a:t>
            </a:fld>
            <a:endParaRPr lang="es-CL"/>
          </a:p>
        </p:txBody>
      </p:sp>
    </p:spTree>
    <p:extLst>
      <p:ext uri="{BB962C8B-B14F-4D97-AF65-F5344CB8AC3E}">
        <p14:creationId xmlns:p14="http://schemas.microsoft.com/office/powerpoint/2010/main" val="35824579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66F2384-6C60-479F-87D1-598D63A3731A}"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5F6A6E6-8284-434C-9CBA-CEA881EABB22}" type="slidenum">
              <a:rPr lang="es-CL"/>
              <a:pPr>
                <a:defRPr/>
              </a:pPr>
              <a:t>‹Nº›</a:t>
            </a:fld>
            <a:endParaRPr lang="es-CL"/>
          </a:p>
        </p:txBody>
      </p:sp>
    </p:spTree>
    <p:extLst>
      <p:ext uri="{BB962C8B-B14F-4D97-AF65-F5344CB8AC3E}">
        <p14:creationId xmlns:p14="http://schemas.microsoft.com/office/powerpoint/2010/main" val="39105838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D61DCB62-D063-40F3-BB3F-E6ACEC19FFFC}"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965EC89-0307-41AA-864E-B347B3DFAD13}" type="slidenum">
              <a:rPr lang="es-CL"/>
              <a:pPr>
                <a:defRPr/>
              </a:pPr>
              <a:t>‹Nº›</a:t>
            </a:fld>
            <a:endParaRPr lang="es-CL" dirty="0"/>
          </a:p>
        </p:txBody>
      </p:sp>
    </p:spTree>
    <p:extLst>
      <p:ext uri="{BB962C8B-B14F-4D97-AF65-F5344CB8AC3E}">
        <p14:creationId xmlns:p14="http://schemas.microsoft.com/office/powerpoint/2010/main" val="39596054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C49112D-BD55-46DF-A75E-82875E6342B4}"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2451B40-8B76-4822-8824-3D7CE143D6E3}" type="slidenum">
              <a:rPr lang="es-CL"/>
              <a:pPr>
                <a:defRPr/>
              </a:pPr>
              <a:t>‹Nº›</a:t>
            </a:fld>
            <a:endParaRPr lang="es-CL" dirty="0"/>
          </a:p>
        </p:txBody>
      </p:sp>
    </p:spTree>
    <p:extLst>
      <p:ext uri="{BB962C8B-B14F-4D97-AF65-F5344CB8AC3E}">
        <p14:creationId xmlns:p14="http://schemas.microsoft.com/office/powerpoint/2010/main" val="20785541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76A6DA4-C6AD-4CBF-A48F-A4ADC307C4A3}"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BDE1FEF-A0B6-4EFF-886D-2D7ECAF042B9}" type="slidenum">
              <a:rPr lang="es-CL"/>
              <a:pPr>
                <a:defRPr/>
              </a:pPr>
              <a:t>‹Nº›</a:t>
            </a:fld>
            <a:endParaRPr lang="es-CL" dirty="0"/>
          </a:p>
        </p:txBody>
      </p:sp>
    </p:spTree>
    <p:extLst>
      <p:ext uri="{BB962C8B-B14F-4D97-AF65-F5344CB8AC3E}">
        <p14:creationId xmlns:p14="http://schemas.microsoft.com/office/powerpoint/2010/main" val="35177539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833F9D7D-DC96-4ACB-A095-D810E2F640DB}"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CAA49B9-2AE2-490D-9F13-4AC5B28AC1A3}" type="slidenum">
              <a:rPr lang="es-CL"/>
              <a:pPr>
                <a:defRPr/>
              </a:pPr>
              <a:t>‹Nº›</a:t>
            </a:fld>
            <a:endParaRPr lang="es-CL" dirty="0"/>
          </a:p>
        </p:txBody>
      </p:sp>
    </p:spTree>
    <p:extLst>
      <p:ext uri="{BB962C8B-B14F-4D97-AF65-F5344CB8AC3E}">
        <p14:creationId xmlns:p14="http://schemas.microsoft.com/office/powerpoint/2010/main" val="35821464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3A8465B7-DE04-4F97-A290-7DC3C9197C8F}"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AC0F21B8-EDF5-4193-A41C-8515B7965BE8}" type="slidenum">
              <a:rPr lang="es-CL"/>
              <a:pPr>
                <a:defRPr/>
              </a:pPr>
              <a:t>‹Nº›</a:t>
            </a:fld>
            <a:endParaRPr lang="es-CL" dirty="0"/>
          </a:p>
        </p:txBody>
      </p:sp>
    </p:spTree>
    <p:extLst>
      <p:ext uri="{BB962C8B-B14F-4D97-AF65-F5344CB8AC3E}">
        <p14:creationId xmlns:p14="http://schemas.microsoft.com/office/powerpoint/2010/main" val="2271441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ABBD32B7-0A64-4310-A2C0-BCD67F457FDA}"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B6B03043-BF38-4F76-AD4B-162E4432B60B}" type="slidenum">
              <a:rPr lang="es-CL"/>
              <a:pPr>
                <a:defRPr/>
              </a:pPr>
              <a:t>‹Nº›</a:t>
            </a:fld>
            <a:endParaRPr lang="es-CL" dirty="0"/>
          </a:p>
        </p:txBody>
      </p:sp>
    </p:spTree>
    <p:extLst>
      <p:ext uri="{BB962C8B-B14F-4D97-AF65-F5344CB8AC3E}">
        <p14:creationId xmlns:p14="http://schemas.microsoft.com/office/powerpoint/2010/main" val="18478566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B97755D-3963-44F7-B900-18861D75E8F5}"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D9A52150-BA6C-4037-A1C1-D13687FD9B5B}" type="slidenum">
              <a:rPr lang="es-CL"/>
              <a:pPr>
                <a:defRPr/>
              </a:pPr>
              <a:t>‹Nº›</a:t>
            </a:fld>
            <a:endParaRPr lang="es-CL" dirty="0"/>
          </a:p>
        </p:txBody>
      </p:sp>
    </p:spTree>
    <p:extLst>
      <p:ext uri="{BB962C8B-B14F-4D97-AF65-F5344CB8AC3E}">
        <p14:creationId xmlns:p14="http://schemas.microsoft.com/office/powerpoint/2010/main" val="24332217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C1A9CB6-2F23-46F8-A5F2-D6D0F77F589C}"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39A953B-36F1-46B8-89C6-26E2AF552A9D}" type="slidenum">
              <a:rPr lang="es-CL"/>
              <a:pPr>
                <a:defRPr/>
              </a:pPr>
              <a:t>‹Nº›</a:t>
            </a:fld>
            <a:endParaRPr lang="es-CL" dirty="0"/>
          </a:p>
        </p:txBody>
      </p:sp>
    </p:spTree>
    <p:extLst>
      <p:ext uri="{BB962C8B-B14F-4D97-AF65-F5344CB8AC3E}">
        <p14:creationId xmlns:p14="http://schemas.microsoft.com/office/powerpoint/2010/main" val="2744653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3BA204D-EC8B-4458-AED3-27C97A2F8F40}"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FD1BFE9-C556-4E76-A4C9-01237CE519DF}" type="slidenum">
              <a:rPr lang="es-CL"/>
              <a:pPr>
                <a:defRPr/>
              </a:pPr>
              <a:t>‹Nº›</a:t>
            </a:fld>
            <a:endParaRPr lang="es-CL" dirty="0"/>
          </a:p>
        </p:txBody>
      </p:sp>
    </p:spTree>
    <p:extLst>
      <p:ext uri="{BB962C8B-B14F-4D97-AF65-F5344CB8AC3E}">
        <p14:creationId xmlns:p14="http://schemas.microsoft.com/office/powerpoint/2010/main" val="24474618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78347F1-8226-4178-AA96-57B075F2BC72}"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12415345-51E3-4767-8C04-7B99BCF35B13}" type="slidenum">
              <a:rPr lang="es-CL"/>
              <a:pPr>
                <a:defRPr/>
              </a:pPr>
              <a:t>‹Nº›</a:t>
            </a:fld>
            <a:endParaRPr lang="es-CL" dirty="0"/>
          </a:p>
        </p:txBody>
      </p:sp>
    </p:spTree>
    <p:extLst>
      <p:ext uri="{BB962C8B-B14F-4D97-AF65-F5344CB8AC3E}">
        <p14:creationId xmlns:p14="http://schemas.microsoft.com/office/powerpoint/2010/main" val="6134523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96E6779-88D5-4F27-B147-6837C9B09C73}"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BFE95AA-33FB-48E2-BA84-45723C914F01}" type="slidenum">
              <a:rPr lang="es-CL"/>
              <a:pPr>
                <a:defRPr/>
              </a:pPr>
              <a:t>‹Nº›</a:t>
            </a:fld>
            <a:endParaRPr lang="es-CL" dirty="0"/>
          </a:p>
        </p:txBody>
      </p:sp>
    </p:spTree>
    <p:extLst>
      <p:ext uri="{BB962C8B-B14F-4D97-AF65-F5344CB8AC3E}">
        <p14:creationId xmlns:p14="http://schemas.microsoft.com/office/powerpoint/2010/main" val="30376681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D6CE485-0085-4C45-A6CD-6B8584C731A0}"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0FB6C15-C4C6-40D1-87CF-023A2375B477}" type="slidenum">
              <a:rPr lang="es-CL"/>
              <a:pPr>
                <a:defRPr/>
              </a:pPr>
              <a:t>‹Nº›</a:t>
            </a:fld>
            <a:endParaRPr lang="es-CL" dirty="0"/>
          </a:p>
        </p:txBody>
      </p:sp>
    </p:spTree>
    <p:extLst>
      <p:ext uri="{BB962C8B-B14F-4D97-AF65-F5344CB8AC3E}">
        <p14:creationId xmlns:p14="http://schemas.microsoft.com/office/powerpoint/2010/main" val="21650174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1444C0D8-A8D2-4A12-A397-8E1693D83ED4}"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93713B7-9048-46C0-9FFC-F991EBAFC123}" type="slidenum">
              <a:rPr lang="es-CL"/>
              <a:pPr>
                <a:defRPr/>
              </a:pPr>
              <a:t>‹Nº›</a:t>
            </a:fld>
            <a:endParaRPr lang="es-CL" dirty="0"/>
          </a:p>
        </p:txBody>
      </p:sp>
    </p:spTree>
    <p:extLst>
      <p:ext uri="{BB962C8B-B14F-4D97-AF65-F5344CB8AC3E}">
        <p14:creationId xmlns:p14="http://schemas.microsoft.com/office/powerpoint/2010/main" val="38813834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0952246F-4AF0-4D0D-B9D1-D27AAA7FD05F}"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DFF26F1-E2CB-4827-849C-98DE53A8694C}" type="slidenum">
              <a:rPr lang="es-CL"/>
              <a:pPr>
                <a:defRPr/>
              </a:pPr>
              <a:t>‹Nº›</a:t>
            </a:fld>
            <a:endParaRPr lang="es-CL" dirty="0"/>
          </a:p>
        </p:txBody>
      </p:sp>
    </p:spTree>
    <p:extLst>
      <p:ext uri="{BB962C8B-B14F-4D97-AF65-F5344CB8AC3E}">
        <p14:creationId xmlns:p14="http://schemas.microsoft.com/office/powerpoint/2010/main" val="16173261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343598B-337A-4853-9492-B3751419F1C8}"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C88CA3D-5C1F-417C-873D-77D99CE74A9D}" type="slidenum">
              <a:rPr lang="es-CL"/>
              <a:pPr>
                <a:defRPr/>
              </a:pPr>
              <a:t>‹Nº›</a:t>
            </a:fld>
            <a:endParaRPr lang="es-CL" dirty="0"/>
          </a:p>
        </p:txBody>
      </p:sp>
    </p:spTree>
    <p:extLst>
      <p:ext uri="{BB962C8B-B14F-4D97-AF65-F5344CB8AC3E}">
        <p14:creationId xmlns:p14="http://schemas.microsoft.com/office/powerpoint/2010/main" val="30104831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528C0C10-B9B4-4742-B2B9-1C813FB37C32}"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4467B2C-A0B1-4523-A086-5BC720ACC647}" type="slidenum">
              <a:rPr lang="es-CL"/>
              <a:pPr>
                <a:defRPr/>
              </a:pPr>
              <a:t>‹Nº›</a:t>
            </a:fld>
            <a:endParaRPr lang="es-CL" dirty="0"/>
          </a:p>
        </p:txBody>
      </p:sp>
    </p:spTree>
    <p:extLst>
      <p:ext uri="{BB962C8B-B14F-4D97-AF65-F5344CB8AC3E}">
        <p14:creationId xmlns:p14="http://schemas.microsoft.com/office/powerpoint/2010/main" val="13383262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1F75B5FF-3444-4A0C-9767-021863EDEE1E}"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5E706E8F-648C-436D-8B91-521895C634F3}" type="slidenum">
              <a:rPr lang="es-CL"/>
              <a:pPr>
                <a:defRPr/>
              </a:pPr>
              <a:t>‹Nº›</a:t>
            </a:fld>
            <a:endParaRPr lang="es-CL" dirty="0"/>
          </a:p>
        </p:txBody>
      </p:sp>
    </p:spTree>
    <p:extLst>
      <p:ext uri="{BB962C8B-B14F-4D97-AF65-F5344CB8AC3E}">
        <p14:creationId xmlns:p14="http://schemas.microsoft.com/office/powerpoint/2010/main" val="36738614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4E66692B-317F-4086-B8A7-4A1E1F8E7756}"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59A6B4B8-2A5C-4C9C-A83B-692C70443B76}" type="slidenum">
              <a:rPr lang="es-CL"/>
              <a:pPr>
                <a:defRPr/>
              </a:pPr>
              <a:t>‹Nº›</a:t>
            </a:fld>
            <a:endParaRPr lang="es-CL" dirty="0"/>
          </a:p>
        </p:txBody>
      </p:sp>
    </p:spTree>
    <p:extLst>
      <p:ext uri="{BB962C8B-B14F-4D97-AF65-F5344CB8AC3E}">
        <p14:creationId xmlns:p14="http://schemas.microsoft.com/office/powerpoint/2010/main" val="1711600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BC4128A-93CB-4462-BD59-38F5D80C406E}"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9402B540-B9AB-4D59-A18E-2E491173C63D}" type="slidenum">
              <a:rPr lang="es-CL"/>
              <a:pPr>
                <a:defRPr/>
              </a:pPr>
              <a:t>‹Nº›</a:t>
            </a:fld>
            <a:endParaRPr lang="es-CL" dirty="0"/>
          </a:p>
        </p:txBody>
      </p:sp>
    </p:spTree>
    <p:extLst>
      <p:ext uri="{BB962C8B-B14F-4D97-AF65-F5344CB8AC3E}">
        <p14:creationId xmlns:p14="http://schemas.microsoft.com/office/powerpoint/2010/main" val="221688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D8BFF2D-3D34-42AD-86C1-BA4473C2995D}"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40594BE-DA59-4E91-A925-DBE5CC347CE7}" type="slidenum">
              <a:rPr lang="es-CL"/>
              <a:pPr>
                <a:defRPr/>
              </a:pPr>
              <a:t>‹Nº›</a:t>
            </a:fld>
            <a:endParaRPr lang="es-CL" dirty="0"/>
          </a:p>
        </p:txBody>
      </p:sp>
    </p:spTree>
    <p:extLst>
      <p:ext uri="{BB962C8B-B14F-4D97-AF65-F5344CB8AC3E}">
        <p14:creationId xmlns:p14="http://schemas.microsoft.com/office/powerpoint/2010/main" val="38300830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9F3C5FD-1040-4956-B997-EAD48FFF82E7}"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AEDBE442-39D9-4510-9BFD-549EAF295B17}" type="slidenum">
              <a:rPr lang="es-CL"/>
              <a:pPr>
                <a:defRPr/>
              </a:pPr>
              <a:t>‹Nº›</a:t>
            </a:fld>
            <a:endParaRPr lang="es-CL" dirty="0"/>
          </a:p>
        </p:txBody>
      </p:sp>
    </p:spTree>
    <p:extLst>
      <p:ext uri="{BB962C8B-B14F-4D97-AF65-F5344CB8AC3E}">
        <p14:creationId xmlns:p14="http://schemas.microsoft.com/office/powerpoint/2010/main" val="40817611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EABDA1E-342F-4C49-99A4-68420AC59DFA}"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C828A5D-AB61-427A-8C44-AEF5FE4FFEB0}" type="slidenum">
              <a:rPr lang="es-CL"/>
              <a:pPr>
                <a:defRPr/>
              </a:pPr>
              <a:t>‹Nº›</a:t>
            </a:fld>
            <a:endParaRPr lang="es-CL" dirty="0"/>
          </a:p>
        </p:txBody>
      </p:sp>
    </p:spTree>
    <p:extLst>
      <p:ext uri="{BB962C8B-B14F-4D97-AF65-F5344CB8AC3E}">
        <p14:creationId xmlns:p14="http://schemas.microsoft.com/office/powerpoint/2010/main" val="169499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87789948-7C71-45B4-A8EE-A6E10590874D}"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EF03EA84-CF2A-4956-AA65-39B4A26B4894}" type="slidenum">
              <a:rPr lang="es-CL"/>
              <a:pPr>
                <a:defRPr/>
              </a:pPr>
              <a:t>‹Nº›</a:t>
            </a:fld>
            <a:endParaRPr lang="es-CL" dirty="0"/>
          </a:p>
        </p:txBody>
      </p:sp>
    </p:spTree>
    <p:extLst>
      <p:ext uri="{BB962C8B-B14F-4D97-AF65-F5344CB8AC3E}">
        <p14:creationId xmlns:p14="http://schemas.microsoft.com/office/powerpoint/2010/main" val="27435561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89186D5-2BBB-422A-9850-96CFAACD38D5}"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7DE352B-4362-4857-89AF-95BE76043CCA}" type="slidenum">
              <a:rPr lang="es-CL"/>
              <a:pPr>
                <a:defRPr/>
              </a:pPr>
              <a:t>‹Nº›</a:t>
            </a:fld>
            <a:endParaRPr lang="es-CL" dirty="0"/>
          </a:p>
        </p:txBody>
      </p:sp>
    </p:spTree>
    <p:extLst>
      <p:ext uri="{BB962C8B-B14F-4D97-AF65-F5344CB8AC3E}">
        <p14:creationId xmlns:p14="http://schemas.microsoft.com/office/powerpoint/2010/main" val="31166115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19A9B53B-FB1F-4348-B371-C2B23E9208F8}"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EBD7FD2-312C-444B-8E56-F6A898341386}" type="slidenum">
              <a:rPr lang="es-CL"/>
              <a:pPr>
                <a:defRPr/>
              </a:pPr>
              <a:t>‹Nº›</a:t>
            </a:fld>
            <a:endParaRPr lang="es-CL" dirty="0"/>
          </a:p>
        </p:txBody>
      </p:sp>
    </p:spTree>
    <p:extLst>
      <p:ext uri="{BB962C8B-B14F-4D97-AF65-F5344CB8AC3E}">
        <p14:creationId xmlns:p14="http://schemas.microsoft.com/office/powerpoint/2010/main" val="20925586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B95E173-A3B6-46AF-BE42-11A68E3E42D2}"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5940161-D1BE-4E58-AD00-933DD5A9A9E5}" type="slidenum">
              <a:rPr lang="es-CL"/>
              <a:pPr>
                <a:defRPr/>
              </a:pPr>
              <a:t>‹Nº›</a:t>
            </a:fld>
            <a:endParaRPr lang="es-CL" dirty="0"/>
          </a:p>
        </p:txBody>
      </p:sp>
    </p:spTree>
    <p:extLst>
      <p:ext uri="{BB962C8B-B14F-4D97-AF65-F5344CB8AC3E}">
        <p14:creationId xmlns:p14="http://schemas.microsoft.com/office/powerpoint/2010/main" val="39455077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94F1B9F-4356-4300-BFAE-2E56E8D2994E}"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A5ABEE9-6664-4363-9430-2FF7A35E4506}" type="slidenum">
              <a:rPr lang="es-CL"/>
              <a:pPr>
                <a:defRPr/>
              </a:pPr>
              <a:t>‹Nº›</a:t>
            </a:fld>
            <a:endParaRPr lang="es-CL" dirty="0"/>
          </a:p>
        </p:txBody>
      </p:sp>
    </p:spTree>
    <p:extLst>
      <p:ext uri="{BB962C8B-B14F-4D97-AF65-F5344CB8AC3E}">
        <p14:creationId xmlns:p14="http://schemas.microsoft.com/office/powerpoint/2010/main" val="3021799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6280BBE5-598E-4CA1-B099-0ED64AAFFA52}"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61412B0-2B24-4C2C-9F75-D0B13251957C}" type="slidenum">
              <a:rPr lang="es-CL"/>
              <a:pPr>
                <a:defRPr/>
              </a:pPr>
              <a:t>‹Nº›</a:t>
            </a:fld>
            <a:endParaRPr lang="es-CL" dirty="0"/>
          </a:p>
        </p:txBody>
      </p:sp>
    </p:spTree>
    <p:extLst>
      <p:ext uri="{BB962C8B-B14F-4D97-AF65-F5344CB8AC3E}">
        <p14:creationId xmlns:p14="http://schemas.microsoft.com/office/powerpoint/2010/main" val="10973899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DF1B6B17-DF90-424E-9763-49C4C3D7A891}"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25B85B75-FD33-45DF-9912-3BF388646297}" type="slidenum">
              <a:rPr lang="es-CL"/>
              <a:pPr>
                <a:defRPr/>
              </a:pPr>
              <a:t>‹Nº›</a:t>
            </a:fld>
            <a:endParaRPr lang="es-CL" dirty="0"/>
          </a:p>
        </p:txBody>
      </p:sp>
    </p:spTree>
    <p:extLst>
      <p:ext uri="{BB962C8B-B14F-4D97-AF65-F5344CB8AC3E}">
        <p14:creationId xmlns:p14="http://schemas.microsoft.com/office/powerpoint/2010/main" val="7992746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8DBD6C09-4CAF-4C92-B6FB-6662E0B9F306}"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4B92BDF7-56E4-40D6-B5CA-E0BF6DFF7DC6}" type="slidenum">
              <a:rPr lang="es-CL"/>
              <a:pPr>
                <a:defRPr/>
              </a:pPr>
              <a:t>‹Nº›</a:t>
            </a:fld>
            <a:endParaRPr lang="es-CL" dirty="0"/>
          </a:p>
        </p:txBody>
      </p:sp>
    </p:spTree>
    <p:extLst>
      <p:ext uri="{BB962C8B-B14F-4D97-AF65-F5344CB8AC3E}">
        <p14:creationId xmlns:p14="http://schemas.microsoft.com/office/powerpoint/2010/main" val="221311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3C990A01-5274-4CC2-92D3-C4B4EB4FF578}"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74B4A12-5CF2-4E28-81BE-3AABD4522BF7}" type="slidenum">
              <a:rPr lang="es-CL"/>
              <a:pPr>
                <a:defRPr/>
              </a:pPr>
              <a:t>‹Nº›</a:t>
            </a:fld>
            <a:endParaRPr lang="es-CL" dirty="0"/>
          </a:p>
        </p:txBody>
      </p:sp>
    </p:spTree>
    <p:extLst>
      <p:ext uri="{BB962C8B-B14F-4D97-AF65-F5344CB8AC3E}">
        <p14:creationId xmlns:p14="http://schemas.microsoft.com/office/powerpoint/2010/main" val="20905976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8EB4FE3-D809-4EA0-B0DE-75A60C931A73}"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10B8DEC4-B012-44A9-9592-970FEAC6F7E9}" type="slidenum">
              <a:rPr lang="es-CL"/>
              <a:pPr>
                <a:defRPr/>
              </a:pPr>
              <a:t>‹Nº›</a:t>
            </a:fld>
            <a:endParaRPr lang="es-CL" dirty="0"/>
          </a:p>
        </p:txBody>
      </p:sp>
    </p:spTree>
    <p:extLst>
      <p:ext uri="{BB962C8B-B14F-4D97-AF65-F5344CB8AC3E}">
        <p14:creationId xmlns:p14="http://schemas.microsoft.com/office/powerpoint/2010/main" val="30134783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A52A174-60F2-4E75-AEDF-7DD4ADE3FC51}"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8F7380B-BCBA-4594-9931-EDC313C23F49}" type="slidenum">
              <a:rPr lang="es-CL"/>
              <a:pPr>
                <a:defRPr/>
              </a:pPr>
              <a:t>‹Nº›</a:t>
            </a:fld>
            <a:endParaRPr lang="es-CL" dirty="0"/>
          </a:p>
        </p:txBody>
      </p:sp>
    </p:spTree>
    <p:extLst>
      <p:ext uri="{BB962C8B-B14F-4D97-AF65-F5344CB8AC3E}">
        <p14:creationId xmlns:p14="http://schemas.microsoft.com/office/powerpoint/2010/main" val="17245238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BE1F001-D248-40E5-B360-05F5542061FA}"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8F5A2C95-013B-4708-9845-D65B1A95975E}" type="slidenum">
              <a:rPr lang="es-CL"/>
              <a:pPr>
                <a:defRPr/>
              </a:pPr>
              <a:t>‹Nº›</a:t>
            </a:fld>
            <a:endParaRPr lang="es-CL" dirty="0"/>
          </a:p>
        </p:txBody>
      </p:sp>
    </p:spTree>
    <p:extLst>
      <p:ext uri="{BB962C8B-B14F-4D97-AF65-F5344CB8AC3E}">
        <p14:creationId xmlns:p14="http://schemas.microsoft.com/office/powerpoint/2010/main" val="30414857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147530C-AC26-4240-9BAE-4C3CB6480331}"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FEA33E5-FF1E-440B-BB5B-8C25B0FDF046}" type="slidenum">
              <a:rPr lang="es-CL"/>
              <a:pPr>
                <a:defRPr/>
              </a:pPr>
              <a:t>‹Nº›</a:t>
            </a:fld>
            <a:endParaRPr lang="es-CL" dirty="0"/>
          </a:p>
        </p:txBody>
      </p:sp>
    </p:spTree>
    <p:extLst>
      <p:ext uri="{BB962C8B-B14F-4D97-AF65-F5344CB8AC3E}">
        <p14:creationId xmlns:p14="http://schemas.microsoft.com/office/powerpoint/2010/main" val="9129838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F25CBBF-2E16-46B3-A169-553E8825069A}"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6769145-1063-44FA-9A86-80F6951C1B32}" type="slidenum">
              <a:rPr lang="es-CL"/>
              <a:pPr>
                <a:defRPr/>
              </a:pPr>
              <a:t>‹Nº›</a:t>
            </a:fld>
            <a:endParaRPr lang="es-CL" dirty="0"/>
          </a:p>
        </p:txBody>
      </p:sp>
    </p:spTree>
    <p:extLst>
      <p:ext uri="{BB962C8B-B14F-4D97-AF65-F5344CB8AC3E}">
        <p14:creationId xmlns:p14="http://schemas.microsoft.com/office/powerpoint/2010/main" val="13069217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7A67045A-3477-42E0-BA40-CC0F1BBA0DBA}"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4EB2072-8724-4C1A-85D5-2BD6A859880C}" type="slidenum">
              <a:rPr lang="es-CL"/>
              <a:pPr>
                <a:defRPr/>
              </a:pPr>
              <a:t>‹Nº›</a:t>
            </a:fld>
            <a:endParaRPr lang="es-CL" dirty="0"/>
          </a:p>
        </p:txBody>
      </p:sp>
    </p:spTree>
    <p:extLst>
      <p:ext uri="{BB962C8B-B14F-4D97-AF65-F5344CB8AC3E}">
        <p14:creationId xmlns:p14="http://schemas.microsoft.com/office/powerpoint/2010/main" val="23343112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2283B622-37BF-4A45-BF53-B92F35CF35AD}"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17C9872-8EF8-46DC-BD97-0AC9BF6DD933}" type="slidenum">
              <a:rPr lang="es-CL"/>
              <a:pPr>
                <a:defRPr/>
              </a:pPr>
              <a:t>‹Nº›</a:t>
            </a:fld>
            <a:endParaRPr lang="es-CL" dirty="0"/>
          </a:p>
        </p:txBody>
      </p:sp>
    </p:spTree>
    <p:extLst>
      <p:ext uri="{BB962C8B-B14F-4D97-AF65-F5344CB8AC3E}">
        <p14:creationId xmlns:p14="http://schemas.microsoft.com/office/powerpoint/2010/main" val="20614634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33B11D2-4838-437A-9FC8-FC314AEB5654}"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BAFACCC-DD05-4731-9DC9-5E1D42F96969}" type="slidenum">
              <a:rPr lang="es-CL"/>
              <a:pPr>
                <a:defRPr/>
              </a:pPr>
              <a:t>‹Nº›</a:t>
            </a:fld>
            <a:endParaRPr lang="es-CL" dirty="0"/>
          </a:p>
        </p:txBody>
      </p:sp>
    </p:spTree>
    <p:extLst>
      <p:ext uri="{BB962C8B-B14F-4D97-AF65-F5344CB8AC3E}">
        <p14:creationId xmlns:p14="http://schemas.microsoft.com/office/powerpoint/2010/main" val="16625584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E54CEDA2-4D8B-4EDE-9AD6-740D84623B98}"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B9242A41-F318-4B70-85C8-45AE94544AD6}" type="slidenum">
              <a:rPr lang="es-CL"/>
              <a:pPr>
                <a:defRPr/>
              </a:pPr>
              <a:t>‹Nº›</a:t>
            </a:fld>
            <a:endParaRPr lang="es-CL" dirty="0"/>
          </a:p>
        </p:txBody>
      </p:sp>
    </p:spTree>
    <p:extLst>
      <p:ext uri="{BB962C8B-B14F-4D97-AF65-F5344CB8AC3E}">
        <p14:creationId xmlns:p14="http://schemas.microsoft.com/office/powerpoint/2010/main" val="26953504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9F077C65-4963-42B5-96C9-CD27904042EA}"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BB143D2C-2DF9-4BAA-BD1C-463C5F4A231E}" type="slidenum">
              <a:rPr lang="es-CL"/>
              <a:pPr>
                <a:defRPr/>
              </a:pPr>
              <a:t>‹Nº›</a:t>
            </a:fld>
            <a:endParaRPr lang="es-CL" dirty="0"/>
          </a:p>
        </p:txBody>
      </p:sp>
    </p:spTree>
    <p:extLst>
      <p:ext uri="{BB962C8B-B14F-4D97-AF65-F5344CB8AC3E}">
        <p14:creationId xmlns:p14="http://schemas.microsoft.com/office/powerpoint/2010/main" val="3612200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16636825-AC8D-416A-A413-DB8D89754723}"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66AAB339-201C-4FDD-978E-D356658C1E3D}" type="slidenum">
              <a:rPr lang="es-CL"/>
              <a:pPr>
                <a:defRPr/>
              </a:pPr>
              <a:t>‹Nº›</a:t>
            </a:fld>
            <a:endParaRPr lang="es-CL" dirty="0"/>
          </a:p>
        </p:txBody>
      </p:sp>
    </p:spTree>
    <p:extLst>
      <p:ext uri="{BB962C8B-B14F-4D97-AF65-F5344CB8AC3E}">
        <p14:creationId xmlns:p14="http://schemas.microsoft.com/office/powerpoint/2010/main" val="1877989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05E27B62-0BF6-4615-AEDE-4DF15AEB82D0}"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DD63D2E5-D9AB-4F80-9E29-F6495A363FFD}" type="slidenum">
              <a:rPr lang="es-CL"/>
              <a:pPr>
                <a:defRPr/>
              </a:pPr>
              <a:t>‹Nº›</a:t>
            </a:fld>
            <a:endParaRPr lang="es-CL" dirty="0"/>
          </a:p>
        </p:txBody>
      </p:sp>
    </p:spTree>
    <p:extLst>
      <p:ext uri="{BB962C8B-B14F-4D97-AF65-F5344CB8AC3E}">
        <p14:creationId xmlns:p14="http://schemas.microsoft.com/office/powerpoint/2010/main" val="25098648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D74AD3A-5827-4A37-8B55-966332D6A29C}"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1129706D-9D9C-4927-8A3C-995C285237D3}" type="slidenum">
              <a:rPr lang="es-CL"/>
              <a:pPr>
                <a:defRPr/>
              </a:pPr>
              <a:t>‹Nº›</a:t>
            </a:fld>
            <a:endParaRPr lang="es-CL" dirty="0"/>
          </a:p>
        </p:txBody>
      </p:sp>
    </p:spTree>
    <p:extLst>
      <p:ext uri="{BB962C8B-B14F-4D97-AF65-F5344CB8AC3E}">
        <p14:creationId xmlns:p14="http://schemas.microsoft.com/office/powerpoint/2010/main" val="30573164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50056DE-462D-46F4-8855-394B7EBC72AC}"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A641AB82-4EAF-43E8-A4F7-9855082D3B78}" type="slidenum">
              <a:rPr lang="es-CL"/>
              <a:pPr>
                <a:defRPr/>
              </a:pPr>
              <a:t>‹Nº›</a:t>
            </a:fld>
            <a:endParaRPr lang="es-CL" dirty="0"/>
          </a:p>
        </p:txBody>
      </p:sp>
    </p:spTree>
    <p:extLst>
      <p:ext uri="{BB962C8B-B14F-4D97-AF65-F5344CB8AC3E}">
        <p14:creationId xmlns:p14="http://schemas.microsoft.com/office/powerpoint/2010/main" val="9136784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7B8BDFB-2986-409E-BFA9-4FB92E0C0562}"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F2CAEFAD-3F4F-44DB-A493-E7746962DC73}" type="slidenum">
              <a:rPr lang="es-CL"/>
              <a:pPr>
                <a:defRPr/>
              </a:pPr>
              <a:t>‹Nº›</a:t>
            </a:fld>
            <a:endParaRPr lang="es-CL" dirty="0"/>
          </a:p>
        </p:txBody>
      </p:sp>
    </p:spTree>
    <p:extLst>
      <p:ext uri="{BB962C8B-B14F-4D97-AF65-F5344CB8AC3E}">
        <p14:creationId xmlns:p14="http://schemas.microsoft.com/office/powerpoint/2010/main" val="27760978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0E65AD92-7871-446F-A571-6596CEDB5541}"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86C08C2-183F-4EF5-9C00-2D196414FD63}" type="slidenum">
              <a:rPr lang="es-CL"/>
              <a:pPr>
                <a:defRPr/>
              </a:pPr>
              <a:t>‹Nº›</a:t>
            </a:fld>
            <a:endParaRPr lang="es-CL" dirty="0"/>
          </a:p>
        </p:txBody>
      </p:sp>
    </p:spTree>
    <p:extLst>
      <p:ext uri="{BB962C8B-B14F-4D97-AF65-F5344CB8AC3E}">
        <p14:creationId xmlns:p14="http://schemas.microsoft.com/office/powerpoint/2010/main" val="38339998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31DBCA6-FB6D-418B-9FF3-F7371A0FE74E}"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B26AB01-ACB6-4DCD-8D57-271702BC8825}" type="slidenum">
              <a:rPr lang="es-CL"/>
              <a:pPr>
                <a:defRPr/>
              </a:pPr>
              <a:t>‹Nº›</a:t>
            </a:fld>
            <a:endParaRPr lang="es-CL" dirty="0"/>
          </a:p>
        </p:txBody>
      </p:sp>
    </p:spTree>
    <p:extLst>
      <p:ext uri="{BB962C8B-B14F-4D97-AF65-F5344CB8AC3E}">
        <p14:creationId xmlns:p14="http://schemas.microsoft.com/office/powerpoint/2010/main" val="36922133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7C308515-4AFF-4340-88D4-68BAED436556}"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26660F9-49BE-475D-B5E9-08D29587A5C5}" type="slidenum">
              <a:rPr lang="es-CL"/>
              <a:pPr>
                <a:defRPr/>
              </a:pPr>
              <a:t>‹Nº›</a:t>
            </a:fld>
            <a:endParaRPr lang="es-CL" dirty="0"/>
          </a:p>
        </p:txBody>
      </p:sp>
    </p:spTree>
    <p:extLst>
      <p:ext uri="{BB962C8B-B14F-4D97-AF65-F5344CB8AC3E}">
        <p14:creationId xmlns:p14="http://schemas.microsoft.com/office/powerpoint/2010/main" val="31312343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1BAD6E6-52D2-46D2-83E4-1F450A9950EE}"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1689A87-2C50-43CC-92F4-2381EDC4E91A}" type="slidenum">
              <a:rPr lang="es-CL"/>
              <a:pPr>
                <a:defRPr/>
              </a:pPr>
              <a:t>‹Nº›</a:t>
            </a:fld>
            <a:endParaRPr lang="es-CL" dirty="0"/>
          </a:p>
        </p:txBody>
      </p:sp>
    </p:spTree>
    <p:extLst>
      <p:ext uri="{BB962C8B-B14F-4D97-AF65-F5344CB8AC3E}">
        <p14:creationId xmlns:p14="http://schemas.microsoft.com/office/powerpoint/2010/main" val="40542514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B5D0787-0B4A-4D60-AFFA-3EB08E9F6F4A}"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94D39FD-406B-4446-A744-38D84F227961}" type="slidenum">
              <a:rPr lang="es-CL"/>
              <a:pPr>
                <a:defRPr/>
              </a:pPr>
              <a:t>‹Nº›</a:t>
            </a:fld>
            <a:endParaRPr lang="es-CL" dirty="0"/>
          </a:p>
        </p:txBody>
      </p:sp>
    </p:spTree>
    <p:extLst>
      <p:ext uri="{BB962C8B-B14F-4D97-AF65-F5344CB8AC3E}">
        <p14:creationId xmlns:p14="http://schemas.microsoft.com/office/powerpoint/2010/main" val="12687802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C3C402D6-849D-47F8-B5FC-0049B4E297CA}"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165E6AD-0E7C-4C40-8F9A-BE7D04733BEC}" type="slidenum">
              <a:rPr lang="es-CL"/>
              <a:pPr>
                <a:defRPr/>
              </a:pPr>
              <a:t>‹Nº›</a:t>
            </a:fld>
            <a:endParaRPr lang="es-CL" dirty="0"/>
          </a:p>
        </p:txBody>
      </p:sp>
    </p:spTree>
    <p:extLst>
      <p:ext uri="{BB962C8B-B14F-4D97-AF65-F5344CB8AC3E}">
        <p14:creationId xmlns:p14="http://schemas.microsoft.com/office/powerpoint/2010/main" val="2947458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AD38AF1F-18BA-46ED-8B9F-AA79E893AF4D}"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6C1E10DE-58EC-4895-AC80-3C97067D2670}" type="slidenum">
              <a:rPr lang="es-CL"/>
              <a:pPr>
                <a:defRPr/>
              </a:pPr>
              <a:t>‹Nº›</a:t>
            </a:fld>
            <a:endParaRPr lang="es-CL" dirty="0"/>
          </a:p>
        </p:txBody>
      </p:sp>
    </p:spTree>
    <p:extLst>
      <p:ext uri="{BB962C8B-B14F-4D97-AF65-F5344CB8AC3E}">
        <p14:creationId xmlns:p14="http://schemas.microsoft.com/office/powerpoint/2010/main" val="29575263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779C6FAB-FBC5-4CB3-8E9C-BC12D4C554AA}"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E33D16F7-4054-4EB8-94EA-2568D96F6513}" type="slidenum">
              <a:rPr lang="es-CL"/>
              <a:pPr>
                <a:defRPr/>
              </a:pPr>
              <a:t>‹Nº›</a:t>
            </a:fld>
            <a:endParaRPr lang="es-CL" dirty="0"/>
          </a:p>
        </p:txBody>
      </p:sp>
    </p:spTree>
    <p:extLst>
      <p:ext uri="{BB962C8B-B14F-4D97-AF65-F5344CB8AC3E}">
        <p14:creationId xmlns:p14="http://schemas.microsoft.com/office/powerpoint/2010/main" val="18832078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83DDAB1E-F620-4AE8-8CF1-3E06378FDF75}"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91D530F3-A385-4C55-B4F2-B0E15596F883}" type="slidenum">
              <a:rPr lang="es-CL"/>
              <a:pPr>
                <a:defRPr/>
              </a:pPr>
              <a:t>‹Nº›</a:t>
            </a:fld>
            <a:endParaRPr lang="es-CL" dirty="0"/>
          </a:p>
        </p:txBody>
      </p:sp>
    </p:spTree>
    <p:extLst>
      <p:ext uri="{BB962C8B-B14F-4D97-AF65-F5344CB8AC3E}">
        <p14:creationId xmlns:p14="http://schemas.microsoft.com/office/powerpoint/2010/main" val="5999630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FB1EE3D-B1AB-4992-93A5-D45C0DEBEA5D}"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C4950127-BD72-4DEF-934A-5C14118AA34F}" type="slidenum">
              <a:rPr lang="es-CL"/>
              <a:pPr>
                <a:defRPr/>
              </a:pPr>
              <a:t>‹Nº›</a:t>
            </a:fld>
            <a:endParaRPr lang="es-CL" dirty="0"/>
          </a:p>
        </p:txBody>
      </p:sp>
    </p:spTree>
    <p:extLst>
      <p:ext uri="{BB962C8B-B14F-4D97-AF65-F5344CB8AC3E}">
        <p14:creationId xmlns:p14="http://schemas.microsoft.com/office/powerpoint/2010/main" val="20013985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37BE44B-E618-4A54-9763-53453DE7A2F1}"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EED79CA6-BC23-4574-A713-928867FA4009}" type="slidenum">
              <a:rPr lang="es-CL"/>
              <a:pPr>
                <a:defRPr/>
              </a:pPr>
              <a:t>‹Nº›</a:t>
            </a:fld>
            <a:endParaRPr lang="es-CL" dirty="0"/>
          </a:p>
        </p:txBody>
      </p:sp>
    </p:spTree>
    <p:extLst>
      <p:ext uri="{BB962C8B-B14F-4D97-AF65-F5344CB8AC3E}">
        <p14:creationId xmlns:p14="http://schemas.microsoft.com/office/powerpoint/2010/main" val="8350025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4C9E532-5166-438E-A353-143F8E116E12}"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A4E97C2B-8AD4-4108-B343-5981BDEC698C}" type="slidenum">
              <a:rPr lang="es-CL"/>
              <a:pPr>
                <a:defRPr/>
              </a:pPr>
              <a:t>‹Nº›</a:t>
            </a:fld>
            <a:endParaRPr lang="es-CL" dirty="0"/>
          </a:p>
        </p:txBody>
      </p:sp>
    </p:spTree>
    <p:extLst>
      <p:ext uri="{BB962C8B-B14F-4D97-AF65-F5344CB8AC3E}">
        <p14:creationId xmlns:p14="http://schemas.microsoft.com/office/powerpoint/2010/main" val="23483489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1A04823-3290-47F4-A555-6489C37F6848}"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6ED9E0F-09C5-4E19-99B1-13D0405A89FC}" type="slidenum">
              <a:rPr lang="es-CL"/>
              <a:pPr>
                <a:defRPr/>
              </a:pPr>
              <a:t>‹Nº›</a:t>
            </a:fld>
            <a:endParaRPr lang="es-CL" dirty="0"/>
          </a:p>
        </p:txBody>
      </p:sp>
    </p:spTree>
    <p:extLst>
      <p:ext uri="{BB962C8B-B14F-4D97-AF65-F5344CB8AC3E}">
        <p14:creationId xmlns:p14="http://schemas.microsoft.com/office/powerpoint/2010/main" val="20565772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D54A5AF-0D69-4266-B02A-80BC60155449}"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743D6B1-C322-4462-92EE-98D885E84880}" type="slidenum">
              <a:rPr lang="es-CL"/>
              <a:pPr>
                <a:defRPr/>
              </a:pPr>
              <a:t>‹Nº›</a:t>
            </a:fld>
            <a:endParaRPr lang="es-CL" dirty="0"/>
          </a:p>
        </p:txBody>
      </p:sp>
    </p:spTree>
    <p:extLst>
      <p:ext uri="{BB962C8B-B14F-4D97-AF65-F5344CB8AC3E}">
        <p14:creationId xmlns:p14="http://schemas.microsoft.com/office/powerpoint/2010/main" val="5782393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6FBB26E4-19CF-4EE9-9115-997C004F1554}"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140E7CD-0AB4-49AA-BEC4-CA34D5295A78}"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35342936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77CF290-2E19-4D1A-B492-C5C87EE24593}"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C4E9583-6D09-4736-9432-36F2A79CB227}"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8217659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78A708E-09D2-490E-A46C-D412F0761D42}"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6129ADC-8BC8-4805-B0F2-A752F3F738FA}"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1639321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6E33B99-587D-4107-AF4D-F8B874444E28}"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10BC9420-9BE2-488A-A5C9-C1E854C8B14D}" type="slidenum">
              <a:rPr lang="es-CL"/>
              <a:pPr>
                <a:defRPr/>
              </a:pPr>
              <a:t>‹Nº›</a:t>
            </a:fld>
            <a:endParaRPr lang="es-CL" dirty="0"/>
          </a:p>
        </p:txBody>
      </p:sp>
    </p:spTree>
    <p:extLst>
      <p:ext uri="{BB962C8B-B14F-4D97-AF65-F5344CB8AC3E}">
        <p14:creationId xmlns:p14="http://schemas.microsoft.com/office/powerpoint/2010/main" val="355747433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33FF7646-99B2-44A2-9351-680B3FCBF4D0}"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606D4DA-1CE2-4CA9-AEEA-3459CF8A80CF}"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4043905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68B42CA3-EABD-447D-845A-FF63A1D702B4}"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9DA47B88-7932-4232-974C-399DFB2C5977}"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205549906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CD9126CB-15A4-4541-AEB2-7CCFBD481F84}"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61F9EC27-4312-472B-B360-F9CF534DC181}"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33880714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7196A95-6931-4826-8024-8399EB86DF76}"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A5E6C26-35C7-459D-8465-D28E5BAE30D5}"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27993362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784D6C-B7EC-405A-A2DB-09FA7FB9361D}"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09508BA5-BAE1-4499-9FEA-06CD28FEE09A}"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5603470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5AD0E3E-8ACE-431D-866C-D3CB225F68B9}"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D8362ED-99EB-4066-84DE-BF5B0F3729CA}"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29299742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6660FD7-9ACC-4349-92C9-38A666BCED09}"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DEAA117-94FF-41FD-BC8F-F89AE29D64E1}"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20485175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ADADA05-E91B-4B8C-BDD0-C3F54E16FF6F}"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49B7644-75C2-41B5-A1BF-04911C06FD3B}"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7787947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6FBB26E4-19CF-4EE9-9115-997C004F1554}"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140E7CD-0AB4-49AA-BEC4-CA34D5295A78}"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206299134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77CF290-2E19-4D1A-B492-C5C87EE24593}"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C4E9583-6D09-4736-9432-36F2A79CB227}"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3085194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A5358FF-DADC-4B00-ABE1-CEC57EF55E3E}"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F4EFA90A-B37A-4586-A604-CB697B1EBA43}" type="slidenum">
              <a:rPr lang="es-CL"/>
              <a:pPr>
                <a:defRPr/>
              </a:pPr>
              <a:t>‹Nº›</a:t>
            </a:fld>
            <a:endParaRPr lang="es-CL" dirty="0"/>
          </a:p>
        </p:txBody>
      </p:sp>
    </p:spTree>
    <p:extLst>
      <p:ext uri="{BB962C8B-B14F-4D97-AF65-F5344CB8AC3E}">
        <p14:creationId xmlns:p14="http://schemas.microsoft.com/office/powerpoint/2010/main" val="40438171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78A708E-09D2-490E-A46C-D412F0761D42}"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6129ADC-8BC8-4805-B0F2-A752F3F738FA}"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33104035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33FF7646-99B2-44A2-9351-680B3FCBF4D0}"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606D4DA-1CE2-4CA9-AEEA-3459CF8A80CF}"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24177994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68B42CA3-EABD-447D-845A-FF63A1D702B4}"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9DA47B88-7932-4232-974C-399DFB2C5977}"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18338608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CD9126CB-15A4-4541-AEB2-7CCFBD481F84}"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61F9EC27-4312-472B-B360-F9CF534DC181}"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376797162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7196A95-6931-4826-8024-8399EB86DF76}"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A5E6C26-35C7-459D-8465-D28E5BAE30D5}"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12705505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784D6C-B7EC-405A-A2DB-09FA7FB9361D}"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09508BA5-BAE1-4499-9FEA-06CD28FEE09A}"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41715401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5AD0E3E-8ACE-431D-866C-D3CB225F68B9}"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D8362ED-99EB-4066-84DE-BF5B0F3729CA}"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18084286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6660FD7-9ACC-4349-92C9-38A666BCED09}"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DEAA117-94FF-41FD-BC8F-F89AE29D64E1}"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12296715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ADADA05-E91B-4B8C-BDD0-C3F54E16FF6F}"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49B7644-75C2-41B5-A1BF-04911C06FD3B}"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179137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77CF290-2E19-4D1A-B492-C5C87EE24593}"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C4E9583-6D09-4736-9432-36F2A79CB227}" type="slidenum">
              <a:rPr lang="es-CL"/>
              <a:pPr>
                <a:defRPr/>
              </a:pPr>
              <a:t>‹Nº›</a:t>
            </a:fld>
            <a:endParaRPr lang="es-CL" dirty="0"/>
          </a:p>
        </p:txBody>
      </p:sp>
    </p:spTree>
    <p:extLst>
      <p:ext uri="{BB962C8B-B14F-4D97-AF65-F5344CB8AC3E}">
        <p14:creationId xmlns:p14="http://schemas.microsoft.com/office/powerpoint/2010/main" val="309715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2D49059-0183-4F3C-AD9C-382659C70246}"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C2E5A98-8970-41D5-A643-BBED52903582}" type="slidenum">
              <a:rPr lang="es-CL"/>
              <a:pPr>
                <a:defRPr/>
              </a:pPr>
              <a:t>‹Nº›</a:t>
            </a:fld>
            <a:endParaRPr lang="es-CL" dirty="0"/>
          </a:p>
        </p:txBody>
      </p:sp>
    </p:spTree>
    <p:extLst>
      <p:ext uri="{BB962C8B-B14F-4D97-AF65-F5344CB8AC3E}">
        <p14:creationId xmlns:p14="http://schemas.microsoft.com/office/powerpoint/2010/main" val="3951388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02FA45B9-A13B-48BC-93D5-4553C11311D8}"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D1AC5B6-94BA-4598-9DB8-EC1EC06C8A4A}" type="slidenum">
              <a:rPr lang="es-CL"/>
              <a:pPr>
                <a:defRPr/>
              </a:pPr>
              <a:t>‹Nº›</a:t>
            </a:fld>
            <a:endParaRPr lang="es-CL" dirty="0"/>
          </a:p>
        </p:txBody>
      </p:sp>
    </p:spTree>
    <p:extLst>
      <p:ext uri="{BB962C8B-B14F-4D97-AF65-F5344CB8AC3E}">
        <p14:creationId xmlns:p14="http://schemas.microsoft.com/office/powerpoint/2010/main" val="3171873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813FD89-432B-4EE4-9F7D-0461D63E5D8B}"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FB1251E-A70A-48E3-A0C1-551E53D404A0}" type="slidenum">
              <a:rPr lang="es-CL"/>
              <a:pPr>
                <a:defRPr/>
              </a:pPr>
              <a:t>‹Nº›</a:t>
            </a:fld>
            <a:endParaRPr lang="es-CL" dirty="0"/>
          </a:p>
        </p:txBody>
      </p:sp>
    </p:spTree>
    <p:extLst>
      <p:ext uri="{BB962C8B-B14F-4D97-AF65-F5344CB8AC3E}">
        <p14:creationId xmlns:p14="http://schemas.microsoft.com/office/powerpoint/2010/main" val="220066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B7C421D3-24F2-4F0C-A91F-C23751DB2715}"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939AF4D-EEB0-4703-B03A-D112170C7474}" type="slidenum">
              <a:rPr lang="es-CL"/>
              <a:pPr>
                <a:defRPr/>
              </a:pPr>
              <a:t>‹Nº›</a:t>
            </a:fld>
            <a:endParaRPr lang="es-CL" dirty="0"/>
          </a:p>
        </p:txBody>
      </p:sp>
    </p:spTree>
    <p:extLst>
      <p:ext uri="{BB962C8B-B14F-4D97-AF65-F5344CB8AC3E}">
        <p14:creationId xmlns:p14="http://schemas.microsoft.com/office/powerpoint/2010/main" val="2054219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BA8A8E1-3A99-41DB-94AD-76B06D236C0D}"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1B26C48-F0FD-47F5-B5E2-F1A47EB59DF6}" type="slidenum">
              <a:rPr lang="es-CL"/>
              <a:pPr>
                <a:defRPr/>
              </a:pPr>
              <a:t>‹Nº›</a:t>
            </a:fld>
            <a:endParaRPr lang="es-CL" dirty="0"/>
          </a:p>
        </p:txBody>
      </p:sp>
    </p:spTree>
    <p:extLst>
      <p:ext uri="{BB962C8B-B14F-4D97-AF65-F5344CB8AC3E}">
        <p14:creationId xmlns:p14="http://schemas.microsoft.com/office/powerpoint/2010/main" val="4086971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E6A7F52-9F95-492E-BB52-4358E64200A7}"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58B155F-51BD-40BD-971A-9E55A289465F}" type="slidenum">
              <a:rPr lang="es-CL"/>
              <a:pPr>
                <a:defRPr/>
              </a:pPr>
              <a:t>‹Nº›</a:t>
            </a:fld>
            <a:endParaRPr lang="es-CL" dirty="0"/>
          </a:p>
        </p:txBody>
      </p:sp>
    </p:spTree>
    <p:extLst>
      <p:ext uri="{BB962C8B-B14F-4D97-AF65-F5344CB8AC3E}">
        <p14:creationId xmlns:p14="http://schemas.microsoft.com/office/powerpoint/2010/main" val="2492308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0036B307-15F4-42AA-8019-2492AD295A85}"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D00319F6-28EF-4ABE-A670-C13C04EA510A}" type="slidenum">
              <a:rPr lang="es-CL"/>
              <a:pPr>
                <a:defRPr/>
              </a:pPr>
              <a:t>‹Nº›</a:t>
            </a:fld>
            <a:endParaRPr lang="es-CL" dirty="0"/>
          </a:p>
        </p:txBody>
      </p:sp>
    </p:spTree>
    <p:extLst>
      <p:ext uri="{BB962C8B-B14F-4D97-AF65-F5344CB8AC3E}">
        <p14:creationId xmlns:p14="http://schemas.microsoft.com/office/powerpoint/2010/main" val="1605309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BCB6BE1F-B209-49CA-9647-C3A1B7183F98}"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69BD7946-F440-4E62-9AD5-FC0ACC93CF14}" type="slidenum">
              <a:rPr lang="es-CL"/>
              <a:pPr>
                <a:defRPr/>
              </a:pPr>
              <a:t>‹Nº›</a:t>
            </a:fld>
            <a:endParaRPr lang="es-CL" dirty="0"/>
          </a:p>
        </p:txBody>
      </p:sp>
    </p:spTree>
    <p:extLst>
      <p:ext uri="{BB962C8B-B14F-4D97-AF65-F5344CB8AC3E}">
        <p14:creationId xmlns:p14="http://schemas.microsoft.com/office/powerpoint/2010/main" val="748148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FC6FC189-3A82-4662-A244-0AE5D307C1B7}"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E0821E93-EAF4-49AE-A1CB-983546A10B48}" type="slidenum">
              <a:rPr lang="es-CL"/>
              <a:pPr>
                <a:defRPr/>
              </a:pPr>
              <a:t>‹Nº›</a:t>
            </a:fld>
            <a:endParaRPr lang="es-CL" dirty="0"/>
          </a:p>
        </p:txBody>
      </p:sp>
    </p:spTree>
    <p:extLst>
      <p:ext uri="{BB962C8B-B14F-4D97-AF65-F5344CB8AC3E}">
        <p14:creationId xmlns:p14="http://schemas.microsoft.com/office/powerpoint/2010/main" val="3256684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62548F8-3D5F-4E5E-980C-0AE872A71FD2}"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58039884-DCE9-49CE-99A6-9CB953AE8584}" type="slidenum">
              <a:rPr lang="es-CL"/>
              <a:pPr>
                <a:defRPr/>
              </a:pPr>
              <a:t>‹Nº›</a:t>
            </a:fld>
            <a:endParaRPr lang="es-CL" dirty="0"/>
          </a:p>
        </p:txBody>
      </p:sp>
    </p:spTree>
    <p:extLst>
      <p:ext uri="{BB962C8B-B14F-4D97-AF65-F5344CB8AC3E}">
        <p14:creationId xmlns:p14="http://schemas.microsoft.com/office/powerpoint/2010/main" val="34056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78A708E-09D2-490E-A46C-D412F0761D42}"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6129ADC-8BC8-4805-B0F2-A752F3F738FA}" type="slidenum">
              <a:rPr lang="es-CL"/>
              <a:pPr>
                <a:defRPr/>
              </a:pPr>
              <a:t>‹Nº›</a:t>
            </a:fld>
            <a:endParaRPr lang="es-CL" dirty="0"/>
          </a:p>
        </p:txBody>
      </p:sp>
    </p:spTree>
    <p:extLst>
      <p:ext uri="{BB962C8B-B14F-4D97-AF65-F5344CB8AC3E}">
        <p14:creationId xmlns:p14="http://schemas.microsoft.com/office/powerpoint/2010/main" val="541686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8B3F81A-4836-4C8D-AA4E-F930780943A5}"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BC256EDF-467C-4F73-AEA9-8653282EA694}" type="slidenum">
              <a:rPr lang="es-CL"/>
              <a:pPr>
                <a:defRPr/>
              </a:pPr>
              <a:t>‹Nº›</a:t>
            </a:fld>
            <a:endParaRPr lang="es-CL" dirty="0"/>
          </a:p>
        </p:txBody>
      </p:sp>
    </p:spTree>
    <p:extLst>
      <p:ext uri="{BB962C8B-B14F-4D97-AF65-F5344CB8AC3E}">
        <p14:creationId xmlns:p14="http://schemas.microsoft.com/office/powerpoint/2010/main" val="12208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311BEDB-AAE5-43BE-917A-B8E58360C9ED}"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330E0D7-E83D-4864-9513-E6C4E258368F}" type="slidenum">
              <a:rPr lang="es-CL"/>
              <a:pPr>
                <a:defRPr/>
              </a:pPr>
              <a:t>‹Nº›</a:t>
            </a:fld>
            <a:endParaRPr lang="es-CL" dirty="0"/>
          </a:p>
        </p:txBody>
      </p:sp>
    </p:spTree>
    <p:extLst>
      <p:ext uri="{BB962C8B-B14F-4D97-AF65-F5344CB8AC3E}">
        <p14:creationId xmlns:p14="http://schemas.microsoft.com/office/powerpoint/2010/main" val="2732686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0208A563-23FE-46BF-AEC7-E522780A3664}"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7D60F1F-0C99-45F9-9FAF-70A0C7616C05}" type="slidenum">
              <a:rPr lang="es-CL"/>
              <a:pPr>
                <a:defRPr/>
              </a:pPr>
              <a:t>‹Nº›</a:t>
            </a:fld>
            <a:endParaRPr lang="es-CL" dirty="0"/>
          </a:p>
        </p:txBody>
      </p:sp>
    </p:spTree>
    <p:extLst>
      <p:ext uri="{BB962C8B-B14F-4D97-AF65-F5344CB8AC3E}">
        <p14:creationId xmlns:p14="http://schemas.microsoft.com/office/powerpoint/2010/main" val="37923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70FB165-131F-46CA-85E0-1A5DDF036017}"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4B24E78-4AC9-4118-949C-4903F97A80BD}" type="slidenum">
              <a:rPr lang="es-CL"/>
              <a:pPr>
                <a:defRPr/>
              </a:pPr>
              <a:t>‹Nº›</a:t>
            </a:fld>
            <a:endParaRPr lang="es-CL" dirty="0"/>
          </a:p>
        </p:txBody>
      </p:sp>
    </p:spTree>
    <p:extLst>
      <p:ext uri="{BB962C8B-B14F-4D97-AF65-F5344CB8AC3E}">
        <p14:creationId xmlns:p14="http://schemas.microsoft.com/office/powerpoint/2010/main" val="207260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E83486BA-E365-4E66-9BF5-0F45A74FAC29}"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697E2C3-69F8-471F-9B6D-DF719F9A7099}" type="slidenum">
              <a:rPr lang="es-CL"/>
              <a:pPr>
                <a:defRPr/>
              </a:pPr>
              <a:t>‹Nº›</a:t>
            </a:fld>
            <a:endParaRPr lang="es-CL"/>
          </a:p>
        </p:txBody>
      </p:sp>
    </p:spTree>
    <p:extLst>
      <p:ext uri="{BB962C8B-B14F-4D97-AF65-F5344CB8AC3E}">
        <p14:creationId xmlns:p14="http://schemas.microsoft.com/office/powerpoint/2010/main" val="2946597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EB5F88A-1F86-4152-B9C6-1D8F07A9EFD7}"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CDEAE26-D795-41CD-A013-B2A7324056D6}" type="slidenum">
              <a:rPr lang="es-CL"/>
              <a:pPr>
                <a:defRPr/>
              </a:pPr>
              <a:t>‹Nº›</a:t>
            </a:fld>
            <a:endParaRPr lang="es-CL"/>
          </a:p>
        </p:txBody>
      </p:sp>
    </p:spTree>
    <p:extLst>
      <p:ext uri="{BB962C8B-B14F-4D97-AF65-F5344CB8AC3E}">
        <p14:creationId xmlns:p14="http://schemas.microsoft.com/office/powerpoint/2010/main" val="3589758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4ABA1D1-2705-4D81-9183-1A2C2E57203C}"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2A93D72-6A8E-4793-B8C8-A2E5A1C4DAA6}" type="slidenum">
              <a:rPr lang="es-CL"/>
              <a:pPr>
                <a:defRPr/>
              </a:pPr>
              <a:t>‹Nº›</a:t>
            </a:fld>
            <a:endParaRPr lang="es-CL"/>
          </a:p>
        </p:txBody>
      </p:sp>
    </p:spTree>
    <p:extLst>
      <p:ext uri="{BB962C8B-B14F-4D97-AF65-F5344CB8AC3E}">
        <p14:creationId xmlns:p14="http://schemas.microsoft.com/office/powerpoint/2010/main" val="88754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4012B57E-09BF-45A3-BEA9-772E3675DFFB}"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7A4D3B65-738B-40DB-BC06-1AA5A3C6E8BE}" type="slidenum">
              <a:rPr lang="es-CL"/>
              <a:pPr>
                <a:defRPr/>
              </a:pPr>
              <a:t>‹Nº›</a:t>
            </a:fld>
            <a:endParaRPr lang="es-CL"/>
          </a:p>
        </p:txBody>
      </p:sp>
    </p:spTree>
    <p:extLst>
      <p:ext uri="{BB962C8B-B14F-4D97-AF65-F5344CB8AC3E}">
        <p14:creationId xmlns:p14="http://schemas.microsoft.com/office/powerpoint/2010/main" val="1274547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6ACD3629-8093-44F5-8605-832A288D2578}" type="datetimeFigureOut">
              <a:rPr lang="es-CL"/>
              <a:pPr>
                <a:defRPr/>
              </a:pPr>
              <a:t>22-02-2016</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6AC12AAD-B41E-4C01-A44F-237E9C657C99}" type="slidenum">
              <a:rPr lang="es-CL"/>
              <a:pPr>
                <a:defRPr/>
              </a:pPr>
              <a:t>‹Nº›</a:t>
            </a:fld>
            <a:endParaRPr lang="es-CL"/>
          </a:p>
        </p:txBody>
      </p:sp>
    </p:spTree>
    <p:extLst>
      <p:ext uri="{BB962C8B-B14F-4D97-AF65-F5344CB8AC3E}">
        <p14:creationId xmlns:p14="http://schemas.microsoft.com/office/powerpoint/2010/main" val="3092962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0B37514F-F82B-49DF-B174-6C4E567FE1D5}" type="datetimeFigureOut">
              <a:rPr lang="es-CL"/>
              <a:pPr>
                <a:defRPr/>
              </a:pPr>
              <a:t>22-02-2016</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765EA512-5CD3-4F7E-A24B-77A733A64BE5}" type="slidenum">
              <a:rPr lang="es-CL"/>
              <a:pPr>
                <a:defRPr/>
              </a:pPr>
              <a:t>‹Nº›</a:t>
            </a:fld>
            <a:endParaRPr lang="es-CL"/>
          </a:p>
        </p:txBody>
      </p:sp>
    </p:spTree>
    <p:extLst>
      <p:ext uri="{BB962C8B-B14F-4D97-AF65-F5344CB8AC3E}">
        <p14:creationId xmlns:p14="http://schemas.microsoft.com/office/powerpoint/2010/main" val="361208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33FF7646-99B2-44A2-9351-680B3FCBF4D0}"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E606D4DA-1CE2-4CA9-AEEA-3459CF8A80CF}" type="slidenum">
              <a:rPr lang="es-CL"/>
              <a:pPr>
                <a:defRPr/>
              </a:pPr>
              <a:t>‹Nº›</a:t>
            </a:fld>
            <a:endParaRPr lang="es-CL" dirty="0"/>
          </a:p>
        </p:txBody>
      </p:sp>
    </p:spTree>
    <p:extLst>
      <p:ext uri="{BB962C8B-B14F-4D97-AF65-F5344CB8AC3E}">
        <p14:creationId xmlns:p14="http://schemas.microsoft.com/office/powerpoint/2010/main" val="1633083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527C498-084A-42AB-B242-390A9EE7C23F}" type="datetimeFigureOut">
              <a:rPr lang="es-CL"/>
              <a:pPr>
                <a:defRPr/>
              </a:pPr>
              <a:t>22-02-2016</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10DE5F6C-B1D2-4AD4-87D5-823131B2BC48}" type="slidenum">
              <a:rPr lang="es-CL"/>
              <a:pPr>
                <a:defRPr/>
              </a:pPr>
              <a:t>‹Nº›</a:t>
            </a:fld>
            <a:endParaRPr lang="es-CL"/>
          </a:p>
        </p:txBody>
      </p:sp>
    </p:spTree>
    <p:extLst>
      <p:ext uri="{BB962C8B-B14F-4D97-AF65-F5344CB8AC3E}">
        <p14:creationId xmlns:p14="http://schemas.microsoft.com/office/powerpoint/2010/main" val="4112864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220A2E4-AA4C-49B9-957A-4C66B1322F36}"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8C2AD848-BF9C-452F-A605-075F98139583}" type="slidenum">
              <a:rPr lang="es-CL"/>
              <a:pPr>
                <a:defRPr/>
              </a:pPr>
              <a:t>‹Nº›</a:t>
            </a:fld>
            <a:endParaRPr lang="es-CL"/>
          </a:p>
        </p:txBody>
      </p:sp>
    </p:spTree>
    <p:extLst>
      <p:ext uri="{BB962C8B-B14F-4D97-AF65-F5344CB8AC3E}">
        <p14:creationId xmlns:p14="http://schemas.microsoft.com/office/powerpoint/2010/main" val="2375687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1F177DC-7E7D-4EAA-B08B-35604802D722}"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6CC65183-1BBD-4FC3-81EB-CD6F49067C54}" type="slidenum">
              <a:rPr lang="es-CL"/>
              <a:pPr>
                <a:defRPr/>
              </a:pPr>
              <a:t>‹Nº›</a:t>
            </a:fld>
            <a:endParaRPr lang="es-CL"/>
          </a:p>
        </p:txBody>
      </p:sp>
    </p:spTree>
    <p:extLst>
      <p:ext uri="{BB962C8B-B14F-4D97-AF65-F5344CB8AC3E}">
        <p14:creationId xmlns:p14="http://schemas.microsoft.com/office/powerpoint/2010/main" val="3124259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84D6D7A-D4F8-44A2-9023-362739FA21FD}"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4015EBD-6A57-4E3C-B37F-FC4B22529436}" type="slidenum">
              <a:rPr lang="es-CL"/>
              <a:pPr>
                <a:defRPr/>
              </a:pPr>
              <a:t>‹Nº›</a:t>
            </a:fld>
            <a:endParaRPr lang="es-CL"/>
          </a:p>
        </p:txBody>
      </p:sp>
    </p:spTree>
    <p:extLst>
      <p:ext uri="{BB962C8B-B14F-4D97-AF65-F5344CB8AC3E}">
        <p14:creationId xmlns:p14="http://schemas.microsoft.com/office/powerpoint/2010/main" val="4047376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94263A4-9595-46E9-9750-F140C08E71A6}"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4D2EA3B-60ED-41C8-8834-9DFB4A213BCA}" type="slidenum">
              <a:rPr lang="es-CL"/>
              <a:pPr>
                <a:defRPr/>
              </a:pPr>
              <a:t>‹Nº›</a:t>
            </a:fld>
            <a:endParaRPr lang="es-CL"/>
          </a:p>
        </p:txBody>
      </p:sp>
    </p:spTree>
    <p:extLst>
      <p:ext uri="{BB962C8B-B14F-4D97-AF65-F5344CB8AC3E}">
        <p14:creationId xmlns:p14="http://schemas.microsoft.com/office/powerpoint/2010/main" val="2915127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C3303FF4-E2E6-4284-9804-D978ED4F1945}"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464B8F4-20BD-4452-9346-676819487D19}" type="slidenum">
              <a:rPr lang="es-CL"/>
              <a:pPr>
                <a:defRPr/>
              </a:pPr>
              <a:t>‹Nº›</a:t>
            </a:fld>
            <a:endParaRPr lang="es-CL"/>
          </a:p>
        </p:txBody>
      </p:sp>
    </p:spTree>
    <p:extLst>
      <p:ext uri="{BB962C8B-B14F-4D97-AF65-F5344CB8AC3E}">
        <p14:creationId xmlns:p14="http://schemas.microsoft.com/office/powerpoint/2010/main" val="2735941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861502A4-E768-4B12-9B3C-FA8AADF61565}"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C6AA50E-EBED-4B2A-9BC5-DABBB2F142BE}" type="slidenum">
              <a:rPr lang="es-CL"/>
              <a:pPr>
                <a:defRPr/>
              </a:pPr>
              <a:t>‹Nº›</a:t>
            </a:fld>
            <a:endParaRPr lang="es-CL"/>
          </a:p>
        </p:txBody>
      </p:sp>
    </p:spTree>
    <p:extLst>
      <p:ext uri="{BB962C8B-B14F-4D97-AF65-F5344CB8AC3E}">
        <p14:creationId xmlns:p14="http://schemas.microsoft.com/office/powerpoint/2010/main" val="2304043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8D8B052-8341-46B6-A657-823FB82B2888}"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93F9E7C-0021-4DDF-A2F0-3984487B081B}" type="slidenum">
              <a:rPr lang="es-CL"/>
              <a:pPr>
                <a:defRPr/>
              </a:pPr>
              <a:t>‹Nº›</a:t>
            </a:fld>
            <a:endParaRPr lang="es-CL"/>
          </a:p>
        </p:txBody>
      </p:sp>
    </p:spTree>
    <p:extLst>
      <p:ext uri="{BB962C8B-B14F-4D97-AF65-F5344CB8AC3E}">
        <p14:creationId xmlns:p14="http://schemas.microsoft.com/office/powerpoint/2010/main" val="80527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351B074B-7CF2-4013-A4CC-D5DF5F3FA33D}"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1DB36E4-A564-463D-B823-AFD5C42F3A8E}" type="slidenum">
              <a:rPr lang="es-CL"/>
              <a:pPr>
                <a:defRPr/>
              </a:pPr>
              <a:t>‹Nº›</a:t>
            </a:fld>
            <a:endParaRPr lang="es-CL"/>
          </a:p>
        </p:txBody>
      </p:sp>
    </p:spTree>
    <p:extLst>
      <p:ext uri="{BB962C8B-B14F-4D97-AF65-F5344CB8AC3E}">
        <p14:creationId xmlns:p14="http://schemas.microsoft.com/office/powerpoint/2010/main" val="2518933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A1869193-6C5F-4F13-8440-9CBF6F3D525C}" type="datetimeFigureOut">
              <a:rPr lang="es-CL"/>
              <a:pPr>
                <a:defRPr/>
              </a:pPr>
              <a:t>22-02-2016</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E67311A0-F06F-4FEF-A7AD-456266163493}" type="slidenum">
              <a:rPr lang="es-CL"/>
              <a:pPr>
                <a:defRPr/>
              </a:pPr>
              <a:t>‹Nº›</a:t>
            </a:fld>
            <a:endParaRPr lang="es-CL"/>
          </a:p>
        </p:txBody>
      </p:sp>
    </p:spTree>
    <p:extLst>
      <p:ext uri="{BB962C8B-B14F-4D97-AF65-F5344CB8AC3E}">
        <p14:creationId xmlns:p14="http://schemas.microsoft.com/office/powerpoint/2010/main" val="393494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68B42CA3-EABD-447D-845A-FF63A1D702B4}"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9DA47B88-7932-4232-974C-399DFB2C5977}" type="slidenum">
              <a:rPr lang="es-CL"/>
              <a:pPr>
                <a:defRPr/>
              </a:pPr>
              <a:t>‹Nº›</a:t>
            </a:fld>
            <a:endParaRPr lang="es-CL" dirty="0"/>
          </a:p>
        </p:txBody>
      </p:sp>
    </p:spTree>
    <p:extLst>
      <p:ext uri="{BB962C8B-B14F-4D97-AF65-F5344CB8AC3E}">
        <p14:creationId xmlns:p14="http://schemas.microsoft.com/office/powerpoint/2010/main" val="2151815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4F82BABC-AD54-46A8-948A-6D6C1ED5F9CD}" type="datetimeFigureOut">
              <a:rPr lang="es-CL"/>
              <a:pPr>
                <a:defRPr/>
              </a:pPr>
              <a:t>22-02-2016</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06E97552-D5FA-4C1C-8A52-6A9EE7DA50BB}" type="slidenum">
              <a:rPr lang="es-CL"/>
              <a:pPr>
                <a:defRPr/>
              </a:pPr>
              <a:t>‹Nº›</a:t>
            </a:fld>
            <a:endParaRPr lang="es-CL"/>
          </a:p>
        </p:txBody>
      </p:sp>
    </p:spTree>
    <p:extLst>
      <p:ext uri="{BB962C8B-B14F-4D97-AF65-F5344CB8AC3E}">
        <p14:creationId xmlns:p14="http://schemas.microsoft.com/office/powerpoint/2010/main" val="1444164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0B053C0-ABA6-4393-A142-78D33D7998D8}" type="datetimeFigureOut">
              <a:rPr lang="es-CL"/>
              <a:pPr>
                <a:defRPr/>
              </a:pPr>
              <a:t>22-02-2016</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7F9BC898-F51E-4689-AB19-570C96D8C641}" type="slidenum">
              <a:rPr lang="es-CL"/>
              <a:pPr>
                <a:defRPr/>
              </a:pPr>
              <a:t>‹Nº›</a:t>
            </a:fld>
            <a:endParaRPr lang="es-CL"/>
          </a:p>
        </p:txBody>
      </p:sp>
    </p:spTree>
    <p:extLst>
      <p:ext uri="{BB962C8B-B14F-4D97-AF65-F5344CB8AC3E}">
        <p14:creationId xmlns:p14="http://schemas.microsoft.com/office/powerpoint/2010/main" val="1311701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1750D72-6766-4EC9-97B3-2B13681ED22B}"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D4101524-F020-4E28-98F4-0ACF91642B58}" type="slidenum">
              <a:rPr lang="es-CL"/>
              <a:pPr>
                <a:defRPr/>
              </a:pPr>
              <a:t>‹Nº›</a:t>
            </a:fld>
            <a:endParaRPr lang="es-CL"/>
          </a:p>
        </p:txBody>
      </p:sp>
    </p:spTree>
    <p:extLst>
      <p:ext uri="{BB962C8B-B14F-4D97-AF65-F5344CB8AC3E}">
        <p14:creationId xmlns:p14="http://schemas.microsoft.com/office/powerpoint/2010/main" val="1181594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9C4FE8D-FB1B-4BC9-8273-6E1896632AF3}"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30882CA-E58C-4F29-BEEC-7EC79C716C48}" type="slidenum">
              <a:rPr lang="es-CL"/>
              <a:pPr>
                <a:defRPr/>
              </a:pPr>
              <a:t>‹Nº›</a:t>
            </a:fld>
            <a:endParaRPr lang="es-CL"/>
          </a:p>
        </p:txBody>
      </p:sp>
    </p:spTree>
    <p:extLst>
      <p:ext uri="{BB962C8B-B14F-4D97-AF65-F5344CB8AC3E}">
        <p14:creationId xmlns:p14="http://schemas.microsoft.com/office/powerpoint/2010/main" val="2888039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6DD9CD7-A25B-45F5-9E2C-348E8AD45087}"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EA1882D-9B46-4EAD-9EB3-100924B30252}" type="slidenum">
              <a:rPr lang="es-CL"/>
              <a:pPr>
                <a:defRPr/>
              </a:pPr>
              <a:t>‹Nº›</a:t>
            </a:fld>
            <a:endParaRPr lang="es-CL"/>
          </a:p>
        </p:txBody>
      </p:sp>
    </p:spTree>
    <p:extLst>
      <p:ext uri="{BB962C8B-B14F-4D97-AF65-F5344CB8AC3E}">
        <p14:creationId xmlns:p14="http://schemas.microsoft.com/office/powerpoint/2010/main" val="2873899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6AFBE8C-6C2E-48A5-9441-6AB760C23F02}"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A049814-CC2F-4E6A-AD2A-011335C90837}" type="slidenum">
              <a:rPr lang="es-CL"/>
              <a:pPr>
                <a:defRPr/>
              </a:pPr>
              <a:t>‹Nº›</a:t>
            </a:fld>
            <a:endParaRPr lang="es-CL"/>
          </a:p>
        </p:txBody>
      </p:sp>
    </p:spTree>
    <p:extLst>
      <p:ext uri="{BB962C8B-B14F-4D97-AF65-F5344CB8AC3E}">
        <p14:creationId xmlns:p14="http://schemas.microsoft.com/office/powerpoint/2010/main" val="1946803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CB9E278E-694F-43E9-971C-6D1FB1BD4ABD}"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D5DC696-A474-43B0-8005-AA79F78F03C8}" type="slidenum">
              <a:rPr lang="es-CL"/>
              <a:pPr>
                <a:defRPr/>
              </a:pPr>
              <a:t>‹Nº›</a:t>
            </a:fld>
            <a:endParaRPr lang="es-CL"/>
          </a:p>
        </p:txBody>
      </p:sp>
    </p:spTree>
    <p:extLst>
      <p:ext uri="{BB962C8B-B14F-4D97-AF65-F5344CB8AC3E}">
        <p14:creationId xmlns:p14="http://schemas.microsoft.com/office/powerpoint/2010/main" val="951294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2DB220C8-DC90-450F-A003-50D11A3C4B16}"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4EF8C66-2DD8-45FD-AEF0-F2F379F0882B}" type="slidenum">
              <a:rPr lang="es-CL"/>
              <a:pPr>
                <a:defRPr/>
              </a:pPr>
              <a:t>‹Nº›</a:t>
            </a:fld>
            <a:endParaRPr lang="es-CL"/>
          </a:p>
        </p:txBody>
      </p:sp>
    </p:spTree>
    <p:extLst>
      <p:ext uri="{BB962C8B-B14F-4D97-AF65-F5344CB8AC3E}">
        <p14:creationId xmlns:p14="http://schemas.microsoft.com/office/powerpoint/2010/main" val="1915059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3199121-7258-4852-B8BE-BEB03AFBB133}"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55E34FF-EC25-4AF4-999F-2E5121B31234}" type="slidenum">
              <a:rPr lang="es-CL"/>
              <a:pPr>
                <a:defRPr/>
              </a:pPr>
              <a:t>‹Nº›</a:t>
            </a:fld>
            <a:endParaRPr lang="es-CL"/>
          </a:p>
        </p:txBody>
      </p:sp>
    </p:spTree>
    <p:extLst>
      <p:ext uri="{BB962C8B-B14F-4D97-AF65-F5344CB8AC3E}">
        <p14:creationId xmlns:p14="http://schemas.microsoft.com/office/powerpoint/2010/main" val="4203945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734812E6-054C-4A15-9FDB-215A03C807A2}"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6135738-19DA-4640-AE11-393161DD31F4}" type="slidenum">
              <a:rPr lang="es-CL"/>
              <a:pPr>
                <a:defRPr/>
              </a:pPr>
              <a:t>‹Nº›</a:t>
            </a:fld>
            <a:endParaRPr lang="es-CL"/>
          </a:p>
        </p:txBody>
      </p:sp>
    </p:spTree>
    <p:extLst>
      <p:ext uri="{BB962C8B-B14F-4D97-AF65-F5344CB8AC3E}">
        <p14:creationId xmlns:p14="http://schemas.microsoft.com/office/powerpoint/2010/main" val="90106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CD9126CB-15A4-4541-AEB2-7CCFBD481F84}"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61F9EC27-4312-472B-B360-F9CF534DC181}" type="slidenum">
              <a:rPr lang="es-CL"/>
              <a:pPr>
                <a:defRPr/>
              </a:pPr>
              <a:t>‹Nº›</a:t>
            </a:fld>
            <a:endParaRPr lang="es-CL" dirty="0"/>
          </a:p>
        </p:txBody>
      </p:sp>
    </p:spTree>
    <p:extLst>
      <p:ext uri="{BB962C8B-B14F-4D97-AF65-F5344CB8AC3E}">
        <p14:creationId xmlns:p14="http://schemas.microsoft.com/office/powerpoint/2010/main" val="3698675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31B38540-788A-4D12-A60E-5A75B0DB8194}" type="datetimeFigureOut">
              <a:rPr lang="es-CL"/>
              <a:pPr>
                <a:defRPr/>
              </a:pPr>
              <a:t>22-02-2016</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C481EDAA-23FD-4E07-96C8-C5460F39BF97}" type="slidenum">
              <a:rPr lang="es-CL"/>
              <a:pPr>
                <a:defRPr/>
              </a:pPr>
              <a:t>‹Nº›</a:t>
            </a:fld>
            <a:endParaRPr lang="es-CL"/>
          </a:p>
        </p:txBody>
      </p:sp>
    </p:spTree>
    <p:extLst>
      <p:ext uri="{BB962C8B-B14F-4D97-AF65-F5344CB8AC3E}">
        <p14:creationId xmlns:p14="http://schemas.microsoft.com/office/powerpoint/2010/main" val="3724941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88346466-EA6E-4AE8-9410-5A82155D643A}" type="datetimeFigureOut">
              <a:rPr lang="es-CL"/>
              <a:pPr>
                <a:defRPr/>
              </a:pPr>
              <a:t>22-02-2016</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AC935503-352B-4559-939C-55DC86C56188}" type="slidenum">
              <a:rPr lang="es-CL"/>
              <a:pPr>
                <a:defRPr/>
              </a:pPr>
              <a:t>‹Nº›</a:t>
            </a:fld>
            <a:endParaRPr lang="es-CL"/>
          </a:p>
        </p:txBody>
      </p:sp>
    </p:spTree>
    <p:extLst>
      <p:ext uri="{BB962C8B-B14F-4D97-AF65-F5344CB8AC3E}">
        <p14:creationId xmlns:p14="http://schemas.microsoft.com/office/powerpoint/2010/main" val="304933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6CA3DDA-72A3-461E-94D8-75A89CA5631C}" type="datetimeFigureOut">
              <a:rPr lang="es-CL"/>
              <a:pPr>
                <a:defRPr/>
              </a:pPr>
              <a:t>22-02-2016</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EA1EC1AA-0837-4A50-B3FB-F87A80E6B381}" type="slidenum">
              <a:rPr lang="es-CL"/>
              <a:pPr>
                <a:defRPr/>
              </a:pPr>
              <a:t>‹Nº›</a:t>
            </a:fld>
            <a:endParaRPr lang="es-CL"/>
          </a:p>
        </p:txBody>
      </p:sp>
    </p:spTree>
    <p:extLst>
      <p:ext uri="{BB962C8B-B14F-4D97-AF65-F5344CB8AC3E}">
        <p14:creationId xmlns:p14="http://schemas.microsoft.com/office/powerpoint/2010/main" val="6176894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D52142F-3344-43CD-BEF4-34AEF589C596}"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0EDE1CB-DDA6-4B47-847D-DD3A1AA1D037}" type="slidenum">
              <a:rPr lang="es-CL"/>
              <a:pPr>
                <a:defRPr/>
              </a:pPr>
              <a:t>‹Nº›</a:t>
            </a:fld>
            <a:endParaRPr lang="es-CL"/>
          </a:p>
        </p:txBody>
      </p:sp>
    </p:spTree>
    <p:extLst>
      <p:ext uri="{BB962C8B-B14F-4D97-AF65-F5344CB8AC3E}">
        <p14:creationId xmlns:p14="http://schemas.microsoft.com/office/powerpoint/2010/main" val="2960223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41A4045-F1C7-4EB7-A51D-5BE5FF8060C7}"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6A958A53-64E6-4215-BECD-D5019B2C5146}" type="slidenum">
              <a:rPr lang="es-CL"/>
              <a:pPr>
                <a:defRPr/>
              </a:pPr>
              <a:t>‹Nº›</a:t>
            </a:fld>
            <a:endParaRPr lang="es-CL"/>
          </a:p>
        </p:txBody>
      </p:sp>
    </p:spTree>
    <p:extLst>
      <p:ext uri="{BB962C8B-B14F-4D97-AF65-F5344CB8AC3E}">
        <p14:creationId xmlns:p14="http://schemas.microsoft.com/office/powerpoint/2010/main" val="1378212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3F542E3-07E6-4C50-B2A9-9EBB2E9989E7}"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FD82A96-0D05-4DA9-B2A6-4BE003297C31}" type="slidenum">
              <a:rPr lang="es-CL"/>
              <a:pPr>
                <a:defRPr/>
              </a:pPr>
              <a:t>‹Nº›</a:t>
            </a:fld>
            <a:endParaRPr lang="es-CL"/>
          </a:p>
        </p:txBody>
      </p:sp>
    </p:spTree>
    <p:extLst>
      <p:ext uri="{BB962C8B-B14F-4D97-AF65-F5344CB8AC3E}">
        <p14:creationId xmlns:p14="http://schemas.microsoft.com/office/powerpoint/2010/main" val="14472060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DAF09CF-AF10-4E43-8CE5-A2A2DCA332A4}"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7A0D8DF-2102-49A7-8B7E-06288345A881}" type="slidenum">
              <a:rPr lang="es-CL"/>
              <a:pPr>
                <a:defRPr/>
              </a:pPr>
              <a:t>‹Nº›</a:t>
            </a:fld>
            <a:endParaRPr lang="es-CL"/>
          </a:p>
        </p:txBody>
      </p:sp>
    </p:spTree>
    <p:extLst>
      <p:ext uri="{BB962C8B-B14F-4D97-AF65-F5344CB8AC3E}">
        <p14:creationId xmlns:p14="http://schemas.microsoft.com/office/powerpoint/2010/main" val="1833893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vl1pPr>
          </a:lstStyle>
          <a:p>
            <a:pPr>
              <a:defRPr/>
            </a:pPr>
            <a:fld id="{B49A9800-9C44-428C-9B13-3C0803796073}"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21D16DCA-9F6F-4EA8-B88C-4B8AC3E6DC60}" type="slidenum">
              <a:rPr lang="es-CL"/>
              <a:pPr>
                <a:defRPr/>
              </a:pPr>
              <a:t>‹Nº›</a:t>
            </a:fld>
            <a:endParaRPr lang="es-CL"/>
          </a:p>
        </p:txBody>
      </p:sp>
    </p:spTree>
    <p:extLst>
      <p:ext uri="{BB962C8B-B14F-4D97-AF65-F5344CB8AC3E}">
        <p14:creationId xmlns:p14="http://schemas.microsoft.com/office/powerpoint/2010/main" val="39155476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vl1pPr>
          </a:lstStyle>
          <a:p>
            <a:pPr>
              <a:defRPr/>
            </a:pPr>
            <a:fld id="{490D8FE0-E08E-44C6-9A23-20031F7B1860}"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2F8CFB1B-91C0-4465-8C13-C5BAFC1296F8}" type="slidenum">
              <a:rPr lang="es-CL"/>
              <a:pPr>
                <a:defRPr/>
              </a:pPr>
              <a:t>‹Nº›</a:t>
            </a:fld>
            <a:endParaRPr lang="es-CL"/>
          </a:p>
        </p:txBody>
      </p:sp>
    </p:spTree>
    <p:extLst>
      <p:ext uri="{BB962C8B-B14F-4D97-AF65-F5344CB8AC3E}">
        <p14:creationId xmlns:p14="http://schemas.microsoft.com/office/powerpoint/2010/main" val="4144280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vl1pPr>
          </a:lstStyle>
          <a:p>
            <a:pPr>
              <a:defRPr/>
            </a:pPr>
            <a:fld id="{7D31E7B5-64F9-489D-BB76-E5B672A193D4}"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4C864A92-A319-4588-8E5E-144A2752F117}" type="slidenum">
              <a:rPr lang="es-CL"/>
              <a:pPr>
                <a:defRPr/>
              </a:pPr>
              <a:t>‹Nº›</a:t>
            </a:fld>
            <a:endParaRPr lang="es-CL"/>
          </a:p>
        </p:txBody>
      </p:sp>
    </p:spTree>
    <p:extLst>
      <p:ext uri="{BB962C8B-B14F-4D97-AF65-F5344CB8AC3E}">
        <p14:creationId xmlns:p14="http://schemas.microsoft.com/office/powerpoint/2010/main" val="232161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7196A95-6931-4826-8024-8399EB86DF76}"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4A5E6C26-35C7-459D-8465-D28E5BAE30D5}" type="slidenum">
              <a:rPr lang="es-CL"/>
              <a:pPr>
                <a:defRPr/>
              </a:pPr>
              <a:t>‹Nº›</a:t>
            </a:fld>
            <a:endParaRPr lang="es-CL" dirty="0"/>
          </a:p>
        </p:txBody>
      </p:sp>
    </p:spTree>
    <p:extLst>
      <p:ext uri="{BB962C8B-B14F-4D97-AF65-F5344CB8AC3E}">
        <p14:creationId xmlns:p14="http://schemas.microsoft.com/office/powerpoint/2010/main" val="12281927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fontAlgn="base">
              <a:spcBef>
                <a:spcPct val="0"/>
              </a:spcBef>
              <a:spcAft>
                <a:spcPct val="0"/>
              </a:spcAft>
              <a:defRPr/>
            </a:lvl1pPr>
          </a:lstStyle>
          <a:p>
            <a:pPr>
              <a:defRPr/>
            </a:pPr>
            <a:fld id="{B90C4ADD-D83D-4226-B5D4-D99CC2DED820}"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BBB79A27-9130-4584-9CE8-5E7CD580904D}" type="slidenum">
              <a:rPr lang="es-CL"/>
              <a:pPr>
                <a:defRPr/>
              </a:pPr>
              <a:t>‹Nº›</a:t>
            </a:fld>
            <a:endParaRPr lang="es-CL"/>
          </a:p>
        </p:txBody>
      </p:sp>
    </p:spTree>
    <p:extLst>
      <p:ext uri="{BB962C8B-B14F-4D97-AF65-F5344CB8AC3E}">
        <p14:creationId xmlns:p14="http://schemas.microsoft.com/office/powerpoint/2010/main" val="113010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fontAlgn="base">
              <a:spcBef>
                <a:spcPct val="0"/>
              </a:spcBef>
              <a:spcAft>
                <a:spcPct val="0"/>
              </a:spcAft>
              <a:defRPr/>
            </a:lvl1pPr>
          </a:lstStyle>
          <a:p>
            <a:pPr>
              <a:defRPr/>
            </a:pPr>
            <a:fld id="{13B33A9F-8FD8-4EC2-83F2-2108B578C205}" type="datetimeFigureOut">
              <a:rPr lang="es-CL"/>
              <a:pPr>
                <a:defRPr/>
              </a:pPr>
              <a:t>22-02-2016</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BDA453E7-B1FA-4FDB-906B-BC37A88D780E}" type="slidenum">
              <a:rPr lang="es-CL"/>
              <a:pPr>
                <a:defRPr/>
              </a:pPr>
              <a:t>‹Nº›</a:t>
            </a:fld>
            <a:endParaRPr lang="es-CL"/>
          </a:p>
        </p:txBody>
      </p:sp>
    </p:spTree>
    <p:extLst>
      <p:ext uri="{BB962C8B-B14F-4D97-AF65-F5344CB8AC3E}">
        <p14:creationId xmlns:p14="http://schemas.microsoft.com/office/powerpoint/2010/main" val="2294219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fontAlgn="base">
              <a:spcBef>
                <a:spcPct val="0"/>
              </a:spcBef>
              <a:spcAft>
                <a:spcPct val="0"/>
              </a:spcAft>
              <a:defRPr/>
            </a:lvl1pPr>
          </a:lstStyle>
          <a:p>
            <a:pPr>
              <a:defRPr/>
            </a:pPr>
            <a:fld id="{19D3E2CC-41DD-46CE-AA8D-7516C8E6ECB6}" type="datetimeFigureOut">
              <a:rPr lang="es-CL"/>
              <a:pPr>
                <a:defRPr/>
              </a:pPr>
              <a:t>22-02-2016</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D5FB05AE-4DF4-4BC7-AEBE-34698512BF08}" type="slidenum">
              <a:rPr lang="es-CL"/>
              <a:pPr>
                <a:defRPr/>
              </a:pPr>
              <a:t>‹Nº›</a:t>
            </a:fld>
            <a:endParaRPr lang="es-CL"/>
          </a:p>
        </p:txBody>
      </p:sp>
    </p:spTree>
    <p:extLst>
      <p:ext uri="{BB962C8B-B14F-4D97-AF65-F5344CB8AC3E}">
        <p14:creationId xmlns:p14="http://schemas.microsoft.com/office/powerpoint/2010/main" val="3049966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fontAlgn="base">
              <a:spcBef>
                <a:spcPct val="0"/>
              </a:spcBef>
              <a:spcAft>
                <a:spcPct val="0"/>
              </a:spcAft>
              <a:defRPr/>
            </a:lvl1pPr>
          </a:lstStyle>
          <a:p>
            <a:pPr>
              <a:defRPr/>
            </a:pPr>
            <a:fld id="{DBAAA036-E2BE-4686-B510-92881284B50B}" type="datetimeFigureOut">
              <a:rPr lang="es-CL"/>
              <a:pPr>
                <a:defRPr/>
              </a:pPr>
              <a:t>22-02-2016</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6B0DCBDB-66A8-4F9E-A3CD-C3EDC00DF597}" type="slidenum">
              <a:rPr lang="es-CL"/>
              <a:pPr>
                <a:defRPr/>
              </a:pPr>
              <a:t>‹Nº›</a:t>
            </a:fld>
            <a:endParaRPr lang="es-CL"/>
          </a:p>
        </p:txBody>
      </p:sp>
    </p:spTree>
    <p:extLst>
      <p:ext uri="{BB962C8B-B14F-4D97-AF65-F5344CB8AC3E}">
        <p14:creationId xmlns:p14="http://schemas.microsoft.com/office/powerpoint/2010/main" val="6839794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fontAlgn="base">
              <a:spcBef>
                <a:spcPct val="0"/>
              </a:spcBef>
              <a:spcAft>
                <a:spcPct val="0"/>
              </a:spcAft>
              <a:defRPr/>
            </a:lvl1pPr>
          </a:lstStyle>
          <a:p>
            <a:pPr>
              <a:defRPr/>
            </a:pPr>
            <a:fld id="{C6A278EE-42B9-45DA-BEF5-9A61A2CB4EAE}"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DDF8A779-3A9F-40D2-9546-59C5A0022A31}" type="slidenum">
              <a:rPr lang="es-CL"/>
              <a:pPr>
                <a:defRPr/>
              </a:pPr>
              <a:t>‹Nº›</a:t>
            </a:fld>
            <a:endParaRPr lang="es-CL"/>
          </a:p>
        </p:txBody>
      </p:sp>
    </p:spTree>
    <p:extLst>
      <p:ext uri="{BB962C8B-B14F-4D97-AF65-F5344CB8AC3E}">
        <p14:creationId xmlns:p14="http://schemas.microsoft.com/office/powerpoint/2010/main" val="763856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fontAlgn="base">
              <a:spcBef>
                <a:spcPct val="0"/>
              </a:spcBef>
              <a:spcAft>
                <a:spcPct val="0"/>
              </a:spcAft>
              <a:defRPr/>
            </a:lvl1pPr>
          </a:lstStyle>
          <a:p>
            <a:pPr>
              <a:defRPr/>
            </a:pPr>
            <a:fld id="{5C9C878F-D9EB-474B-9522-C923F70A6AE6}" type="datetimeFigureOut">
              <a:rPr lang="es-CL"/>
              <a:pPr>
                <a:defRPr/>
              </a:pPr>
              <a:t>22-02-2016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B2BA61D5-5A26-4FC4-9718-325729873366}" type="slidenum">
              <a:rPr lang="es-CL"/>
              <a:pPr>
                <a:defRPr/>
              </a:pPr>
              <a:t>‹Nº›</a:t>
            </a:fld>
            <a:endParaRPr lang="es-CL"/>
          </a:p>
        </p:txBody>
      </p:sp>
    </p:spTree>
    <p:extLst>
      <p:ext uri="{BB962C8B-B14F-4D97-AF65-F5344CB8AC3E}">
        <p14:creationId xmlns:p14="http://schemas.microsoft.com/office/powerpoint/2010/main" val="462225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vl1pPr>
          </a:lstStyle>
          <a:p>
            <a:pPr>
              <a:defRPr/>
            </a:pPr>
            <a:fld id="{9EA44DA8-3069-4899-92EC-2C189F96DA8A}"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514DC2C4-2098-41E8-941D-7CD12E262327}" type="slidenum">
              <a:rPr lang="es-CL"/>
              <a:pPr>
                <a:defRPr/>
              </a:pPr>
              <a:t>‹Nº›</a:t>
            </a:fld>
            <a:endParaRPr lang="es-CL"/>
          </a:p>
        </p:txBody>
      </p:sp>
    </p:spTree>
    <p:extLst>
      <p:ext uri="{BB962C8B-B14F-4D97-AF65-F5344CB8AC3E}">
        <p14:creationId xmlns:p14="http://schemas.microsoft.com/office/powerpoint/2010/main" val="3356247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vl1pPr>
          </a:lstStyle>
          <a:p>
            <a:pPr>
              <a:defRPr/>
            </a:pPr>
            <a:fld id="{CA45ECF6-1DD1-4692-950B-0300F2B3DF26}" type="datetimeFigureOut">
              <a:rPr lang="es-CL"/>
              <a:pPr>
                <a:defRPr/>
              </a:pPr>
              <a:t>22-02-2016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vl1pPr>
          </a:lstStyle>
          <a:p>
            <a:pPr>
              <a:defRPr/>
            </a:pPr>
            <a:fld id="{7C36EB72-0AD5-4A25-BB1E-C8506036C044}" type="slidenum">
              <a:rPr lang="es-CL"/>
              <a:pPr>
                <a:defRPr/>
              </a:pPr>
              <a:t>‹Nº›</a:t>
            </a:fld>
            <a:endParaRPr lang="es-CL"/>
          </a:p>
        </p:txBody>
      </p:sp>
    </p:spTree>
    <p:extLst>
      <p:ext uri="{BB962C8B-B14F-4D97-AF65-F5344CB8AC3E}">
        <p14:creationId xmlns:p14="http://schemas.microsoft.com/office/powerpoint/2010/main" val="32138957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AA0BB9BB-E2A1-4EAB-84FB-0F68CC2F5F67}" type="datetimeFigureOut">
              <a:rPr lang="es-ES"/>
              <a:pPr>
                <a:defRPr/>
              </a:pPr>
              <a:t>22/02/2016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E99093E-6C38-4FE2-9988-7908386706A4}" type="slidenum">
              <a:rPr lang="es-ES"/>
              <a:pPr>
                <a:defRPr/>
              </a:pPr>
              <a:t>‹Nº›</a:t>
            </a:fld>
            <a:endParaRPr lang="es-ES"/>
          </a:p>
        </p:txBody>
      </p:sp>
    </p:spTree>
    <p:extLst>
      <p:ext uri="{BB962C8B-B14F-4D97-AF65-F5344CB8AC3E}">
        <p14:creationId xmlns:p14="http://schemas.microsoft.com/office/powerpoint/2010/main" val="20837594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413FC01-CA1A-4306-BDA4-7E96811E9DC6}" type="datetimeFigureOut">
              <a:rPr lang="es-ES"/>
              <a:pPr>
                <a:defRPr/>
              </a:pPr>
              <a:t>22/02/2016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74E12DC-01AC-44BC-9CAF-69D4C710CD56}" type="slidenum">
              <a:rPr lang="es-ES"/>
              <a:pPr>
                <a:defRPr/>
              </a:pPr>
              <a:t>‹Nº›</a:t>
            </a:fld>
            <a:endParaRPr lang="es-ES"/>
          </a:p>
        </p:txBody>
      </p:sp>
    </p:spTree>
    <p:extLst>
      <p:ext uri="{BB962C8B-B14F-4D97-AF65-F5344CB8AC3E}">
        <p14:creationId xmlns:p14="http://schemas.microsoft.com/office/powerpoint/2010/main" val="112188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784D6C-B7EC-405A-A2DB-09FA7FB9361D}"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9508BA5-BAE1-4499-9FEA-06CD28FEE09A}" type="slidenum">
              <a:rPr lang="es-CL"/>
              <a:pPr>
                <a:defRPr/>
              </a:pPr>
              <a:t>‹Nº›</a:t>
            </a:fld>
            <a:endParaRPr lang="es-CL" dirty="0"/>
          </a:p>
        </p:txBody>
      </p:sp>
    </p:spTree>
    <p:extLst>
      <p:ext uri="{BB962C8B-B14F-4D97-AF65-F5344CB8AC3E}">
        <p14:creationId xmlns:p14="http://schemas.microsoft.com/office/powerpoint/2010/main" val="28563651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AFCDD2C-C14A-49E0-A9DE-A978A31F60B3}" type="datetimeFigureOut">
              <a:rPr lang="es-ES"/>
              <a:pPr>
                <a:defRPr/>
              </a:pPr>
              <a:t>22/02/2016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685AE20-917F-415B-9FF0-15E5AC4C7435}" type="slidenum">
              <a:rPr lang="es-ES"/>
              <a:pPr>
                <a:defRPr/>
              </a:pPr>
              <a:t>‹Nº›</a:t>
            </a:fld>
            <a:endParaRPr lang="es-ES"/>
          </a:p>
        </p:txBody>
      </p:sp>
    </p:spTree>
    <p:extLst>
      <p:ext uri="{BB962C8B-B14F-4D97-AF65-F5344CB8AC3E}">
        <p14:creationId xmlns:p14="http://schemas.microsoft.com/office/powerpoint/2010/main" val="34598816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B368418A-615F-4CC5-BC54-CB796713C00C}" type="datetimeFigureOut">
              <a:rPr lang="es-ES"/>
              <a:pPr>
                <a:defRPr/>
              </a:pPr>
              <a:t>22/02/2016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1FC81AF-CCA1-4D51-AF8E-A2F544F6CB52}" type="slidenum">
              <a:rPr lang="es-ES"/>
              <a:pPr>
                <a:defRPr/>
              </a:pPr>
              <a:t>‹Nº›</a:t>
            </a:fld>
            <a:endParaRPr lang="es-ES"/>
          </a:p>
        </p:txBody>
      </p:sp>
    </p:spTree>
    <p:extLst>
      <p:ext uri="{BB962C8B-B14F-4D97-AF65-F5344CB8AC3E}">
        <p14:creationId xmlns:p14="http://schemas.microsoft.com/office/powerpoint/2010/main" val="18607781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C92F324F-CB1E-480A-BF28-F5408931012D}" type="datetimeFigureOut">
              <a:rPr lang="es-ES"/>
              <a:pPr>
                <a:defRPr/>
              </a:pPr>
              <a:t>22/02/2016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DCB5F50-C6D3-4124-ACA8-0695D9FF3FA4}" type="slidenum">
              <a:rPr lang="es-ES"/>
              <a:pPr>
                <a:defRPr/>
              </a:pPr>
              <a:t>‹Nº›</a:t>
            </a:fld>
            <a:endParaRPr lang="es-ES"/>
          </a:p>
        </p:txBody>
      </p:sp>
    </p:spTree>
    <p:extLst>
      <p:ext uri="{BB962C8B-B14F-4D97-AF65-F5344CB8AC3E}">
        <p14:creationId xmlns:p14="http://schemas.microsoft.com/office/powerpoint/2010/main" val="876357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0D216772-EF26-4AFC-8B5A-3CAD77B7A3F8}" type="datetimeFigureOut">
              <a:rPr lang="es-ES"/>
              <a:pPr>
                <a:defRPr/>
              </a:pPr>
              <a:t>22/02/2016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703976E-F566-4C89-9916-C4C10125815A}" type="slidenum">
              <a:rPr lang="es-ES"/>
              <a:pPr>
                <a:defRPr/>
              </a:pPr>
              <a:t>‹Nº›</a:t>
            </a:fld>
            <a:endParaRPr lang="es-ES"/>
          </a:p>
        </p:txBody>
      </p:sp>
    </p:spTree>
    <p:extLst>
      <p:ext uri="{BB962C8B-B14F-4D97-AF65-F5344CB8AC3E}">
        <p14:creationId xmlns:p14="http://schemas.microsoft.com/office/powerpoint/2010/main" val="14239036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6BECC8E-644C-4DDE-8FEC-8EF45D23C963}" type="datetimeFigureOut">
              <a:rPr lang="es-ES"/>
              <a:pPr>
                <a:defRPr/>
              </a:pPr>
              <a:t>22/02/2016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97A70CE-4846-4603-B200-440B4B9955C5}" type="slidenum">
              <a:rPr lang="es-ES"/>
              <a:pPr>
                <a:defRPr/>
              </a:pPr>
              <a:t>‹Nº›</a:t>
            </a:fld>
            <a:endParaRPr lang="es-ES"/>
          </a:p>
        </p:txBody>
      </p:sp>
    </p:spTree>
    <p:extLst>
      <p:ext uri="{BB962C8B-B14F-4D97-AF65-F5344CB8AC3E}">
        <p14:creationId xmlns:p14="http://schemas.microsoft.com/office/powerpoint/2010/main" val="38617811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94261E3-D1FA-4A66-98F8-202D77E797DB}" type="datetimeFigureOut">
              <a:rPr lang="es-ES"/>
              <a:pPr>
                <a:defRPr/>
              </a:pPr>
              <a:t>22/02/2016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EF1AF52-D02E-4A64-9DE3-FBDA77279C8C}" type="slidenum">
              <a:rPr lang="es-ES"/>
              <a:pPr>
                <a:defRPr/>
              </a:pPr>
              <a:t>‹Nº›</a:t>
            </a:fld>
            <a:endParaRPr lang="es-ES"/>
          </a:p>
        </p:txBody>
      </p:sp>
    </p:spTree>
    <p:extLst>
      <p:ext uri="{BB962C8B-B14F-4D97-AF65-F5344CB8AC3E}">
        <p14:creationId xmlns:p14="http://schemas.microsoft.com/office/powerpoint/2010/main" val="33380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4043E7B-B120-418C-BD0A-5EEC8FAE27C2}" type="datetimeFigureOut">
              <a:rPr lang="es-ES"/>
              <a:pPr>
                <a:defRPr/>
              </a:pPr>
              <a:t>22/02/2016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449BDCC-A2A1-4B76-BEA3-E9F1C70DAF5D}" type="slidenum">
              <a:rPr lang="es-ES"/>
              <a:pPr>
                <a:defRPr/>
              </a:pPr>
              <a:t>‹Nº›</a:t>
            </a:fld>
            <a:endParaRPr lang="es-ES"/>
          </a:p>
        </p:txBody>
      </p:sp>
    </p:spTree>
    <p:extLst>
      <p:ext uri="{BB962C8B-B14F-4D97-AF65-F5344CB8AC3E}">
        <p14:creationId xmlns:p14="http://schemas.microsoft.com/office/powerpoint/2010/main" val="1546792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F7FCF66-41A3-47F8-9C73-D80EB514049A}" type="datetimeFigureOut">
              <a:rPr lang="es-ES"/>
              <a:pPr>
                <a:defRPr/>
              </a:pPr>
              <a:t>22/02/2016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11E4D58-1EF8-476D-8AB4-53BCCF2ED5D9}" type="slidenum">
              <a:rPr lang="es-ES"/>
              <a:pPr>
                <a:defRPr/>
              </a:pPr>
              <a:t>‹Nº›</a:t>
            </a:fld>
            <a:endParaRPr lang="es-ES"/>
          </a:p>
        </p:txBody>
      </p:sp>
    </p:spTree>
    <p:extLst>
      <p:ext uri="{BB962C8B-B14F-4D97-AF65-F5344CB8AC3E}">
        <p14:creationId xmlns:p14="http://schemas.microsoft.com/office/powerpoint/2010/main" val="2515340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8CED919-C55F-429C-BFB8-A1E9D793EDE9}" type="datetimeFigureOut">
              <a:rPr lang="es-ES"/>
              <a:pPr>
                <a:defRPr/>
              </a:pPr>
              <a:t>22/02/2016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7B88897-1A3C-4D8A-98FA-C9214DF76A53}" type="slidenum">
              <a:rPr lang="es-ES"/>
              <a:pPr>
                <a:defRPr/>
              </a:pPr>
              <a:t>‹Nº›</a:t>
            </a:fld>
            <a:endParaRPr lang="es-ES"/>
          </a:p>
        </p:txBody>
      </p:sp>
    </p:spTree>
    <p:extLst>
      <p:ext uri="{BB962C8B-B14F-4D97-AF65-F5344CB8AC3E}">
        <p14:creationId xmlns:p14="http://schemas.microsoft.com/office/powerpoint/2010/main" val="8520223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E002A8C2-9D22-4E55-BB1E-8A63A900E0B9}"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98074A4-2681-44DA-8553-B36BE55563A9}" type="slidenum">
              <a:rPr lang="es-CL"/>
              <a:pPr>
                <a:defRPr/>
              </a:pPr>
              <a:t>‹Nº›</a:t>
            </a:fld>
            <a:endParaRPr lang="es-CL" dirty="0"/>
          </a:p>
        </p:txBody>
      </p:sp>
    </p:spTree>
    <p:extLst>
      <p:ext uri="{BB962C8B-B14F-4D97-AF65-F5344CB8AC3E}">
        <p14:creationId xmlns:p14="http://schemas.microsoft.com/office/powerpoint/2010/main" val="172035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5AD0E3E-8ACE-431D-866C-D3CB225F68B9}"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D8362ED-99EB-4066-84DE-BF5B0F3729CA}" type="slidenum">
              <a:rPr lang="es-CL"/>
              <a:pPr>
                <a:defRPr/>
              </a:pPr>
              <a:t>‹Nº›</a:t>
            </a:fld>
            <a:endParaRPr lang="es-CL" dirty="0"/>
          </a:p>
        </p:txBody>
      </p:sp>
    </p:spTree>
    <p:extLst>
      <p:ext uri="{BB962C8B-B14F-4D97-AF65-F5344CB8AC3E}">
        <p14:creationId xmlns:p14="http://schemas.microsoft.com/office/powerpoint/2010/main" val="15377053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26C88E9-37E0-4AF4-B5E5-4E45175B0482}"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703173E-6D70-4A84-AAAA-9E5D2790D970}" type="slidenum">
              <a:rPr lang="es-CL"/>
              <a:pPr>
                <a:defRPr/>
              </a:pPr>
              <a:t>‹Nº›</a:t>
            </a:fld>
            <a:endParaRPr lang="es-CL" dirty="0"/>
          </a:p>
        </p:txBody>
      </p:sp>
    </p:spTree>
    <p:extLst>
      <p:ext uri="{BB962C8B-B14F-4D97-AF65-F5344CB8AC3E}">
        <p14:creationId xmlns:p14="http://schemas.microsoft.com/office/powerpoint/2010/main" val="15661791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480F970-3622-44A5-ABA4-42F5A4063B3A}"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E57D655F-E558-4589-A10D-A5315D0F8493}" type="slidenum">
              <a:rPr lang="es-CL"/>
              <a:pPr>
                <a:defRPr/>
              </a:pPr>
              <a:t>‹Nº›</a:t>
            </a:fld>
            <a:endParaRPr lang="es-CL" dirty="0"/>
          </a:p>
        </p:txBody>
      </p:sp>
    </p:spTree>
    <p:extLst>
      <p:ext uri="{BB962C8B-B14F-4D97-AF65-F5344CB8AC3E}">
        <p14:creationId xmlns:p14="http://schemas.microsoft.com/office/powerpoint/2010/main" val="42149295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869E792D-37AE-408D-8BF4-D402890B9182}"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36C40A85-A5D5-479E-8B3E-FDB9802A8FA0}" type="slidenum">
              <a:rPr lang="es-CL"/>
              <a:pPr>
                <a:defRPr/>
              </a:pPr>
              <a:t>‹Nº›</a:t>
            </a:fld>
            <a:endParaRPr lang="es-CL" dirty="0"/>
          </a:p>
        </p:txBody>
      </p:sp>
    </p:spTree>
    <p:extLst>
      <p:ext uri="{BB962C8B-B14F-4D97-AF65-F5344CB8AC3E}">
        <p14:creationId xmlns:p14="http://schemas.microsoft.com/office/powerpoint/2010/main" val="30863474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02ED7A47-CC23-4551-8790-861CA926DD9C}" type="datetimeFigureOut">
              <a:rPr lang="es-CL"/>
              <a:pPr>
                <a:defRPr/>
              </a:pPr>
              <a:t>22-02-2016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7577F59F-5A46-44B1-A95E-EEC2F431E4B2}" type="slidenum">
              <a:rPr lang="es-CL"/>
              <a:pPr>
                <a:defRPr/>
              </a:pPr>
              <a:t>‹Nº›</a:t>
            </a:fld>
            <a:endParaRPr lang="es-CL" dirty="0"/>
          </a:p>
        </p:txBody>
      </p:sp>
    </p:spTree>
    <p:extLst>
      <p:ext uri="{BB962C8B-B14F-4D97-AF65-F5344CB8AC3E}">
        <p14:creationId xmlns:p14="http://schemas.microsoft.com/office/powerpoint/2010/main" val="19168747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F88A8E1A-A377-44B9-8790-60EF18E0B1F8}" type="datetimeFigureOut">
              <a:rPr lang="es-CL"/>
              <a:pPr>
                <a:defRPr/>
              </a:pPr>
              <a:t>22-02-2016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39226792-7F78-473E-A2C2-F41FE4D25397}" type="slidenum">
              <a:rPr lang="es-CL"/>
              <a:pPr>
                <a:defRPr/>
              </a:pPr>
              <a:t>‹Nº›</a:t>
            </a:fld>
            <a:endParaRPr lang="es-CL" dirty="0"/>
          </a:p>
        </p:txBody>
      </p:sp>
    </p:spTree>
    <p:extLst>
      <p:ext uri="{BB962C8B-B14F-4D97-AF65-F5344CB8AC3E}">
        <p14:creationId xmlns:p14="http://schemas.microsoft.com/office/powerpoint/2010/main" val="15971955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6FECC9A-7B6B-4543-9A81-C8D7065A571B}" type="datetimeFigureOut">
              <a:rPr lang="es-CL"/>
              <a:pPr>
                <a:defRPr/>
              </a:pPr>
              <a:t>22-02-2016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62FAC013-9F35-4DA0-90EC-AA1ACF6F5562}" type="slidenum">
              <a:rPr lang="es-CL"/>
              <a:pPr>
                <a:defRPr/>
              </a:pPr>
              <a:t>‹Nº›</a:t>
            </a:fld>
            <a:endParaRPr lang="es-CL" dirty="0"/>
          </a:p>
        </p:txBody>
      </p:sp>
    </p:spTree>
    <p:extLst>
      <p:ext uri="{BB962C8B-B14F-4D97-AF65-F5344CB8AC3E}">
        <p14:creationId xmlns:p14="http://schemas.microsoft.com/office/powerpoint/2010/main" val="7405046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B46A982-E2E6-4598-A9F5-A878B27D9017}"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50C0A7E-1578-46DB-9B41-902F04B67408}" type="slidenum">
              <a:rPr lang="es-CL"/>
              <a:pPr>
                <a:defRPr/>
              </a:pPr>
              <a:t>‹Nº›</a:t>
            </a:fld>
            <a:endParaRPr lang="es-CL" dirty="0"/>
          </a:p>
        </p:txBody>
      </p:sp>
    </p:spTree>
    <p:extLst>
      <p:ext uri="{BB962C8B-B14F-4D97-AF65-F5344CB8AC3E}">
        <p14:creationId xmlns:p14="http://schemas.microsoft.com/office/powerpoint/2010/main" val="1442897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64FF2B0-26EC-4BEB-A6BD-EE89BF6A1047}" type="datetimeFigureOut">
              <a:rPr lang="es-CL"/>
              <a:pPr>
                <a:defRPr/>
              </a:pPr>
              <a:t>22-02-2016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8323D03-7014-4366-9E23-02D8FEEB9F1A}" type="slidenum">
              <a:rPr lang="es-CL"/>
              <a:pPr>
                <a:defRPr/>
              </a:pPr>
              <a:t>‹Nº›</a:t>
            </a:fld>
            <a:endParaRPr lang="es-CL" dirty="0"/>
          </a:p>
        </p:txBody>
      </p:sp>
    </p:spTree>
    <p:extLst>
      <p:ext uri="{BB962C8B-B14F-4D97-AF65-F5344CB8AC3E}">
        <p14:creationId xmlns:p14="http://schemas.microsoft.com/office/powerpoint/2010/main" val="5133842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1D9EEBA-2494-4410-90C5-44A383E6BA4D}"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069421C-06AB-4153-8306-296C4BEBC5AD}" type="slidenum">
              <a:rPr lang="es-CL"/>
              <a:pPr>
                <a:defRPr/>
              </a:pPr>
              <a:t>‹Nº›</a:t>
            </a:fld>
            <a:endParaRPr lang="es-CL" dirty="0"/>
          </a:p>
        </p:txBody>
      </p:sp>
    </p:spTree>
    <p:extLst>
      <p:ext uri="{BB962C8B-B14F-4D97-AF65-F5344CB8AC3E}">
        <p14:creationId xmlns:p14="http://schemas.microsoft.com/office/powerpoint/2010/main" val="37736612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4AC3D56-232F-4A44-BB73-9C238B989E8C}" type="datetimeFigureOut">
              <a:rPr lang="es-CL"/>
              <a:pPr>
                <a:defRPr/>
              </a:pPr>
              <a:t>22-02-2016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34D1A7D-467C-4E1D-83B5-6E269B91B70F}" type="slidenum">
              <a:rPr lang="es-CL"/>
              <a:pPr>
                <a:defRPr/>
              </a:pPr>
              <a:t>‹Nº›</a:t>
            </a:fld>
            <a:endParaRPr lang="es-CL" dirty="0"/>
          </a:p>
        </p:txBody>
      </p:sp>
    </p:spTree>
    <p:extLst>
      <p:ext uri="{BB962C8B-B14F-4D97-AF65-F5344CB8AC3E}">
        <p14:creationId xmlns:p14="http://schemas.microsoft.com/office/powerpoint/2010/main" val="11133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1A91DAF-107C-492D-B1E9-C499BDDE8BD4}"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8E063B-E182-4974-8FDB-D6557E051E30}"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29" r:id="rId8"/>
    <p:sldLayoutId id="2147486430" r:id="rId9"/>
    <p:sldLayoutId id="2147486431" r:id="rId10"/>
    <p:sldLayoutId id="21474864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43"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4512511-C37F-43E7-AD90-CCB282CD38E4}"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040202-AD58-4FAB-AC72-0E385EB3E2E3}"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510" r:id="rId1"/>
    <p:sldLayoutId id="2147486511" r:id="rId2"/>
    <p:sldLayoutId id="2147486512" r:id="rId3"/>
    <p:sldLayoutId id="2147486513" r:id="rId4"/>
    <p:sldLayoutId id="2147486514" r:id="rId5"/>
    <p:sldLayoutId id="2147486515" r:id="rId6"/>
    <p:sldLayoutId id="2147486516" r:id="rId7"/>
    <p:sldLayoutId id="2147486517" r:id="rId8"/>
    <p:sldLayoutId id="2147486518" r:id="rId9"/>
    <p:sldLayoutId id="2147486519" r:id="rId10"/>
    <p:sldLayoutId id="2147486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s-CL" altLang="es-ES" smtClean="0"/>
          </a:p>
        </p:txBody>
      </p:sp>
      <p:sp>
        <p:nvSpPr>
          <p:cNvPr id="1126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CL" altLang="es-E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18B0F67-64B5-49D6-9765-B64A7F8E904D}" type="datetimeFigureOut">
              <a:rPr lang="es-CL"/>
              <a:pPr>
                <a:defRPr/>
              </a:pPr>
              <a:t>22-02-2016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8FCC86A-83A9-44C4-B784-BA18294B89E7}"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6521" r:id="rId1"/>
    <p:sldLayoutId id="2147486522" r:id="rId2"/>
    <p:sldLayoutId id="2147486523" r:id="rId3"/>
    <p:sldLayoutId id="2147486524" r:id="rId4"/>
    <p:sldLayoutId id="2147486525" r:id="rId5"/>
    <p:sldLayoutId id="2147486526" r:id="rId6"/>
    <p:sldLayoutId id="2147486527" r:id="rId7"/>
    <p:sldLayoutId id="2147486528" r:id="rId8"/>
    <p:sldLayoutId id="2147486529" r:id="rId9"/>
    <p:sldLayoutId id="2147486530" r:id="rId10"/>
    <p:sldLayoutId id="2147486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229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98BCBD87-8EA4-4397-A6EF-FAD6429B1E93}"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ED91B50-542A-4EFA-832C-7E57ABF0D009}"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532" r:id="rId1"/>
    <p:sldLayoutId id="2147486533" r:id="rId2"/>
    <p:sldLayoutId id="2147486534" r:id="rId3"/>
    <p:sldLayoutId id="2147486535" r:id="rId4"/>
    <p:sldLayoutId id="2147486536" r:id="rId5"/>
    <p:sldLayoutId id="2147486537" r:id="rId6"/>
    <p:sldLayoutId id="2147486538" r:id="rId7"/>
    <p:sldLayoutId id="2147486539" r:id="rId8"/>
    <p:sldLayoutId id="2147486540" r:id="rId9"/>
    <p:sldLayoutId id="2147486541" r:id="rId10"/>
    <p:sldLayoutId id="2147486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331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A6DD5EA-5126-40A6-BB8C-7D8DE1FA0AA7}"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BA64E72-CD56-4B1A-97D7-AD36F8DC5253}"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543" r:id="rId1"/>
    <p:sldLayoutId id="2147486544" r:id="rId2"/>
    <p:sldLayoutId id="2147486545" r:id="rId3"/>
    <p:sldLayoutId id="2147486546" r:id="rId4"/>
    <p:sldLayoutId id="2147486547" r:id="rId5"/>
    <p:sldLayoutId id="2147486548" r:id="rId6"/>
    <p:sldLayoutId id="2147486549" r:id="rId7"/>
    <p:sldLayoutId id="2147486550" r:id="rId8"/>
    <p:sldLayoutId id="2147486551" r:id="rId9"/>
    <p:sldLayoutId id="2147486552" r:id="rId10"/>
    <p:sldLayoutId id="21474865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4339"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2E3A41F-1B68-41B4-A373-43E532DCD2C3}"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3F3BE66-CC13-45C1-8592-C87F424ECD55}"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554" r:id="rId1"/>
    <p:sldLayoutId id="2147486555" r:id="rId2"/>
    <p:sldLayoutId id="2147486556" r:id="rId3"/>
    <p:sldLayoutId id="2147486557" r:id="rId4"/>
    <p:sldLayoutId id="2147486558" r:id="rId5"/>
    <p:sldLayoutId id="2147486559" r:id="rId6"/>
    <p:sldLayoutId id="2147486560" r:id="rId7"/>
    <p:sldLayoutId id="2147486561" r:id="rId8"/>
    <p:sldLayoutId id="2147486562" r:id="rId9"/>
    <p:sldLayoutId id="2147486563" r:id="rId10"/>
    <p:sldLayoutId id="21474865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5363"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7EF210B-5FE9-4990-96E9-E9E97383D1EA}"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D3D321F-EFC4-4BF3-AD3B-D3FEC65DDA91}"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565" r:id="rId1"/>
    <p:sldLayoutId id="2147486566" r:id="rId2"/>
    <p:sldLayoutId id="2147486567" r:id="rId3"/>
    <p:sldLayoutId id="2147486568" r:id="rId4"/>
    <p:sldLayoutId id="2147486569" r:id="rId5"/>
    <p:sldLayoutId id="2147486570" r:id="rId6"/>
    <p:sldLayoutId id="2147486571" r:id="rId7"/>
    <p:sldLayoutId id="2147486572" r:id="rId8"/>
    <p:sldLayoutId id="2147486573" r:id="rId9"/>
    <p:sldLayoutId id="2147486574" r:id="rId10"/>
    <p:sldLayoutId id="21474865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638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96846D7-165A-4A76-AD08-6DEF5DFB17D4}"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2001F59-BDB5-4BEC-B343-E1CC252EE84A}"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576" r:id="rId1"/>
    <p:sldLayoutId id="2147486577" r:id="rId2"/>
    <p:sldLayoutId id="2147486578" r:id="rId3"/>
    <p:sldLayoutId id="2147486579" r:id="rId4"/>
    <p:sldLayoutId id="2147486580" r:id="rId5"/>
    <p:sldLayoutId id="2147486581" r:id="rId6"/>
    <p:sldLayoutId id="2147486582" r:id="rId7"/>
    <p:sldLayoutId id="2147486583" r:id="rId8"/>
    <p:sldLayoutId id="2147486584" r:id="rId9"/>
    <p:sldLayoutId id="2147486585" r:id="rId10"/>
    <p:sldLayoutId id="21474865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1A91DAF-107C-492D-B1E9-C499BDDE8BD4}"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8E063B-E182-4974-8FDB-D6557E051E30}"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2405616713"/>
      </p:ext>
    </p:extLst>
  </p:cSld>
  <p:clrMap bg1="lt1" tx1="dk1" bg2="lt2" tx2="dk2" accent1="accent1" accent2="accent2" accent3="accent3" accent4="accent4" accent5="accent5" accent6="accent6" hlink="hlink" folHlink="folHlink"/>
  <p:sldLayoutIdLst>
    <p:sldLayoutId id="2147486632" r:id="rId1"/>
    <p:sldLayoutId id="2147486633" r:id="rId2"/>
    <p:sldLayoutId id="2147486634" r:id="rId3"/>
    <p:sldLayoutId id="2147486635" r:id="rId4"/>
    <p:sldLayoutId id="2147486636" r:id="rId5"/>
    <p:sldLayoutId id="2147486637" r:id="rId6"/>
    <p:sldLayoutId id="2147486638" r:id="rId7"/>
    <p:sldLayoutId id="2147486639" r:id="rId8"/>
    <p:sldLayoutId id="2147486640" r:id="rId9"/>
    <p:sldLayoutId id="2147486641" r:id="rId10"/>
    <p:sldLayoutId id="21474866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1A91DAF-107C-492D-B1E9-C499BDDE8BD4}" type="datetimeFigureOut">
              <a:rPr lang="es-CL">
                <a:solidFill>
                  <a:prstClr val="black">
                    <a:tint val="75000"/>
                  </a:prstClr>
                </a:solidFill>
              </a:rPr>
              <a:pPr>
                <a:defRPr/>
              </a:pPr>
              <a:t>22-02-2016</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8E063B-E182-4974-8FDB-D6557E051E30}" type="slidenum">
              <a:rPr lang="es-CL">
                <a:solidFill>
                  <a:prstClr val="black">
                    <a:tint val="75000"/>
                  </a:prstClr>
                </a:solidFill>
              </a:rPr>
              <a:pPr>
                <a:defRPr/>
              </a:pPr>
              <a:t>‹Nº›</a:t>
            </a:fld>
            <a:endParaRPr lang="es-CL" dirty="0">
              <a:solidFill>
                <a:prstClr val="black">
                  <a:tint val="75000"/>
                </a:prstClr>
              </a:solidFill>
            </a:endParaRPr>
          </a:p>
        </p:txBody>
      </p:sp>
    </p:spTree>
    <p:extLst>
      <p:ext uri="{BB962C8B-B14F-4D97-AF65-F5344CB8AC3E}">
        <p14:creationId xmlns:p14="http://schemas.microsoft.com/office/powerpoint/2010/main" val="513402346"/>
      </p:ext>
    </p:extLst>
  </p:cSld>
  <p:clrMap bg1="lt1" tx1="dk1" bg2="lt2" tx2="dk2" accent1="accent1" accent2="accent2" accent3="accent3" accent4="accent4" accent5="accent5" accent6="accent6" hlink="hlink" folHlink="folHlink"/>
  <p:sldLayoutIdLst>
    <p:sldLayoutId id="2147486644" r:id="rId1"/>
    <p:sldLayoutId id="2147486645" r:id="rId2"/>
    <p:sldLayoutId id="2147486646" r:id="rId3"/>
    <p:sldLayoutId id="2147486647" r:id="rId4"/>
    <p:sldLayoutId id="2147486648" r:id="rId5"/>
    <p:sldLayoutId id="2147486649" r:id="rId6"/>
    <p:sldLayoutId id="2147486650" r:id="rId7"/>
    <p:sldLayoutId id="2147486651" r:id="rId8"/>
    <p:sldLayoutId id="2147486652" r:id="rId9"/>
    <p:sldLayoutId id="2147486653" r:id="rId10"/>
    <p:sldLayoutId id="21474866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EF32355-C8B4-4E41-9F7D-451E4EB3F09D}"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DC1A2A2-68C0-4EB8-A5C2-4CBC95742783}"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0" r:id="rId8"/>
    <p:sldLayoutId id="2147486441" r:id="rId9"/>
    <p:sldLayoutId id="2147486442" r:id="rId10"/>
    <p:sldLayoutId id="21474864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307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F1D411-7A2C-4A37-9F59-CF84C2EBBCC2}"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97E14FC-5216-4A28-A5B9-FAA935FFAFE0}"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444" r:id="rId1"/>
    <p:sldLayoutId id="2147486445" r:id="rId2"/>
    <p:sldLayoutId id="2147486446" r:id="rId3"/>
    <p:sldLayoutId id="2147486447" r:id="rId4"/>
    <p:sldLayoutId id="2147486448" r:id="rId5"/>
    <p:sldLayoutId id="2147486449" r:id="rId6"/>
    <p:sldLayoutId id="2147486450" r:id="rId7"/>
    <p:sldLayoutId id="2147486451" r:id="rId8"/>
    <p:sldLayoutId id="2147486452" r:id="rId9"/>
    <p:sldLayoutId id="2147486453" r:id="rId10"/>
    <p:sldLayoutId id="21474864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4099"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89E59CB2-8C8F-4804-9FB7-FD1FFB427C86}" type="datetimeFigureOut">
              <a:rPr lang="es-CL"/>
              <a:pPr>
                <a:defRPr/>
              </a:pPr>
              <a:t>22-02-2016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027C963-CE0D-495B-9A39-8B54D6590F34}"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6455" r:id="rId1"/>
    <p:sldLayoutId id="2147486456" r:id="rId2"/>
    <p:sldLayoutId id="2147486457" r:id="rId3"/>
    <p:sldLayoutId id="2147486458" r:id="rId4"/>
    <p:sldLayoutId id="2147486459" r:id="rId5"/>
    <p:sldLayoutId id="2147486460" r:id="rId6"/>
    <p:sldLayoutId id="2147486461" r:id="rId7"/>
    <p:sldLayoutId id="2147486462" r:id="rId8"/>
    <p:sldLayoutId id="2147486463" r:id="rId9"/>
    <p:sldLayoutId id="2147486464" r:id="rId10"/>
    <p:sldLayoutId id="21474864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5123"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0FAEB9C-4B90-4978-B244-2D55FAF14719}" type="datetimeFigureOut">
              <a:rPr lang="es-CL"/>
              <a:pPr>
                <a:defRPr/>
              </a:pPr>
              <a:t>22-02-2016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49C1285-F6C7-477E-BC28-D187C511E051}"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6466" r:id="rId1"/>
    <p:sldLayoutId id="2147486467" r:id="rId2"/>
    <p:sldLayoutId id="2147486468" r:id="rId3"/>
    <p:sldLayoutId id="2147486469" r:id="rId4"/>
    <p:sldLayoutId id="2147486470" r:id="rId5"/>
    <p:sldLayoutId id="2147486471" r:id="rId6"/>
    <p:sldLayoutId id="2147486472" r:id="rId7"/>
    <p:sldLayoutId id="2147486473" r:id="rId8"/>
    <p:sldLayoutId id="2147486474" r:id="rId9"/>
    <p:sldLayoutId id="2147486475" r:id="rId10"/>
    <p:sldLayoutId id="21474864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614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C5BAECB-5370-4EF0-89E6-A8D2A5182FAF}" type="datetimeFigureOut">
              <a:rPr lang="es-CL"/>
              <a:pPr>
                <a:defRPr/>
              </a:pPr>
              <a:t>22-02-2016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864F94-259A-4646-8265-0B468F5401EB}"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6477" r:id="rId1"/>
    <p:sldLayoutId id="2147486478" r:id="rId2"/>
    <p:sldLayoutId id="2147486479" r:id="rId3"/>
    <p:sldLayoutId id="2147486480" r:id="rId4"/>
    <p:sldLayoutId id="2147486481" r:id="rId5"/>
    <p:sldLayoutId id="2147486482" r:id="rId6"/>
    <p:sldLayoutId id="2147486483" r:id="rId7"/>
    <p:sldLayoutId id="2147486484" r:id="rId8"/>
    <p:sldLayoutId id="2147486485" r:id="rId9"/>
    <p:sldLayoutId id="2147486486" r:id="rId10"/>
    <p:sldLayoutId id="21474864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717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Calibri" pitchFamily="34" charset="0"/>
                <a:ea typeface="ＭＳ Ｐゴシック" charset="-128"/>
                <a:cs typeface="+mn-cs"/>
              </a:defRPr>
            </a:lvl1pPr>
          </a:lstStyle>
          <a:p>
            <a:pPr>
              <a:defRPr/>
            </a:pPr>
            <a:fld id="{29BD9B20-D239-4AAB-8769-5EB8860A529F}" type="datetimeFigureOut">
              <a:rPr lang="es-CL"/>
              <a:pPr>
                <a:defRPr/>
              </a:pPr>
              <a:t>22-02-2016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rgbClr val="898989"/>
                </a:solidFill>
                <a:latin typeface="Calibri" pitchFamily="34" charset="0"/>
                <a:ea typeface="ＭＳ Ｐゴシック" charset="-128"/>
                <a:cs typeface="+mn-cs"/>
              </a:defRPr>
            </a:lvl1pPr>
          </a:lstStyle>
          <a:p>
            <a:pPr>
              <a:defRPr/>
            </a:pPr>
            <a:fld id="{202C5D9C-3E4C-465E-AF9B-4FCE0645209F}"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6598" r:id="rId1"/>
    <p:sldLayoutId id="2147486599" r:id="rId2"/>
    <p:sldLayoutId id="2147486600" r:id="rId3"/>
    <p:sldLayoutId id="2147486601" r:id="rId4"/>
    <p:sldLayoutId id="2147486602" r:id="rId5"/>
    <p:sldLayoutId id="2147486603" r:id="rId6"/>
    <p:sldLayoutId id="2147486604" r:id="rId7"/>
    <p:sldLayoutId id="2147486605" r:id="rId8"/>
    <p:sldLayoutId id="2147486606" r:id="rId9"/>
    <p:sldLayoutId id="2147486607" r:id="rId10"/>
    <p:sldLayoutId id="2147486608"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819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B30EB5C-4CFF-48FA-B8D9-37BE29C5FABE}" type="datetimeFigureOut">
              <a:rPr lang="es-ES"/>
              <a:pPr>
                <a:defRPr/>
              </a:pPr>
              <a:t>22/02/2016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843A67-773C-406E-9185-25497FB14C6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488" r:id="rId1"/>
    <p:sldLayoutId id="2147486489" r:id="rId2"/>
    <p:sldLayoutId id="2147486490" r:id="rId3"/>
    <p:sldLayoutId id="2147486491" r:id="rId4"/>
    <p:sldLayoutId id="2147486492" r:id="rId5"/>
    <p:sldLayoutId id="2147486493" r:id="rId6"/>
    <p:sldLayoutId id="2147486494" r:id="rId7"/>
    <p:sldLayoutId id="2147486495" r:id="rId8"/>
    <p:sldLayoutId id="2147486496" r:id="rId9"/>
    <p:sldLayoutId id="2147486497" r:id="rId10"/>
    <p:sldLayoutId id="21474864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9219"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B8184A9-E7C5-4B33-BDDB-CF978C540703}" type="datetimeFigureOut">
              <a:rPr lang="es-CL"/>
              <a:pPr>
                <a:defRPr/>
              </a:pPr>
              <a:t>22-02-2016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D1272A2-D052-4FF0-83BB-F09E271AE903}"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6499" r:id="rId1"/>
    <p:sldLayoutId id="2147486500" r:id="rId2"/>
    <p:sldLayoutId id="2147486501" r:id="rId3"/>
    <p:sldLayoutId id="2147486502" r:id="rId4"/>
    <p:sldLayoutId id="2147486503" r:id="rId5"/>
    <p:sldLayoutId id="2147486504" r:id="rId6"/>
    <p:sldLayoutId id="2147486505" r:id="rId7"/>
    <p:sldLayoutId id="2147486506" r:id="rId8"/>
    <p:sldLayoutId id="2147486507" r:id="rId9"/>
    <p:sldLayoutId id="2147486508" r:id="rId10"/>
    <p:sldLayoutId id="21474865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image" Target="../media/image4.png"/><Relationship Id="rId4" Type="http://schemas.openxmlformats.org/officeDocument/2006/relationships/oleObject" Target="../embeddings/Microsoft_Excel_97-2003_Worksheet2.xls"/><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4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4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1.xml"/><Relationship Id="rId1" Type="http://schemas.openxmlformats.org/officeDocument/2006/relationships/themeOverride" Target="../theme/themeOverride6.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vmlDrawing" Target="../drawings/vmlDrawing3.vml"/><Relationship Id="rId1" Type="http://schemas.openxmlformats.org/officeDocument/2006/relationships/themeOverride" Target="../theme/themeOverride8.xml"/><Relationship Id="rId6" Type="http://schemas.openxmlformats.org/officeDocument/2006/relationships/image" Target="../media/image7.png"/><Relationship Id="rId5" Type="http://schemas.openxmlformats.org/officeDocument/2006/relationships/oleObject" Target="../embeddings/Microsoft_Excel_97-2003_Worksheet5.xls"/><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1.xml"/><Relationship Id="rId7" Type="http://schemas.openxmlformats.org/officeDocument/2006/relationships/oleObject" Target="../embeddings/Microsoft_Excel_97-2003_Worksheet7.xls"/><Relationship Id="rId2" Type="http://schemas.openxmlformats.org/officeDocument/2006/relationships/vmlDrawing" Target="../drawings/vmlDrawing4.vml"/><Relationship Id="rId1" Type="http://schemas.openxmlformats.org/officeDocument/2006/relationships/themeOverride" Target="../theme/themeOverride9.xml"/><Relationship Id="rId6" Type="http://schemas.openxmlformats.org/officeDocument/2006/relationships/image" Target="../media/image8.png"/><Relationship Id="rId5" Type="http://schemas.openxmlformats.org/officeDocument/2006/relationships/oleObject" Target="../embeddings/Microsoft_Excel_97-2003_Worksheet6.xls"/><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slideLayout" Target="../slideLayouts/slideLayout148.xml"/><Relationship Id="rId1" Type="http://schemas.openxmlformats.org/officeDocument/2006/relationships/vmlDrawing" Target="../drawings/vmlDrawing5.vml"/><Relationship Id="rId6" Type="http://schemas.openxmlformats.org/officeDocument/2006/relationships/oleObject" Target="../embeddings/Microsoft_Excel_97-2003_Worksheet9.xls"/><Relationship Id="rId5" Type="http://schemas.openxmlformats.org/officeDocument/2006/relationships/image" Target="../media/image10.png"/><Relationship Id="rId4" Type="http://schemas.openxmlformats.org/officeDocument/2006/relationships/oleObject" Target="../embeddings/Microsoft_Excel_97-2003_Worksheet8.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slideLayout" Target="../slideLayouts/slideLayout148.xml"/><Relationship Id="rId1" Type="http://schemas.openxmlformats.org/officeDocument/2006/relationships/vmlDrawing" Target="../drawings/vmlDrawing6.vml"/><Relationship Id="rId6" Type="http://schemas.openxmlformats.org/officeDocument/2006/relationships/oleObject" Target="../embeddings/Microsoft_Excel_97-2003_Worksheet11.xls"/><Relationship Id="rId5" Type="http://schemas.openxmlformats.org/officeDocument/2006/relationships/image" Target="../media/image12.png"/><Relationship Id="rId4" Type="http://schemas.openxmlformats.org/officeDocument/2006/relationships/oleObject" Target="../embeddings/Microsoft_Excel_97-2003_Worksheet10.xls"/></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48.xml"/><Relationship Id="rId7" Type="http://schemas.openxmlformats.org/officeDocument/2006/relationships/oleObject" Target="../embeddings/Microsoft_Excel_97-2003_Worksheet13.xls"/><Relationship Id="rId2" Type="http://schemas.openxmlformats.org/officeDocument/2006/relationships/vmlDrawing" Target="../drawings/vmlDrawing7.vml"/><Relationship Id="rId1" Type="http://schemas.openxmlformats.org/officeDocument/2006/relationships/themeOverride" Target="../theme/themeOverride10.xml"/><Relationship Id="rId6" Type="http://schemas.openxmlformats.org/officeDocument/2006/relationships/image" Target="../media/image14.png"/><Relationship Id="rId5" Type="http://schemas.openxmlformats.org/officeDocument/2006/relationships/oleObject" Target="../embeddings/Microsoft_Excel_97-2003_Worksheet12.xls"/><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48.xml"/><Relationship Id="rId7" Type="http://schemas.openxmlformats.org/officeDocument/2006/relationships/oleObject" Target="../embeddings/Microsoft_Excel_97-2003_Worksheet15.xls"/><Relationship Id="rId2" Type="http://schemas.openxmlformats.org/officeDocument/2006/relationships/vmlDrawing" Target="../drawings/vmlDrawing8.vml"/><Relationship Id="rId1" Type="http://schemas.openxmlformats.org/officeDocument/2006/relationships/themeOverride" Target="../theme/themeOverride11.xml"/><Relationship Id="rId6" Type="http://schemas.openxmlformats.org/officeDocument/2006/relationships/image" Target="../media/image16.png"/><Relationship Id="rId5" Type="http://schemas.openxmlformats.org/officeDocument/2006/relationships/oleObject" Target="../embeddings/Microsoft_Excel_97-2003_Worksheet14.xls"/><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48.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Microsoft_Excel_97-2003_Worksheet20.xls"/><Relationship Id="rId3" Type="http://schemas.openxmlformats.org/officeDocument/2006/relationships/slideLayout" Target="../slideLayouts/slideLayout148.xml"/><Relationship Id="rId7" Type="http://schemas.openxmlformats.org/officeDocument/2006/relationships/oleObject" Target="../embeddings/Microsoft_Excel_97-2003_Worksheet17.xls"/><Relationship Id="rId12" Type="http://schemas.openxmlformats.org/officeDocument/2006/relationships/image" Target="../media/image21.png"/><Relationship Id="rId2" Type="http://schemas.openxmlformats.org/officeDocument/2006/relationships/vmlDrawing" Target="../drawings/vmlDrawing9.vml"/><Relationship Id="rId16" Type="http://schemas.openxmlformats.org/officeDocument/2006/relationships/image" Target="../media/image23.png"/><Relationship Id="rId1" Type="http://schemas.openxmlformats.org/officeDocument/2006/relationships/themeOverride" Target="../theme/themeOverride13.xml"/><Relationship Id="rId6" Type="http://schemas.openxmlformats.org/officeDocument/2006/relationships/image" Target="../media/image18.png"/><Relationship Id="rId11" Type="http://schemas.openxmlformats.org/officeDocument/2006/relationships/oleObject" Target="../embeddings/Microsoft_Excel_97-2003_Worksheet19.xls"/><Relationship Id="rId5" Type="http://schemas.openxmlformats.org/officeDocument/2006/relationships/oleObject" Target="../embeddings/Microsoft_Excel_97-2003_Worksheet16.xls"/><Relationship Id="rId15" Type="http://schemas.openxmlformats.org/officeDocument/2006/relationships/oleObject" Target="../embeddings/Microsoft_Excel_97-2003_Worksheet21.xls"/><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oleObject" Target="../embeddings/Microsoft_Excel_97-2003_Worksheet18.xls"/><Relationship Id="rId1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22.xls"/><Relationship Id="rId2" Type="http://schemas.openxmlformats.org/officeDocument/2006/relationships/slideLayout" Target="../slideLayouts/slideLayout60.xml"/><Relationship Id="rId1" Type="http://schemas.openxmlformats.org/officeDocument/2006/relationships/vmlDrawing" Target="../drawings/vmlDrawing10.v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23.xls"/><Relationship Id="rId2" Type="http://schemas.openxmlformats.org/officeDocument/2006/relationships/slideLayout" Target="../slideLayouts/slideLayout60.xml"/><Relationship Id="rId1" Type="http://schemas.openxmlformats.org/officeDocument/2006/relationships/vmlDrawing" Target="../drawings/vmlDrawing11.vml"/><Relationship Id="rId6" Type="http://schemas.openxmlformats.org/officeDocument/2006/relationships/image" Target="../media/image26.png"/><Relationship Id="rId5" Type="http://schemas.openxmlformats.org/officeDocument/2006/relationships/oleObject" Target="../embeddings/Microsoft_Excel_97-2003_Worksheet24.xls"/><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27.png"/><Relationship Id="rId4" Type="http://schemas.openxmlformats.org/officeDocument/2006/relationships/oleObject" Target="../embeddings/Microsoft_Excel_97-2003_Worksheet25.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6.xml"/><Relationship Id="rId7" Type="http://schemas.openxmlformats.org/officeDocument/2006/relationships/oleObject" Target="../embeddings/Microsoft_Excel_97-2003_Worksheet27.xls"/><Relationship Id="rId2" Type="http://schemas.openxmlformats.org/officeDocument/2006/relationships/vmlDrawing" Target="../drawings/vmlDrawing13.vml"/><Relationship Id="rId1" Type="http://schemas.openxmlformats.org/officeDocument/2006/relationships/themeOverride" Target="../theme/themeOverride15.xml"/><Relationship Id="rId6" Type="http://schemas.openxmlformats.org/officeDocument/2006/relationships/image" Target="../media/image28.png"/><Relationship Id="rId5" Type="http://schemas.openxmlformats.org/officeDocument/2006/relationships/oleObject" Target="../embeddings/Microsoft_Excel_97-2003_Worksheet26.xls"/><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6.xml"/><Relationship Id="rId7" Type="http://schemas.openxmlformats.org/officeDocument/2006/relationships/oleObject" Target="../embeddings/Microsoft_Excel_97-2003_Worksheet29.xls"/><Relationship Id="rId2" Type="http://schemas.openxmlformats.org/officeDocument/2006/relationships/vmlDrawing" Target="../drawings/vmlDrawing14.vml"/><Relationship Id="rId1" Type="http://schemas.openxmlformats.org/officeDocument/2006/relationships/themeOverride" Target="../theme/themeOverride16.xml"/><Relationship Id="rId6" Type="http://schemas.openxmlformats.org/officeDocument/2006/relationships/image" Target="../media/image30.png"/><Relationship Id="rId5" Type="http://schemas.openxmlformats.org/officeDocument/2006/relationships/oleObject" Target="../embeddings/Microsoft_Excel_97-2003_Worksheet28.xls"/><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themeOverride" Target="../theme/themeOverride17.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6.xml"/><Relationship Id="rId7" Type="http://schemas.openxmlformats.org/officeDocument/2006/relationships/oleObject" Target="../embeddings/Microsoft_Excel_97-2003_Worksheet31.xls"/><Relationship Id="rId2" Type="http://schemas.openxmlformats.org/officeDocument/2006/relationships/vmlDrawing" Target="../drawings/vmlDrawing15.vml"/><Relationship Id="rId1" Type="http://schemas.openxmlformats.org/officeDocument/2006/relationships/themeOverride" Target="../theme/themeOverride18.xml"/><Relationship Id="rId6" Type="http://schemas.openxmlformats.org/officeDocument/2006/relationships/image" Target="../media/image32.png"/><Relationship Id="rId5" Type="http://schemas.openxmlformats.org/officeDocument/2006/relationships/oleObject" Target="../embeddings/Microsoft_Excel_97-2003_Worksheet30.xls"/><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6.xml"/><Relationship Id="rId7" Type="http://schemas.openxmlformats.org/officeDocument/2006/relationships/oleObject" Target="../embeddings/Microsoft_Excel_97-2003_Worksheet33.xls"/><Relationship Id="rId2" Type="http://schemas.openxmlformats.org/officeDocument/2006/relationships/vmlDrawing" Target="../drawings/vmlDrawing16.vml"/><Relationship Id="rId1" Type="http://schemas.openxmlformats.org/officeDocument/2006/relationships/themeOverride" Target="../theme/themeOverride19.xml"/><Relationship Id="rId6" Type="http://schemas.openxmlformats.org/officeDocument/2006/relationships/image" Target="../media/image34.png"/><Relationship Id="rId5" Type="http://schemas.openxmlformats.org/officeDocument/2006/relationships/oleObject" Target="../embeddings/Microsoft_Excel_97-2003_Worksheet32.xls"/><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themeOverride" Target="../theme/themeOverride2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mlDrawing" Target="../drawings/vmlDrawing17.vml"/><Relationship Id="rId1" Type="http://schemas.openxmlformats.org/officeDocument/2006/relationships/themeOverride" Target="../theme/themeOverride21.xml"/><Relationship Id="rId6" Type="http://schemas.openxmlformats.org/officeDocument/2006/relationships/image" Target="../media/image36.png"/><Relationship Id="rId5" Type="http://schemas.openxmlformats.org/officeDocument/2006/relationships/oleObject" Target="../embeddings/Microsoft_Excel_97-2003_Worksheet34.xls"/><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56.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23.xml"/><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25.xml"/><Relationship Id="rId5" Type="http://schemas.openxmlformats.org/officeDocument/2006/relationships/chart" Target="../charts/chart7.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hemeOverride" Target="../theme/themeOverride28.xml"/></Relationships>
</file>

<file path=ppt/slides/_rels/slide4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31.xml"/><Relationship Id="rId4" Type="http://schemas.openxmlformats.org/officeDocument/2006/relationships/chart" Target="../charts/chart1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33.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15.xml"/><Relationship Id="rId1" Type="http://schemas.openxmlformats.org/officeDocument/2006/relationships/themeOverride" Target="../theme/themeOverride34.xml"/><Relationship Id="rId5" Type="http://schemas.openxmlformats.org/officeDocument/2006/relationships/chart" Target="../charts/chart12.xml"/><Relationship Id="rId4" Type="http://schemas.openxmlformats.org/officeDocument/2006/relationships/chart" Target="../charts/char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15.xml"/><Relationship Id="rId1" Type="http://schemas.openxmlformats.org/officeDocument/2006/relationships/themeOverride" Target="../theme/themeOverride37.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vmlDrawing" Target="../drawings/vmlDrawing18.vml"/><Relationship Id="rId1" Type="http://schemas.openxmlformats.org/officeDocument/2006/relationships/themeOverride" Target="../theme/themeOverride38.xml"/><Relationship Id="rId6" Type="http://schemas.openxmlformats.org/officeDocument/2006/relationships/image" Target="../media/image39.emf"/><Relationship Id="rId5" Type="http://schemas.openxmlformats.org/officeDocument/2006/relationships/oleObject" Target="../embeddings/Microsoft_Excel_97-2003_Worksheet35.xls"/><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15.xml"/><Relationship Id="rId7" Type="http://schemas.openxmlformats.org/officeDocument/2006/relationships/image" Target="../media/image40.png"/><Relationship Id="rId2" Type="http://schemas.openxmlformats.org/officeDocument/2006/relationships/vmlDrawing" Target="../drawings/vmlDrawing19.vml"/><Relationship Id="rId1" Type="http://schemas.openxmlformats.org/officeDocument/2006/relationships/themeOverride" Target="../theme/themeOverride39.xml"/><Relationship Id="rId6" Type="http://schemas.openxmlformats.org/officeDocument/2006/relationships/oleObject" Target="../embeddings/Microsoft_Excel_97-2003_Worksheet36.xls"/><Relationship Id="rId5" Type="http://schemas.openxmlformats.org/officeDocument/2006/relationships/chart" Target="../charts/chart13.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slideLayout" Target="../slideLayouts/slideLayout115.xml"/><Relationship Id="rId7" Type="http://schemas.openxmlformats.org/officeDocument/2006/relationships/oleObject" Target="../embeddings/Microsoft_Excel_97-2003_Worksheet38.xls"/><Relationship Id="rId2" Type="http://schemas.openxmlformats.org/officeDocument/2006/relationships/vmlDrawing" Target="../drawings/vmlDrawing20.vml"/><Relationship Id="rId1" Type="http://schemas.openxmlformats.org/officeDocument/2006/relationships/themeOverride" Target="../theme/themeOverride41.xml"/><Relationship Id="rId6" Type="http://schemas.openxmlformats.org/officeDocument/2006/relationships/image" Target="../media/image41.png"/><Relationship Id="rId5" Type="http://schemas.openxmlformats.org/officeDocument/2006/relationships/oleObject" Target="../embeddings/Microsoft_Excel_97-2003_Worksheet37.xls"/><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slideLayout" Target="../slideLayouts/slideLayout115.xml"/><Relationship Id="rId7" Type="http://schemas.openxmlformats.org/officeDocument/2006/relationships/oleObject" Target="../embeddings/Microsoft_Excel_97-2003_Worksheet40.xls"/><Relationship Id="rId2" Type="http://schemas.openxmlformats.org/officeDocument/2006/relationships/vmlDrawing" Target="../drawings/vmlDrawing21.vml"/><Relationship Id="rId1" Type="http://schemas.openxmlformats.org/officeDocument/2006/relationships/themeOverride" Target="../theme/themeOverride42.xml"/><Relationship Id="rId6" Type="http://schemas.openxmlformats.org/officeDocument/2006/relationships/image" Target="../media/image43.emf"/><Relationship Id="rId5" Type="http://schemas.openxmlformats.org/officeDocument/2006/relationships/oleObject" Target="../embeddings/Microsoft_Excel_97-2003_Worksheet39.xls"/><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15.xml"/><Relationship Id="rId1" Type="http://schemas.openxmlformats.org/officeDocument/2006/relationships/themeOverride" Target="../theme/themeOverride43.xml"/></Relationships>
</file>

<file path=ppt/slides/_rels/slide54.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slideLayout" Target="../slideLayouts/slideLayout115.xml"/><Relationship Id="rId7" Type="http://schemas.openxmlformats.org/officeDocument/2006/relationships/oleObject" Target="../embeddings/Microsoft_Excel_97-2003_Worksheet42.xls"/><Relationship Id="rId2" Type="http://schemas.openxmlformats.org/officeDocument/2006/relationships/vmlDrawing" Target="../drawings/vmlDrawing22.vml"/><Relationship Id="rId1" Type="http://schemas.openxmlformats.org/officeDocument/2006/relationships/themeOverride" Target="../theme/themeOverride44.xml"/><Relationship Id="rId6" Type="http://schemas.openxmlformats.org/officeDocument/2006/relationships/image" Target="../media/image45.emf"/><Relationship Id="rId5" Type="http://schemas.openxmlformats.org/officeDocument/2006/relationships/oleObject" Target="../embeddings/Microsoft_Excel_97-2003_Worksheet41.xls"/><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slideLayout" Target="../slideLayouts/slideLayout115.xml"/><Relationship Id="rId7" Type="http://schemas.openxmlformats.org/officeDocument/2006/relationships/oleObject" Target="../embeddings/Microsoft_Excel_97-2003_Worksheet44.xls"/><Relationship Id="rId2" Type="http://schemas.openxmlformats.org/officeDocument/2006/relationships/vmlDrawing" Target="../drawings/vmlDrawing23.vml"/><Relationship Id="rId1" Type="http://schemas.openxmlformats.org/officeDocument/2006/relationships/themeOverride" Target="../theme/themeOverride45.xml"/><Relationship Id="rId6" Type="http://schemas.openxmlformats.org/officeDocument/2006/relationships/image" Target="../media/image47.emf"/><Relationship Id="rId5" Type="http://schemas.openxmlformats.org/officeDocument/2006/relationships/oleObject" Target="../embeddings/Microsoft_Excel_97-2003_Worksheet43.xls"/><Relationship Id="rId10" Type="http://schemas.openxmlformats.org/officeDocument/2006/relationships/image" Target="../media/image49.emf"/><Relationship Id="rId4" Type="http://schemas.openxmlformats.org/officeDocument/2006/relationships/image" Target="../media/image37.jpeg"/><Relationship Id="rId9" Type="http://schemas.openxmlformats.org/officeDocument/2006/relationships/oleObject" Target="../embeddings/Microsoft_Excel_97-2003_Worksheet45.xls"/></Relationships>
</file>

<file path=ppt/slides/_rels/slide5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15.xml"/><Relationship Id="rId7" Type="http://schemas.openxmlformats.org/officeDocument/2006/relationships/oleObject" Target="../embeddings/Microsoft_Excel_97-2003_Worksheet47.xls"/><Relationship Id="rId2" Type="http://schemas.openxmlformats.org/officeDocument/2006/relationships/vmlDrawing" Target="../drawings/vmlDrawing24.vml"/><Relationship Id="rId1" Type="http://schemas.openxmlformats.org/officeDocument/2006/relationships/themeOverride" Target="../theme/themeOverride46.xml"/><Relationship Id="rId6" Type="http://schemas.openxmlformats.org/officeDocument/2006/relationships/image" Target="../media/image50.emf"/><Relationship Id="rId5" Type="http://schemas.openxmlformats.org/officeDocument/2006/relationships/oleObject" Target="../embeddings/Microsoft_Excel_97-2003_Worksheet46.xls"/><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4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2.xml"/><Relationship Id="rId1" Type="http://schemas.openxmlformats.org/officeDocument/2006/relationships/themeOverride" Target="../theme/themeOverride48.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37.xml"/><Relationship Id="rId1" Type="http://schemas.openxmlformats.org/officeDocument/2006/relationships/themeOverride" Target="../theme/themeOverride49.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37.xml"/><Relationship Id="rId1" Type="http://schemas.openxmlformats.org/officeDocument/2006/relationships/themeOverride" Target="../theme/themeOverride53.xml"/><Relationship Id="rId5" Type="http://schemas.openxmlformats.org/officeDocument/2006/relationships/chart" Target="../charts/chart18.xml"/><Relationship Id="rId4" Type="http://schemas.openxmlformats.org/officeDocument/2006/relationships/chart" Target="../charts/chart1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56.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4.xml"/><Relationship Id="rId1" Type="http://schemas.openxmlformats.org/officeDocument/2006/relationships/themeOverride" Target="../theme/themeOverride5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chart" Target="../charts/chart19.xml"/><Relationship Id="rId2" Type="http://schemas.openxmlformats.org/officeDocument/2006/relationships/vmlDrawing" Target="../drawings/vmlDrawing25.vml"/><Relationship Id="rId1" Type="http://schemas.openxmlformats.org/officeDocument/2006/relationships/themeOverride" Target="../theme/themeOverride58.xml"/><Relationship Id="rId6" Type="http://schemas.openxmlformats.org/officeDocument/2006/relationships/image" Target="../media/image52.png"/><Relationship Id="rId5" Type="http://schemas.openxmlformats.org/officeDocument/2006/relationships/oleObject" Target="../embeddings/Microsoft_Excel_97-2003_Worksheet48.xls"/><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60.xml"/><Relationship Id="rId5" Type="http://schemas.openxmlformats.org/officeDocument/2006/relationships/chart" Target="../charts/chart21.xml"/><Relationship Id="rId4" Type="http://schemas.openxmlformats.org/officeDocument/2006/relationships/chart" Target="../charts/chart20.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4.xml"/><Relationship Id="rId1" Type="http://schemas.openxmlformats.org/officeDocument/2006/relationships/themeOverride" Target="../theme/themeOverride6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64.xml"/><Relationship Id="rId4" Type="http://schemas.openxmlformats.org/officeDocument/2006/relationships/chart" Target="../charts/chart2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4.xml"/><Relationship Id="rId1" Type="http://schemas.openxmlformats.org/officeDocument/2006/relationships/themeOverride" Target="../theme/themeOverride66.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92.xml"/><Relationship Id="rId1" Type="http://schemas.openxmlformats.org/officeDocument/2006/relationships/themeOverride" Target="../theme/themeOverride6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68.xml"/><Relationship Id="rId4" Type="http://schemas.openxmlformats.org/officeDocument/2006/relationships/chart" Target="../charts/chart2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9.xml"/><Relationship Id="rId1" Type="http://schemas.openxmlformats.org/officeDocument/2006/relationships/themeOverride" Target="../theme/themeOverride3.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70.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72.xml"/><Relationship Id="rId4" Type="http://schemas.openxmlformats.org/officeDocument/2006/relationships/chart" Target="../charts/chart25.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74.xml"/><Relationship Id="rId4" Type="http://schemas.openxmlformats.org/officeDocument/2006/relationships/chart" Target="../charts/chart26.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76.xml"/></Relationships>
</file>

<file path=ppt/slides/_rels/slide7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5.xml"/><Relationship Id="rId7" Type="http://schemas.openxmlformats.org/officeDocument/2006/relationships/oleObject" Target="../embeddings/Microsoft_Excel_97-2003_Worksheet50.xls"/><Relationship Id="rId2" Type="http://schemas.openxmlformats.org/officeDocument/2006/relationships/vmlDrawing" Target="../drawings/vmlDrawing26.vml"/><Relationship Id="rId1" Type="http://schemas.openxmlformats.org/officeDocument/2006/relationships/themeOverride" Target="../theme/themeOverride77.xml"/><Relationship Id="rId6" Type="http://schemas.openxmlformats.org/officeDocument/2006/relationships/image" Target="../media/image53.png"/><Relationship Id="rId5" Type="http://schemas.openxmlformats.org/officeDocument/2006/relationships/oleObject" Target="../embeddings/Microsoft_Excel_97-2003_Worksheet49.xls"/><Relationship Id="rId4" Type="http://schemas.openxmlformats.org/officeDocument/2006/relationships/image" Target="../media/image2.png"/><Relationship Id="rId9" Type="http://schemas.openxmlformats.org/officeDocument/2006/relationships/image" Target="../media/image55.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mlDrawing" Target="../drawings/vmlDrawing27.vml"/><Relationship Id="rId1" Type="http://schemas.openxmlformats.org/officeDocument/2006/relationships/themeOverride" Target="../theme/themeOverride78.xml"/><Relationship Id="rId6" Type="http://schemas.openxmlformats.org/officeDocument/2006/relationships/image" Target="../media/image56.png"/><Relationship Id="rId5" Type="http://schemas.openxmlformats.org/officeDocument/2006/relationships/oleObject" Target="../embeddings/Microsoft_Excel_97-2003_Worksheet51.xls"/><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79.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80.xml"/></Relationships>
</file>

<file path=ppt/slides/_rels/slide7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5.xml"/><Relationship Id="rId7" Type="http://schemas.openxmlformats.org/officeDocument/2006/relationships/oleObject" Target="../embeddings/Microsoft_Excel_97-2003_Worksheet53.xls"/><Relationship Id="rId2" Type="http://schemas.openxmlformats.org/officeDocument/2006/relationships/vmlDrawing" Target="../drawings/vmlDrawing28.vml"/><Relationship Id="rId1" Type="http://schemas.openxmlformats.org/officeDocument/2006/relationships/themeOverride" Target="../theme/themeOverride81.xml"/><Relationship Id="rId6" Type="http://schemas.openxmlformats.org/officeDocument/2006/relationships/image" Target="../media/image57.png"/><Relationship Id="rId5" Type="http://schemas.openxmlformats.org/officeDocument/2006/relationships/oleObject" Target="../embeddings/Microsoft_Excel_97-2003_Worksheet52.xls"/><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slideLayout" Target="../slideLayouts/slideLayout5.xml"/><Relationship Id="rId7" Type="http://schemas.openxmlformats.org/officeDocument/2006/relationships/oleObject" Target="../embeddings/Microsoft_Excel_97-2003_Worksheet55.xls"/><Relationship Id="rId2" Type="http://schemas.openxmlformats.org/officeDocument/2006/relationships/vmlDrawing" Target="../drawings/vmlDrawing29.vml"/><Relationship Id="rId1" Type="http://schemas.openxmlformats.org/officeDocument/2006/relationships/themeOverride" Target="../theme/themeOverride82.xml"/><Relationship Id="rId6" Type="http://schemas.openxmlformats.org/officeDocument/2006/relationships/image" Target="../media/image59.png"/><Relationship Id="rId5" Type="http://schemas.openxmlformats.org/officeDocument/2006/relationships/oleObject" Target="../embeddings/Microsoft_Excel_97-2003_Worksheet54.xls"/><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1.xml"/></Relationships>
</file>

<file path=ppt/slides/_rels/slide8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5.xml"/><Relationship Id="rId7" Type="http://schemas.openxmlformats.org/officeDocument/2006/relationships/oleObject" Target="../embeddings/Microsoft_Excel_97-2003_Worksheet57.xls"/><Relationship Id="rId2" Type="http://schemas.openxmlformats.org/officeDocument/2006/relationships/vmlDrawing" Target="../drawings/vmlDrawing30.vml"/><Relationship Id="rId1" Type="http://schemas.openxmlformats.org/officeDocument/2006/relationships/themeOverride" Target="../theme/themeOverride83.xml"/><Relationship Id="rId6" Type="http://schemas.openxmlformats.org/officeDocument/2006/relationships/image" Target="../media/image61.png"/><Relationship Id="rId5" Type="http://schemas.openxmlformats.org/officeDocument/2006/relationships/oleObject" Target="../embeddings/Microsoft_Excel_97-2003_Worksheet56.xls"/><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5.xml"/><Relationship Id="rId7" Type="http://schemas.openxmlformats.org/officeDocument/2006/relationships/oleObject" Target="../embeddings/Microsoft_Excel_97-2003_Worksheet59.xls"/><Relationship Id="rId2" Type="http://schemas.openxmlformats.org/officeDocument/2006/relationships/vmlDrawing" Target="../drawings/vmlDrawing31.vml"/><Relationship Id="rId1" Type="http://schemas.openxmlformats.org/officeDocument/2006/relationships/themeOverride" Target="../theme/themeOverride84.xml"/><Relationship Id="rId6" Type="http://schemas.openxmlformats.org/officeDocument/2006/relationships/image" Target="../media/image63.png"/><Relationship Id="rId5" Type="http://schemas.openxmlformats.org/officeDocument/2006/relationships/oleObject" Target="../embeddings/Microsoft_Excel_97-2003_Worksheet58.xls"/><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85.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70.xml"/><Relationship Id="rId1" Type="http://schemas.openxmlformats.org/officeDocument/2006/relationships/themeOverride" Target="../theme/themeOverride86.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70.xml"/><Relationship Id="rId1" Type="http://schemas.openxmlformats.org/officeDocument/2006/relationships/themeOverride" Target="../theme/themeOverride87.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70.xml"/><Relationship Id="rId1" Type="http://schemas.openxmlformats.org/officeDocument/2006/relationships/themeOverride" Target="../theme/themeOverride88.xml"/></Relationships>
</file>

<file path=ppt/slides/_rels/slide8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4274" name="4 CuadroTexto"/>
          <p:cNvSpPr txBox="1">
            <a:spLocks noChangeArrowheads="1"/>
          </p:cNvSpPr>
          <p:nvPr/>
        </p:nvSpPr>
        <p:spPr bwMode="auto">
          <a:xfrm>
            <a:off x="6786563" y="6143625"/>
            <a:ext cx="2124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ES" altLang="es-CL" sz="1000" b="1">
                <a:solidFill>
                  <a:srgbClr val="7F7F7F"/>
                </a:solidFill>
                <a:latin typeface="Century Gothic" pitchFamily="34" charset="0"/>
              </a:rPr>
              <a:t>Dirección de Estudios</a:t>
            </a:r>
            <a:endParaRPr lang="es-CL" altLang="es-CL" sz="1000" b="1">
              <a:solidFill>
                <a:srgbClr val="7F7F7F"/>
              </a:solidFill>
              <a:latin typeface="Century Gothic" pitchFamily="34" charset="0"/>
            </a:endParaRPr>
          </a:p>
        </p:txBody>
      </p:sp>
      <p:sp>
        <p:nvSpPr>
          <p:cNvPr id="6" name="5 CuadroTexto"/>
          <p:cNvSpPr txBox="1"/>
          <p:nvPr/>
        </p:nvSpPr>
        <p:spPr>
          <a:xfrm>
            <a:off x="285750" y="2492375"/>
            <a:ext cx="8496300" cy="2800350"/>
          </a:xfrm>
          <a:prstGeom prst="rect">
            <a:avLst/>
          </a:prstGeom>
          <a:noFill/>
          <a:effectLst>
            <a:outerShdw blurRad="152400" dist="317500" dir="5400000" sx="90000" sy="-19000" rotWithShape="0">
              <a:prstClr val="black">
                <a:alpha val="15000"/>
              </a:prstClr>
            </a:outerShdw>
          </a:effectLst>
        </p:spPr>
        <p:txBody>
          <a:bodyPr>
            <a:spAutoFit/>
          </a:bodyPr>
          <a:lstStyle/>
          <a:p>
            <a:pPr algn="ctr" fontAlgn="auto">
              <a:spcBef>
                <a:spcPts val="0"/>
              </a:spcBef>
              <a:spcAft>
                <a:spcPts val="0"/>
              </a:spcAft>
              <a:defRPr/>
            </a:pPr>
            <a:r>
              <a:rPr lang="es-ES" sz="4400" b="1" spc="-150" dirty="0">
                <a:solidFill>
                  <a:srgbClr val="17365D"/>
                </a:solidFill>
                <a:latin typeface="Century Gothic" pitchFamily="34" charset="0"/>
              </a:rPr>
              <a:t>INFORME </a:t>
            </a:r>
          </a:p>
          <a:p>
            <a:pPr algn="ctr" fontAlgn="auto">
              <a:spcBef>
                <a:spcPts val="0"/>
              </a:spcBef>
              <a:spcAft>
                <a:spcPts val="0"/>
              </a:spcAft>
              <a:defRPr/>
            </a:pPr>
            <a:r>
              <a:rPr lang="es-ES" sz="4400" b="1" spc="-150" dirty="0">
                <a:solidFill>
                  <a:srgbClr val="17365D"/>
                </a:solidFill>
                <a:latin typeface="Century Gothic" pitchFamily="34" charset="0"/>
              </a:rPr>
              <a:t>VII ESTUDIO NACIONAL DE TRANSPARENCIA</a:t>
            </a:r>
          </a:p>
          <a:p>
            <a:pPr algn="ctr" fontAlgn="auto">
              <a:spcBef>
                <a:spcPts val="0"/>
              </a:spcBef>
              <a:spcAft>
                <a:spcPts val="0"/>
              </a:spcAft>
              <a:defRPr/>
            </a:pPr>
            <a:r>
              <a:rPr lang="es-ES" sz="4400" b="1" spc="-150" dirty="0">
                <a:solidFill>
                  <a:srgbClr val="17365D"/>
                </a:solidFill>
                <a:latin typeface="Century Gothic" pitchFamily="34" charset="0"/>
              </a:rPr>
              <a:t>Diciembre 2015</a:t>
            </a:r>
            <a:endParaRPr lang="es-CL" sz="4400" b="1" spc="-150" dirty="0">
              <a:solidFill>
                <a:srgbClr val="17365D"/>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1446212"/>
          </a:xfrm>
          <a:prstGeom prst="rect">
            <a:avLst/>
          </a:prstGeom>
          <a:noFill/>
        </p:spPr>
        <p:txBody>
          <a:bodyPr>
            <a:spAutoFit/>
          </a:bodyPr>
          <a:lstStyle/>
          <a:p>
            <a:pPr fontAlgn="auto">
              <a:spcBef>
                <a:spcPts val="0"/>
              </a:spcBef>
              <a:spcAft>
                <a:spcPts val="0"/>
              </a:spcAft>
              <a:defRPr/>
            </a:pPr>
            <a:r>
              <a:rPr lang="es-ES" sz="4400" b="1" spc="-150" dirty="0">
                <a:solidFill>
                  <a:prstClr val="white"/>
                </a:solidFill>
                <a:latin typeface="Century Gothic" pitchFamily="34" charset="0"/>
              </a:rPr>
              <a:t>RELACIÓN </a:t>
            </a:r>
          </a:p>
          <a:p>
            <a:pPr fontAlgn="auto">
              <a:spcBef>
                <a:spcPts val="0"/>
              </a:spcBef>
              <a:spcAft>
                <a:spcPts val="0"/>
              </a:spcAft>
              <a:defRPr/>
            </a:pPr>
            <a:r>
              <a:rPr lang="es-ES" sz="4400" b="1" spc="-150" dirty="0">
                <a:solidFill>
                  <a:prstClr val="white"/>
                </a:solidFill>
                <a:latin typeface="Century Gothic" pitchFamily="34" charset="0"/>
              </a:rPr>
              <a:t>CIUDADANO - ESTADO</a:t>
            </a:r>
            <a:endParaRPr lang="es-CL" sz="4400" b="1" spc="-150" dirty="0">
              <a:solidFill>
                <a:prstClr val="white"/>
              </a:solidFill>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graphicFrame>
        <p:nvGraphicFramePr>
          <p:cNvPr id="65538" name="7 Gráfico"/>
          <p:cNvGraphicFramePr>
            <a:graphicFrameLocks/>
          </p:cNvGraphicFramePr>
          <p:nvPr/>
        </p:nvGraphicFramePr>
        <p:xfrm>
          <a:off x="1425575" y="2139950"/>
          <a:ext cx="5935663" cy="4557713"/>
        </p:xfrm>
        <a:graphic>
          <a:graphicData uri="http://schemas.openxmlformats.org/presentationml/2006/ole">
            <mc:AlternateContent xmlns:mc="http://schemas.openxmlformats.org/markup-compatibility/2006">
              <mc:Choice xmlns:v="urn:schemas-microsoft-com:vml" Requires="v">
                <p:oleObj spid="_x0000_s65570" r:id="rId4" imgW="5938019" imgH="4980864" progId="Excel.Chart.8">
                  <p:embed/>
                </p:oleObj>
              </mc:Choice>
              <mc:Fallback>
                <p:oleObj r:id="rId4" imgW="5938019" imgH="4980864" progId="Excel.Chart.8">
                  <p:embed/>
                  <p:pic>
                    <p:nvPicPr>
                      <p:cNvPr id="0" name="7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2139950"/>
                        <a:ext cx="5935663"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3 Título"/>
          <p:cNvSpPr>
            <a:spLocks noGrp="1"/>
          </p:cNvSpPr>
          <p:nvPr>
            <p:ph type="title"/>
          </p:nvPr>
        </p:nvSpPr>
        <p:spPr>
          <a:xfrm>
            <a:off x="142875" y="214313"/>
            <a:ext cx="7929563" cy="714375"/>
          </a:xfrm>
        </p:spPr>
        <p:txBody>
          <a:bodyPr rtlCol="0">
            <a:noAutofit/>
          </a:bodyPr>
          <a:lstStyle/>
          <a:p>
            <a:pPr algn="l" eaLnBrk="1" fontAlgn="auto" hangingPunct="1">
              <a:spcAft>
                <a:spcPts val="0"/>
              </a:spcAft>
              <a:defRPr/>
            </a:pPr>
            <a:r>
              <a:rPr lang="es-CL" sz="2600" b="1" dirty="0" smtClean="0">
                <a:solidFill>
                  <a:schemeClr val="accent5">
                    <a:lumMod val="60000"/>
                    <a:lumOff val="40000"/>
                  </a:schemeClr>
                </a:solidFill>
                <a:latin typeface="Century Gothic" pitchFamily="34" charset="0"/>
              </a:rPr>
              <a:t>RELACIÓN CIUDADANO/ESTADO</a:t>
            </a:r>
            <a:endParaRPr lang="es-CL" sz="2600" b="1" dirty="0">
              <a:solidFill>
                <a:schemeClr val="accent5">
                  <a:lumMod val="60000"/>
                  <a:lumOff val="40000"/>
                </a:schemeClr>
              </a:solidFill>
              <a:latin typeface="Century Gothic" pitchFamily="34" charset="0"/>
            </a:endParaRPr>
          </a:p>
        </p:txBody>
      </p:sp>
      <p:sp>
        <p:nvSpPr>
          <p:cNvPr id="65540" name="6 CuadroTexto"/>
          <p:cNvSpPr txBox="1">
            <a:spLocks noChangeArrowheads="1"/>
          </p:cNvSpPr>
          <p:nvPr/>
        </p:nvSpPr>
        <p:spPr bwMode="auto">
          <a:xfrm>
            <a:off x="962025" y="1520825"/>
            <a:ext cx="699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sz="1600" b="1">
                <a:solidFill>
                  <a:srgbClr val="1F497D"/>
                </a:solidFill>
                <a:latin typeface="Calibri" pitchFamily="34" charset="0"/>
              </a:rPr>
              <a:t>En una escala de 1 a 10, ¿Ud. diría que la relación entre los ciudadanos y el Estado es más bien…? </a:t>
            </a:r>
            <a:r>
              <a:rPr lang="es-CL" altLang="es-CL" sz="1200">
                <a:solidFill>
                  <a:srgbClr val="1F497D"/>
                </a:solidFill>
                <a:latin typeface="Calibri" pitchFamily="34" charset="0"/>
              </a:rPr>
              <a:t>(Se considera las respuestas negativas de 1 a 5 y respuestas positivas de 6 a 10)</a:t>
            </a:r>
          </a:p>
        </p:txBody>
      </p:sp>
      <p:sp>
        <p:nvSpPr>
          <p:cNvPr id="65541" name="29 CuadroTexto"/>
          <p:cNvSpPr txBox="1">
            <a:spLocks noChangeArrowheads="1"/>
          </p:cNvSpPr>
          <p:nvPr/>
        </p:nvSpPr>
        <p:spPr bwMode="auto">
          <a:xfrm>
            <a:off x="7235825" y="2586038"/>
            <a:ext cx="936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Calibri" pitchFamily="34" charset="0"/>
              </a:rPr>
              <a:t>Cercana</a:t>
            </a:r>
            <a:endParaRPr lang="es-ES" altLang="es-CL" sz="1600">
              <a:solidFill>
                <a:srgbClr val="000000"/>
              </a:solidFill>
              <a:latin typeface="Calibri" pitchFamily="34" charset="0"/>
            </a:endParaRPr>
          </a:p>
        </p:txBody>
      </p:sp>
      <p:sp>
        <p:nvSpPr>
          <p:cNvPr id="65542" name="30 CuadroTexto"/>
          <p:cNvSpPr txBox="1">
            <a:spLocks noChangeArrowheads="1"/>
          </p:cNvSpPr>
          <p:nvPr/>
        </p:nvSpPr>
        <p:spPr bwMode="auto">
          <a:xfrm>
            <a:off x="900113" y="2514600"/>
            <a:ext cx="93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Calibri" pitchFamily="34" charset="0"/>
              </a:rPr>
              <a:t>Distante</a:t>
            </a:r>
            <a:endParaRPr lang="es-ES" altLang="es-CL" sz="1600">
              <a:solidFill>
                <a:srgbClr val="000000"/>
              </a:solidFill>
              <a:latin typeface="Calibri" pitchFamily="34" charset="0"/>
            </a:endParaRPr>
          </a:p>
        </p:txBody>
      </p:sp>
      <p:sp>
        <p:nvSpPr>
          <p:cNvPr id="65543" name="31 CuadroTexto"/>
          <p:cNvSpPr txBox="1">
            <a:spLocks noChangeArrowheads="1"/>
          </p:cNvSpPr>
          <p:nvPr/>
        </p:nvSpPr>
        <p:spPr bwMode="auto">
          <a:xfrm>
            <a:off x="7164388" y="3738563"/>
            <a:ext cx="158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Calibri" pitchFamily="34" charset="0"/>
              </a:rPr>
              <a:t>De cooperación</a:t>
            </a:r>
            <a:endParaRPr lang="es-ES" altLang="es-CL" sz="1600">
              <a:solidFill>
                <a:srgbClr val="000000"/>
              </a:solidFill>
              <a:latin typeface="Calibri" pitchFamily="34" charset="0"/>
            </a:endParaRPr>
          </a:p>
        </p:txBody>
      </p:sp>
      <p:sp>
        <p:nvSpPr>
          <p:cNvPr id="65544" name="32 CuadroTexto"/>
          <p:cNvSpPr txBox="1">
            <a:spLocks noChangeArrowheads="1"/>
          </p:cNvSpPr>
          <p:nvPr/>
        </p:nvSpPr>
        <p:spPr bwMode="auto">
          <a:xfrm>
            <a:off x="250825" y="3667125"/>
            <a:ext cx="180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Calibri" pitchFamily="34" charset="0"/>
              </a:rPr>
              <a:t>De no cooperación</a:t>
            </a:r>
            <a:endParaRPr lang="es-ES" altLang="es-CL" sz="1600">
              <a:solidFill>
                <a:srgbClr val="000000"/>
              </a:solidFill>
              <a:latin typeface="Calibri" pitchFamily="34" charset="0"/>
            </a:endParaRPr>
          </a:p>
        </p:txBody>
      </p:sp>
      <p:sp>
        <p:nvSpPr>
          <p:cNvPr id="65545" name="33 CuadroTexto"/>
          <p:cNvSpPr txBox="1">
            <a:spLocks noChangeArrowheads="1"/>
          </p:cNvSpPr>
          <p:nvPr/>
        </p:nvSpPr>
        <p:spPr bwMode="auto">
          <a:xfrm>
            <a:off x="7380288" y="4745038"/>
            <a:ext cx="143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Calibri" pitchFamily="34" charset="0"/>
              </a:rPr>
              <a:t>De buen trato</a:t>
            </a:r>
            <a:endParaRPr lang="es-ES" altLang="es-CL" sz="1600">
              <a:solidFill>
                <a:srgbClr val="000000"/>
              </a:solidFill>
              <a:latin typeface="Calibri" pitchFamily="34" charset="0"/>
            </a:endParaRPr>
          </a:p>
        </p:txBody>
      </p:sp>
      <p:sp>
        <p:nvSpPr>
          <p:cNvPr id="65546" name="34 CuadroTexto"/>
          <p:cNvSpPr txBox="1">
            <a:spLocks noChangeArrowheads="1"/>
          </p:cNvSpPr>
          <p:nvPr/>
        </p:nvSpPr>
        <p:spPr bwMode="auto">
          <a:xfrm>
            <a:off x="755650" y="4797425"/>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Calibri" pitchFamily="34" charset="0"/>
              </a:rPr>
              <a:t>De mal trato</a:t>
            </a:r>
            <a:endParaRPr lang="es-ES" altLang="es-CL" sz="1600">
              <a:solidFill>
                <a:srgbClr val="000000"/>
              </a:solidFill>
              <a:latin typeface="Calibri" pitchFamily="34" charset="0"/>
            </a:endParaRPr>
          </a:p>
        </p:txBody>
      </p:sp>
      <p:sp>
        <p:nvSpPr>
          <p:cNvPr id="65547" name="35 CuadroTexto"/>
          <p:cNvSpPr txBox="1">
            <a:spLocks noChangeArrowheads="1"/>
          </p:cNvSpPr>
          <p:nvPr/>
        </p:nvSpPr>
        <p:spPr bwMode="auto">
          <a:xfrm>
            <a:off x="7234238" y="5899150"/>
            <a:ext cx="1441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Calibri" pitchFamily="34" charset="0"/>
              </a:rPr>
              <a:t>Justa</a:t>
            </a:r>
            <a:endParaRPr lang="es-ES" altLang="es-CL" sz="1600">
              <a:solidFill>
                <a:srgbClr val="000000"/>
              </a:solidFill>
              <a:latin typeface="Calibri" pitchFamily="34" charset="0"/>
            </a:endParaRPr>
          </a:p>
        </p:txBody>
      </p:sp>
      <p:sp>
        <p:nvSpPr>
          <p:cNvPr id="65548" name="36 CuadroTexto"/>
          <p:cNvSpPr txBox="1">
            <a:spLocks noChangeArrowheads="1"/>
          </p:cNvSpPr>
          <p:nvPr/>
        </p:nvSpPr>
        <p:spPr bwMode="auto">
          <a:xfrm>
            <a:off x="323850" y="5899150"/>
            <a:ext cx="165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Calibri" pitchFamily="34" charset="0"/>
              </a:rPr>
              <a:t>De discriminación</a:t>
            </a:r>
            <a:endParaRPr lang="es-ES" altLang="es-CL" sz="1600">
              <a:solidFill>
                <a:srgbClr val="000000"/>
              </a:solidFill>
              <a:latin typeface="Calibri" pitchFamily="34" charset="0"/>
            </a:endParaRPr>
          </a:p>
        </p:txBody>
      </p:sp>
      <p:sp>
        <p:nvSpPr>
          <p:cNvPr id="2" name="1 Abrir llave"/>
          <p:cNvSpPr/>
          <p:nvPr/>
        </p:nvSpPr>
        <p:spPr>
          <a:xfrm>
            <a:off x="1763713" y="2349500"/>
            <a:ext cx="307975" cy="7207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16" name="15 Abrir llave"/>
          <p:cNvSpPr/>
          <p:nvPr/>
        </p:nvSpPr>
        <p:spPr>
          <a:xfrm>
            <a:off x="2032000" y="3476625"/>
            <a:ext cx="307975" cy="7461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17" name="16 Abrir llave"/>
          <p:cNvSpPr/>
          <p:nvPr/>
        </p:nvSpPr>
        <p:spPr>
          <a:xfrm>
            <a:off x="2101850" y="4533900"/>
            <a:ext cx="307975" cy="8397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19" name="18 Abrir llave"/>
          <p:cNvSpPr/>
          <p:nvPr/>
        </p:nvSpPr>
        <p:spPr>
          <a:xfrm>
            <a:off x="2032000" y="5732463"/>
            <a:ext cx="307975" cy="7239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20" name="19 Abrir llave"/>
          <p:cNvSpPr/>
          <p:nvPr/>
        </p:nvSpPr>
        <p:spPr>
          <a:xfrm flipH="1">
            <a:off x="6878638" y="5683250"/>
            <a:ext cx="279400" cy="8096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21" name="20 Abrir llave"/>
          <p:cNvSpPr/>
          <p:nvPr/>
        </p:nvSpPr>
        <p:spPr>
          <a:xfrm flipH="1">
            <a:off x="7031038" y="4508500"/>
            <a:ext cx="203200" cy="8651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22" name="21 Abrir llave"/>
          <p:cNvSpPr/>
          <p:nvPr/>
        </p:nvSpPr>
        <p:spPr>
          <a:xfrm flipH="1">
            <a:off x="6878638" y="3500438"/>
            <a:ext cx="261937" cy="7223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23" name="22 Abrir llave"/>
          <p:cNvSpPr/>
          <p:nvPr/>
        </p:nvSpPr>
        <p:spPr>
          <a:xfrm flipH="1">
            <a:off x="6804025" y="2346325"/>
            <a:ext cx="279400" cy="7953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cxnSp>
        <p:nvCxnSpPr>
          <p:cNvPr id="4" name="3 Conector recto"/>
          <p:cNvCxnSpPr/>
          <p:nvPr/>
        </p:nvCxnSpPr>
        <p:spPr>
          <a:xfrm>
            <a:off x="5580063" y="2227263"/>
            <a:ext cx="0" cy="4265612"/>
          </a:xfrm>
          <a:prstGeom prst="line">
            <a:avLst/>
          </a:prstGeom>
        </p:spPr>
        <p:style>
          <a:lnRef idx="1">
            <a:schemeClr val="accent1"/>
          </a:lnRef>
          <a:fillRef idx="0">
            <a:schemeClr val="accent1"/>
          </a:fillRef>
          <a:effectRef idx="0">
            <a:schemeClr val="accent1"/>
          </a:effectRef>
          <a:fontRef idx="minor">
            <a:schemeClr val="tx1"/>
          </a:fontRef>
        </p:style>
      </p:cxnSp>
      <p:sp>
        <p:nvSpPr>
          <p:cNvPr id="3" name="2 Rectángulo redondeado"/>
          <p:cNvSpPr/>
          <p:nvPr/>
        </p:nvSpPr>
        <p:spPr>
          <a:xfrm>
            <a:off x="8101013" y="1917700"/>
            <a:ext cx="935037"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a:solidFill>
                  <a:prstClr val="white"/>
                </a:solidFill>
              </a:rPr>
              <a:t>2015</a:t>
            </a:r>
          </a:p>
        </p:txBody>
      </p:sp>
      <p:sp>
        <p:nvSpPr>
          <p:cNvPr id="25" name="24 Rectángulo redondeado"/>
          <p:cNvSpPr/>
          <p:nvPr/>
        </p:nvSpPr>
        <p:spPr>
          <a:xfrm>
            <a:off x="8101013" y="2286000"/>
            <a:ext cx="935037" cy="2873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s-CL" b="1" dirty="0">
                <a:solidFill>
                  <a:prstClr val="white"/>
                </a:solidFill>
              </a:rPr>
              <a:t>2014</a:t>
            </a:r>
          </a:p>
        </p:txBody>
      </p:sp>
      <p:sp>
        <p:nvSpPr>
          <p:cNvPr id="26" name="25 Rectángulo redondeado"/>
          <p:cNvSpPr/>
          <p:nvPr/>
        </p:nvSpPr>
        <p:spPr>
          <a:xfrm>
            <a:off x="8101013" y="2638425"/>
            <a:ext cx="935037" cy="285750"/>
          </a:xfrm>
          <a:prstGeom prst="roundRect">
            <a:avLst/>
          </a:prstGeom>
          <a:solidFill>
            <a:srgbClr val="92D050"/>
          </a:solid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s-CL" b="1" dirty="0">
                <a:solidFill>
                  <a:prstClr val="white"/>
                </a:solidFill>
              </a:rPr>
              <a:t>2013</a:t>
            </a:r>
          </a:p>
        </p:txBody>
      </p:sp>
      <p:sp>
        <p:nvSpPr>
          <p:cNvPr id="65561"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
        <p:nvSpPr>
          <p:cNvPr id="29" name="6 CuadroTexto"/>
          <p:cNvSpPr txBox="1">
            <a:spLocks noChangeArrowheads="1"/>
          </p:cNvSpPr>
          <p:nvPr/>
        </p:nvSpPr>
        <p:spPr bwMode="auto">
          <a:xfrm>
            <a:off x="179388" y="981075"/>
            <a:ext cx="8183562" cy="338138"/>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defRPr/>
            </a:pPr>
            <a:r>
              <a:rPr lang="es-CL" altLang="es-CL" sz="1600" dirty="0" smtClean="0">
                <a:solidFill>
                  <a:srgbClr val="1F497D"/>
                </a:solidFill>
              </a:rPr>
              <a:t> La evaluación de la relación entre el ciudadano y el Estado empeora sostenidamente.</a:t>
            </a:r>
            <a:endParaRPr lang="es-CL" altLang="es-CL" sz="1200" dirty="0" smtClean="0">
              <a:solidFill>
                <a:srgbClr val="1F497D"/>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9" name="3 Título"/>
          <p:cNvSpPr>
            <a:spLocks noGrp="1"/>
          </p:cNvSpPr>
          <p:nvPr>
            <p:ph type="title"/>
          </p:nvPr>
        </p:nvSpPr>
        <p:spPr>
          <a:xfrm>
            <a:off x="142875" y="214313"/>
            <a:ext cx="7929563" cy="714375"/>
          </a:xfrm>
        </p:spPr>
        <p:txBody>
          <a:bodyPr rtlCol="0">
            <a:noAutofit/>
          </a:bodyPr>
          <a:lstStyle/>
          <a:p>
            <a:pPr algn="l" eaLnBrk="1" fontAlgn="auto" hangingPunct="1">
              <a:spcAft>
                <a:spcPts val="0"/>
              </a:spcAft>
              <a:defRPr/>
            </a:pPr>
            <a:r>
              <a:rPr lang="es-CL" sz="2600" b="1" dirty="0" smtClean="0">
                <a:solidFill>
                  <a:schemeClr val="accent5">
                    <a:lumMod val="60000"/>
                    <a:lumOff val="40000"/>
                  </a:schemeClr>
                </a:solidFill>
                <a:latin typeface="Century Gothic" pitchFamily="34" charset="0"/>
              </a:rPr>
              <a:t>RELACIÓN CIUDADANO/ESTADO</a:t>
            </a:r>
            <a:endParaRPr lang="es-CL" sz="2600" b="1" dirty="0">
              <a:solidFill>
                <a:schemeClr val="accent5">
                  <a:lumMod val="60000"/>
                  <a:lumOff val="40000"/>
                </a:schemeClr>
              </a:solidFill>
              <a:latin typeface="Century Gothic" pitchFamily="34" charset="0"/>
            </a:endParaRPr>
          </a:p>
        </p:txBody>
      </p:sp>
      <p:sp>
        <p:nvSpPr>
          <p:cNvPr id="66563"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
        <p:nvSpPr>
          <p:cNvPr id="8" name="7 Rectángulo"/>
          <p:cNvSpPr/>
          <p:nvPr/>
        </p:nvSpPr>
        <p:spPr>
          <a:xfrm>
            <a:off x="4932363" y="908050"/>
            <a:ext cx="4103687" cy="2432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es-ES" sz="1400" dirty="0">
                <a:solidFill>
                  <a:prstClr val="black"/>
                </a:solidFill>
                <a:cs typeface="Arial"/>
              </a:rPr>
              <a:t>Esta lámina muestra las diferencias en esta percepción por las variables que resultaron generar diferencias relevantes: Clase social, Educación y los que manifiestan tener una posición en la escala política.</a:t>
            </a:r>
          </a:p>
          <a:p>
            <a:pPr algn="just">
              <a:defRPr/>
            </a:pPr>
            <a:endParaRPr lang="es-ES" sz="1200" dirty="0">
              <a:solidFill>
                <a:prstClr val="black"/>
              </a:solidFill>
              <a:cs typeface="Arial"/>
            </a:endParaRPr>
          </a:p>
          <a:p>
            <a:pPr algn="just">
              <a:defRPr/>
            </a:pPr>
            <a:r>
              <a:rPr lang="es-ES" sz="1400" dirty="0">
                <a:solidFill>
                  <a:prstClr val="black"/>
                </a:solidFill>
                <a:cs typeface="Arial"/>
              </a:rPr>
              <a:t>En otras palabras, los que perciben peor relación con el Estado, son los que están más marginados de la sociedad y del sistema político. Mientras más incluido se siente el ciudadano, mejor relación percibe con el Estado.</a:t>
            </a:r>
          </a:p>
        </p:txBody>
      </p:sp>
      <p:graphicFrame>
        <p:nvGraphicFramePr>
          <p:cNvPr id="66565" name="15 Gráfico"/>
          <p:cNvGraphicFramePr>
            <a:graphicFrameLocks/>
          </p:cNvGraphicFramePr>
          <p:nvPr/>
        </p:nvGraphicFramePr>
        <p:xfrm>
          <a:off x="4808538" y="3522663"/>
          <a:ext cx="4386262" cy="3282950"/>
        </p:xfrm>
        <a:graphic>
          <a:graphicData uri="http://schemas.openxmlformats.org/presentationml/2006/ole">
            <mc:AlternateContent xmlns:mc="http://schemas.openxmlformats.org/markup-compatibility/2006">
              <mc:Choice xmlns:v="urn:schemas-microsoft-com:vml" Requires="v">
                <p:oleObj spid="_x0000_s66589" r:id="rId4" imgW="4383404" imgH="3279932" progId="Excel.Chart.8">
                  <p:embed/>
                </p:oleObj>
              </mc:Choice>
              <mc:Fallback>
                <p:oleObj r:id="rId4" imgW="4383404" imgH="3279932" progId="Excel.Chart.8">
                  <p:embed/>
                  <p:pic>
                    <p:nvPicPr>
                      <p:cNvPr id="0" name="15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3522663"/>
                        <a:ext cx="4386262"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66" name="6 Gráfico"/>
          <p:cNvGraphicFramePr>
            <a:graphicFrameLocks/>
          </p:cNvGraphicFramePr>
          <p:nvPr/>
        </p:nvGraphicFramePr>
        <p:xfrm>
          <a:off x="69850" y="735013"/>
          <a:ext cx="4840288" cy="2889250"/>
        </p:xfrm>
        <a:graphic>
          <a:graphicData uri="http://schemas.openxmlformats.org/presentationml/2006/ole">
            <mc:AlternateContent xmlns:mc="http://schemas.openxmlformats.org/markup-compatibility/2006">
              <mc:Choice xmlns:v="urn:schemas-microsoft-com:vml" Requires="v">
                <p:oleObj spid="_x0000_s66590" r:id="rId6" imgW="4840644" imgH="2883658" progId="Excel.Chart.8">
                  <p:embed/>
                </p:oleObj>
              </mc:Choice>
              <mc:Fallback>
                <p:oleObj r:id="rId6" imgW="4840644" imgH="2883658" progId="Excel.Chart.8">
                  <p:embed/>
                  <p:pic>
                    <p:nvPicPr>
                      <p:cNvPr id="0" name="6 Gráfico"/>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 y="735013"/>
                        <a:ext cx="484028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67" name="12 Gráfico"/>
          <p:cNvGraphicFramePr>
            <a:graphicFrameLocks/>
          </p:cNvGraphicFramePr>
          <p:nvPr/>
        </p:nvGraphicFramePr>
        <p:xfrm>
          <a:off x="55563" y="3522663"/>
          <a:ext cx="4854575" cy="3282950"/>
        </p:xfrm>
        <a:graphic>
          <a:graphicData uri="http://schemas.openxmlformats.org/presentationml/2006/ole">
            <mc:AlternateContent xmlns:mc="http://schemas.openxmlformats.org/markup-compatibility/2006">
              <mc:Choice xmlns:v="urn:schemas-microsoft-com:vml" Requires="v">
                <p:oleObj spid="_x0000_s66591" r:id="rId8" imgW="4858933" imgH="3279932" progId="Excel.Chart.8">
                  <p:embed/>
                </p:oleObj>
              </mc:Choice>
              <mc:Fallback>
                <p:oleObj r:id="rId8" imgW="4858933" imgH="3279932" progId="Excel.Chart.8">
                  <p:embed/>
                  <p:pic>
                    <p:nvPicPr>
                      <p:cNvPr id="0" name="12 Gráfico"/>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3" y="3522663"/>
                        <a:ext cx="48545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2" name="3 Título"/>
          <p:cNvSpPr>
            <a:spLocks noGrp="1"/>
          </p:cNvSpPr>
          <p:nvPr>
            <p:ph type="title"/>
          </p:nvPr>
        </p:nvSpPr>
        <p:spPr>
          <a:xfrm>
            <a:off x="0" y="142875"/>
            <a:ext cx="8072438" cy="642938"/>
          </a:xfrm>
        </p:spPr>
        <p:txBody>
          <a:bodyPr rtlCol="0">
            <a:noAutofit/>
          </a:bodyPr>
          <a:lstStyle/>
          <a:p>
            <a:pPr algn="l" eaLnBrk="1" fontAlgn="auto" hangingPunct="1">
              <a:spcAft>
                <a:spcPts val="0"/>
              </a:spcAft>
              <a:defRPr/>
            </a:pPr>
            <a:r>
              <a:rPr lang="es-CL" sz="2600" b="1" dirty="0" smtClean="0">
                <a:solidFill>
                  <a:schemeClr val="accent5">
                    <a:lumMod val="60000"/>
                    <a:lumOff val="40000"/>
                  </a:schemeClr>
                </a:solidFill>
                <a:latin typeface="Century Gothic" pitchFamily="34" charset="0"/>
              </a:rPr>
              <a:t>Evaluación de Transparencia en el Estado</a:t>
            </a:r>
            <a:endParaRPr lang="es-CL" sz="2600" b="1" dirty="0">
              <a:solidFill>
                <a:schemeClr val="accent5">
                  <a:lumMod val="60000"/>
                  <a:lumOff val="40000"/>
                </a:schemeClr>
              </a:solidFill>
              <a:latin typeface="Century Gothic" pitchFamily="34" charset="0"/>
            </a:endParaRPr>
          </a:p>
        </p:txBody>
      </p:sp>
      <p:sp>
        <p:nvSpPr>
          <p:cNvPr id="2" name="1 Rectángulo redondeado"/>
          <p:cNvSpPr/>
          <p:nvPr/>
        </p:nvSpPr>
        <p:spPr>
          <a:xfrm>
            <a:off x="467544" y="1052736"/>
            <a:ext cx="2592288" cy="53285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solidFill>
                  <a:schemeClr val="tx2"/>
                </a:solidFill>
              </a:rPr>
              <a:t>Para precisar el alcance e interpretación que la ciudadanía hace del concepto de transparencia, se consultó a las personas que entendían por este concepto. </a:t>
            </a:r>
          </a:p>
          <a:p>
            <a:pPr algn="ctr"/>
            <a:endParaRPr lang="es-CL" sz="1600" dirty="0">
              <a:solidFill>
                <a:schemeClr val="tx2"/>
              </a:solidFill>
            </a:endParaRPr>
          </a:p>
          <a:p>
            <a:pPr algn="ctr"/>
            <a:r>
              <a:rPr lang="es-CL" sz="1600" dirty="0" smtClean="0">
                <a:solidFill>
                  <a:schemeClr val="tx2"/>
                </a:solidFill>
              </a:rPr>
              <a:t>Destaca la asociación que hacen entre transparencia y acceso a la información pública, así como también la cercanía conceptual que se aprecia en ser transparentes y confiables.</a:t>
            </a:r>
            <a:endParaRPr lang="es-CL" sz="1600" dirty="0">
              <a:solidFill>
                <a:schemeClr val="tx2"/>
              </a:solidFill>
            </a:endParaRPr>
          </a:p>
        </p:txBody>
      </p:sp>
      <p:graphicFrame>
        <p:nvGraphicFramePr>
          <p:cNvPr id="14" name="3 Gráfico"/>
          <p:cNvGraphicFramePr>
            <a:graphicFrameLocks/>
          </p:cNvGraphicFramePr>
          <p:nvPr>
            <p:extLst>
              <p:ext uri="{D42A27DB-BD31-4B8C-83A1-F6EECF244321}">
                <p14:modId xmlns:p14="http://schemas.microsoft.com/office/powerpoint/2010/main" val="3691494149"/>
              </p:ext>
            </p:extLst>
          </p:nvPr>
        </p:nvGraphicFramePr>
        <p:xfrm>
          <a:off x="3779913" y="1119820"/>
          <a:ext cx="4752528" cy="52615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472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9" name="18 Elipse"/>
          <p:cNvSpPr/>
          <p:nvPr/>
        </p:nvSpPr>
        <p:spPr>
          <a:xfrm>
            <a:off x="987425" y="4941888"/>
            <a:ext cx="1136650" cy="64770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s-CL" sz="1400" b="1" dirty="0">
                <a:solidFill>
                  <a:srgbClr val="1F497D">
                    <a:lumMod val="75000"/>
                  </a:srgbClr>
                </a:solidFill>
              </a:rPr>
              <a:t>2011</a:t>
            </a:r>
          </a:p>
          <a:p>
            <a:pPr algn="ctr" fontAlgn="auto">
              <a:spcBef>
                <a:spcPts val="0"/>
              </a:spcBef>
              <a:spcAft>
                <a:spcPts val="0"/>
              </a:spcAft>
              <a:defRPr/>
            </a:pPr>
            <a:r>
              <a:rPr lang="es-CL" sz="2400" b="1" dirty="0">
                <a:solidFill>
                  <a:srgbClr val="1F497D">
                    <a:lumMod val="75000"/>
                  </a:srgbClr>
                </a:solidFill>
              </a:rPr>
              <a:t>4,0</a:t>
            </a:r>
            <a:endParaRPr lang="es-ES" sz="2400" b="1" dirty="0">
              <a:solidFill>
                <a:srgbClr val="1F497D">
                  <a:lumMod val="75000"/>
                </a:srgbClr>
              </a:solidFill>
            </a:endParaRPr>
          </a:p>
        </p:txBody>
      </p:sp>
      <p:sp>
        <p:nvSpPr>
          <p:cNvPr id="67587" name="7 CuadroTexto"/>
          <p:cNvSpPr txBox="1">
            <a:spLocks noChangeArrowheads="1"/>
          </p:cNvSpPr>
          <p:nvPr/>
        </p:nvSpPr>
        <p:spPr bwMode="auto">
          <a:xfrm>
            <a:off x="0" y="7858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a:solidFill>
                  <a:srgbClr val="000000"/>
                </a:solidFill>
                <a:latin typeface="Calibri" pitchFamily="34" charset="0"/>
              </a:rPr>
              <a:t>En una escala de 1 a 10, ¿Qué tan transparentes cree Ud. son los </a:t>
            </a:r>
            <a:r>
              <a:rPr lang="es-CL" altLang="es-CL" b="1" u="sng">
                <a:solidFill>
                  <a:srgbClr val="000000"/>
                </a:solidFill>
                <a:latin typeface="Calibri" pitchFamily="34" charset="0"/>
              </a:rPr>
              <a:t>ORGANISMOS PÚBLICOS</a:t>
            </a:r>
            <a:r>
              <a:rPr lang="es-CL" altLang="es-CL" b="1">
                <a:solidFill>
                  <a:srgbClr val="000000"/>
                </a:solidFill>
                <a:latin typeface="Calibri" pitchFamily="34" charset="0"/>
              </a:rPr>
              <a:t>?</a:t>
            </a:r>
            <a:endParaRPr lang="es-ES" altLang="es-CL" b="1">
              <a:solidFill>
                <a:srgbClr val="000000"/>
              </a:solidFill>
              <a:latin typeface="Calibri" pitchFamily="34" charset="0"/>
            </a:endParaRPr>
          </a:p>
        </p:txBody>
      </p:sp>
      <p:graphicFrame>
        <p:nvGraphicFramePr>
          <p:cNvPr id="16" name="15 Tabla"/>
          <p:cNvGraphicFramePr>
            <a:graphicFrameLocks noGrp="1"/>
          </p:cNvGraphicFramePr>
          <p:nvPr/>
        </p:nvGraphicFramePr>
        <p:xfrm>
          <a:off x="2771775" y="4437063"/>
          <a:ext cx="6049964" cy="1106488"/>
        </p:xfrm>
        <a:graphic>
          <a:graphicData uri="http://schemas.openxmlformats.org/drawingml/2006/table">
            <a:tbl>
              <a:tblPr firstRow="1" bandRow="1">
                <a:tableStyleId>{21E4AEA4-8DFA-4A89-87EB-49C32662AFE0}</a:tableStyleId>
              </a:tblPr>
              <a:tblGrid>
                <a:gridCol w="1560935"/>
                <a:gridCol w="1002813"/>
                <a:gridCol w="940137"/>
                <a:gridCol w="848693"/>
                <a:gridCol w="848693"/>
                <a:gridCol w="848693"/>
              </a:tblGrid>
              <a:tr h="365656">
                <a:tc>
                  <a:txBody>
                    <a:bodyPr/>
                    <a:lstStyle/>
                    <a:p>
                      <a:pPr algn="ctr"/>
                      <a:endParaRPr lang="es-CL" sz="1800" dirty="0">
                        <a:solidFill>
                          <a:schemeClr val="tx1"/>
                        </a:solidFill>
                      </a:endParaRPr>
                    </a:p>
                  </a:txBody>
                  <a:tcPr marL="91462" marR="91462" marT="45668" marB="45668"/>
                </a:tc>
                <a:tc>
                  <a:txBody>
                    <a:bodyPr/>
                    <a:lstStyle/>
                    <a:p>
                      <a:pPr algn="ctr"/>
                      <a:r>
                        <a:rPr lang="es-CL" sz="1800" dirty="0" smtClean="0">
                          <a:solidFill>
                            <a:schemeClr val="tx1"/>
                          </a:solidFill>
                        </a:rPr>
                        <a:t>2011</a:t>
                      </a:r>
                      <a:endParaRPr lang="es-CL" sz="1800" dirty="0">
                        <a:solidFill>
                          <a:schemeClr val="tx1"/>
                        </a:solidFill>
                      </a:endParaRPr>
                    </a:p>
                  </a:txBody>
                  <a:tcPr marL="91462" marR="91462" marT="45668" marB="45668"/>
                </a:tc>
                <a:tc>
                  <a:txBody>
                    <a:bodyPr/>
                    <a:lstStyle/>
                    <a:p>
                      <a:pPr algn="ctr"/>
                      <a:r>
                        <a:rPr lang="es-CL" sz="1800" dirty="0" smtClean="0">
                          <a:solidFill>
                            <a:schemeClr val="tx1"/>
                          </a:solidFill>
                        </a:rPr>
                        <a:t>2012</a:t>
                      </a:r>
                      <a:endParaRPr lang="es-CL" sz="1800" dirty="0">
                        <a:solidFill>
                          <a:schemeClr val="tx1"/>
                        </a:solidFill>
                      </a:endParaRPr>
                    </a:p>
                  </a:txBody>
                  <a:tcPr marL="91462" marR="91462" marT="45668" marB="45668"/>
                </a:tc>
                <a:tc>
                  <a:txBody>
                    <a:bodyPr/>
                    <a:lstStyle/>
                    <a:p>
                      <a:pPr algn="ctr"/>
                      <a:r>
                        <a:rPr lang="es-CL" sz="1800" dirty="0" smtClean="0">
                          <a:solidFill>
                            <a:schemeClr val="tx1"/>
                          </a:solidFill>
                        </a:rPr>
                        <a:t>2013</a:t>
                      </a:r>
                      <a:endParaRPr lang="es-CL" sz="1800" dirty="0">
                        <a:solidFill>
                          <a:schemeClr val="tx1"/>
                        </a:solidFill>
                      </a:endParaRPr>
                    </a:p>
                  </a:txBody>
                  <a:tcPr marL="91462" marR="91462" marT="45668" marB="45668"/>
                </a:tc>
                <a:tc>
                  <a:txBody>
                    <a:bodyPr/>
                    <a:lstStyle/>
                    <a:p>
                      <a:pPr algn="ctr"/>
                      <a:r>
                        <a:rPr lang="es-CL" sz="1800" dirty="0" smtClean="0">
                          <a:solidFill>
                            <a:schemeClr val="tx1"/>
                          </a:solidFill>
                        </a:rPr>
                        <a:t>2014</a:t>
                      </a:r>
                      <a:endParaRPr lang="es-CL" sz="1800" dirty="0">
                        <a:solidFill>
                          <a:schemeClr val="tx1"/>
                        </a:solidFill>
                      </a:endParaRPr>
                    </a:p>
                  </a:txBody>
                  <a:tcPr marL="91462" marR="91462" marT="45668" marB="45668"/>
                </a:tc>
                <a:tc>
                  <a:txBody>
                    <a:bodyPr/>
                    <a:lstStyle/>
                    <a:p>
                      <a:pPr algn="ctr"/>
                      <a:r>
                        <a:rPr lang="es-CL" sz="1800" dirty="0" smtClean="0">
                          <a:solidFill>
                            <a:schemeClr val="tx1"/>
                          </a:solidFill>
                        </a:rPr>
                        <a:t>2015</a:t>
                      </a:r>
                      <a:endParaRPr lang="es-CL" sz="1800" dirty="0">
                        <a:solidFill>
                          <a:schemeClr val="tx1"/>
                        </a:solidFill>
                      </a:endParaRPr>
                    </a:p>
                  </a:txBody>
                  <a:tcPr marL="91462" marR="91462" marT="45668" marB="45668"/>
                </a:tc>
              </a:tr>
              <a:tr h="370416">
                <a:tc>
                  <a:txBody>
                    <a:bodyPr/>
                    <a:lstStyle/>
                    <a:p>
                      <a:r>
                        <a:rPr lang="es-CL" sz="1600" dirty="0" smtClean="0"/>
                        <a:t>Nota 5 o menos</a:t>
                      </a:r>
                      <a:endParaRPr lang="es-CL" sz="1600" dirty="0"/>
                    </a:p>
                  </a:txBody>
                  <a:tcPr marL="91462" marR="91462" marT="45668" marB="45668"/>
                </a:tc>
                <a:tc>
                  <a:txBody>
                    <a:bodyPr/>
                    <a:lstStyle/>
                    <a:p>
                      <a:pPr algn="ctr"/>
                      <a:r>
                        <a:rPr lang="es-ES" sz="1600" kern="1200" dirty="0" smtClean="0">
                          <a:solidFill>
                            <a:schemeClr val="dk1"/>
                          </a:solidFill>
                          <a:latin typeface="+mn-lt"/>
                          <a:ea typeface="+mn-ea"/>
                          <a:cs typeface="+mn-cs"/>
                        </a:rPr>
                        <a:t>79,8%  </a:t>
                      </a:r>
                      <a:endParaRPr lang="es-CL" sz="1600" dirty="0"/>
                    </a:p>
                  </a:txBody>
                  <a:tcPr marL="91462" marR="91462" marT="45668" marB="45668"/>
                </a:tc>
                <a:tc>
                  <a:txBody>
                    <a:bodyPr/>
                    <a:lstStyle/>
                    <a:p>
                      <a:pPr algn="ctr"/>
                      <a:r>
                        <a:rPr lang="es-CL" sz="1600" dirty="0" smtClean="0"/>
                        <a:t>71,6%</a:t>
                      </a:r>
                      <a:r>
                        <a:rPr lang="es-CL" sz="1600" dirty="0" smtClean="0">
                          <a:solidFill>
                            <a:srgbClr val="FF9933"/>
                          </a:solidFill>
                        </a:rPr>
                        <a:t> </a:t>
                      </a:r>
                      <a:r>
                        <a:rPr lang="es-CL" sz="1600" dirty="0" smtClean="0"/>
                        <a:t> </a:t>
                      </a:r>
                      <a:endParaRPr lang="es-CL" sz="1600" dirty="0"/>
                    </a:p>
                  </a:txBody>
                  <a:tcPr marL="91462" marR="91462" marT="45668" marB="45668"/>
                </a:tc>
                <a:tc>
                  <a:txBody>
                    <a:bodyPr/>
                    <a:lstStyle/>
                    <a:p>
                      <a:pPr algn="ctr"/>
                      <a:r>
                        <a:rPr lang="es-CL" sz="1600" dirty="0" smtClean="0"/>
                        <a:t>76,3%</a:t>
                      </a:r>
                      <a:endParaRPr lang="es-CL" sz="1600" dirty="0"/>
                    </a:p>
                  </a:txBody>
                  <a:tcPr marL="91462" marR="91462" marT="45668" marB="45668"/>
                </a:tc>
                <a:tc>
                  <a:txBody>
                    <a:bodyPr/>
                    <a:lstStyle/>
                    <a:p>
                      <a:pPr algn="ctr"/>
                      <a:r>
                        <a:rPr lang="es-CL" sz="1600" dirty="0" smtClean="0"/>
                        <a:t>78,9</a:t>
                      </a:r>
                      <a:endParaRPr lang="es-CL" sz="1600" dirty="0"/>
                    </a:p>
                  </a:txBody>
                  <a:tcPr marL="91462" marR="91462" marT="45668" marB="45668"/>
                </a:tc>
                <a:tc>
                  <a:txBody>
                    <a:bodyPr/>
                    <a:lstStyle/>
                    <a:p>
                      <a:pPr algn="ctr"/>
                      <a:r>
                        <a:rPr lang="es-CL" sz="1600" dirty="0" smtClean="0"/>
                        <a:t>82,9%</a:t>
                      </a:r>
                      <a:endParaRPr lang="es-CL" sz="1600" dirty="0"/>
                    </a:p>
                  </a:txBody>
                  <a:tcPr marL="91462" marR="91462" marT="45668" marB="45668"/>
                </a:tc>
              </a:tr>
              <a:tr h="370416">
                <a:tc>
                  <a:txBody>
                    <a:bodyPr/>
                    <a:lstStyle/>
                    <a:p>
                      <a:r>
                        <a:rPr lang="es-CL" sz="1600" dirty="0" smtClean="0"/>
                        <a:t>Nota 6 o más</a:t>
                      </a:r>
                      <a:endParaRPr lang="es-CL" sz="1600" dirty="0"/>
                    </a:p>
                  </a:txBody>
                  <a:tcPr marL="91462" marR="91462" marT="45668" marB="45668"/>
                </a:tc>
                <a:tc>
                  <a:txBody>
                    <a:bodyPr/>
                    <a:lstStyle/>
                    <a:p>
                      <a:pPr algn="ctr"/>
                      <a:r>
                        <a:rPr lang="es-CL" sz="1600" dirty="0" smtClean="0"/>
                        <a:t>20,2%</a:t>
                      </a:r>
                      <a:endParaRPr lang="es-CL" sz="1600" dirty="0"/>
                    </a:p>
                  </a:txBody>
                  <a:tcPr marL="91462" marR="91462" marT="45668" marB="45668"/>
                </a:tc>
                <a:tc>
                  <a:txBody>
                    <a:bodyPr/>
                    <a:lstStyle/>
                    <a:p>
                      <a:pPr algn="ctr"/>
                      <a:r>
                        <a:rPr lang="es-CL" sz="1600" dirty="0" smtClean="0"/>
                        <a:t>29% </a:t>
                      </a:r>
                      <a:endParaRPr lang="es-CL" sz="1600" dirty="0"/>
                    </a:p>
                  </a:txBody>
                  <a:tcPr marL="91462" marR="91462" marT="45668" marB="45668"/>
                </a:tc>
                <a:tc>
                  <a:txBody>
                    <a:bodyPr/>
                    <a:lstStyle/>
                    <a:p>
                      <a:pPr algn="ctr"/>
                      <a:r>
                        <a:rPr lang="es-CL" sz="1600" dirty="0" smtClean="0"/>
                        <a:t>23,7%</a:t>
                      </a:r>
                      <a:endParaRPr lang="es-CL" sz="1600" dirty="0"/>
                    </a:p>
                  </a:txBody>
                  <a:tcPr marL="91462" marR="91462" marT="45668" marB="45668"/>
                </a:tc>
                <a:tc>
                  <a:txBody>
                    <a:bodyPr/>
                    <a:lstStyle/>
                    <a:p>
                      <a:pPr algn="ctr"/>
                      <a:r>
                        <a:rPr lang="es-CL" sz="1600" dirty="0" smtClean="0"/>
                        <a:t>21,1%</a:t>
                      </a:r>
                      <a:endParaRPr lang="es-CL" sz="1600" dirty="0"/>
                    </a:p>
                  </a:txBody>
                  <a:tcPr marL="91462" marR="91462" marT="45668" marB="45668"/>
                </a:tc>
                <a:tc>
                  <a:txBody>
                    <a:bodyPr/>
                    <a:lstStyle/>
                    <a:p>
                      <a:pPr algn="ctr"/>
                      <a:r>
                        <a:rPr lang="es-CL" sz="1600" dirty="0" smtClean="0"/>
                        <a:t>17,1%</a:t>
                      </a:r>
                      <a:endParaRPr lang="es-CL" sz="1600" dirty="0"/>
                    </a:p>
                  </a:txBody>
                  <a:tcPr marL="91462" marR="91462" marT="45668" marB="45668"/>
                </a:tc>
              </a:tr>
            </a:tbl>
          </a:graphicData>
        </a:graphic>
      </p:graphicFrame>
      <p:sp>
        <p:nvSpPr>
          <p:cNvPr id="22" name="3 Título"/>
          <p:cNvSpPr>
            <a:spLocks noGrp="1"/>
          </p:cNvSpPr>
          <p:nvPr>
            <p:ph type="title"/>
          </p:nvPr>
        </p:nvSpPr>
        <p:spPr>
          <a:xfrm>
            <a:off x="0" y="142875"/>
            <a:ext cx="8072438" cy="642938"/>
          </a:xfrm>
        </p:spPr>
        <p:txBody>
          <a:bodyPr rtlCol="0">
            <a:noAutofit/>
          </a:bodyPr>
          <a:lstStyle/>
          <a:p>
            <a:pPr algn="l" eaLnBrk="1" fontAlgn="auto" hangingPunct="1">
              <a:spcAft>
                <a:spcPts val="0"/>
              </a:spcAft>
              <a:defRPr/>
            </a:pPr>
            <a:r>
              <a:rPr lang="es-CL" sz="2600" b="1" dirty="0" smtClean="0">
                <a:solidFill>
                  <a:schemeClr val="accent5">
                    <a:lumMod val="60000"/>
                    <a:lumOff val="40000"/>
                  </a:schemeClr>
                </a:solidFill>
                <a:latin typeface="Century Gothic" pitchFamily="34" charset="0"/>
              </a:rPr>
              <a:t>Evaluación de Transparencia en el Estado</a:t>
            </a:r>
            <a:endParaRPr lang="es-CL" sz="2600" b="1" dirty="0">
              <a:solidFill>
                <a:schemeClr val="accent5">
                  <a:lumMod val="60000"/>
                  <a:lumOff val="40000"/>
                </a:schemeClr>
              </a:solidFill>
              <a:latin typeface="Century Gothic" pitchFamily="34" charset="0"/>
            </a:endParaRPr>
          </a:p>
        </p:txBody>
      </p:sp>
      <p:sp>
        <p:nvSpPr>
          <p:cNvPr id="67619" name="22 CuadroTexto"/>
          <p:cNvSpPr txBox="1">
            <a:spLocks noChangeArrowheads="1"/>
          </p:cNvSpPr>
          <p:nvPr/>
        </p:nvSpPr>
        <p:spPr bwMode="auto">
          <a:xfrm>
            <a:off x="357188" y="5661025"/>
            <a:ext cx="856932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sz="1600">
                <a:solidFill>
                  <a:srgbClr val="000000"/>
                </a:solidFill>
                <a:latin typeface="Calibri" pitchFamily="34" charset="0"/>
              </a:rPr>
              <a:t>Este año se presenta la evaluación más baja en cuanto a la percepción de transparencia de los organismos públicos al observar la diferencia entre respuestas positivas y negativas, sin embargo, los promedios no difieren mucho a través de los años.</a:t>
            </a:r>
          </a:p>
        </p:txBody>
      </p:sp>
      <p:sp>
        <p:nvSpPr>
          <p:cNvPr id="18" name="17 Elipse"/>
          <p:cNvSpPr/>
          <p:nvPr/>
        </p:nvSpPr>
        <p:spPr>
          <a:xfrm>
            <a:off x="808038" y="4149725"/>
            <a:ext cx="1520825" cy="776288"/>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s-CL" sz="1500" b="1" dirty="0">
                <a:solidFill>
                  <a:srgbClr val="1F497D">
                    <a:lumMod val="75000"/>
                  </a:srgbClr>
                </a:solidFill>
              </a:rPr>
              <a:t>2012</a:t>
            </a:r>
          </a:p>
          <a:p>
            <a:pPr algn="ctr" fontAlgn="auto">
              <a:spcBef>
                <a:spcPts val="0"/>
              </a:spcBef>
              <a:spcAft>
                <a:spcPts val="0"/>
              </a:spcAft>
              <a:defRPr/>
            </a:pPr>
            <a:r>
              <a:rPr lang="es-CL" sz="2400" b="1" dirty="0">
                <a:solidFill>
                  <a:srgbClr val="1F497D">
                    <a:lumMod val="75000"/>
                  </a:srgbClr>
                </a:solidFill>
              </a:rPr>
              <a:t>4,4</a:t>
            </a:r>
            <a:endParaRPr lang="es-ES" sz="2400" b="1" dirty="0">
              <a:solidFill>
                <a:srgbClr val="1F497D">
                  <a:lumMod val="75000"/>
                </a:srgbClr>
              </a:solidFill>
            </a:endParaRPr>
          </a:p>
        </p:txBody>
      </p:sp>
      <p:sp>
        <p:nvSpPr>
          <p:cNvPr id="20" name="19 Elipse"/>
          <p:cNvSpPr/>
          <p:nvPr/>
        </p:nvSpPr>
        <p:spPr>
          <a:xfrm>
            <a:off x="700088" y="3284538"/>
            <a:ext cx="1727200" cy="900112"/>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s-CL" sz="1500" b="1" dirty="0">
                <a:solidFill>
                  <a:srgbClr val="1F497D"/>
                </a:solidFill>
              </a:rPr>
              <a:t>2013</a:t>
            </a:r>
          </a:p>
          <a:p>
            <a:pPr algn="ctr" fontAlgn="auto">
              <a:spcBef>
                <a:spcPts val="0"/>
              </a:spcBef>
              <a:spcAft>
                <a:spcPts val="0"/>
              </a:spcAft>
              <a:defRPr/>
            </a:pPr>
            <a:r>
              <a:rPr lang="es-CL" sz="2400" b="1" dirty="0">
                <a:solidFill>
                  <a:srgbClr val="1F497D"/>
                </a:solidFill>
              </a:rPr>
              <a:t>4,0</a:t>
            </a:r>
            <a:endParaRPr lang="es-ES" sz="2400" b="1" dirty="0">
              <a:solidFill>
                <a:srgbClr val="1F497D"/>
              </a:solidFill>
            </a:endParaRPr>
          </a:p>
        </p:txBody>
      </p:sp>
      <p:sp>
        <p:nvSpPr>
          <p:cNvPr id="12" name="11 Elipse"/>
          <p:cNvSpPr/>
          <p:nvPr/>
        </p:nvSpPr>
        <p:spPr>
          <a:xfrm>
            <a:off x="571500" y="2266950"/>
            <a:ext cx="1963738" cy="1090613"/>
          </a:xfrm>
          <a:prstGeom prst="ellipse">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s-CL" sz="1500" b="1" dirty="0">
                <a:solidFill>
                  <a:prstClr val="white"/>
                </a:solidFill>
              </a:rPr>
              <a:t>2014</a:t>
            </a:r>
          </a:p>
          <a:p>
            <a:pPr algn="ctr" fontAlgn="auto">
              <a:spcBef>
                <a:spcPts val="0"/>
              </a:spcBef>
              <a:spcAft>
                <a:spcPts val="0"/>
              </a:spcAft>
              <a:defRPr/>
            </a:pPr>
            <a:r>
              <a:rPr lang="es-CL" sz="2400" b="1" dirty="0">
                <a:solidFill>
                  <a:prstClr val="white"/>
                </a:solidFill>
              </a:rPr>
              <a:t>4,0</a:t>
            </a:r>
            <a:endParaRPr lang="es-ES" sz="2400" b="1" dirty="0">
              <a:solidFill>
                <a:prstClr val="white"/>
              </a:solidFill>
            </a:endParaRPr>
          </a:p>
        </p:txBody>
      </p:sp>
      <p:sp>
        <p:nvSpPr>
          <p:cNvPr id="25" name="24 Elipse"/>
          <p:cNvSpPr/>
          <p:nvPr/>
        </p:nvSpPr>
        <p:spPr>
          <a:xfrm>
            <a:off x="468313" y="1196975"/>
            <a:ext cx="2179637" cy="1222375"/>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s-CL" sz="1500" b="1" dirty="0">
                <a:solidFill>
                  <a:prstClr val="white"/>
                </a:solidFill>
              </a:rPr>
              <a:t>Promedio 2015</a:t>
            </a:r>
          </a:p>
          <a:p>
            <a:pPr algn="ctr" fontAlgn="auto">
              <a:spcBef>
                <a:spcPts val="0"/>
              </a:spcBef>
              <a:spcAft>
                <a:spcPts val="0"/>
              </a:spcAft>
              <a:defRPr/>
            </a:pPr>
            <a:r>
              <a:rPr lang="es-CL" sz="2800" b="1" dirty="0">
                <a:solidFill>
                  <a:srgbClr val="FF9933"/>
                </a:solidFill>
              </a:rPr>
              <a:t>3,9</a:t>
            </a:r>
            <a:endParaRPr lang="es-ES" sz="2800" b="1" dirty="0">
              <a:solidFill>
                <a:srgbClr val="FF9933"/>
              </a:solidFill>
            </a:endParaRPr>
          </a:p>
        </p:txBody>
      </p:sp>
      <p:graphicFrame>
        <p:nvGraphicFramePr>
          <p:cNvPr id="13" name="2 Gráfico"/>
          <p:cNvGraphicFramePr>
            <a:graphicFrameLocks/>
          </p:cNvGraphicFramePr>
          <p:nvPr/>
        </p:nvGraphicFramePr>
        <p:xfrm>
          <a:off x="3275210" y="1412875"/>
          <a:ext cx="5400849" cy="2952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7" name="16 Elipse"/>
          <p:cNvSpPr/>
          <p:nvPr/>
        </p:nvSpPr>
        <p:spPr>
          <a:xfrm>
            <a:off x="1173163" y="3789363"/>
            <a:ext cx="1727200" cy="900112"/>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s-CL" sz="1500" b="1" dirty="0">
                <a:solidFill>
                  <a:srgbClr val="1F497D"/>
                </a:solidFill>
              </a:rPr>
              <a:t>2013</a:t>
            </a:r>
          </a:p>
          <a:p>
            <a:pPr algn="ctr" fontAlgn="auto">
              <a:spcBef>
                <a:spcPts val="0"/>
              </a:spcBef>
              <a:spcAft>
                <a:spcPts val="0"/>
              </a:spcAft>
              <a:defRPr/>
            </a:pPr>
            <a:r>
              <a:rPr lang="es-CL" sz="2400" b="1" dirty="0">
                <a:solidFill>
                  <a:srgbClr val="1F497D"/>
                </a:solidFill>
              </a:rPr>
              <a:t>4,0</a:t>
            </a:r>
            <a:endParaRPr lang="es-ES" sz="2400" b="1" dirty="0">
              <a:solidFill>
                <a:srgbClr val="1F497D"/>
              </a:solidFill>
            </a:endParaRPr>
          </a:p>
        </p:txBody>
      </p:sp>
      <p:sp>
        <p:nvSpPr>
          <p:cNvPr id="11" name="10 Elipse"/>
          <p:cNvSpPr/>
          <p:nvPr/>
        </p:nvSpPr>
        <p:spPr>
          <a:xfrm>
            <a:off x="971550" y="3008313"/>
            <a:ext cx="2128838" cy="93662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s-CL" sz="1600" b="1" dirty="0">
                <a:solidFill>
                  <a:prstClr val="white"/>
                </a:solidFill>
              </a:rPr>
              <a:t>2014</a:t>
            </a:r>
          </a:p>
          <a:p>
            <a:pPr algn="ctr" fontAlgn="auto">
              <a:spcBef>
                <a:spcPts val="0"/>
              </a:spcBef>
              <a:spcAft>
                <a:spcPts val="0"/>
              </a:spcAft>
              <a:defRPr/>
            </a:pPr>
            <a:r>
              <a:rPr lang="es-CL" sz="2000" b="1" dirty="0">
                <a:solidFill>
                  <a:prstClr val="white"/>
                </a:solidFill>
              </a:rPr>
              <a:t>4,0</a:t>
            </a:r>
            <a:endParaRPr lang="es-ES" sz="2000" b="1" dirty="0">
              <a:solidFill>
                <a:prstClr val="white"/>
              </a:solidFill>
            </a:endParaRPr>
          </a:p>
        </p:txBody>
      </p:sp>
      <p:sp>
        <p:nvSpPr>
          <p:cNvPr id="22" name="3 Título"/>
          <p:cNvSpPr>
            <a:spLocks noGrp="1"/>
          </p:cNvSpPr>
          <p:nvPr>
            <p:ph type="title"/>
          </p:nvPr>
        </p:nvSpPr>
        <p:spPr>
          <a:xfrm>
            <a:off x="0" y="142875"/>
            <a:ext cx="8072438" cy="642938"/>
          </a:xfrm>
        </p:spPr>
        <p:txBody>
          <a:bodyPr rtlCol="0">
            <a:noAutofit/>
          </a:bodyPr>
          <a:lstStyle/>
          <a:p>
            <a:pPr algn="l" eaLnBrk="1" fontAlgn="auto" hangingPunct="1">
              <a:spcAft>
                <a:spcPts val="0"/>
              </a:spcAft>
              <a:defRPr/>
            </a:pPr>
            <a:r>
              <a:rPr lang="es-CL" sz="2600" b="1" dirty="0" smtClean="0">
                <a:solidFill>
                  <a:schemeClr val="accent5">
                    <a:lumMod val="60000"/>
                    <a:lumOff val="40000"/>
                  </a:schemeClr>
                </a:solidFill>
                <a:latin typeface="Century Gothic" pitchFamily="34" charset="0"/>
              </a:rPr>
              <a:t>Evaluación de Transparencia en el Estado</a:t>
            </a:r>
            <a:endParaRPr lang="es-CL" sz="2600" b="1" dirty="0">
              <a:solidFill>
                <a:schemeClr val="accent5">
                  <a:lumMod val="60000"/>
                  <a:lumOff val="40000"/>
                </a:schemeClr>
              </a:solidFill>
              <a:latin typeface="Century Gothic" pitchFamily="34" charset="0"/>
            </a:endParaRPr>
          </a:p>
        </p:txBody>
      </p:sp>
      <p:sp>
        <p:nvSpPr>
          <p:cNvPr id="68613" name="7 CuadroTexto"/>
          <p:cNvSpPr txBox="1">
            <a:spLocks noChangeArrowheads="1"/>
          </p:cNvSpPr>
          <p:nvPr/>
        </p:nvSpPr>
        <p:spPr bwMode="auto">
          <a:xfrm>
            <a:off x="0" y="1116013"/>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a:solidFill>
                  <a:srgbClr val="000000"/>
                </a:solidFill>
                <a:latin typeface="Calibri" pitchFamily="34" charset="0"/>
                <a:ea typeface="ＭＳ Ｐゴシック" pitchFamily="34" charset="-128"/>
              </a:rPr>
              <a:t>En una escala de 1 a 10, ¿Qué tan transparentes cree Ud. son los </a:t>
            </a:r>
            <a:r>
              <a:rPr lang="es-CL" altLang="es-CL" b="1" u="sng">
                <a:solidFill>
                  <a:srgbClr val="000000"/>
                </a:solidFill>
                <a:latin typeface="Calibri" pitchFamily="34" charset="0"/>
                <a:ea typeface="ＭＳ Ｐゴシック" pitchFamily="34" charset="-128"/>
              </a:rPr>
              <a:t>FUNCIONARIOS PÚBLICOS</a:t>
            </a:r>
            <a:r>
              <a:rPr lang="es-CL" altLang="es-CL" b="1">
                <a:solidFill>
                  <a:srgbClr val="000000"/>
                </a:solidFill>
                <a:latin typeface="Calibri" pitchFamily="34" charset="0"/>
                <a:ea typeface="ＭＳ Ｐゴシック" pitchFamily="34" charset="-128"/>
              </a:rPr>
              <a:t>?</a:t>
            </a:r>
            <a:endParaRPr lang="es-ES" altLang="es-CL" b="1">
              <a:solidFill>
                <a:srgbClr val="000000"/>
              </a:solidFill>
              <a:latin typeface="Calibri" pitchFamily="34" charset="0"/>
              <a:ea typeface="ＭＳ Ｐゴシック" pitchFamily="34" charset="-128"/>
            </a:endParaRPr>
          </a:p>
        </p:txBody>
      </p:sp>
      <p:sp>
        <p:nvSpPr>
          <p:cNvPr id="12" name="11 Elipse"/>
          <p:cNvSpPr/>
          <p:nvPr/>
        </p:nvSpPr>
        <p:spPr>
          <a:xfrm>
            <a:off x="900113" y="1916113"/>
            <a:ext cx="2271712" cy="1152525"/>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s-CL" b="1" dirty="0">
                <a:solidFill>
                  <a:prstClr val="white"/>
                </a:solidFill>
              </a:rPr>
              <a:t>Promedio 2015</a:t>
            </a:r>
          </a:p>
          <a:p>
            <a:pPr algn="ctr" fontAlgn="auto">
              <a:spcBef>
                <a:spcPts val="0"/>
              </a:spcBef>
              <a:spcAft>
                <a:spcPts val="0"/>
              </a:spcAft>
              <a:defRPr/>
            </a:pPr>
            <a:r>
              <a:rPr lang="es-CL" sz="2400" b="1" dirty="0">
                <a:solidFill>
                  <a:prstClr val="white"/>
                </a:solidFill>
              </a:rPr>
              <a:t>4,0</a:t>
            </a:r>
            <a:endParaRPr lang="es-ES" sz="2400" b="1" dirty="0">
              <a:solidFill>
                <a:prstClr val="white"/>
              </a:solidFill>
            </a:endParaRPr>
          </a:p>
        </p:txBody>
      </p:sp>
      <p:graphicFrame>
        <p:nvGraphicFramePr>
          <p:cNvPr id="2" name="1 Tabla"/>
          <p:cNvGraphicFramePr>
            <a:graphicFrameLocks noGrp="1"/>
          </p:cNvGraphicFramePr>
          <p:nvPr/>
        </p:nvGraphicFramePr>
        <p:xfrm>
          <a:off x="3635375" y="4508500"/>
          <a:ext cx="5078412" cy="1006476"/>
        </p:xfrm>
        <a:graphic>
          <a:graphicData uri="http://schemas.openxmlformats.org/drawingml/2006/table">
            <a:tbl>
              <a:tblPr firstRow="1" bandRow="1">
                <a:tableStyleId>{21E4AEA4-8DFA-4A89-87EB-49C32662AFE0}</a:tableStyleId>
              </a:tblPr>
              <a:tblGrid>
                <a:gridCol w="1783761"/>
                <a:gridCol w="1145965"/>
                <a:gridCol w="1074343"/>
                <a:gridCol w="1074343"/>
              </a:tblGrid>
              <a:tr h="335492">
                <a:tc>
                  <a:txBody>
                    <a:bodyPr/>
                    <a:lstStyle/>
                    <a:p>
                      <a:pPr algn="ctr"/>
                      <a:endParaRPr lang="es-CL" sz="1600" dirty="0">
                        <a:solidFill>
                          <a:schemeClr val="tx1"/>
                        </a:solidFill>
                      </a:endParaRPr>
                    </a:p>
                  </a:txBody>
                  <a:tcPr marL="91428" marR="91428" marT="45749" marB="45749"/>
                </a:tc>
                <a:tc>
                  <a:txBody>
                    <a:bodyPr/>
                    <a:lstStyle/>
                    <a:p>
                      <a:pPr algn="ctr"/>
                      <a:r>
                        <a:rPr lang="es-CL" sz="1600" dirty="0" smtClean="0">
                          <a:solidFill>
                            <a:schemeClr val="tx1"/>
                          </a:solidFill>
                        </a:rPr>
                        <a:t>2013</a:t>
                      </a:r>
                      <a:endParaRPr lang="es-CL" sz="1600" dirty="0">
                        <a:solidFill>
                          <a:schemeClr val="tx1"/>
                        </a:solidFill>
                      </a:endParaRPr>
                    </a:p>
                  </a:txBody>
                  <a:tcPr marL="91428" marR="91428" marT="45749" marB="45749"/>
                </a:tc>
                <a:tc>
                  <a:txBody>
                    <a:bodyPr/>
                    <a:lstStyle/>
                    <a:p>
                      <a:pPr algn="ctr"/>
                      <a:r>
                        <a:rPr lang="es-CL" sz="1600" dirty="0" smtClean="0">
                          <a:solidFill>
                            <a:schemeClr val="tx1"/>
                          </a:solidFill>
                        </a:rPr>
                        <a:t>2014</a:t>
                      </a:r>
                      <a:endParaRPr lang="es-CL" sz="1600" dirty="0">
                        <a:solidFill>
                          <a:schemeClr val="tx1"/>
                        </a:solidFill>
                      </a:endParaRPr>
                    </a:p>
                  </a:txBody>
                  <a:tcPr marL="91428" marR="91428" marT="45749" marB="45749"/>
                </a:tc>
                <a:tc>
                  <a:txBody>
                    <a:bodyPr/>
                    <a:lstStyle/>
                    <a:p>
                      <a:pPr algn="ctr"/>
                      <a:r>
                        <a:rPr lang="es-CL" sz="1600" dirty="0" smtClean="0">
                          <a:solidFill>
                            <a:schemeClr val="tx1"/>
                          </a:solidFill>
                        </a:rPr>
                        <a:t>2015</a:t>
                      </a:r>
                      <a:endParaRPr lang="es-CL" sz="1600" dirty="0">
                        <a:solidFill>
                          <a:schemeClr val="tx1"/>
                        </a:solidFill>
                      </a:endParaRPr>
                    </a:p>
                  </a:txBody>
                  <a:tcPr marL="91428" marR="91428" marT="45749" marB="45749"/>
                </a:tc>
              </a:tr>
              <a:tr h="335492">
                <a:tc>
                  <a:txBody>
                    <a:bodyPr/>
                    <a:lstStyle/>
                    <a:p>
                      <a:r>
                        <a:rPr lang="es-CL" sz="1600" dirty="0" smtClean="0"/>
                        <a:t>Nota 5 o menos</a:t>
                      </a:r>
                      <a:endParaRPr lang="es-CL" sz="1600" dirty="0"/>
                    </a:p>
                  </a:txBody>
                  <a:tcPr marL="91428" marR="91428" marT="45749" marB="45749"/>
                </a:tc>
                <a:tc>
                  <a:txBody>
                    <a:bodyPr/>
                    <a:lstStyle/>
                    <a:p>
                      <a:pPr algn="ctr"/>
                      <a:r>
                        <a:rPr lang="es-CL" sz="1600" dirty="0" smtClean="0"/>
                        <a:t>74,7%</a:t>
                      </a:r>
                      <a:endParaRPr lang="es-CL" sz="1600" dirty="0"/>
                    </a:p>
                  </a:txBody>
                  <a:tcPr marL="91428" marR="91428" marT="45749" marB="45749"/>
                </a:tc>
                <a:tc>
                  <a:txBody>
                    <a:bodyPr/>
                    <a:lstStyle/>
                    <a:p>
                      <a:pPr algn="ctr"/>
                      <a:r>
                        <a:rPr lang="es-CL" sz="1600" dirty="0" smtClean="0"/>
                        <a:t>78,4%</a:t>
                      </a:r>
                      <a:endParaRPr lang="es-CL" sz="1600" dirty="0"/>
                    </a:p>
                  </a:txBody>
                  <a:tcPr marL="91428" marR="91428" marT="45749" marB="45749"/>
                </a:tc>
                <a:tc>
                  <a:txBody>
                    <a:bodyPr/>
                    <a:lstStyle/>
                    <a:p>
                      <a:pPr algn="ctr"/>
                      <a:r>
                        <a:rPr lang="es-CL" sz="1600" dirty="0" smtClean="0"/>
                        <a:t>80,7%</a:t>
                      </a:r>
                      <a:endParaRPr lang="es-CL" sz="1600" dirty="0"/>
                    </a:p>
                  </a:txBody>
                  <a:tcPr marL="91428" marR="91428" marT="45749" marB="45749"/>
                </a:tc>
              </a:tr>
              <a:tr h="335492">
                <a:tc>
                  <a:txBody>
                    <a:bodyPr/>
                    <a:lstStyle/>
                    <a:p>
                      <a:r>
                        <a:rPr lang="es-CL" sz="1600" dirty="0" smtClean="0"/>
                        <a:t>Nota 6 o más</a:t>
                      </a:r>
                      <a:endParaRPr lang="es-CL" sz="1600" dirty="0"/>
                    </a:p>
                  </a:txBody>
                  <a:tcPr marL="91428" marR="91428" marT="45749" marB="45749"/>
                </a:tc>
                <a:tc>
                  <a:txBody>
                    <a:bodyPr/>
                    <a:lstStyle/>
                    <a:p>
                      <a:pPr algn="ctr"/>
                      <a:r>
                        <a:rPr lang="es-CL" sz="1600" dirty="0" smtClean="0"/>
                        <a:t>25,4%</a:t>
                      </a:r>
                      <a:endParaRPr lang="es-CL" sz="1600" dirty="0"/>
                    </a:p>
                  </a:txBody>
                  <a:tcPr marL="91428" marR="91428" marT="45749" marB="45749"/>
                </a:tc>
                <a:tc>
                  <a:txBody>
                    <a:bodyPr/>
                    <a:lstStyle/>
                    <a:p>
                      <a:pPr algn="ctr"/>
                      <a:r>
                        <a:rPr lang="es-CL" sz="1600" dirty="0" smtClean="0"/>
                        <a:t>21,6%</a:t>
                      </a:r>
                      <a:endParaRPr lang="es-CL" sz="1600" dirty="0"/>
                    </a:p>
                  </a:txBody>
                  <a:tcPr marL="91428" marR="91428" marT="45749" marB="45749"/>
                </a:tc>
                <a:tc>
                  <a:txBody>
                    <a:bodyPr/>
                    <a:lstStyle/>
                    <a:p>
                      <a:pPr algn="ctr"/>
                      <a:r>
                        <a:rPr lang="es-CL" sz="1600" dirty="0" smtClean="0"/>
                        <a:t>19,3%</a:t>
                      </a:r>
                      <a:endParaRPr lang="es-CL" sz="1600" dirty="0"/>
                    </a:p>
                  </a:txBody>
                  <a:tcPr marL="91428" marR="91428" marT="45749" marB="45749"/>
                </a:tc>
              </a:tr>
            </a:tbl>
          </a:graphicData>
        </a:graphic>
      </p:graphicFrame>
      <p:sp>
        <p:nvSpPr>
          <p:cNvPr id="68637" name="22 CuadroTexto"/>
          <p:cNvSpPr txBox="1">
            <a:spLocks noChangeArrowheads="1"/>
          </p:cNvSpPr>
          <p:nvPr/>
        </p:nvSpPr>
        <p:spPr bwMode="auto">
          <a:xfrm>
            <a:off x="357188" y="5661025"/>
            <a:ext cx="8429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a:solidFill>
                  <a:srgbClr val="000000"/>
                </a:solidFill>
                <a:latin typeface="Calibri" pitchFamily="34" charset="0"/>
                <a:ea typeface="ＭＳ Ｐゴシック" pitchFamily="34" charset="-128"/>
              </a:rPr>
              <a:t>Se observa una </a:t>
            </a:r>
            <a:r>
              <a:rPr lang="es-CL" altLang="es-CL" b="1">
                <a:latin typeface="Calibri" pitchFamily="34" charset="0"/>
                <a:ea typeface="ＭＳ Ｐゴシック" pitchFamily="34" charset="-128"/>
              </a:rPr>
              <a:t>MANTENCIÓN</a:t>
            </a:r>
            <a:r>
              <a:rPr lang="es-CL" altLang="es-CL">
                <a:solidFill>
                  <a:srgbClr val="FF0000"/>
                </a:solidFill>
                <a:latin typeface="Calibri" pitchFamily="34" charset="0"/>
                <a:ea typeface="ＭＳ Ｐゴシック" pitchFamily="34" charset="-128"/>
              </a:rPr>
              <a:t> </a:t>
            </a:r>
            <a:r>
              <a:rPr lang="es-CL" altLang="es-CL">
                <a:solidFill>
                  <a:srgbClr val="000000"/>
                </a:solidFill>
                <a:latin typeface="Calibri" pitchFamily="34" charset="0"/>
                <a:ea typeface="ＭＳ Ｐゴシック" pitchFamily="34" charset="-128"/>
              </a:rPr>
              <a:t>en la percepción promedio de los ciudadanos sobre “la transparencia de los funcionarios públicos”, pero una </a:t>
            </a:r>
            <a:r>
              <a:rPr lang="es-CL" altLang="es-CL" b="1">
                <a:solidFill>
                  <a:srgbClr val="000000"/>
                </a:solidFill>
                <a:latin typeface="Calibri" pitchFamily="34" charset="0"/>
                <a:ea typeface="ＭＳ Ｐゴシック" pitchFamily="34" charset="-128"/>
              </a:rPr>
              <a:t>BAJA</a:t>
            </a:r>
            <a:r>
              <a:rPr lang="es-CL" altLang="es-CL">
                <a:solidFill>
                  <a:srgbClr val="000000"/>
                </a:solidFill>
                <a:latin typeface="Calibri" pitchFamily="34" charset="0"/>
                <a:ea typeface="ＭＳ Ｐゴシック" pitchFamily="34" charset="-128"/>
              </a:rPr>
              <a:t> sostenida en la proporción de evaluaciones positivas.</a:t>
            </a:r>
          </a:p>
        </p:txBody>
      </p:sp>
      <p:sp>
        <p:nvSpPr>
          <p:cNvPr id="68638"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ea typeface="ＭＳ Ｐゴシック" pitchFamily="34" charset="-128"/>
              </a:rPr>
              <a:t>                                               		                               www.consejotransparencia.cl</a:t>
            </a:r>
          </a:p>
        </p:txBody>
      </p:sp>
      <p:graphicFrame>
        <p:nvGraphicFramePr>
          <p:cNvPr id="14" name="3 Gráfico"/>
          <p:cNvGraphicFramePr>
            <a:graphicFrameLocks/>
          </p:cNvGraphicFramePr>
          <p:nvPr/>
        </p:nvGraphicFramePr>
        <p:xfrm>
          <a:off x="3707904" y="1636713"/>
          <a:ext cx="4968552" cy="2728391"/>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22" name="3 Título"/>
          <p:cNvSpPr>
            <a:spLocks noGrp="1"/>
          </p:cNvSpPr>
          <p:nvPr>
            <p:ph type="title"/>
          </p:nvPr>
        </p:nvSpPr>
        <p:spPr>
          <a:xfrm>
            <a:off x="0" y="142875"/>
            <a:ext cx="8072438" cy="642938"/>
          </a:xfrm>
        </p:spPr>
        <p:txBody>
          <a:bodyPr rtlCol="0">
            <a:noAutofit/>
          </a:bodyPr>
          <a:lstStyle/>
          <a:p>
            <a:pPr algn="l" eaLnBrk="1" fontAlgn="auto" hangingPunct="1">
              <a:spcAft>
                <a:spcPts val="0"/>
              </a:spcAft>
              <a:defRPr/>
            </a:pPr>
            <a:r>
              <a:rPr lang="es-CL" sz="2600" b="1" dirty="0" smtClean="0">
                <a:solidFill>
                  <a:schemeClr val="accent5">
                    <a:lumMod val="60000"/>
                    <a:lumOff val="40000"/>
                  </a:schemeClr>
                </a:solidFill>
                <a:latin typeface="Century Gothic" pitchFamily="34" charset="0"/>
              </a:rPr>
              <a:t>Evaluación de la Transparencia</a:t>
            </a:r>
            <a:endParaRPr lang="es-CL" sz="2600" b="1" dirty="0">
              <a:solidFill>
                <a:schemeClr val="accent5">
                  <a:lumMod val="60000"/>
                  <a:lumOff val="40000"/>
                </a:schemeClr>
              </a:solidFill>
              <a:latin typeface="Century Gothic" pitchFamily="34" charset="0"/>
            </a:endParaRPr>
          </a:p>
        </p:txBody>
      </p:sp>
      <p:sp>
        <p:nvSpPr>
          <p:cNvPr id="69635"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ea typeface="ＭＳ Ｐゴシック" pitchFamily="34" charset="-128"/>
              </a:rPr>
              <a:t>                                               		                               www.consejotransparencia.cl</a:t>
            </a:r>
          </a:p>
        </p:txBody>
      </p:sp>
      <p:graphicFrame>
        <p:nvGraphicFramePr>
          <p:cNvPr id="69636" name="1 Gráfico"/>
          <p:cNvGraphicFramePr>
            <a:graphicFrameLocks/>
          </p:cNvGraphicFramePr>
          <p:nvPr>
            <p:extLst>
              <p:ext uri="{D42A27DB-BD31-4B8C-83A1-F6EECF244321}">
                <p14:modId xmlns:p14="http://schemas.microsoft.com/office/powerpoint/2010/main" val="1581611165"/>
              </p:ext>
            </p:extLst>
          </p:nvPr>
        </p:nvGraphicFramePr>
        <p:xfrm>
          <a:off x="1043609" y="1268760"/>
          <a:ext cx="6984776" cy="4608511"/>
        </p:xfrm>
        <a:graphic>
          <a:graphicData uri="http://schemas.openxmlformats.org/presentationml/2006/ole">
            <mc:AlternateContent xmlns:mc="http://schemas.openxmlformats.org/markup-compatibility/2006">
              <mc:Choice xmlns:v="urn:schemas-microsoft-com:vml" Requires="v">
                <p:oleObj spid="_x0000_s69644" r:id="rId5" imgW="5864860" imgH="3560373" progId="Excel.Chart.8">
                  <p:embed/>
                </p:oleObj>
              </mc:Choice>
              <mc:Fallback>
                <p:oleObj r:id="rId5" imgW="5864860" imgH="3560373" progId="Excel.Chart.8">
                  <p:embed/>
                  <p:pic>
                    <p:nvPicPr>
                      <p:cNvPr id="0" name="1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9" y="1268760"/>
                        <a:ext cx="6984776" cy="4608511"/>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22" name="3 Título"/>
          <p:cNvSpPr>
            <a:spLocks noGrp="1"/>
          </p:cNvSpPr>
          <p:nvPr>
            <p:ph type="title"/>
          </p:nvPr>
        </p:nvSpPr>
        <p:spPr>
          <a:xfrm>
            <a:off x="0" y="142875"/>
            <a:ext cx="8072438" cy="642938"/>
          </a:xfrm>
        </p:spPr>
        <p:txBody>
          <a:bodyPr rtlCol="0">
            <a:noAutofit/>
          </a:bodyPr>
          <a:lstStyle/>
          <a:p>
            <a:pPr algn="l" eaLnBrk="1" fontAlgn="auto" hangingPunct="1">
              <a:spcAft>
                <a:spcPts val="0"/>
              </a:spcAft>
              <a:defRPr/>
            </a:pPr>
            <a:r>
              <a:rPr lang="es-CL" sz="2600" b="1" dirty="0" smtClean="0">
                <a:solidFill>
                  <a:schemeClr val="accent5">
                    <a:lumMod val="60000"/>
                    <a:lumOff val="40000"/>
                  </a:schemeClr>
                </a:solidFill>
                <a:latin typeface="Century Gothic" pitchFamily="34" charset="0"/>
              </a:rPr>
              <a:t>Evaluación de la Transparencia</a:t>
            </a:r>
            <a:endParaRPr lang="es-CL" sz="2600" b="1" dirty="0">
              <a:solidFill>
                <a:schemeClr val="accent5">
                  <a:lumMod val="60000"/>
                  <a:lumOff val="40000"/>
                </a:schemeClr>
              </a:solidFill>
              <a:latin typeface="Century Gothic" pitchFamily="34" charset="0"/>
            </a:endParaRPr>
          </a:p>
        </p:txBody>
      </p:sp>
      <p:sp>
        <p:nvSpPr>
          <p:cNvPr id="70659" name="1 Rectángulo"/>
          <p:cNvSpPr>
            <a:spLocks noChangeArrowheads="1"/>
          </p:cNvSpPr>
          <p:nvPr/>
        </p:nvSpPr>
        <p:spPr bwMode="auto">
          <a:xfrm>
            <a:off x="250825" y="836613"/>
            <a:ext cx="8642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s-CL">
                <a:solidFill>
                  <a:srgbClr val="000000"/>
                </a:solidFill>
                <a:latin typeface="Calibri" pitchFamily="34" charset="0"/>
                <a:ea typeface="ＭＳ Ｐゴシック" pitchFamily="34" charset="-128"/>
              </a:rPr>
              <a:t>Nuevamente, se observa una diferenciación en la percepción de transparencia de los organismos y funcionarios públicos, entre aquellos ciudadanos que tienen mayor nivel socioeconómico y que se clasifican en la escala izquierda- derecha. </a:t>
            </a:r>
          </a:p>
        </p:txBody>
      </p:sp>
      <p:sp>
        <p:nvSpPr>
          <p:cNvPr id="70660"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ea typeface="ＭＳ Ｐゴシック" pitchFamily="34" charset="-128"/>
              </a:rPr>
              <a:t>                                               		                               www.consejotransparencia.cl</a:t>
            </a:r>
          </a:p>
        </p:txBody>
      </p:sp>
      <p:graphicFrame>
        <p:nvGraphicFramePr>
          <p:cNvPr id="70661" name="27 Gráfico"/>
          <p:cNvGraphicFramePr>
            <a:graphicFrameLocks/>
          </p:cNvGraphicFramePr>
          <p:nvPr/>
        </p:nvGraphicFramePr>
        <p:xfrm>
          <a:off x="4570413" y="1938338"/>
          <a:ext cx="4373562" cy="4349750"/>
        </p:xfrm>
        <a:graphic>
          <a:graphicData uri="http://schemas.openxmlformats.org/presentationml/2006/ole">
            <mc:AlternateContent xmlns:mc="http://schemas.openxmlformats.org/markup-compatibility/2006">
              <mc:Choice xmlns:v="urn:schemas-microsoft-com:vml" Requires="v">
                <p:oleObj spid="_x0000_s70677" r:id="rId5" imgW="4371211" imgH="4352921" progId="Excel.Chart.8">
                  <p:embed/>
                </p:oleObj>
              </mc:Choice>
              <mc:Fallback>
                <p:oleObj r:id="rId5" imgW="4371211" imgH="4352921" progId="Excel.Chart.8">
                  <p:embed/>
                  <p:pic>
                    <p:nvPicPr>
                      <p:cNvPr id="0" name="27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3" y="1938338"/>
                        <a:ext cx="4373562"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2" name="29 Gráfico"/>
          <p:cNvGraphicFramePr>
            <a:graphicFrameLocks/>
          </p:cNvGraphicFramePr>
          <p:nvPr/>
        </p:nvGraphicFramePr>
        <p:xfrm>
          <a:off x="57150" y="1938338"/>
          <a:ext cx="4565650" cy="4349750"/>
        </p:xfrm>
        <a:graphic>
          <a:graphicData uri="http://schemas.openxmlformats.org/presentationml/2006/ole">
            <mc:AlternateContent xmlns:mc="http://schemas.openxmlformats.org/markup-compatibility/2006">
              <mc:Choice xmlns:v="urn:schemas-microsoft-com:vml" Requires="v">
                <p:oleObj spid="_x0000_s70678" r:id="rId7" imgW="4566300" imgH="4352921" progId="Excel.Chart.8">
                  <p:embed/>
                </p:oleObj>
              </mc:Choice>
              <mc:Fallback>
                <p:oleObj r:id="rId7" imgW="4566300" imgH="4352921" progId="Excel.Chart.8">
                  <p:embed/>
                  <p:pic>
                    <p:nvPicPr>
                      <p:cNvPr id="0" name="29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 y="1938338"/>
                        <a:ext cx="45656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1446212"/>
          </a:xfrm>
          <a:prstGeom prst="rect">
            <a:avLst/>
          </a:prstGeom>
          <a:noFill/>
        </p:spPr>
        <p:txBody>
          <a:bodyPr>
            <a:spAutoFit/>
          </a:bodyPr>
          <a:lstStyle/>
          <a:p>
            <a:pPr fontAlgn="auto">
              <a:spcBef>
                <a:spcPts val="0"/>
              </a:spcBef>
              <a:spcAft>
                <a:spcPts val="0"/>
              </a:spcAft>
              <a:defRPr/>
            </a:pPr>
            <a:r>
              <a:rPr lang="es-CL" sz="4400" b="1" spc="-150" dirty="0">
                <a:solidFill>
                  <a:prstClr val="white"/>
                </a:solidFill>
                <a:latin typeface="Century Gothic" pitchFamily="34" charset="0"/>
              </a:rPr>
              <a:t>EXPECTATIVAS FRENTE A LA INFORMACIÓN PÚBLICA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4281201758"/>
              </p:ext>
            </p:extLst>
          </p:nvPr>
        </p:nvGraphicFramePr>
        <p:xfrm>
          <a:off x="395288" y="3716338"/>
          <a:ext cx="2952750" cy="1188244"/>
        </p:xfrm>
        <a:graphic>
          <a:graphicData uri="http://schemas.openxmlformats.org/drawingml/2006/table">
            <a:tbl>
              <a:tblPr firstRow="1" bandRow="1">
                <a:tableStyleId>{5DA37D80-6434-44D0-A028-1B22A696006F}</a:tableStyleId>
              </a:tblPr>
              <a:tblGrid>
                <a:gridCol w="864074"/>
                <a:gridCol w="2088676"/>
              </a:tblGrid>
              <a:tr h="297061">
                <a:tc>
                  <a:txBody>
                    <a:bodyPr/>
                    <a:lstStyle/>
                    <a:p>
                      <a:endParaRPr lang="es-ES" sz="1200" b="0" dirty="0"/>
                    </a:p>
                  </a:txBody>
                  <a:tcPr marL="91451" marR="91451" marT="45724" marB="45724"/>
                </a:tc>
                <a:tc>
                  <a:txBody>
                    <a:bodyPr/>
                    <a:lstStyle/>
                    <a:p>
                      <a:pPr algn="ctr"/>
                      <a:r>
                        <a:rPr lang="es-CL" sz="1200" b="1" dirty="0" smtClean="0">
                          <a:solidFill>
                            <a:schemeClr val="tx2"/>
                          </a:solidFill>
                        </a:rPr>
                        <a:t>Acuerdo/Muy de acuerdo</a:t>
                      </a:r>
                      <a:endParaRPr lang="es-ES" sz="1200" b="1" dirty="0">
                        <a:solidFill>
                          <a:schemeClr val="tx2"/>
                        </a:solidFill>
                      </a:endParaRPr>
                    </a:p>
                  </a:txBody>
                  <a:tcPr marL="91451" marR="91451" marT="45724" marB="45724"/>
                </a:tc>
              </a:tr>
              <a:tr h="297061">
                <a:tc>
                  <a:txBody>
                    <a:bodyPr/>
                    <a:lstStyle/>
                    <a:p>
                      <a:r>
                        <a:rPr lang="es-ES" sz="1200" dirty="0" smtClean="0"/>
                        <a:t>2015</a:t>
                      </a:r>
                      <a:endParaRPr lang="es-ES" sz="1200" dirty="0"/>
                    </a:p>
                  </a:txBody>
                  <a:tcPr marL="91451" marR="91451" marT="45724" marB="45724"/>
                </a:tc>
                <a:tc>
                  <a:txBody>
                    <a:bodyPr/>
                    <a:lstStyle/>
                    <a:p>
                      <a:pPr algn="ctr"/>
                      <a:r>
                        <a:rPr lang="es-ES" sz="1200" b="1" dirty="0" smtClean="0">
                          <a:solidFill>
                            <a:schemeClr val="tx2"/>
                          </a:solidFill>
                        </a:rPr>
                        <a:t>40,4%</a:t>
                      </a:r>
                      <a:endParaRPr lang="es-ES" sz="1200" b="1" dirty="0">
                        <a:solidFill>
                          <a:schemeClr val="tx2"/>
                        </a:solidFill>
                      </a:endParaRPr>
                    </a:p>
                  </a:txBody>
                  <a:tcPr marL="91451" marR="91451" marT="45724" marB="45724"/>
                </a:tc>
              </a:tr>
              <a:tr h="297061">
                <a:tc>
                  <a:txBody>
                    <a:bodyPr/>
                    <a:lstStyle/>
                    <a:p>
                      <a:r>
                        <a:rPr lang="es-ES" sz="1200" dirty="0" smtClean="0"/>
                        <a:t>2014</a:t>
                      </a:r>
                      <a:endParaRPr lang="es-ES" sz="1200" dirty="0"/>
                    </a:p>
                  </a:txBody>
                  <a:tcPr marL="91451" marR="91451" marT="45724" marB="45724"/>
                </a:tc>
                <a:tc>
                  <a:txBody>
                    <a:bodyPr/>
                    <a:lstStyle/>
                    <a:p>
                      <a:pPr marL="0" algn="ctr" defTabSz="914400" rtl="0" eaLnBrk="1" latinLnBrk="0" hangingPunct="1"/>
                      <a:r>
                        <a:rPr lang="es-ES" sz="1200" b="1" kern="1200" dirty="0" smtClean="0">
                          <a:solidFill>
                            <a:schemeClr val="tx2"/>
                          </a:solidFill>
                          <a:latin typeface="+mn-lt"/>
                          <a:ea typeface="+mn-ea"/>
                          <a:cs typeface="+mn-cs"/>
                        </a:rPr>
                        <a:t>44%</a:t>
                      </a:r>
                      <a:endParaRPr lang="es-ES" sz="1200" b="1" kern="1200" dirty="0">
                        <a:solidFill>
                          <a:schemeClr val="tx2"/>
                        </a:solidFill>
                        <a:latin typeface="+mn-lt"/>
                        <a:ea typeface="+mn-ea"/>
                        <a:cs typeface="+mn-cs"/>
                      </a:endParaRPr>
                    </a:p>
                  </a:txBody>
                  <a:tcPr marL="91451" marR="91451" marT="45724" marB="45724"/>
                </a:tc>
              </a:tr>
              <a:tr h="297061">
                <a:tc>
                  <a:txBody>
                    <a:bodyPr/>
                    <a:lstStyle/>
                    <a:p>
                      <a:r>
                        <a:rPr lang="es-ES" sz="1200" dirty="0" smtClean="0"/>
                        <a:t>2013</a:t>
                      </a:r>
                      <a:endParaRPr lang="es-ES" sz="1200" dirty="0"/>
                    </a:p>
                  </a:txBody>
                  <a:tcPr marL="91451" marR="91451" marT="45724" marB="45724"/>
                </a:tc>
                <a:tc>
                  <a:txBody>
                    <a:bodyPr/>
                    <a:lstStyle/>
                    <a:p>
                      <a:pPr marL="0" algn="ctr" defTabSz="914400" rtl="0" eaLnBrk="1" latinLnBrk="0" hangingPunct="1"/>
                      <a:r>
                        <a:rPr lang="es-ES" sz="1200" b="1" kern="1200" dirty="0" smtClean="0">
                          <a:solidFill>
                            <a:schemeClr val="tx2"/>
                          </a:solidFill>
                          <a:latin typeface="+mn-lt"/>
                          <a:ea typeface="+mn-ea"/>
                          <a:cs typeface="+mn-cs"/>
                        </a:rPr>
                        <a:t>43%</a:t>
                      </a:r>
                      <a:endParaRPr lang="es-ES" sz="1200" b="1" kern="1200" dirty="0">
                        <a:solidFill>
                          <a:schemeClr val="tx2"/>
                        </a:solidFill>
                        <a:latin typeface="+mn-lt"/>
                        <a:ea typeface="+mn-ea"/>
                        <a:cs typeface="+mn-cs"/>
                      </a:endParaRPr>
                    </a:p>
                  </a:txBody>
                  <a:tcPr marL="91451" marR="91451" marT="45724" marB="45724"/>
                </a:tc>
              </a:tr>
            </a:tbl>
          </a:graphicData>
        </a:graphic>
      </p:graphicFrame>
      <p:sp>
        <p:nvSpPr>
          <p:cNvPr id="11" name="10 Flecha abajo"/>
          <p:cNvSpPr/>
          <p:nvPr/>
        </p:nvSpPr>
        <p:spPr>
          <a:xfrm>
            <a:off x="2814638" y="4005263"/>
            <a:ext cx="215900" cy="3206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72736" name="Flecha a la derecha con bandas 1"/>
          <p:cNvSpPr>
            <a:spLocks/>
          </p:cNvSpPr>
          <p:nvPr/>
        </p:nvSpPr>
        <p:spPr bwMode="auto">
          <a:xfrm>
            <a:off x="4567238" y="1484313"/>
            <a:ext cx="374650" cy="485775"/>
          </a:xfrm>
          <a:custGeom>
            <a:avLst/>
            <a:gdLst>
              <a:gd name="T0" fmla="*/ 0 w 690376"/>
              <a:gd name="T1" fmla="*/ 129724 h 484632"/>
              <a:gd name="T2" fmla="*/ 1 w 690376"/>
              <a:gd name="T3" fmla="*/ 129724 h 484632"/>
              <a:gd name="T4" fmla="*/ 1 w 690376"/>
              <a:gd name="T5" fmla="*/ 389171 h 484632"/>
              <a:gd name="T6" fmla="*/ 0 w 690376"/>
              <a:gd name="T7" fmla="*/ 389171 h 484632"/>
              <a:gd name="T8" fmla="*/ 0 w 690376"/>
              <a:gd name="T9" fmla="*/ 129724 h 484632"/>
              <a:gd name="T10" fmla="*/ 1 w 690376"/>
              <a:gd name="T11" fmla="*/ 129724 h 484632"/>
              <a:gd name="T12" fmla="*/ 1 w 690376"/>
              <a:gd name="T13" fmla="*/ 129724 h 484632"/>
              <a:gd name="T14" fmla="*/ 1 w 690376"/>
              <a:gd name="T15" fmla="*/ 389171 h 484632"/>
              <a:gd name="T16" fmla="*/ 1 w 690376"/>
              <a:gd name="T17" fmla="*/ 389171 h 484632"/>
              <a:gd name="T18" fmla="*/ 1 w 690376"/>
              <a:gd name="T19" fmla="*/ 129724 h 484632"/>
              <a:gd name="T20" fmla="*/ 1 w 690376"/>
              <a:gd name="T21" fmla="*/ 129724 h 484632"/>
              <a:gd name="T22" fmla="*/ 1 w 690376"/>
              <a:gd name="T23" fmla="*/ 129724 h 484632"/>
              <a:gd name="T24" fmla="*/ 1 w 690376"/>
              <a:gd name="T25" fmla="*/ 0 h 484632"/>
              <a:gd name="T26" fmla="*/ 1 w 690376"/>
              <a:gd name="T27" fmla="*/ 259449 h 484632"/>
              <a:gd name="T28" fmla="*/ 1 w 690376"/>
              <a:gd name="T29" fmla="*/ 518897 h 484632"/>
              <a:gd name="T30" fmla="*/ 1 w 690376"/>
              <a:gd name="T31" fmla="*/ 389171 h 484632"/>
              <a:gd name="T32" fmla="*/ 1 w 690376"/>
              <a:gd name="T33" fmla="*/ 389171 h 484632"/>
              <a:gd name="T34" fmla="*/ 1 w 690376"/>
              <a:gd name="T35" fmla="*/ 129724 h 4846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0376"/>
              <a:gd name="T55" fmla="*/ 0 h 484632"/>
              <a:gd name="T56" fmla="*/ 690376 w 690376"/>
              <a:gd name="T57" fmla="*/ 484632 h 4846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0376" h="484632">
                <a:moveTo>
                  <a:pt x="0" y="121158"/>
                </a:moveTo>
                <a:lnTo>
                  <a:pt x="15145" y="121158"/>
                </a:lnTo>
                <a:lnTo>
                  <a:pt x="15145" y="363474"/>
                </a:lnTo>
                <a:lnTo>
                  <a:pt x="0" y="363474"/>
                </a:lnTo>
                <a:lnTo>
                  <a:pt x="0" y="121158"/>
                </a:lnTo>
                <a:close/>
                <a:moveTo>
                  <a:pt x="30290" y="121158"/>
                </a:moveTo>
                <a:lnTo>
                  <a:pt x="60579" y="121158"/>
                </a:lnTo>
                <a:lnTo>
                  <a:pt x="60579" y="363474"/>
                </a:lnTo>
                <a:lnTo>
                  <a:pt x="30290" y="363474"/>
                </a:lnTo>
                <a:lnTo>
                  <a:pt x="30290" y="121158"/>
                </a:lnTo>
                <a:close/>
                <a:moveTo>
                  <a:pt x="75724" y="121158"/>
                </a:moveTo>
                <a:lnTo>
                  <a:pt x="448060" y="121158"/>
                </a:lnTo>
                <a:lnTo>
                  <a:pt x="448060" y="0"/>
                </a:lnTo>
                <a:lnTo>
                  <a:pt x="690376" y="242316"/>
                </a:lnTo>
                <a:lnTo>
                  <a:pt x="448060" y="484632"/>
                </a:lnTo>
                <a:lnTo>
                  <a:pt x="448060" y="363474"/>
                </a:lnTo>
                <a:lnTo>
                  <a:pt x="75724" y="363474"/>
                </a:lnTo>
                <a:lnTo>
                  <a:pt x="75724" y="121158"/>
                </a:lnTo>
                <a:close/>
              </a:path>
            </a:pathLst>
          </a:custGeom>
          <a:solidFill>
            <a:srgbClr val="3366FF"/>
          </a:solidFill>
          <a:ln w="9525">
            <a:solidFill>
              <a:srgbClr val="4575BA"/>
            </a:solidFill>
            <a:round/>
            <a:headEnd/>
            <a:tailEnd/>
          </a:ln>
          <a:effectLst>
            <a:outerShdw dist="23000" dir="5400000" rotWithShape="0">
              <a:srgbClr val="000000">
                <a:alpha val="34998"/>
              </a:srgbClr>
            </a:outerShdw>
          </a:effectLst>
        </p:spPr>
        <p:txBody>
          <a:bodyPr anchor="ctr"/>
          <a:lstStyle/>
          <a:p>
            <a:endParaRPr lang="es-CL"/>
          </a:p>
        </p:txBody>
      </p:sp>
      <p:sp>
        <p:nvSpPr>
          <p:cNvPr id="72737" name="3 Título"/>
          <p:cNvSpPr txBox="1">
            <a:spLocks/>
          </p:cNvSpPr>
          <p:nvPr/>
        </p:nvSpPr>
        <p:spPr bwMode="auto">
          <a:xfrm>
            <a:off x="142875" y="214313"/>
            <a:ext cx="79295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600" b="1">
                <a:solidFill>
                  <a:srgbClr val="4181D0"/>
                </a:solidFill>
                <a:latin typeface="Century Gothic" pitchFamily="34" charset="0"/>
              </a:rPr>
              <a:t>Confianza en la información pública</a:t>
            </a:r>
          </a:p>
        </p:txBody>
      </p:sp>
      <p:sp>
        <p:nvSpPr>
          <p:cNvPr id="72738"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graphicFrame>
        <p:nvGraphicFramePr>
          <p:cNvPr id="72739" name="6 Gráfico"/>
          <p:cNvGraphicFramePr>
            <a:graphicFrameLocks/>
          </p:cNvGraphicFramePr>
          <p:nvPr/>
        </p:nvGraphicFramePr>
        <p:xfrm>
          <a:off x="223838" y="836613"/>
          <a:ext cx="4243387" cy="2844800"/>
        </p:xfrm>
        <a:graphic>
          <a:graphicData uri="http://schemas.openxmlformats.org/presentationml/2006/ole">
            <mc:AlternateContent xmlns:mc="http://schemas.openxmlformats.org/markup-compatibility/2006">
              <mc:Choice xmlns:v="urn:schemas-microsoft-com:vml" Requires="v">
                <p:oleObj spid="_x0000_s72758" r:id="rId4" imgW="4243184" imgH="2847079" progId="Excel.Chart.8">
                  <p:embed/>
                </p:oleObj>
              </mc:Choice>
              <mc:Fallback>
                <p:oleObj r:id="rId4" imgW="4243184" imgH="2847079" progId="Excel.Chart.8">
                  <p:embed/>
                  <p:pic>
                    <p:nvPicPr>
                      <p:cNvPr id="0" name="6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8" y="836613"/>
                        <a:ext cx="424338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40" name="7 Gráfico"/>
          <p:cNvGraphicFramePr>
            <a:graphicFrameLocks/>
          </p:cNvGraphicFramePr>
          <p:nvPr/>
        </p:nvGraphicFramePr>
        <p:xfrm>
          <a:off x="5026025" y="877888"/>
          <a:ext cx="3844925" cy="5583237"/>
        </p:xfrm>
        <a:graphic>
          <a:graphicData uri="http://schemas.openxmlformats.org/presentationml/2006/ole">
            <mc:AlternateContent xmlns:mc="http://schemas.openxmlformats.org/markup-compatibility/2006">
              <mc:Choice xmlns:v="urn:schemas-microsoft-com:vml" Requires="v">
                <p:oleObj spid="_x0000_s72759" r:id="rId6" imgW="3846909" imgH="5584420" progId="Excel.Chart.8">
                  <p:embed/>
                </p:oleObj>
              </mc:Choice>
              <mc:Fallback>
                <p:oleObj r:id="rId6" imgW="3846909" imgH="5584420" progId="Excel.Chart.8">
                  <p:embed/>
                  <p:pic>
                    <p:nvPicPr>
                      <p:cNvPr id="0" name="7 Gráfico"/>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6025" y="877888"/>
                        <a:ext cx="3844925"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769937"/>
          </a:xfrm>
          <a:prstGeom prst="rect">
            <a:avLst/>
          </a:prstGeom>
          <a:noFill/>
        </p:spPr>
        <p:txBody>
          <a:bodyPr>
            <a:spAutoFit/>
          </a:bodyPr>
          <a:lstStyle/>
          <a:p>
            <a:pPr fontAlgn="auto">
              <a:spcBef>
                <a:spcPts val="0"/>
              </a:spcBef>
              <a:spcAft>
                <a:spcPts val="0"/>
              </a:spcAft>
              <a:defRPr/>
            </a:pPr>
            <a:r>
              <a:rPr lang="es-ES" sz="4400" b="1" spc="-150" dirty="0">
                <a:solidFill>
                  <a:prstClr val="white"/>
                </a:solidFill>
                <a:latin typeface="Century Gothic" pitchFamily="34" charset="0"/>
              </a:rPr>
              <a:t>I. Marco de Referencia</a:t>
            </a:r>
            <a:endParaRPr lang="es-CL" sz="4400" b="1" spc="-150" dirty="0">
              <a:solidFill>
                <a:prstClr val="white"/>
              </a:solidFill>
              <a:latin typeface="Century Gothi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73730" name="3 Título"/>
          <p:cNvSpPr txBox="1">
            <a:spLocks/>
          </p:cNvSpPr>
          <p:nvPr/>
        </p:nvSpPr>
        <p:spPr bwMode="auto">
          <a:xfrm>
            <a:off x="142875" y="214313"/>
            <a:ext cx="79295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600" b="1">
                <a:solidFill>
                  <a:srgbClr val="4181D0"/>
                </a:solidFill>
                <a:latin typeface="Century Gothic" pitchFamily="34" charset="0"/>
              </a:rPr>
              <a:t>Confianza en la información pública</a:t>
            </a:r>
          </a:p>
        </p:txBody>
      </p:sp>
      <p:sp>
        <p:nvSpPr>
          <p:cNvPr id="73731"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
        <p:nvSpPr>
          <p:cNvPr id="73732" name="8 Rectángulo"/>
          <p:cNvSpPr>
            <a:spLocks noChangeArrowheads="1"/>
          </p:cNvSpPr>
          <p:nvPr/>
        </p:nvSpPr>
        <p:spPr bwMode="auto">
          <a:xfrm>
            <a:off x="287338" y="908050"/>
            <a:ext cx="8605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b="1">
                <a:solidFill>
                  <a:srgbClr val="1F497D"/>
                </a:solidFill>
                <a:latin typeface="Calibri" pitchFamily="34" charset="0"/>
              </a:rPr>
              <a:t>Si una persona solicita información a un organismo público, recibe información confiable </a:t>
            </a:r>
          </a:p>
        </p:txBody>
      </p:sp>
      <p:graphicFrame>
        <p:nvGraphicFramePr>
          <p:cNvPr id="73733" name="12 Gráfico"/>
          <p:cNvGraphicFramePr>
            <a:graphicFrameLocks/>
          </p:cNvGraphicFramePr>
          <p:nvPr/>
        </p:nvGraphicFramePr>
        <p:xfrm>
          <a:off x="4737100" y="1362075"/>
          <a:ext cx="3800475" cy="4854575"/>
        </p:xfrm>
        <a:graphic>
          <a:graphicData uri="http://schemas.openxmlformats.org/presentationml/2006/ole">
            <mc:AlternateContent xmlns:mc="http://schemas.openxmlformats.org/markup-compatibility/2006">
              <mc:Choice xmlns:v="urn:schemas-microsoft-com:vml" Requires="v">
                <p:oleObj spid="_x0000_s73749" r:id="rId4" imgW="3798137" imgH="4858933" progId="Excel.Chart.8">
                  <p:embed/>
                </p:oleObj>
              </mc:Choice>
              <mc:Fallback>
                <p:oleObj r:id="rId4" imgW="3798137" imgH="4858933" progId="Excel.Chart.8">
                  <p:embed/>
                  <p:pic>
                    <p:nvPicPr>
                      <p:cNvPr id="0" name="12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100" y="1362075"/>
                        <a:ext cx="38004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4" name="11 Gráfico"/>
          <p:cNvGraphicFramePr>
            <a:graphicFrameLocks/>
          </p:cNvGraphicFramePr>
          <p:nvPr/>
        </p:nvGraphicFramePr>
        <p:xfrm>
          <a:off x="195263" y="1362075"/>
          <a:ext cx="4067175" cy="4854575"/>
        </p:xfrm>
        <a:graphic>
          <a:graphicData uri="http://schemas.openxmlformats.org/presentationml/2006/ole">
            <mc:AlternateContent xmlns:mc="http://schemas.openxmlformats.org/markup-compatibility/2006">
              <mc:Choice xmlns:v="urn:schemas-microsoft-com:vml" Requires="v">
                <p:oleObj spid="_x0000_s73750" r:id="rId6" imgW="4066384" imgH="4858933" progId="Excel.Chart.8">
                  <p:embed/>
                </p:oleObj>
              </mc:Choice>
              <mc:Fallback>
                <p:oleObj r:id="rId6" imgW="4066384" imgH="4858933" progId="Excel.Chart.8">
                  <p:embed/>
                  <p:pic>
                    <p:nvPicPr>
                      <p:cNvPr id="0" name="11 Gráfico"/>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3" y="1362075"/>
                        <a:ext cx="40671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8158" name="3 Título"/>
          <p:cNvSpPr>
            <a:spLocks noGrp="1"/>
          </p:cNvSpPr>
          <p:nvPr>
            <p:ph type="title"/>
          </p:nvPr>
        </p:nvSpPr>
        <p:spPr>
          <a:xfrm>
            <a:off x="142875" y="214313"/>
            <a:ext cx="7929563" cy="714375"/>
          </a:xfrm>
        </p:spPr>
        <p:txBody>
          <a:bodyPr/>
          <a:lstStyle/>
          <a:p>
            <a:pPr algn="l" eaLnBrk="1" hangingPunct="1">
              <a:defRPr/>
            </a:pPr>
            <a:r>
              <a:rPr lang="es-CL" sz="2600" b="1" dirty="0" smtClean="0">
                <a:solidFill>
                  <a:schemeClr val="tx2">
                    <a:lumMod val="60000"/>
                    <a:lumOff val="40000"/>
                  </a:schemeClr>
                </a:solidFill>
                <a:latin typeface="Century Gothic" pitchFamily="34" charset="0"/>
              </a:rPr>
              <a:t>Confianza en la información pública</a:t>
            </a:r>
          </a:p>
        </p:txBody>
      </p:sp>
      <p:sp>
        <p:nvSpPr>
          <p:cNvPr id="11" name="10 Flecha abajo"/>
          <p:cNvSpPr/>
          <p:nvPr/>
        </p:nvSpPr>
        <p:spPr>
          <a:xfrm>
            <a:off x="2987675" y="4292600"/>
            <a:ext cx="144463" cy="2159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74756" name="Flecha a la derecha con bandas 1"/>
          <p:cNvSpPr>
            <a:spLocks/>
          </p:cNvSpPr>
          <p:nvPr/>
        </p:nvSpPr>
        <p:spPr bwMode="auto">
          <a:xfrm>
            <a:off x="4787900" y="2290763"/>
            <a:ext cx="360363" cy="201612"/>
          </a:xfrm>
          <a:custGeom>
            <a:avLst/>
            <a:gdLst>
              <a:gd name="T0" fmla="*/ 0 w 690376"/>
              <a:gd name="T1" fmla="*/ 277 h 484632"/>
              <a:gd name="T2" fmla="*/ 1 w 690376"/>
              <a:gd name="T3" fmla="*/ 277 h 484632"/>
              <a:gd name="T4" fmla="*/ 1 w 690376"/>
              <a:gd name="T5" fmla="*/ 830 h 484632"/>
              <a:gd name="T6" fmla="*/ 0 w 690376"/>
              <a:gd name="T7" fmla="*/ 830 h 484632"/>
              <a:gd name="T8" fmla="*/ 0 w 690376"/>
              <a:gd name="T9" fmla="*/ 277 h 484632"/>
              <a:gd name="T10" fmla="*/ 1 w 690376"/>
              <a:gd name="T11" fmla="*/ 277 h 484632"/>
              <a:gd name="T12" fmla="*/ 1 w 690376"/>
              <a:gd name="T13" fmla="*/ 277 h 484632"/>
              <a:gd name="T14" fmla="*/ 1 w 690376"/>
              <a:gd name="T15" fmla="*/ 830 h 484632"/>
              <a:gd name="T16" fmla="*/ 1 w 690376"/>
              <a:gd name="T17" fmla="*/ 830 h 484632"/>
              <a:gd name="T18" fmla="*/ 1 w 690376"/>
              <a:gd name="T19" fmla="*/ 277 h 484632"/>
              <a:gd name="T20" fmla="*/ 1 w 690376"/>
              <a:gd name="T21" fmla="*/ 277 h 484632"/>
              <a:gd name="T22" fmla="*/ 1 w 690376"/>
              <a:gd name="T23" fmla="*/ 277 h 484632"/>
              <a:gd name="T24" fmla="*/ 1 w 690376"/>
              <a:gd name="T25" fmla="*/ 0 h 484632"/>
              <a:gd name="T26" fmla="*/ 1 w 690376"/>
              <a:gd name="T27" fmla="*/ 553 h 484632"/>
              <a:gd name="T28" fmla="*/ 1 w 690376"/>
              <a:gd name="T29" fmla="*/ 1106 h 484632"/>
              <a:gd name="T30" fmla="*/ 1 w 690376"/>
              <a:gd name="T31" fmla="*/ 830 h 484632"/>
              <a:gd name="T32" fmla="*/ 1 w 690376"/>
              <a:gd name="T33" fmla="*/ 830 h 484632"/>
              <a:gd name="T34" fmla="*/ 1 w 690376"/>
              <a:gd name="T35" fmla="*/ 277 h 4846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0376"/>
              <a:gd name="T55" fmla="*/ 0 h 484632"/>
              <a:gd name="T56" fmla="*/ 690376 w 690376"/>
              <a:gd name="T57" fmla="*/ 484632 h 4846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0376" h="484632">
                <a:moveTo>
                  <a:pt x="0" y="121158"/>
                </a:moveTo>
                <a:lnTo>
                  <a:pt x="15145" y="121158"/>
                </a:lnTo>
                <a:lnTo>
                  <a:pt x="15145" y="363474"/>
                </a:lnTo>
                <a:lnTo>
                  <a:pt x="0" y="363474"/>
                </a:lnTo>
                <a:lnTo>
                  <a:pt x="0" y="121158"/>
                </a:lnTo>
                <a:close/>
                <a:moveTo>
                  <a:pt x="30290" y="121158"/>
                </a:moveTo>
                <a:lnTo>
                  <a:pt x="60579" y="121158"/>
                </a:lnTo>
                <a:lnTo>
                  <a:pt x="60579" y="363474"/>
                </a:lnTo>
                <a:lnTo>
                  <a:pt x="30290" y="363474"/>
                </a:lnTo>
                <a:lnTo>
                  <a:pt x="30290" y="121158"/>
                </a:lnTo>
                <a:close/>
                <a:moveTo>
                  <a:pt x="75724" y="121158"/>
                </a:moveTo>
                <a:lnTo>
                  <a:pt x="448060" y="121158"/>
                </a:lnTo>
                <a:lnTo>
                  <a:pt x="448060" y="0"/>
                </a:lnTo>
                <a:lnTo>
                  <a:pt x="690376" y="242316"/>
                </a:lnTo>
                <a:lnTo>
                  <a:pt x="448060" y="484632"/>
                </a:lnTo>
                <a:lnTo>
                  <a:pt x="448060" y="363474"/>
                </a:lnTo>
                <a:lnTo>
                  <a:pt x="75724" y="363474"/>
                </a:lnTo>
                <a:lnTo>
                  <a:pt x="75724" y="121158"/>
                </a:lnTo>
                <a:close/>
              </a:path>
            </a:pathLst>
          </a:custGeom>
          <a:solidFill>
            <a:srgbClr val="3366FF"/>
          </a:solidFill>
          <a:ln w="9525">
            <a:solidFill>
              <a:srgbClr val="4575BA"/>
            </a:solidFill>
            <a:round/>
            <a:headEnd/>
            <a:tailEnd/>
          </a:ln>
          <a:effectLst>
            <a:outerShdw dist="23000" dir="5400000" rotWithShape="0">
              <a:srgbClr val="000000">
                <a:alpha val="34998"/>
              </a:srgbClr>
            </a:outerShdw>
          </a:effectLst>
        </p:spPr>
        <p:txBody>
          <a:bodyPr anchor="ctr"/>
          <a:lstStyle/>
          <a:p>
            <a:endParaRPr lang="es-CL"/>
          </a:p>
        </p:txBody>
      </p:sp>
      <p:graphicFrame>
        <p:nvGraphicFramePr>
          <p:cNvPr id="10" name="9 Tabla"/>
          <p:cNvGraphicFramePr>
            <a:graphicFrameLocks noGrp="1"/>
          </p:cNvGraphicFramePr>
          <p:nvPr/>
        </p:nvGraphicFramePr>
        <p:xfrm>
          <a:off x="395288" y="3860800"/>
          <a:ext cx="3168650" cy="2519385"/>
        </p:xfrm>
        <a:graphic>
          <a:graphicData uri="http://schemas.openxmlformats.org/drawingml/2006/table">
            <a:tbl>
              <a:tblPr firstRow="1" bandRow="1">
                <a:tableStyleId>{5DA37D80-6434-44D0-A028-1B22A696006F}</a:tableStyleId>
              </a:tblPr>
              <a:tblGrid>
                <a:gridCol w="853097"/>
                <a:gridCol w="2315553"/>
              </a:tblGrid>
              <a:tr h="386457">
                <a:tc>
                  <a:txBody>
                    <a:bodyPr/>
                    <a:lstStyle/>
                    <a:p>
                      <a:endParaRPr lang="es-ES" sz="1400" b="0" dirty="0"/>
                    </a:p>
                  </a:txBody>
                  <a:tcPr marL="91449" marR="91449" marT="45672" marB="45672"/>
                </a:tc>
                <a:tc>
                  <a:txBody>
                    <a:bodyPr/>
                    <a:lstStyle/>
                    <a:p>
                      <a:pPr algn="ctr"/>
                      <a:r>
                        <a:rPr lang="es-CL" sz="1400" b="1" dirty="0" smtClean="0">
                          <a:solidFill>
                            <a:schemeClr val="tx2"/>
                          </a:solidFill>
                        </a:rPr>
                        <a:t>Acuerdo/Muy de acuerdo</a:t>
                      </a:r>
                      <a:endParaRPr lang="es-ES" sz="1400" b="1" dirty="0">
                        <a:solidFill>
                          <a:schemeClr val="tx2"/>
                        </a:solidFill>
                      </a:endParaRPr>
                    </a:p>
                  </a:txBody>
                  <a:tcPr marL="91449" marR="91449" marT="45672" marB="45672"/>
                </a:tc>
              </a:tr>
              <a:tr h="304701">
                <a:tc>
                  <a:txBody>
                    <a:bodyPr/>
                    <a:lstStyle/>
                    <a:p>
                      <a:r>
                        <a:rPr lang="es-ES" sz="1400" dirty="0" smtClean="0"/>
                        <a:t>2015</a:t>
                      </a:r>
                      <a:endParaRPr lang="es-ES" sz="1400" dirty="0"/>
                    </a:p>
                  </a:txBody>
                  <a:tcPr marL="91449" marR="91449" marT="45672" marB="45672"/>
                </a:tc>
                <a:tc>
                  <a:txBody>
                    <a:bodyPr/>
                    <a:lstStyle/>
                    <a:p>
                      <a:pPr algn="ctr"/>
                      <a:r>
                        <a:rPr lang="es-ES" sz="1400" b="0" kern="1200" dirty="0" smtClean="0">
                          <a:solidFill>
                            <a:schemeClr val="tx2"/>
                          </a:solidFill>
                          <a:latin typeface="+mn-lt"/>
                          <a:ea typeface="+mn-ea"/>
                          <a:cs typeface="+mn-cs"/>
                        </a:rPr>
                        <a:t>33,4%</a:t>
                      </a:r>
                      <a:endParaRPr lang="es-ES" sz="1400" b="0" kern="1200" dirty="0">
                        <a:solidFill>
                          <a:schemeClr val="tx2"/>
                        </a:solidFill>
                        <a:latin typeface="+mn-lt"/>
                        <a:ea typeface="+mn-ea"/>
                        <a:cs typeface="+mn-cs"/>
                      </a:endParaRPr>
                    </a:p>
                  </a:txBody>
                  <a:tcPr marL="91449" marR="91449" marT="45672" marB="45672"/>
                </a:tc>
              </a:tr>
              <a:tr h="304701">
                <a:tc>
                  <a:txBody>
                    <a:bodyPr/>
                    <a:lstStyle/>
                    <a:p>
                      <a:r>
                        <a:rPr lang="es-ES" sz="1400" dirty="0" smtClean="0"/>
                        <a:t>2014</a:t>
                      </a:r>
                      <a:endParaRPr lang="es-ES" sz="1400" dirty="0"/>
                    </a:p>
                  </a:txBody>
                  <a:tcPr marL="91449" marR="91449" marT="45672" marB="45672"/>
                </a:tc>
                <a:tc>
                  <a:txBody>
                    <a:bodyPr/>
                    <a:lstStyle/>
                    <a:p>
                      <a:pPr algn="ctr"/>
                      <a:r>
                        <a:rPr lang="es-ES" sz="1400" b="0" kern="1200" dirty="0" smtClean="0">
                          <a:solidFill>
                            <a:schemeClr val="tx2"/>
                          </a:solidFill>
                          <a:latin typeface="+mn-lt"/>
                          <a:ea typeface="+mn-ea"/>
                          <a:cs typeface="+mn-cs"/>
                        </a:rPr>
                        <a:t>35,0%</a:t>
                      </a:r>
                      <a:endParaRPr lang="es-ES" sz="1400" b="0" kern="1200" dirty="0">
                        <a:solidFill>
                          <a:schemeClr val="tx2"/>
                        </a:solidFill>
                        <a:latin typeface="+mn-lt"/>
                        <a:ea typeface="+mn-ea"/>
                        <a:cs typeface="+mn-cs"/>
                      </a:endParaRPr>
                    </a:p>
                  </a:txBody>
                  <a:tcPr marL="91449" marR="91449" marT="45672" marB="45672"/>
                </a:tc>
              </a:tr>
              <a:tr h="304701">
                <a:tc>
                  <a:txBody>
                    <a:bodyPr/>
                    <a:lstStyle/>
                    <a:p>
                      <a:r>
                        <a:rPr lang="es-ES" sz="1400" dirty="0" smtClean="0"/>
                        <a:t>2013</a:t>
                      </a:r>
                      <a:endParaRPr lang="es-ES" sz="1400" dirty="0"/>
                    </a:p>
                  </a:txBody>
                  <a:tcPr marL="91449" marR="91449" marT="45672" marB="45672"/>
                </a:tc>
                <a:tc>
                  <a:txBody>
                    <a:bodyPr/>
                    <a:lstStyle/>
                    <a:p>
                      <a:pPr algn="ctr"/>
                      <a:r>
                        <a:rPr lang="es-ES" sz="1400" b="0" kern="1200" dirty="0" smtClean="0">
                          <a:solidFill>
                            <a:schemeClr val="tx2"/>
                          </a:solidFill>
                          <a:latin typeface="+mn-lt"/>
                          <a:ea typeface="+mn-ea"/>
                          <a:cs typeface="+mn-cs"/>
                        </a:rPr>
                        <a:t>39,1%</a:t>
                      </a:r>
                      <a:endParaRPr lang="es-ES" sz="1400" b="0" kern="1200" dirty="0">
                        <a:solidFill>
                          <a:schemeClr val="tx2"/>
                        </a:solidFill>
                        <a:latin typeface="+mn-lt"/>
                        <a:ea typeface="+mn-ea"/>
                        <a:cs typeface="+mn-cs"/>
                      </a:endParaRPr>
                    </a:p>
                  </a:txBody>
                  <a:tcPr marL="91449" marR="91449" marT="45672" marB="45672"/>
                </a:tc>
              </a:tr>
              <a:tr h="304701">
                <a:tc>
                  <a:txBody>
                    <a:bodyPr/>
                    <a:lstStyle/>
                    <a:p>
                      <a:r>
                        <a:rPr lang="es-CL" sz="1400" dirty="0" smtClean="0"/>
                        <a:t>2012</a:t>
                      </a:r>
                      <a:endParaRPr lang="es-ES" sz="1400" dirty="0"/>
                    </a:p>
                  </a:txBody>
                  <a:tcPr marL="91449" marR="91449" marT="45672" marB="45672"/>
                </a:tc>
                <a:tc>
                  <a:txBody>
                    <a:bodyPr/>
                    <a:lstStyle/>
                    <a:p>
                      <a:pPr algn="ctr"/>
                      <a:r>
                        <a:rPr lang="es-CL" sz="1400" b="0" kern="1200" dirty="0" smtClean="0">
                          <a:solidFill>
                            <a:schemeClr val="tx2"/>
                          </a:solidFill>
                          <a:latin typeface="+mn-lt"/>
                          <a:ea typeface="+mn-ea"/>
                          <a:cs typeface="+mn-cs"/>
                        </a:rPr>
                        <a:t>51,1%</a:t>
                      </a:r>
                      <a:endParaRPr lang="es-ES" sz="1400" b="0" kern="1200" dirty="0">
                        <a:solidFill>
                          <a:schemeClr val="tx2"/>
                        </a:solidFill>
                        <a:latin typeface="+mn-lt"/>
                        <a:ea typeface="+mn-ea"/>
                        <a:cs typeface="+mn-cs"/>
                      </a:endParaRPr>
                    </a:p>
                  </a:txBody>
                  <a:tcPr marL="91449" marR="91449" marT="45672" marB="45672"/>
                </a:tc>
              </a:tr>
              <a:tr h="304701">
                <a:tc>
                  <a:txBody>
                    <a:bodyPr/>
                    <a:lstStyle/>
                    <a:p>
                      <a:r>
                        <a:rPr lang="es-CL" sz="1400" dirty="0" smtClean="0"/>
                        <a:t>2011</a:t>
                      </a:r>
                      <a:endParaRPr lang="es-ES" sz="1400" dirty="0"/>
                    </a:p>
                  </a:txBody>
                  <a:tcPr marL="91449" marR="91449" marT="45672" marB="45672"/>
                </a:tc>
                <a:tc>
                  <a:txBody>
                    <a:bodyPr/>
                    <a:lstStyle/>
                    <a:p>
                      <a:pPr algn="ctr"/>
                      <a:r>
                        <a:rPr lang="es-CL" sz="1400" b="0" kern="1200" dirty="0" smtClean="0">
                          <a:solidFill>
                            <a:schemeClr val="tx2"/>
                          </a:solidFill>
                          <a:latin typeface="+mn-lt"/>
                          <a:ea typeface="+mn-ea"/>
                          <a:cs typeface="+mn-cs"/>
                        </a:rPr>
                        <a:t>37,3%</a:t>
                      </a:r>
                      <a:endParaRPr lang="es-ES" sz="1400" b="0" kern="1200" dirty="0">
                        <a:solidFill>
                          <a:schemeClr val="tx2"/>
                        </a:solidFill>
                        <a:latin typeface="+mn-lt"/>
                        <a:ea typeface="+mn-ea"/>
                        <a:cs typeface="+mn-cs"/>
                      </a:endParaRPr>
                    </a:p>
                  </a:txBody>
                  <a:tcPr marL="91449" marR="91449" marT="45672" marB="45672"/>
                </a:tc>
              </a:tr>
              <a:tr h="304701">
                <a:tc>
                  <a:txBody>
                    <a:bodyPr/>
                    <a:lstStyle/>
                    <a:p>
                      <a:r>
                        <a:rPr lang="es-CL" sz="1400" dirty="0" smtClean="0"/>
                        <a:t>2010</a:t>
                      </a:r>
                      <a:endParaRPr lang="es-ES" sz="1400" dirty="0"/>
                    </a:p>
                  </a:txBody>
                  <a:tcPr marL="91449" marR="91449" marT="45672" marB="45672"/>
                </a:tc>
                <a:tc>
                  <a:txBody>
                    <a:bodyPr/>
                    <a:lstStyle/>
                    <a:p>
                      <a:pPr algn="ctr"/>
                      <a:r>
                        <a:rPr lang="es-CL" sz="1400" b="0" kern="1200" dirty="0" smtClean="0">
                          <a:solidFill>
                            <a:schemeClr val="tx2"/>
                          </a:solidFill>
                          <a:latin typeface="+mn-lt"/>
                          <a:ea typeface="+mn-ea"/>
                          <a:cs typeface="+mn-cs"/>
                        </a:rPr>
                        <a:t>33,9%</a:t>
                      </a:r>
                      <a:endParaRPr lang="es-ES" sz="1400" b="0" kern="1200" dirty="0">
                        <a:solidFill>
                          <a:schemeClr val="tx2"/>
                        </a:solidFill>
                        <a:latin typeface="+mn-lt"/>
                        <a:ea typeface="+mn-ea"/>
                        <a:cs typeface="+mn-cs"/>
                      </a:endParaRPr>
                    </a:p>
                  </a:txBody>
                  <a:tcPr marL="91449" marR="91449" marT="45672" marB="45672"/>
                </a:tc>
              </a:tr>
              <a:tr h="304701">
                <a:tc>
                  <a:txBody>
                    <a:bodyPr/>
                    <a:lstStyle/>
                    <a:p>
                      <a:r>
                        <a:rPr lang="es-CL" sz="1400" dirty="0" smtClean="0"/>
                        <a:t>2009</a:t>
                      </a:r>
                      <a:endParaRPr lang="es-ES" sz="1400" dirty="0"/>
                    </a:p>
                  </a:txBody>
                  <a:tcPr marL="91449" marR="91449" marT="45672" marB="45672"/>
                </a:tc>
                <a:tc>
                  <a:txBody>
                    <a:bodyPr/>
                    <a:lstStyle/>
                    <a:p>
                      <a:pPr algn="ctr"/>
                      <a:r>
                        <a:rPr lang="es-CL" sz="1400" b="0" kern="1200" dirty="0" smtClean="0">
                          <a:solidFill>
                            <a:schemeClr val="tx2"/>
                          </a:solidFill>
                          <a:latin typeface="+mn-lt"/>
                          <a:ea typeface="+mn-ea"/>
                          <a:cs typeface="+mn-cs"/>
                        </a:rPr>
                        <a:t>27,2%</a:t>
                      </a:r>
                      <a:endParaRPr lang="es-ES" sz="1400" b="0" kern="1200" dirty="0">
                        <a:solidFill>
                          <a:schemeClr val="tx2"/>
                        </a:solidFill>
                        <a:latin typeface="+mn-lt"/>
                        <a:ea typeface="+mn-ea"/>
                        <a:cs typeface="+mn-cs"/>
                      </a:endParaRPr>
                    </a:p>
                  </a:txBody>
                  <a:tcPr marL="91449" marR="91449" marT="45672" marB="45672"/>
                </a:tc>
              </a:tr>
            </a:tbl>
          </a:graphicData>
        </a:graphic>
      </p:graphicFrame>
      <p:graphicFrame>
        <p:nvGraphicFramePr>
          <p:cNvPr id="74786" name="13 Gráfico"/>
          <p:cNvGraphicFramePr>
            <a:graphicFrameLocks/>
          </p:cNvGraphicFramePr>
          <p:nvPr/>
        </p:nvGraphicFramePr>
        <p:xfrm>
          <a:off x="200025" y="828675"/>
          <a:ext cx="4530725" cy="2922588"/>
        </p:xfrm>
        <a:graphic>
          <a:graphicData uri="http://schemas.openxmlformats.org/presentationml/2006/ole">
            <mc:AlternateContent xmlns:mc="http://schemas.openxmlformats.org/markup-compatibility/2006">
              <mc:Choice xmlns:v="urn:schemas-microsoft-com:vml" Requires="v">
                <p:oleObj spid="_x0000_s74803" r:id="rId5" imgW="4529721" imgH="2920237" progId="Excel.Chart.8">
                  <p:embed/>
                </p:oleObj>
              </mc:Choice>
              <mc:Fallback>
                <p:oleObj r:id="rId5" imgW="4529721" imgH="2920237" progId="Excel.Chart.8">
                  <p:embed/>
                  <p:pic>
                    <p:nvPicPr>
                      <p:cNvPr id="0" name="13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828675"/>
                        <a:ext cx="4530725"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87" name="14 Gráfico"/>
          <p:cNvGraphicFramePr>
            <a:graphicFrameLocks/>
          </p:cNvGraphicFramePr>
          <p:nvPr/>
        </p:nvGraphicFramePr>
        <p:xfrm>
          <a:off x="5168900" y="857250"/>
          <a:ext cx="3810000" cy="5286375"/>
        </p:xfrm>
        <a:graphic>
          <a:graphicData uri="http://schemas.openxmlformats.org/presentationml/2006/ole">
            <mc:AlternateContent xmlns:mc="http://schemas.openxmlformats.org/markup-compatibility/2006">
              <mc:Choice xmlns:v="urn:schemas-microsoft-com:vml" Requires="v">
                <p:oleObj spid="_x0000_s74804" r:id="rId7" imgW="3810330" imgH="5285690" progId="Excel.Chart.8">
                  <p:embed/>
                </p:oleObj>
              </mc:Choice>
              <mc:Fallback>
                <p:oleObj r:id="rId7" imgW="3810330" imgH="5285690" progId="Excel.Chart.8">
                  <p:embed/>
                  <p:pic>
                    <p:nvPicPr>
                      <p:cNvPr id="0" name="14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8900" y="857250"/>
                        <a:ext cx="38100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1 Rectángulo"/>
          <p:cNvSpPr/>
          <p:nvPr/>
        </p:nvSpPr>
        <p:spPr>
          <a:xfrm>
            <a:off x="4572000" y="6021388"/>
            <a:ext cx="4500563"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prstClr val="white"/>
                </a:solidFill>
              </a:rPr>
              <a:t>Los motivos de la desconfianza se mantienen de un año a otro para información web y solicitudes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9" name="8 Rectángulo"/>
          <p:cNvSpPr/>
          <p:nvPr/>
        </p:nvSpPr>
        <p:spPr>
          <a:xfrm>
            <a:off x="179388" y="1052513"/>
            <a:ext cx="8713787" cy="646112"/>
          </a:xfrm>
          <a:prstGeom prst="rect">
            <a:avLst/>
          </a:prstGeom>
        </p:spPr>
        <p:txBody>
          <a:bodyPr>
            <a:spAutoFit/>
          </a:bodyPr>
          <a:lstStyle/>
          <a:p>
            <a:pPr algn="ctr">
              <a:defRPr lang="es-ES" sz="1800" b="1" i="0" u="none" strike="noStrike" kern="1200" baseline="0">
                <a:solidFill>
                  <a:prstClr val="black"/>
                </a:solidFill>
                <a:latin typeface="+mn-lt"/>
                <a:ea typeface="+mn-ea"/>
                <a:cs typeface="+mn-cs"/>
              </a:defRPr>
            </a:pPr>
            <a:r>
              <a:rPr lang="es-CL" b="1" dirty="0">
                <a:solidFill>
                  <a:srgbClr val="1F497D"/>
                </a:solidFill>
                <a:latin typeface="Calibri"/>
                <a:cs typeface="+mn-cs"/>
              </a:rPr>
              <a:t>La información que los organismos públicos ponen a disposición de los ciudadanos en sus páginas web es confiable </a:t>
            </a:r>
          </a:p>
        </p:txBody>
      </p:sp>
      <p:sp>
        <p:nvSpPr>
          <p:cNvPr id="48158" name="3 Título"/>
          <p:cNvSpPr>
            <a:spLocks noGrp="1"/>
          </p:cNvSpPr>
          <p:nvPr>
            <p:ph type="title"/>
          </p:nvPr>
        </p:nvSpPr>
        <p:spPr>
          <a:xfrm>
            <a:off x="142875" y="214313"/>
            <a:ext cx="7929563" cy="714375"/>
          </a:xfrm>
        </p:spPr>
        <p:txBody>
          <a:bodyPr/>
          <a:lstStyle/>
          <a:p>
            <a:pPr algn="l" eaLnBrk="1" hangingPunct="1">
              <a:defRPr/>
            </a:pPr>
            <a:r>
              <a:rPr lang="es-CL" sz="2600" b="1" dirty="0" smtClean="0">
                <a:solidFill>
                  <a:schemeClr val="tx2">
                    <a:lumMod val="60000"/>
                    <a:lumOff val="40000"/>
                  </a:schemeClr>
                </a:solidFill>
                <a:latin typeface="Century Gothic" pitchFamily="34" charset="0"/>
              </a:rPr>
              <a:t>Confianza en la información pública</a:t>
            </a:r>
          </a:p>
        </p:txBody>
      </p:sp>
      <p:graphicFrame>
        <p:nvGraphicFramePr>
          <p:cNvPr id="75780" name="16 Gráfico"/>
          <p:cNvGraphicFramePr>
            <a:graphicFrameLocks/>
          </p:cNvGraphicFramePr>
          <p:nvPr/>
        </p:nvGraphicFramePr>
        <p:xfrm>
          <a:off x="128588" y="1722438"/>
          <a:ext cx="4278312" cy="4421187"/>
        </p:xfrm>
        <a:graphic>
          <a:graphicData uri="http://schemas.openxmlformats.org/presentationml/2006/ole">
            <mc:AlternateContent xmlns:mc="http://schemas.openxmlformats.org/markup-compatibility/2006">
              <mc:Choice xmlns:v="urn:schemas-microsoft-com:vml" Requires="v">
                <p:oleObj spid="_x0000_s75798" r:id="rId5" imgW="4279763" imgH="4426080" progId="Excel.Chart.8">
                  <p:embed/>
                </p:oleObj>
              </mc:Choice>
              <mc:Fallback>
                <p:oleObj r:id="rId5" imgW="4279763" imgH="4426080" progId="Excel.Chart.8">
                  <p:embed/>
                  <p:pic>
                    <p:nvPicPr>
                      <p:cNvPr id="0" name="16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1722438"/>
                        <a:ext cx="4278312"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1" name="17 Gráfico"/>
          <p:cNvGraphicFramePr>
            <a:graphicFrameLocks/>
          </p:cNvGraphicFramePr>
          <p:nvPr/>
        </p:nvGraphicFramePr>
        <p:xfrm>
          <a:off x="4953000" y="1709738"/>
          <a:ext cx="3824288" cy="4783137"/>
        </p:xfrm>
        <a:graphic>
          <a:graphicData uri="http://schemas.openxmlformats.org/presentationml/2006/ole">
            <mc:AlternateContent xmlns:mc="http://schemas.openxmlformats.org/markup-compatibility/2006">
              <mc:Choice xmlns:v="urn:schemas-microsoft-com:vml" Requires="v">
                <p:oleObj spid="_x0000_s75799" r:id="rId7" imgW="3822523" imgH="4785775" progId="Excel.Chart.8">
                  <p:embed/>
                </p:oleObj>
              </mc:Choice>
              <mc:Fallback>
                <p:oleObj r:id="rId7" imgW="3822523" imgH="4785775" progId="Excel.Chart.8">
                  <p:embed/>
                  <p:pic>
                    <p:nvPicPr>
                      <p:cNvPr id="0" name="17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709738"/>
                        <a:ext cx="3824288"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14313" y="260350"/>
            <a:ext cx="6589712" cy="714375"/>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Posibilidad de acceso vs. valoración de la información pública</a:t>
            </a:r>
            <a:endParaRPr lang="es-CL" sz="2800" b="1" dirty="0">
              <a:solidFill>
                <a:schemeClr val="accent5">
                  <a:lumMod val="60000"/>
                  <a:lumOff val="40000"/>
                </a:schemeClr>
              </a:solidFill>
              <a:latin typeface="Century Gothic" pitchFamily="34" charset="0"/>
            </a:endParaRPr>
          </a:p>
        </p:txBody>
      </p:sp>
      <p:sp>
        <p:nvSpPr>
          <p:cNvPr id="76803" name="3 Título"/>
          <p:cNvSpPr txBox="1">
            <a:spLocks/>
          </p:cNvSpPr>
          <p:nvPr/>
        </p:nvSpPr>
        <p:spPr bwMode="auto">
          <a:xfrm>
            <a:off x="107950" y="1196975"/>
            <a:ext cx="5400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1F497D"/>
                </a:solidFill>
                <a:latin typeface="Calibri" pitchFamily="34" charset="0"/>
              </a:rPr>
              <a:t>En términos generales, ¿Ud. cree que el </a:t>
            </a:r>
            <a:r>
              <a:rPr lang="es-CL" altLang="es-CL" sz="1600" b="1">
                <a:solidFill>
                  <a:srgbClr val="1F497D"/>
                </a:solidFill>
                <a:latin typeface="Calibri" pitchFamily="34" charset="0"/>
              </a:rPr>
              <a:t>acceso a la información pública</a:t>
            </a:r>
            <a:r>
              <a:rPr lang="es-CL" altLang="es-CL" sz="1600">
                <a:solidFill>
                  <a:srgbClr val="1F497D"/>
                </a:solidFill>
                <a:latin typeface="Calibri" pitchFamily="34" charset="0"/>
              </a:rPr>
              <a:t>, en nuestro país es…? </a:t>
            </a:r>
            <a:r>
              <a:rPr lang="es-ES" altLang="es-CL" sz="1600">
                <a:solidFill>
                  <a:srgbClr val="1F497D"/>
                </a:solidFill>
                <a:latin typeface="Calibri" pitchFamily="34" charset="0"/>
              </a:rPr>
              <a:t>(% de respuestas Sí)</a:t>
            </a:r>
            <a:endParaRPr lang="es-CL" altLang="es-CL" sz="1600" b="1">
              <a:solidFill>
                <a:srgbClr val="4181D0"/>
              </a:solidFill>
              <a:latin typeface="Century Gothic" pitchFamily="34" charset="0"/>
            </a:endParaRPr>
          </a:p>
        </p:txBody>
      </p:sp>
      <p:sp>
        <p:nvSpPr>
          <p:cNvPr id="24" name="23 CuadroTexto"/>
          <p:cNvSpPr txBox="1"/>
          <p:nvPr/>
        </p:nvSpPr>
        <p:spPr>
          <a:xfrm>
            <a:off x="6732588" y="1557338"/>
            <a:ext cx="2303462" cy="418623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just">
              <a:defRPr/>
            </a:pPr>
            <a:r>
              <a:rPr lang="es-CL" sz="1400" dirty="0">
                <a:solidFill>
                  <a:prstClr val="black"/>
                </a:solidFill>
              </a:rPr>
              <a:t>Las expectativas respecto de las posibilidades de acceso a la información se mantienen. </a:t>
            </a:r>
          </a:p>
          <a:p>
            <a:pPr algn="just">
              <a:defRPr/>
            </a:pPr>
            <a:endParaRPr lang="es-CL" sz="1400" dirty="0">
              <a:solidFill>
                <a:prstClr val="black"/>
              </a:solidFill>
            </a:endParaRPr>
          </a:p>
          <a:p>
            <a:pPr algn="just">
              <a:defRPr/>
            </a:pPr>
            <a:r>
              <a:rPr lang="es-CL" sz="1400" dirty="0">
                <a:solidFill>
                  <a:prstClr val="black"/>
                </a:solidFill>
              </a:rPr>
              <a:t>Por otra parte, la valoración de su utilidad, necesidad y los efectos que genera  muestran una baja sostenida en el tiempo, sobre todo la «prevención de la corrupción». </a:t>
            </a:r>
          </a:p>
          <a:p>
            <a:pPr algn="just">
              <a:defRPr/>
            </a:pPr>
            <a:endParaRPr lang="es-CL" sz="1400" dirty="0">
              <a:solidFill>
                <a:prstClr val="black"/>
              </a:solidFill>
            </a:endParaRPr>
          </a:p>
          <a:p>
            <a:pPr algn="just">
              <a:defRPr/>
            </a:pPr>
            <a:r>
              <a:rPr lang="es-CL" sz="1400" dirty="0">
                <a:solidFill>
                  <a:prstClr val="black"/>
                </a:solidFill>
              </a:rPr>
              <a:t>Menos de la mitad considera que el acceso a la información mejora la gestión pública o la honestidad de los funcionarios. </a:t>
            </a:r>
            <a:r>
              <a:rPr lang="es-ES" sz="1400" dirty="0">
                <a:solidFill>
                  <a:prstClr val="black"/>
                </a:solidFill>
              </a:rPr>
              <a:t> (Preguntas incorporadas este año).</a:t>
            </a:r>
            <a:endParaRPr lang="es-CL" sz="1400" dirty="0">
              <a:solidFill>
                <a:prstClr val="black"/>
              </a:solidFill>
            </a:endParaRPr>
          </a:p>
        </p:txBody>
      </p:sp>
      <p:graphicFrame>
        <p:nvGraphicFramePr>
          <p:cNvPr id="6" name="5 Tabla"/>
          <p:cNvGraphicFramePr>
            <a:graphicFrameLocks noGrp="1"/>
          </p:cNvGraphicFramePr>
          <p:nvPr/>
        </p:nvGraphicFramePr>
        <p:xfrm>
          <a:off x="5461000" y="2133600"/>
          <a:ext cx="1127125" cy="739775"/>
        </p:xfrm>
        <a:graphic>
          <a:graphicData uri="http://schemas.openxmlformats.org/drawingml/2006/table">
            <a:tbl>
              <a:tblPr firstRow="1" bandRow="1">
                <a:tableStyleId>{F5AB1C69-6EDB-4FF4-983F-18BD219EF322}</a:tableStyleId>
              </a:tblPr>
              <a:tblGrid>
                <a:gridCol w="1127125"/>
              </a:tblGrid>
              <a:tr h="359739">
                <a:tc>
                  <a:txBody>
                    <a:bodyPr/>
                    <a:lstStyle/>
                    <a:p>
                      <a:pPr algn="ctr"/>
                      <a:r>
                        <a:rPr lang="es-ES" sz="1400" dirty="0" smtClean="0"/>
                        <a:t>Funcionarios</a:t>
                      </a:r>
                      <a:endParaRPr lang="es-ES" sz="1400" dirty="0"/>
                    </a:p>
                  </a:txBody>
                  <a:tcPr marL="91422" marR="91422" marT="45726" marB="45726"/>
                </a:tc>
              </a:tr>
              <a:tr h="380036">
                <a:tc>
                  <a:txBody>
                    <a:bodyPr/>
                    <a:lstStyle/>
                    <a:p>
                      <a:pPr algn="ctr"/>
                      <a:r>
                        <a:rPr lang="es-ES" sz="1200" dirty="0" smtClean="0">
                          <a:solidFill>
                            <a:schemeClr val="tx1"/>
                          </a:solidFill>
                        </a:rPr>
                        <a:t>(Fácil) </a:t>
                      </a:r>
                      <a:r>
                        <a:rPr lang="es-ES" sz="1600" dirty="0" smtClean="0">
                          <a:solidFill>
                            <a:schemeClr val="tx1"/>
                          </a:solidFill>
                        </a:rPr>
                        <a:t>26,1%</a:t>
                      </a:r>
                      <a:endParaRPr lang="es-ES" sz="1600" dirty="0">
                        <a:solidFill>
                          <a:schemeClr val="tx1"/>
                        </a:solidFill>
                      </a:endParaRPr>
                    </a:p>
                  </a:txBody>
                  <a:tcPr marL="91422" marR="91422" marT="45726" marB="45726"/>
                </a:tc>
              </a:tr>
            </a:tbl>
          </a:graphicData>
        </a:graphic>
      </p:graphicFrame>
      <p:graphicFrame>
        <p:nvGraphicFramePr>
          <p:cNvPr id="12" name="11 Tabla"/>
          <p:cNvGraphicFramePr>
            <a:graphicFrameLocks noGrp="1"/>
          </p:cNvGraphicFramePr>
          <p:nvPr/>
        </p:nvGraphicFramePr>
        <p:xfrm>
          <a:off x="5461000" y="3284538"/>
          <a:ext cx="1127125" cy="2736850"/>
        </p:xfrm>
        <a:graphic>
          <a:graphicData uri="http://schemas.openxmlformats.org/drawingml/2006/table">
            <a:tbl>
              <a:tblPr firstRow="1" bandRow="1">
                <a:tableStyleId>{F5AB1C69-6EDB-4FF4-983F-18BD219EF322}</a:tableStyleId>
              </a:tblPr>
              <a:tblGrid>
                <a:gridCol w="1127125"/>
              </a:tblGrid>
              <a:tr h="360112">
                <a:tc>
                  <a:txBody>
                    <a:bodyPr/>
                    <a:lstStyle/>
                    <a:p>
                      <a:pPr algn="ctr"/>
                      <a:r>
                        <a:rPr lang="es-ES" sz="1400" dirty="0" smtClean="0"/>
                        <a:t>Funcionarios</a:t>
                      </a:r>
                      <a:endParaRPr lang="es-ES" sz="1400" dirty="0"/>
                    </a:p>
                  </a:txBody>
                  <a:tcPr marL="91422" marR="91422" marT="45732" marB="45732"/>
                </a:tc>
              </a:tr>
              <a:tr h="360112">
                <a:tc>
                  <a:txBody>
                    <a:bodyPr/>
                    <a:lstStyle/>
                    <a:p>
                      <a:pPr algn="ctr"/>
                      <a:r>
                        <a:rPr lang="es-ES" sz="1400" dirty="0" smtClean="0">
                          <a:solidFill>
                            <a:schemeClr val="tx1"/>
                          </a:solidFill>
                        </a:rPr>
                        <a:t>81,0%</a:t>
                      </a:r>
                      <a:endParaRPr lang="es-ES" sz="1400" dirty="0">
                        <a:solidFill>
                          <a:schemeClr val="tx1"/>
                        </a:solidFill>
                      </a:endParaRPr>
                    </a:p>
                  </a:txBody>
                  <a:tcPr marL="91422" marR="91422" marT="45732" marB="45732" anchor="ctr"/>
                </a:tc>
              </a:tr>
              <a:tr h="391545">
                <a:tc>
                  <a:txBody>
                    <a:bodyPr/>
                    <a:lstStyle/>
                    <a:p>
                      <a:pPr algn="ctr"/>
                      <a:r>
                        <a:rPr lang="es-ES" sz="1400" dirty="0" smtClean="0">
                          <a:solidFill>
                            <a:schemeClr val="tx1"/>
                          </a:solidFill>
                        </a:rPr>
                        <a:t>89,8%</a:t>
                      </a:r>
                      <a:endParaRPr lang="es-ES" sz="1400" dirty="0">
                        <a:solidFill>
                          <a:schemeClr val="tx1"/>
                        </a:solidFill>
                      </a:endParaRPr>
                    </a:p>
                  </a:txBody>
                  <a:tcPr marL="91422" marR="91422" marT="45732" marB="45732" anchor="ctr"/>
                </a:tc>
              </a:tr>
              <a:tr h="391545">
                <a:tc>
                  <a:txBody>
                    <a:bodyPr/>
                    <a:lstStyle/>
                    <a:p>
                      <a:pPr algn="ctr"/>
                      <a:r>
                        <a:rPr lang="es-ES" sz="1400" dirty="0" smtClean="0">
                          <a:solidFill>
                            <a:schemeClr val="tx1"/>
                          </a:solidFill>
                        </a:rPr>
                        <a:t>85,3%</a:t>
                      </a:r>
                      <a:endParaRPr lang="es-ES" sz="1400" dirty="0">
                        <a:solidFill>
                          <a:schemeClr val="tx1"/>
                        </a:solidFill>
                      </a:endParaRPr>
                    </a:p>
                  </a:txBody>
                  <a:tcPr marL="91422" marR="91422" marT="45732" marB="45732" anchor="ctr"/>
                </a:tc>
              </a:tr>
              <a:tr h="369268">
                <a:tc>
                  <a:txBody>
                    <a:bodyPr/>
                    <a:lstStyle/>
                    <a:p>
                      <a:pPr algn="ctr"/>
                      <a:r>
                        <a:rPr lang="es-ES" sz="1400" dirty="0" smtClean="0">
                          <a:solidFill>
                            <a:schemeClr val="tx1"/>
                          </a:solidFill>
                        </a:rPr>
                        <a:t>69,7%</a:t>
                      </a:r>
                      <a:endParaRPr lang="es-ES" sz="1400" dirty="0">
                        <a:solidFill>
                          <a:schemeClr val="tx1"/>
                        </a:solidFill>
                      </a:endParaRPr>
                    </a:p>
                  </a:txBody>
                  <a:tcPr marL="91422" marR="91422" marT="45732" marB="45732" anchor="ctr"/>
                </a:tc>
              </a:tr>
              <a:tr h="432134">
                <a:tc>
                  <a:txBody>
                    <a:bodyPr/>
                    <a:lstStyle/>
                    <a:p>
                      <a:pPr algn="ctr"/>
                      <a:r>
                        <a:rPr lang="es-ES" sz="1400" dirty="0" smtClean="0">
                          <a:solidFill>
                            <a:schemeClr val="tx1"/>
                          </a:solidFill>
                        </a:rPr>
                        <a:t>80,6%</a:t>
                      </a:r>
                      <a:endParaRPr lang="es-ES" sz="1400" dirty="0">
                        <a:solidFill>
                          <a:schemeClr val="tx1"/>
                        </a:solidFill>
                      </a:endParaRPr>
                    </a:p>
                  </a:txBody>
                  <a:tcPr marL="91422" marR="91422" marT="45732" marB="45732" anchor="ctr"/>
                </a:tc>
              </a:tr>
              <a:tr h="432134">
                <a:tc>
                  <a:txBody>
                    <a:bodyPr/>
                    <a:lstStyle/>
                    <a:p>
                      <a:pPr algn="ctr"/>
                      <a:r>
                        <a:rPr lang="es-ES" sz="1400" dirty="0" smtClean="0">
                          <a:solidFill>
                            <a:schemeClr val="tx1"/>
                          </a:solidFill>
                        </a:rPr>
                        <a:t>76,8%</a:t>
                      </a:r>
                      <a:endParaRPr lang="es-ES" sz="1400" dirty="0">
                        <a:solidFill>
                          <a:schemeClr val="tx1"/>
                        </a:solidFill>
                      </a:endParaRPr>
                    </a:p>
                  </a:txBody>
                  <a:tcPr marL="91422" marR="91422" marT="45732" marB="45732" anchor="ctr"/>
                </a:tc>
              </a:tr>
            </a:tbl>
          </a:graphicData>
        </a:graphic>
      </p:graphicFrame>
      <p:graphicFrame>
        <p:nvGraphicFramePr>
          <p:cNvPr id="13" name="12 Tabla"/>
          <p:cNvGraphicFramePr>
            <a:graphicFrameLocks noGrp="1"/>
          </p:cNvGraphicFramePr>
          <p:nvPr/>
        </p:nvGraphicFramePr>
        <p:xfrm>
          <a:off x="179388" y="2133600"/>
          <a:ext cx="4824412" cy="1073151"/>
        </p:xfrm>
        <a:graphic>
          <a:graphicData uri="http://schemas.openxmlformats.org/drawingml/2006/table">
            <a:tbl>
              <a:tblPr firstRow="1" bandRow="1">
                <a:tableStyleId>{00A15C55-8517-42AA-B614-E9B94910E393}</a:tableStyleId>
              </a:tblPr>
              <a:tblGrid>
                <a:gridCol w="1929765"/>
                <a:gridCol w="1033803"/>
                <a:gridCol w="964882"/>
                <a:gridCol w="895962"/>
              </a:tblGrid>
              <a:tr h="369445">
                <a:tc>
                  <a:txBody>
                    <a:bodyPr/>
                    <a:lstStyle/>
                    <a:p>
                      <a:pPr algn="l" fontAlgn="b"/>
                      <a:r>
                        <a:rPr lang="es-CL" sz="1600" u="none" strike="noStrike" dirty="0">
                          <a:effectLst/>
                        </a:rPr>
                        <a:t> </a:t>
                      </a:r>
                      <a:endParaRPr lang="es-CL" sz="1600" b="0" i="0" u="none" strike="noStrike" dirty="0">
                        <a:solidFill>
                          <a:srgbClr val="000000"/>
                        </a:solidFill>
                        <a:effectLst/>
                        <a:latin typeface="Calibri"/>
                      </a:endParaRPr>
                    </a:p>
                  </a:txBody>
                  <a:tcPr marL="9525" marR="9525" marT="9514" marB="0" anchor="b"/>
                </a:tc>
                <a:tc>
                  <a:txBody>
                    <a:bodyPr/>
                    <a:lstStyle/>
                    <a:p>
                      <a:pPr algn="ctr" fontAlgn="b"/>
                      <a:r>
                        <a:rPr lang="es-CL" sz="1600" u="none" strike="noStrike" dirty="0">
                          <a:effectLst/>
                        </a:rPr>
                        <a:t>2013</a:t>
                      </a:r>
                      <a:endParaRPr lang="es-CL" sz="1600" b="0" i="0" u="none" strike="noStrike" dirty="0">
                        <a:solidFill>
                          <a:srgbClr val="000000"/>
                        </a:solidFill>
                        <a:effectLst/>
                        <a:latin typeface="Calibri"/>
                      </a:endParaRPr>
                    </a:p>
                  </a:txBody>
                  <a:tcPr marL="9525" marR="9525" marT="9514" marB="0" anchor="b"/>
                </a:tc>
                <a:tc>
                  <a:txBody>
                    <a:bodyPr/>
                    <a:lstStyle/>
                    <a:p>
                      <a:pPr algn="ctr" fontAlgn="b"/>
                      <a:r>
                        <a:rPr lang="es-CL" sz="1600" u="none" strike="noStrike" dirty="0">
                          <a:effectLst/>
                        </a:rPr>
                        <a:t>2014</a:t>
                      </a:r>
                      <a:endParaRPr lang="es-CL" sz="1600" b="0" i="0" u="none" strike="noStrike" dirty="0">
                        <a:solidFill>
                          <a:srgbClr val="000000"/>
                        </a:solidFill>
                        <a:effectLst/>
                        <a:latin typeface="Calibri"/>
                      </a:endParaRPr>
                    </a:p>
                  </a:txBody>
                  <a:tcPr marL="9525" marR="9525" marT="9514" marB="0" anchor="b"/>
                </a:tc>
                <a:tc>
                  <a:txBody>
                    <a:bodyPr/>
                    <a:lstStyle/>
                    <a:p>
                      <a:pPr marL="0" algn="ctr" defTabSz="914400" rtl="0" eaLnBrk="1" fontAlgn="b" latinLnBrk="0" hangingPunct="1"/>
                      <a:r>
                        <a:rPr lang="es-CL" sz="1600" b="1" u="none" strike="noStrike" kern="1200" dirty="0" smtClean="0">
                          <a:solidFill>
                            <a:schemeClr val="lt1"/>
                          </a:solidFill>
                          <a:effectLst/>
                          <a:latin typeface="+mn-lt"/>
                          <a:ea typeface="+mn-ea"/>
                          <a:cs typeface="+mn-cs"/>
                        </a:rPr>
                        <a:t>2015</a:t>
                      </a:r>
                      <a:endParaRPr lang="es-CL" sz="1600" b="1" u="none" strike="noStrike" kern="1200" dirty="0">
                        <a:solidFill>
                          <a:schemeClr val="lt1"/>
                        </a:solidFill>
                        <a:effectLst/>
                        <a:latin typeface="+mn-lt"/>
                        <a:ea typeface="+mn-ea"/>
                        <a:cs typeface="+mn-cs"/>
                      </a:endParaRPr>
                    </a:p>
                  </a:txBody>
                  <a:tcPr marL="9525" marR="9525" marT="9514" marB="0" anchor="b"/>
                </a:tc>
              </a:tr>
              <a:tr h="351853">
                <a:tc>
                  <a:txBody>
                    <a:bodyPr/>
                    <a:lstStyle/>
                    <a:p>
                      <a:pPr algn="l" fontAlgn="b"/>
                      <a:r>
                        <a:rPr lang="es-CL" sz="1400" u="none" strike="noStrike" dirty="0">
                          <a:effectLst/>
                        </a:rPr>
                        <a:t>Fácil</a:t>
                      </a:r>
                      <a:endParaRPr lang="es-CL" sz="1400" b="0" i="0" u="none" strike="noStrike" dirty="0">
                        <a:solidFill>
                          <a:srgbClr val="000000"/>
                        </a:solidFill>
                        <a:effectLst/>
                        <a:latin typeface="Calibri"/>
                      </a:endParaRPr>
                    </a:p>
                  </a:txBody>
                  <a:tcPr marL="9525" marR="9525" marT="9514" marB="0" anchor="ctr"/>
                </a:tc>
                <a:tc>
                  <a:txBody>
                    <a:bodyPr/>
                    <a:lstStyle/>
                    <a:p>
                      <a:pPr algn="ctr" fontAlgn="b"/>
                      <a:r>
                        <a:rPr lang="es-CL" sz="1400" u="none" strike="noStrike" dirty="0">
                          <a:effectLst/>
                        </a:rPr>
                        <a:t>23,7%</a:t>
                      </a:r>
                      <a:endParaRPr lang="es-CL" sz="1400" b="0" i="0" u="none" strike="noStrike" dirty="0">
                        <a:solidFill>
                          <a:srgbClr val="000000"/>
                        </a:solidFill>
                        <a:effectLst/>
                        <a:latin typeface="Calibri"/>
                      </a:endParaRPr>
                    </a:p>
                  </a:txBody>
                  <a:tcPr marL="9525" marR="9525" marT="9514" marB="0" anchor="ctr"/>
                </a:tc>
                <a:tc>
                  <a:txBody>
                    <a:bodyPr/>
                    <a:lstStyle/>
                    <a:p>
                      <a:pPr algn="ctr" fontAlgn="b"/>
                      <a:r>
                        <a:rPr lang="es-CL" sz="1400" u="none" strike="noStrike" dirty="0">
                          <a:effectLst/>
                        </a:rPr>
                        <a:t>23,7%</a:t>
                      </a:r>
                      <a:endParaRPr lang="es-CL" sz="1400" b="0" i="0" u="none" strike="noStrike" dirty="0">
                        <a:solidFill>
                          <a:srgbClr val="000000"/>
                        </a:solidFill>
                        <a:effectLst/>
                        <a:latin typeface="Calibri"/>
                      </a:endParaRPr>
                    </a:p>
                  </a:txBody>
                  <a:tcPr marL="9525" marR="9525" marT="9514" marB="0" anchor="ctr"/>
                </a:tc>
                <a:tc>
                  <a:txBody>
                    <a:bodyPr/>
                    <a:lstStyle/>
                    <a:p>
                      <a:pPr marL="0" algn="ctr" defTabSz="914400" rtl="0" eaLnBrk="1" fontAlgn="b" latinLnBrk="0" hangingPunct="1"/>
                      <a:r>
                        <a:rPr lang="es-CL" sz="1400" u="none" strike="noStrike" kern="1200" dirty="0" smtClean="0">
                          <a:solidFill>
                            <a:schemeClr val="dk1"/>
                          </a:solidFill>
                          <a:effectLst/>
                          <a:latin typeface="+mn-lt"/>
                          <a:ea typeface="+mn-ea"/>
                          <a:cs typeface="+mn-cs"/>
                        </a:rPr>
                        <a:t>24,9%</a:t>
                      </a:r>
                      <a:endParaRPr lang="es-CL" sz="1400" u="none" strike="noStrike" kern="1200" dirty="0">
                        <a:solidFill>
                          <a:schemeClr val="dk1"/>
                        </a:solidFill>
                        <a:effectLst/>
                        <a:latin typeface="+mn-lt"/>
                        <a:ea typeface="+mn-ea"/>
                        <a:cs typeface="+mn-cs"/>
                      </a:endParaRPr>
                    </a:p>
                  </a:txBody>
                  <a:tcPr marL="9525" marR="9525" marT="9525" marB="0" anchor="ctr"/>
                </a:tc>
              </a:tr>
              <a:tr h="351853">
                <a:tc>
                  <a:txBody>
                    <a:bodyPr/>
                    <a:lstStyle/>
                    <a:p>
                      <a:pPr algn="l" fontAlgn="b"/>
                      <a:r>
                        <a:rPr lang="es-CL" sz="1400" u="none" strike="noStrike" dirty="0">
                          <a:effectLst/>
                        </a:rPr>
                        <a:t>Rápido</a:t>
                      </a:r>
                      <a:endParaRPr lang="es-CL" sz="1400" b="0" i="0" u="none" strike="noStrike" dirty="0">
                        <a:solidFill>
                          <a:srgbClr val="000000"/>
                        </a:solidFill>
                        <a:effectLst/>
                        <a:latin typeface="Calibri"/>
                      </a:endParaRPr>
                    </a:p>
                  </a:txBody>
                  <a:tcPr marL="9525" marR="9525" marT="9514" marB="0" anchor="ctr"/>
                </a:tc>
                <a:tc>
                  <a:txBody>
                    <a:bodyPr/>
                    <a:lstStyle/>
                    <a:p>
                      <a:pPr algn="ctr" fontAlgn="b"/>
                      <a:r>
                        <a:rPr lang="es-CL" sz="1400" u="none" strike="noStrike" dirty="0">
                          <a:effectLst/>
                        </a:rPr>
                        <a:t>18,8%</a:t>
                      </a:r>
                      <a:endParaRPr lang="es-CL" sz="1400" b="0" i="0" u="none" strike="noStrike" dirty="0">
                        <a:solidFill>
                          <a:srgbClr val="000000"/>
                        </a:solidFill>
                        <a:effectLst/>
                        <a:latin typeface="Calibri"/>
                      </a:endParaRPr>
                    </a:p>
                  </a:txBody>
                  <a:tcPr marL="9525" marR="9525" marT="9514" marB="0" anchor="ctr"/>
                </a:tc>
                <a:tc>
                  <a:txBody>
                    <a:bodyPr/>
                    <a:lstStyle/>
                    <a:p>
                      <a:pPr algn="ctr" fontAlgn="b"/>
                      <a:r>
                        <a:rPr lang="es-CL" sz="1400" u="none" strike="noStrike" dirty="0">
                          <a:effectLst/>
                        </a:rPr>
                        <a:t>19,5%</a:t>
                      </a:r>
                      <a:endParaRPr lang="es-CL" sz="1400" b="0" i="0" u="none" strike="noStrike" dirty="0">
                        <a:solidFill>
                          <a:srgbClr val="000000"/>
                        </a:solidFill>
                        <a:effectLst/>
                        <a:latin typeface="Calibri"/>
                      </a:endParaRPr>
                    </a:p>
                  </a:txBody>
                  <a:tcPr marL="9525" marR="9525" marT="9514" marB="0" anchor="ctr"/>
                </a:tc>
                <a:tc>
                  <a:txBody>
                    <a:bodyPr/>
                    <a:lstStyle/>
                    <a:p>
                      <a:pPr marL="0" algn="ctr" defTabSz="914400" rtl="0" eaLnBrk="1" fontAlgn="b" latinLnBrk="0" hangingPunct="1"/>
                      <a:r>
                        <a:rPr lang="es-CL" sz="1400" u="none" strike="noStrike" kern="1200" dirty="0" smtClean="0">
                          <a:solidFill>
                            <a:schemeClr val="dk1"/>
                          </a:solidFill>
                          <a:effectLst/>
                          <a:latin typeface="+mn-lt"/>
                          <a:ea typeface="+mn-ea"/>
                          <a:cs typeface="+mn-cs"/>
                        </a:rPr>
                        <a:t>20,5%</a:t>
                      </a:r>
                      <a:endParaRPr lang="es-CL" sz="1400" u="none" strike="noStrike" kern="1200" dirty="0">
                        <a:solidFill>
                          <a:schemeClr val="dk1"/>
                        </a:solidFill>
                        <a:effectLst/>
                        <a:latin typeface="+mn-lt"/>
                        <a:ea typeface="+mn-ea"/>
                        <a:cs typeface="+mn-cs"/>
                      </a:endParaRPr>
                    </a:p>
                  </a:txBody>
                  <a:tcPr marL="9525" marR="9525" marT="9525" marB="0" anchor="ctr"/>
                </a:tc>
              </a:tr>
            </a:tbl>
          </a:graphicData>
        </a:graphic>
      </p:graphicFrame>
      <p:graphicFrame>
        <p:nvGraphicFramePr>
          <p:cNvPr id="14" name="13 Tabla"/>
          <p:cNvGraphicFramePr>
            <a:graphicFrameLocks noGrp="1"/>
          </p:cNvGraphicFramePr>
          <p:nvPr/>
        </p:nvGraphicFramePr>
        <p:xfrm>
          <a:off x="179388" y="3284538"/>
          <a:ext cx="4824412" cy="2741612"/>
        </p:xfrm>
        <a:graphic>
          <a:graphicData uri="http://schemas.openxmlformats.org/drawingml/2006/table">
            <a:tbl>
              <a:tblPr firstRow="1" bandRow="1">
                <a:tableStyleId>{00A15C55-8517-42AA-B614-E9B94910E393}</a:tableStyleId>
              </a:tblPr>
              <a:tblGrid>
                <a:gridCol w="1929765"/>
                <a:gridCol w="1033803"/>
                <a:gridCol w="964882"/>
                <a:gridCol w="895962"/>
              </a:tblGrid>
              <a:tr h="369965">
                <a:tc>
                  <a:txBody>
                    <a:bodyPr/>
                    <a:lstStyle/>
                    <a:p>
                      <a:pPr algn="l" fontAlgn="b"/>
                      <a:endParaRPr lang="es-CL" sz="1600" b="0" i="0" u="none" strike="noStrike" dirty="0">
                        <a:solidFill>
                          <a:srgbClr val="000000"/>
                        </a:solidFill>
                        <a:effectLst/>
                        <a:latin typeface="Calibri"/>
                      </a:endParaRPr>
                    </a:p>
                  </a:txBody>
                  <a:tcPr marL="9523" marR="9523" marT="9527" marB="0" anchor="b"/>
                </a:tc>
                <a:tc>
                  <a:txBody>
                    <a:bodyPr/>
                    <a:lstStyle/>
                    <a:p>
                      <a:pPr algn="ctr" fontAlgn="b"/>
                      <a:r>
                        <a:rPr lang="es-CL" sz="1600" b="1" i="0" u="none" strike="noStrike" dirty="0" smtClean="0">
                          <a:solidFill>
                            <a:schemeClr val="bg1"/>
                          </a:solidFill>
                          <a:effectLst/>
                          <a:latin typeface="Calibri"/>
                        </a:rPr>
                        <a:t>2013</a:t>
                      </a:r>
                      <a:endParaRPr lang="es-CL" sz="1600" b="1" i="0" u="none" strike="noStrike" dirty="0">
                        <a:solidFill>
                          <a:schemeClr val="bg1"/>
                        </a:solidFill>
                        <a:effectLst/>
                        <a:latin typeface="Calibri"/>
                      </a:endParaRPr>
                    </a:p>
                  </a:txBody>
                  <a:tcPr marL="9523" marR="9523" marT="9527" marB="0" anchor="b"/>
                </a:tc>
                <a:tc>
                  <a:txBody>
                    <a:bodyPr/>
                    <a:lstStyle/>
                    <a:p>
                      <a:pPr algn="ctr" fontAlgn="b"/>
                      <a:r>
                        <a:rPr lang="es-CL" sz="1600" b="1" i="0" u="none" strike="noStrike" dirty="0" smtClean="0">
                          <a:solidFill>
                            <a:schemeClr val="bg1"/>
                          </a:solidFill>
                          <a:effectLst/>
                          <a:latin typeface="Calibri"/>
                        </a:rPr>
                        <a:t>2014</a:t>
                      </a:r>
                      <a:endParaRPr lang="es-CL" sz="1600" b="1" i="0" u="none" strike="noStrike" dirty="0">
                        <a:solidFill>
                          <a:schemeClr val="bg1"/>
                        </a:solidFill>
                        <a:effectLst/>
                        <a:latin typeface="Calibri"/>
                      </a:endParaRPr>
                    </a:p>
                  </a:txBody>
                  <a:tcPr marL="9523" marR="9523" marT="9527" marB="0" anchor="b"/>
                </a:tc>
                <a:tc>
                  <a:txBody>
                    <a:bodyPr/>
                    <a:lstStyle/>
                    <a:p>
                      <a:pPr algn="ctr" fontAlgn="b"/>
                      <a:r>
                        <a:rPr lang="es-CL" sz="1600" b="1" i="0" u="none" strike="noStrike" dirty="0" smtClean="0">
                          <a:solidFill>
                            <a:schemeClr val="bg1"/>
                          </a:solidFill>
                          <a:effectLst/>
                          <a:latin typeface="Calibri"/>
                        </a:rPr>
                        <a:t>2015</a:t>
                      </a:r>
                      <a:endParaRPr lang="es-CL" sz="1600" b="1" i="0" u="none" strike="noStrike" dirty="0">
                        <a:solidFill>
                          <a:schemeClr val="bg1"/>
                        </a:solidFill>
                        <a:effectLst/>
                        <a:latin typeface="Calibri"/>
                      </a:endParaRPr>
                    </a:p>
                  </a:txBody>
                  <a:tcPr marL="9523" marR="9523" marT="9527" marB="0" anchor="b"/>
                </a:tc>
              </a:tr>
              <a:tr h="369965">
                <a:tc>
                  <a:txBody>
                    <a:bodyPr/>
                    <a:lstStyle/>
                    <a:p>
                      <a:pPr algn="l" fontAlgn="b"/>
                      <a:r>
                        <a:rPr lang="es-CL" sz="1400" u="none" strike="noStrike" dirty="0">
                          <a:effectLst/>
                        </a:rPr>
                        <a:t>Útil</a:t>
                      </a:r>
                      <a:endParaRPr lang="es-CL" sz="1400" b="0" i="0" u="none" strike="noStrike" dirty="0">
                        <a:solidFill>
                          <a:srgbClr val="000000"/>
                        </a:solidFill>
                        <a:effectLst/>
                        <a:latin typeface="Calibri"/>
                      </a:endParaRPr>
                    </a:p>
                  </a:txBody>
                  <a:tcPr marL="9523" marR="9523" marT="9527" marB="0" anchor="ctr"/>
                </a:tc>
                <a:tc>
                  <a:txBody>
                    <a:bodyPr/>
                    <a:lstStyle/>
                    <a:p>
                      <a:pPr algn="ctr" fontAlgn="b"/>
                      <a:r>
                        <a:rPr lang="es-CL" sz="1400" u="none" strike="noStrike" dirty="0">
                          <a:effectLst/>
                        </a:rPr>
                        <a:t>72,5%</a:t>
                      </a:r>
                      <a:endParaRPr lang="es-CL" sz="1400" b="0" i="0" u="none" strike="noStrike" dirty="0">
                        <a:solidFill>
                          <a:srgbClr val="000000"/>
                        </a:solidFill>
                        <a:effectLst/>
                        <a:latin typeface="Calibri"/>
                      </a:endParaRPr>
                    </a:p>
                  </a:txBody>
                  <a:tcPr marL="9523" marR="9523" marT="9527" marB="0" anchor="ctr"/>
                </a:tc>
                <a:tc>
                  <a:txBody>
                    <a:bodyPr/>
                    <a:lstStyle/>
                    <a:p>
                      <a:pPr algn="ctr" fontAlgn="b"/>
                      <a:r>
                        <a:rPr lang="es-CL" sz="1400" u="none" strike="noStrike" dirty="0">
                          <a:effectLst/>
                        </a:rPr>
                        <a:t>70,8%</a:t>
                      </a:r>
                      <a:endParaRPr lang="es-CL" sz="1400" b="0" i="0" u="none" strike="noStrike" dirty="0">
                        <a:solidFill>
                          <a:srgbClr val="000000"/>
                        </a:solidFill>
                        <a:effectLst/>
                        <a:latin typeface="Calibri"/>
                      </a:endParaRPr>
                    </a:p>
                  </a:txBody>
                  <a:tcPr marL="9523" marR="9523" marT="9527" marB="0" anchor="ctr"/>
                </a:tc>
                <a:tc>
                  <a:txBody>
                    <a:bodyPr/>
                    <a:lstStyle/>
                    <a:p>
                      <a:pPr marL="0" algn="ctr" defTabSz="914400" rtl="0" eaLnBrk="1" fontAlgn="b" latinLnBrk="0" hangingPunct="1"/>
                      <a:r>
                        <a:rPr lang="es-CL" sz="1400" u="none" strike="noStrike" kern="1200" dirty="0" smtClean="0">
                          <a:solidFill>
                            <a:schemeClr val="dk1"/>
                          </a:solidFill>
                          <a:effectLst/>
                          <a:latin typeface="+mn-lt"/>
                          <a:ea typeface="+mn-ea"/>
                          <a:cs typeface="+mn-cs"/>
                        </a:rPr>
                        <a:t>66,8%</a:t>
                      </a:r>
                      <a:endParaRPr lang="es-CL" sz="1400" u="none" strike="noStrike" kern="1200" dirty="0">
                        <a:solidFill>
                          <a:schemeClr val="dk1"/>
                        </a:solidFill>
                        <a:effectLst/>
                        <a:latin typeface="+mn-lt"/>
                        <a:ea typeface="+mn-ea"/>
                        <a:cs typeface="+mn-cs"/>
                      </a:endParaRPr>
                    </a:p>
                  </a:txBody>
                  <a:tcPr marL="9525" marR="9525" marT="9529" marB="0" anchor="ctr"/>
                </a:tc>
              </a:tr>
              <a:tr h="369965">
                <a:tc>
                  <a:txBody>
                    <a:bodyPr/>
                    <a:lstStyle/>
                    <a:p>
                      <a:pPr algn="l" fontAlgn="b"/>
                      <a:r>
                        <a:rPr lang="es-CL" sz="1400" u="none" strike="noStrike" dirty="0">
                          <a:effectLst/>
                        </a:rPr>
                        <a:t>Necesario</a:t>
                      </a:r>
                      <a:endParaRPr lang="es-CL" sz="1400" b="0" i="0" u="none" strike="noStrike" dirty="0">
                        <a:solidFill>
                          <a:srgbClr val="000000"/>
                        </a:solidFill>
                        <a:effectLst/>
                        <a:latin typeface="Calibri"/>
                      </a:endParaRPr>
                    </a:p>
                  </a:txBody>
                  <a:tcPr marL="9523" marR="9523" marT="9527" marB="0" anchor="ctr"/>
                </a:tc>
                <a:tc>
                  <a:txBody>
                    <a:bodyPr/>
                    <a:lstStyle/>
                    <a:p>
                      <a:pPr algn="ctr" fontAlgn="b"/>
                      <a:r>
                        <a:rPr lang="es-CL" sz="1400" u="none" strike="noStrike" dirty="0">
                          <a:effectLst/>
                        </a:rPr>
                        <a:t>86,3%</a:t>
                      </a:r>
                      <a:endParaRPr lang="es-CL" sz="1400" b="0" i="0" u="none" strike="noStrike" dirty="0">
                        <a:solidFill>
                          <a:srgbClr val="000000"/>
                        </a:solidFill>
                        <a:effectLst/>
                        <a:latin typeface="Calibri"/>
                      </a:endParaRPr>
                    </a:p>
                  </a:txBody>
                  <a:tcPr marL="9523" marR="9523" marT="9527" marB="0" anchor="ctr"/>
                </a:tc>
                <a:tc>
                  <a:txBody>
                    <a:bodyPr/>
                    <a:lstStyle/>
                    <a:p>
                      <a:pPr algn="ctr" fontAlgn="b"/>
                      <a:r>
                        <a:rPr lang="es-CL" sz="1400" u="none" strike="noStrike" dirty="0">
                          <a:effectLst/>
                        </a:rPr>
                        <a:t>80,5%</a:t>
                      </a:r>
                      <a:endParaRPr lang="es-CL" sz="1400" b="0" i="0" u="none" strike="noStrike" dirty="0">
                        <a:solidFill>
                          <a:srgbClr val="000000"/>
                        </a:solidFill>
                        <a:effectLst/>
                        <a:latin typeface="Calibri"/>
                      </a:endParaRPr>
                    </a:p>
                  </a:txBody>
                  <a:tcPr marL="9523" marR="9523" marT="9527" marB="0" anchor="ctr"/>
                </a:tc>
                <a:tc>
                  <a:txBody>
                    <a:bodyPr/>
                    <a:lstStyle/>
                    <a:p>
                      <a:pPr marL="0" algn="ctr" defTabSz="914400" rtl="0" eaLnBrk="1" fontAlgn="b" latinLnBrk="0" hangingPunct="1"/>
                      <a:r>
                        <a:rPr lang="es-CL" sz="1400" u="none" strike="noStrike" kern="1200" dirty="0" smtClean="0">
                          <a:solidFill>
                            <a:schemeClr val="dk1"/>
                          </a:solidFill>
                          <a:effectLst/>
                          <a:latin typeface="+mn-lt"/>
                          <a:ea typeface="+mn-ea"/>
                          <a:cs typeface="+mn-cs"/>
                        </a:rPr>
                        <a:t>74,6%</a:t>
                      </a:r>
                      <a:endParaRPr lang="es-CL" sz="1400" u="none" strike="noStrike" kern="1200" dirty="0">
                        <a:solidFill>
                          <a:schemeClr val="dk1"/>
                        </a:solidFill>
                        <a:effectLst/>
                        <a:latin typeface="+mn-lt"/>
                        <a:ea typeface="+mn-ea"/>
                        <a:cs typeface="+mn-cs"/>
                      </a:endParaRPr>
                    </a:p>
                  </a:txBody>
                  <a:tcPr marL="9525" marR="9525" marT="9529" marB="0" anchor="ctr"/>
                </a:tc>
              </a:tr>
              <a:tr h="402886">
                <a:tc>
                  <a:txBody>
                    <a:bodyPr/>
                    <a:lstStyle/>
                    <a:p>
                      <a:pPr algn="l" fontAlgn="b"/>
                      <a:r>
                        <a:rPr lang="es-CL" sz="1400" u="none" strike="noStrike" dirty="0">
                          <a:effectLst/>
                        </a:rPr>
                        <a:t>Fomenta la participación</a:t>
                      </a:r>
                      <a:endParaRPr lang="es-CL" sz="1400" b="0" i="0" u="none" strike="noStrike" dirty="0">
                        <a:solidFill>
                          <a:srgbClr val="000000"/>
                        </a:solidFill>
                        <a:effectLst/>
                        <a:latin typeface="Calibri"/>
                      </a:endParaRPr>
                    </a:p>
                  </a:txBody>
                  <a:tcPr marL="9523" marR="9523" marT="9527" marB="0" anchor="ctr"/>
                </a:tc>
                <a:tc>
                  <a:txBody>
                    <a:bodyPr/>
                    <a:lstStyle/>
                    <a:p>
                      <a:pPr algn="ctr" fontAlgn="b"/>
                      <a:r>
                        <a:rPr lang="es-CL" sz="1400" u="none" strike="noStrike" dirty="0">
                          <a:effectLst/>
                        </a:rPr>
                        <a:t>69,3%</a:t>
                      </a:r>
                      <a:endParaRPr lang="es-CL" sz="1400" b="0" i="0" u="none" strike="noStrike" dirty="0">
                        <a:solidFill>
                          <a:srgbClr val="000000"/>
                        </a:solidFill>
                        <a:effectLst/>
                        <a:latin typeface="Calibri"/>
                      </a:endParaRPr>
                    </a:p>
                  </a:txBody>
                  <a:tcPr marL="9523" marR="9523" marT="9527" marB="0" anchor="ctr"/>
                </a:tc>
                <a:tc>
                  <a:txBody>
                    <a:bodyPr/>
                    <a:lstStyle/>
                    <a:p>
                      <a:pPr algn="ctr" fontAlgn="b"/>
                      <a:r>
                        <a:rPr lang="es-CL" sz="1400" u="none" strike="noStrike" dirty="0">
                          <a:effectLst/>
                        </a:rPr>
                        <a:t>63,4%</a:t>
                      </a:r>
                      <a:endParaRPr lang="es-CL" sz="1400" b="0" i="0" u="none" strike="noStrike" dirty="0">
                        <a:solidFill>
                          <a:srgbClr val="000000"/>
                        </a:solidFill>
                        <a:effectLst/>
                        <a:latin typeface="Calibri"/>
                      </a:endParaRPr>
                    </a:p>
                  </a:txBody>
                  <a:tcPr marL="9523" marR="9523" marT="9527" marB="0" anchor="ctr"/>
                </a:tc>
                <a:tc>
                  <a:txBody>
                    <a:bodyPr/>
                    <a:lstStyle/>
                    <a:p>
                      <a:pPr marL="0" algn="ctr" defTabSz="914400" rtl="0" eaLnBrk="1" fontAlgn="b" latinLnBrk="0" hangingPunct="1"/>
                      <a:r>
                        <a:rPr lang="es-CL" sz="1400" u="none" strike="noStrike" kern="1200" dirty="0" smtClean="0">
                          <a:solidFill>
                            <a:schemeClr val="dk1"/>
                          </a:solidFill>
                          <a:effectLst/>
                          <a:latin typeface="+mn-lt"/>
                          <a:ea typeface="+mn-ea"/>
                          <a:cs typeface="+mn-cs"/>
                        </a:rPr>
                        <a:t>56,2%</a:t>
                      </a:r>
                      <a:endParaRPr lang="es-CL" sz="1400" u="none" strike="noStrike" kern="1200" dirty="0">
                        <a:solidFill>
                          <a:schemeClr val="dk1"/>
                        </a:solidFill>
                        <a:effectLst/>
                        <a:latin typeface="+mn-lt"/>
                        <a:ea typeface="+mn-ea"/>
                        <a:cs typeface="+mn-cs"/>
                      </a:endParaRPr>
                    </a:p>
                  </a:txBody>
                  <a:tcPr marL="9525" marR="9525" marT="9529" marB="0" anchor="ctr"/>
                </a:tc>
              </a:tr>
              <a:tr h="360186">
                <a:tc>
                  <a:txBody>
                    <a:bodyPr/>
                    <a:lstStyle/>
                    <a:p>
                      <a:pPr algn="l" fontAlgn="b"/>
                      <a:r>
                        <a:rPr lang="es-CL" sz="1400" u="none" strike="noStrike" dirty="0">
                          <a:effectLst/>
                        </a:rPr>
                        <a:t>Previene la corrupción</a:t>
                      </a:r>
                      <a:endParaRPr lang="es-CL" sz="1400" b="0" i="0" u="none" strike="noStrike" dirty="0">
                        <a:solidFill>
                          <a:srgbClr val="000000"/>
                        </a:solidFill>
                        <a:effectLst/>
                        <a:latin typeface="Calibri"/>
                      </a:endParaRPr>
                    </a:p>
                  </a:txBody>
                  <a:tcPr marL="9523" marR="9523" marT="9527" marB="0" anchor="ctr"/>
                </a:tc>
                <a:tc>
                  <a:txBody>
                    <a:bodyPr/>
                    <a:lstStyle/>
                    <a:p>
                      <a:pPr algn="ctr" fontAlgn="b"/>
                      <a:r>
                        <a:rPr lang="es-CL" sz="1400" u="none" strike="noStrike" dirty="0">
                          <a:effectLst/>
                        </a:rPr>
                        <a:t>68,6%</a:t>
                      </a:r>
                      <a:endParaRPr lang="es-CL" sz="1400" b="0" i="0" u="none" strike="noStrike" dirty="0">
                        <a:solidFill>
                          <a:srgbClr val="000000"/>
                        </a:solidFill>
                        <a:effectLst/>
                        <a:latin typeface="Calibri"/>
                      </a:endParaRPr>
                    </a:p>
                  </a:txBody>
                  <a:tcPr marL="9523" marR="9523" marT="9527" marB="0" anchor="ctr"/>
                </a:tc>
                <a:tc>
                  <a:txBody>
                    <a:bodyPr/>
                    <a:lstStyle/>
                    <a:p>
                      <a:pPr algn="ctr" fontAlgn="b"/>
                      <a:r>
                        <a:rPr lang="es-CL" sz="1400" u="none" strike="noStrike" dirty="0">
                          <a:effectLst/>
                        </a:rPr>
                        <a:t>54,4%</a:t>
                      </a:r>
                      <a:endParaRPr lang="es-CL" sz="1400" b="0" i="0" u="none" strike="noStrike" dirty="0">
                        <a:solidFill>
                          <a:srgbClr val="000000"/>
                        </a:solidFill>
                        <a:effectLst/>
                        <a:latin typeface="Calibri"/>
                      </a:endParaRPr>
                    </a:p>
                  </a:txBody>
                  <a:tcPr marL="9523" marR="9523" marT="9527" marB="0" anchor="ctr"/>
                </a:tc>
                <a:tc>
                  <a:txBody>
                    <a:bodyPr/>
                    <a:lstStyle/>
                    <a:p>
                      <a:pPr marL="0" algn="ctr" defTabSz="914400" rtl="0" eaLnBrk="1" fontAlgn="b" latinLnBrk="0" hangingPunct="1"/>
                      <a:r>
                        <a:rPr lang="es-CL" sz="1400" u="none" strike="noStrike" kern="1200" dirty="0" smtClean="0">
                          <a:solidFill>
                            <a:schemeClr val="dk1"/>
                          </a:solidFill>
                          <a:effectLst/>
                          <a:latin typeface="+mn-lt"/>
                          <a:ea typeface="+mn-ea"/>
                          <a:cs typeface="+mn-cs"/>
                        </a:rPr>
                        <a:t>43,9%</a:t>
                      </a:r>
                      <a:endParaRPr lang="es-CL" sz="1400" u="none" strike="noStrike" kern="1200" dirty="0">
                        <a:solidFill>
                          <a:schemeClr val="dk1"/>
                        </a:solidFill>
                        <a:effectLst/>
                        <a:latin typeface="+mn-lt"/>
                        <a:ea typeface="+mn-ea"/>
                        <a:cs typeface="+mn-cs"/>
                      </a:endParaRPr>
                    </a:p>
                  </a:txBody>
                  <a:tcPr marL="9525" marR="9525" marT="9529" marB="0" anchor="ctr"/>
                </a:tc>
              </a:tr>
              <a:tr h="432223">
                <a:tc>
                  <a:txBody>
                    <a:bodyPr/>
                    <a:lstStyle/>
                    <a:p>
                      <a:pPr marL="0" algn="l" defTabSz="914400" rtl="0" eaLnBrk="1" fontAlgn="b" latinLnBrk="0" hangingPunct="1"/>
                      <a:r>
                        <a:rPr lang="es-CL" sz="1400" u="none" strike="noStrike" kern="1200" dirty="0">
                          <a:solidFill>
                            <a:schemeClr val="dk1"/>
                          </a:solidFill>
                          <a:effectLst/>
                          <a:latin typeface="+mn-lt"/>
                          <a:ea typeface="+mn-ea"/>
                          <a:cs typeface="+mn-cs"/>
                        </a:rPr>
                        <a:t>Mejora la gestión pública</a:t>
                      </a:r>
                    </a:p>
                  </a:txBody>
                  <a:tcPr marL="9525" marR="9525" marT="9529" marB="0" anchor="ctr"/>
                </a:tc>
                <a:tc>
                  <a:txBody>
                    <a:bodyPr/>
                    <a:lstStyle/>
                    <a:p>
                      <a:pPr algn="ctr" fontAlgn="b"/>
                      <a:endParaRPr lang="es-CL" sz="1400" b="0" i="0" u="none" strike="noStrike" dirty="0">
                        <a:solidFill>
                          <a:srgbClr val="000000"/>
                        </a:solidFill>
                        <a:effectLst/>
                        <a:latin typeface="Calibri"/>
                      </a:endParaRPr>
                    </a:p>
                  </a:txBody>
                  <a:tcPr marL="9523" marR="9523" marT="9527" marB="0" anchor="ctr"/>
                </a:tc>
                <a:tc>
                  <a:txBody>
                    <a:bodyPr/>
                    <a:lstStyle/>
                    <a:p>
                      <a:pPr algn="ctr" fontAlgn="b"/>
                      <a:endParaRPr lang="es-CL" sz="1400" b="0" i="0" u="none" strike="noStrike" dirty="0">
                        <a:solidFill>
                          <a:srgbClr val="000000"/>
                        </a:solidFill>
                        <a:effectLst/>
                        <a:latin typeface="Calibri"/>
                      </a:endParaRPr>
                    </a:p>
                  </a:txBody>
                  <a:tcPr marL="9523" marR="9523" marT="9527" marB="0" anchor="ctr"/>
                </a:tc>
                <a:tc>
                  <a:txBody>
                    <a:bodyPr/>
                    <a:lstStyle/>
                    <a:p>
                      <a:pPr marL="0" algn="ctr" defTabSz="914400" rtl="0" eaLnBrk="1" fontAlgn="b" latinLnBrk="0" hangingPunct="1"/>
                      <a:r>
                        <a:rPr lang="es-CL" sz="1400" u="none" strike="noStrike" kern="1200" dirty="0" smtClean="0">
                          <a:solidFill>
                            <a:schemeClr val="dk1"/>
                          </a:solidFill>
                          <a:effectLst/>
                          <a:latin typeface="+mn-lt"/>
                          <a:ea typeface="+mn-ea"/>
                          <a:cs typeface="+mn-cs"/>
                        </a:rPr>
                        <a:t>49,1%</a:t>
                      </a:r>
                      <a:endParaRPr lang="es-CL" sz="1400" u="none" strike="noStrike" kern="1200" dirty="0">
                        <a:solidFill>
                          <a:schemeClr val="dk1"/>
                        </a:solidFill>
                        <a:effectLst/>
                        <a:latin typeface="+mn-lt"/>
                        <a:ea typeface="+mn-ea"/>
                        <a:cs typeface="+mn-cs"/>
                      </a:endParaRPr>
                    </a:p>
                  </a:txBody>
                  <a:tcPr marL="9525" marR="9525" marT="9529" marB="0" anchor="ctr"/>
                </a:tc>
              </a:tr>
              <a:tr h="436422">
                <a:tc>
                  <a:txBody>
                    <a:bodyPr/>
                    <a:lstStyle/>
                    <a:p>
                      <a:pPr marL="0" algn="l" defTabSz="914400" rtl="0" eaLnBrk="1" fontAlgn="b" latinLnBrk="0" hangingPunct="1"/>
                      <a:r>
                        <a:rPr lang="es-CL" sz="1400" u="none" strike="noStrike" kern="1200" dirty="0">
                          <a:solidFill>
                            <a:schemeClr val="dk1"/>
                          </a:solidFill>
                          <a:effectLst/>
                          <a:latin typeface="+mn-lt"/>
                          <a:ea typeface="+mn-ea"/>
                          <a:cs typeface="+mn-cs"/>
                        </a:rPr>
                        <a:t>Mejora la honestidad de los funcionarios</a:t>
                      </a:r>
                    </a:p>
                  </a:txBody>
                  <a:tcPr marL="9525" marR="9525" marT="9529" marB="0" anchor="ctr"/>
                </a:tc>
                <a:tc>
                  <a:txBody>
                    <a:bodyPr/>
                    <a:lstStyle/>
                    <a:p>
                      <a:pPr algn="ctr" fontAlgn="b"/>
                      <a:endParaRPr lang="es-CL" sz="1400" b="0" i="0" u="none" strike="noStrike" dirty="0">
                        <a:solidFill>
                          <a:srgbClr val="000000"/>
                        </a:solidFill>
                        <a:effectLst/>
                        <a:latin typeface="Calibri"/>
                      </a:endParaRPr>
                    </a:p>
                  </a:txBody>
                  <a:tcPr marL="9523" marR="9523" marT="9527" marB="0" anchor="ctr"/>
                </a:tc>
                <a:tc>
                  <a:txBody>
                    <a:bodyPr/>
                    <a:lstStyle/>
                    <a:p>
                      <a:pPr algn="ctr" fontAlgn="b"/>
                      <a:endParaRPr lang="es-CL" sz="1400" b="0" i="0" u="none" strike="noStrike" dirty="0">
                        <a:solidFill>
                          <a:srgbClr val="000000"/>
                        </a:solidFill>
                        <a:effectLst/>
                        <a:latin typeface="Calibri"/>
                      </a:endParaRPr>
                    </a:p>
                  </a:txBody>
                  <a:tcPr marL="9523" marR="9523" marT="9527" marB="0" anchor="ctr"/>
                </a:tc>
                <a:tc>
                  <a:txBody>
                    <a:bodyPr/>
                    <a:lstStyle/>
                    <a:p>
                      <a:pPr marL="0" algn="ctr" defTabSz="914400" rtl="0" eaLnBrk="1" fontAlgn="b" latinLnBrk="0" hangingPunct="1"/>
                      <a:r>
                        <a:rPr lang="es-CL" sz="1400" u="none" strike="noStrike" kern="1200" dirty="0" smtClean="0">
                          <a:solidFill>
                            <a:schemeClr val="dk1"/>
                          </a:solidFill>
                          <a:effectLst/>
                          <a:latin typeface="+mn-lt"/>
                          <a:ea typeface="+mn-ea"/>
                          <a:cs typeface="+mn-cs"/>
                        </a:rPr>
                        <a:t>45,5%</a:t>
                      </a:r>
                      <a:endParaRPr lang="es-CL" sz="1400" u="none" strike="noStrike" kern="1200" dirty="0">
                        <a:solidFill>
                          <a:schemeClr val="dk1"/>
                        </a:solidFill>
                        <a:effectLst/>
                        <a:latin typeface="+mn-lt"/>
                        <a:ea typeface="+mn-ea"/>
                        <a:cs typeface="+mn-cs"/>
                      </a:endParaRPr>
                    </a:p>
                  </a:txBody>
                  <a:tcPr marL="9525" marR="9525" marT="9529" marB="0" anchor="ctr"/>
                </a:tc>
              </a:tr>
            </a:tbl>
          </a:graphicData>
        </a:graphic>
      </p:graphicFrame>
      <p:sp>
        <p:nvSpPr>
          <p:cNvPr id="15" name="14 Flecha abajo"/>
          <p:cNvSpPr/>
          <p:nvPr/>
        </p:nvSpPr>
        <p:spPr>
          <a:xfrm>
            <a:off x="5003800" y="3644900"/>
            <a:ext cx="360363" cy="158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76896"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14313" y="260350"/>
            <a:ext cx="6589712" cy="714375"/>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Posibilidad de acceso vs. valoración de la información pública</a:t>
            </a:r>
            <a:endParaRPr lang="es-CL" sz="2800" b="1" dirty="0">
              <a:solidFill>
                <a:schemeClr val="accent5">
                  <a:lumMod val="60000"/>
                  <a:lumOff val="40000"/>
                </a:schemeClr>
              </a:solidFill>
              <a:latin typeface="Century Gothic" pitchFamily="34" charset="0"/>
            </a:endParaRPr>
          </a:p>
        </p:txBody>
      </p:sp>
      <p:sp>
        <p:nvSpPr>
          <p:cNvPr id="77827"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graphicFrame>
        <p:nvGraphicFramePr>
          <p:cNvPr id="77828" name="18 Gráfico"/>
          <p:cNvGraphicFramePr>
            <a:graphicFrameLocks/>
          </p:cNvGraphicFramePr>
          <p:nvPr/>
        </p:nvGraphicFramePr>
        <p:xfrm>
          <a:off x="-19050" y="1001713"/>
          <a:ext cx="3073400" cy="2693987"/>
        </p:xfrm>
        <a:graphic>
          <a:graphicData uri="http://schemas.openxmlformats.org/presentationml/2006/ole">
            <mc:AlternateContent xmlns:mc="http://schemas.openxmlformats.org/markup-compatibility/2006">
              <mc:Choice xmlns:v="urn:schemas-microsoft-com:vml" Requires="v">
                <p:oleObj spid="_x0000_s77876" r:id="rId5" imgW="3072650" imgH="2694666" progId="Excel.Chart.8">
                  <p:embed/>
                </p:oleObj>
              </mc:Choice>
              <mc:Fallback>
                <p:oleObj r:id="rId5" imgW="3072650" imgH="2694666" progId="Excel.Chart.8">
                  <p:embed/>
                  <p:pic>
                    <p:nvPicPr>
                      <p:cNvPr id="0" name="18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1001713"/>
                        <a:ext cx="30734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29" name="19 Gráfico"/>
          <p:cNvGraphicFramePr>
            <a:graphicFrameLocks/>
          </p:cNvGraphicFramePr>
          <p:nvPr/>
        </p:nvGraphicFramePr>
        <p:xfrm>
          <a:off x="3008313" y="1001713"/>
          <a:ext cx="3127375" cy="2693987"/>
        </p:xfrm>
        <a:graphic>
          <a:graphicData uri="http://schemas.openxmlformats.org/presentationml/2006/ole">
            <mc:AlternateContent xmlns:mc="http://schemas.openxmlformats.org/markup-compatibility/2006">
              <mc:Choice xmlns:v="urn:schemas-microsoft-com:vml" Requires="v">
                <p:oleObj spid="_x0000_s77877" r:id="rId7" imgW="3121423" imgH="2694666" progId="Excel.Chart.8">
                  <p:embed/>
                </p:oleObj>
              </mc:Choice>
              <mc:Fallback>
                <p:oleObj r:id="rId7" imgW="3121423" imgH="2694666" progId="Excel.Chart.8">
                  <p:embed/>
                  <p:pic>
                    <p:nvPicPr>
                      <p:cNvPr id="0" name="19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8313" y="1001713"/>
                        <a:ext cx="3127375"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0" name="20 Gráfico"/>
          <p:cNvGraphicFramePr>
            <a:graphicFrameLocks/>
          </p:cNvGraphicFramePr>
          <p:nvPr/>
        </p:nvGraphicFramePr>
        <p:xfrm>
          <a:off x="6088063" y="1001713"/>
          <a:ext cx="3125787" cy="2693987"/>
        </p:xfrm>
        <a:graphic>
          <a:graphicData uri="http://schemas.openxmlformats.org/presentationml/2006/ole">
            <mc:AlternateContent xmlns:mc="http://schemas.openxmlformats.org/markup-compatibility/2006">
              <mc:Choice xmlns:v="urn:schemas-microsoft-com:vml" Requires="v">
                <p:oleObj spid="_x0000_s77878" r:id="rId9" imgW="3121423" imgH="2694666" progId="Excel.Chart.8">
                  <p:embed/>
                </p:oleObj>
              </mc:Choice>
              <mc:Fallback>
                <p:oleObj r:id="rId9" imgW="3121423" imgH="2694666" progId="Excel.Chart.8">
                  <p:embed/>
                  <p:pic>
                    <p:nvPicPr>
                      <p:cNvPr id="0" name="20 Gráfico"/>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8063" y="1001713"/>
                        <a:ext cx="3125787"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1" name="21 Gráfico"/>
          <p:cNvGraphicFramePr>
            <a:graphicFrameLocks/>
          </p:cNvGraphicFramePr>
          <p:nvPr/>
        </p:nvGraphicFramePr>
        <p:xfrm>
          <a:off x="-50800" y="3659188"/>
          <a:ext cx="3089275" cy="2844800"/>
        </p:xfrm>
        <a:graphic>
          <a:graphicData uri="http://schemas.openxmlformats.org/presentationml/2006/ole">
            <mc:AlternateContent xmlns:mc="http://schemas.openxmlformats.org/markup-compatibility/2006">
              <mc:Choice xmlns:v="urn:schemas-microsoft-com:vml" Requires="v">
                <p:oleObj spid="_x0000_s77879" r:id="rId11" imgW="3084843" imgH="2847079" progId="Excel.Chart.8">
                  <p:embed/>
                </p:oleObj>
              </mc:Choice>
              <mc:Fallback>
                <p:oleObj r:id="rId11" imgW="3084843" imgH="2847079" progId="Excel.Chart.8">
                  <p:embed/>
                  <p:pic>
                    <p:nvPicPr>
                      <p:cNvPr id="0" name="21 Gráfico"/>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00" y="3659188"/>
                        <a:ext cx="30892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2" name="22 Gráfico"/>
          <p:cNvGraphicFramePr>
            <a:graphicFrameLocks/>
          </p:cNvGraphicFramePr>
          <p:nvPr/>
        </p:nvGraphicFramePr>
        <p:xfrm>
          <a:off x="3008313" y="3659188"/>
          <a:ext cx="3127375" cy="2844800"/>
        </p:xfrm>
        <a:graphic>
          <a:graphicData uri="http://schemas.openxmlformats.org/presentationml/2006/ole">
            <mc:AlternateContent xmlns:mc="http://schemas.openxmlformats.org/markup-compatibility/2006">
              <mc:Choice xmlns:v="urn:schemas-microsoft-com:vml" Requires="v">
                <p:oleObj spid="_x0000_s77880" r:id="rId13" imgW="3121423" imgH="2847079" progId="Excel.Chart.8">
                  <p:embed/>
                </p:oleObj>
              </mc:Choice>
              <mc:Fallback>
                <p:oleObj r:id="rId13" imgW="3121423" imgH="2847079" progId="Excel.Chart.8">
                  <p:embed/>
                  <p:pic>
                    <p:nvPicPr>
                      <p:cNvPr id="0" name="22 Gráfico"/>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8313" y="3659188"/>
                        <a:ext cx="31273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3" name="23 Gráfico"/>
          <p:cNvGraphicFramePr>
            <a:graphicFrameLocks/>
          </p:cNvGraphicFramePr>
          <p:nvPr/>
        </p:nvGraphicFramePr>
        <p:xfrm>
          <a:off x="6105525" y="3659188"/>
          <a:ext cx="3089275" cy="2844800"/>
        </p:xfrm>
        <a:graphic>
          <a:graphicData uri="http://schemas.openxmlformats.org/presentationml/2006/ole">
            <mc:AlternateContent xmlns:mc="http://schemas.openxmlformats.org/markup-compatibility/2006">
              <mc:Choice xmlns:v="urn:schemas-microsoft-com:vml" Requires="v">
                <p:oleObj spid="_x0000_s77881" r:id="rId15" imgW="3084843" imgH="2847079" progId="Excel.Chart.8">
                  <p:embed/>
                </p:oleObj>
              </mc:Choice>
              <mc:Fallback>
                <p:oleObj r:id="rId15" imgW="3084843" imgH="2847079" progId="Excel.Chart.8">
                  <p:embed/>
                  <p:pic>
                    <p:nvPicPr>
                      <p:cNvPr id="0" name="23 Gráfico"/>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5525" y="3659188"/>
                        <a:ext cx="30892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9" name="3 Título"/>
          <p:cNvSpPr>
            <a:spLocks noGrp="1"/>
          </p:cNvSpPr>
          <p:nvPr>
            <p:ph type="title"/>
          </p:nvPr>
        </p:nvSpPr>
        <p:spPr>
          <a:xfrm>
            <a:off x="250825" y="188913"/>
            <a:ext cx="7929563" cy="714375"/>
          </a:xfrm>
        </p:spPr>
        <p:txBody>
          <a:bodyPr rtlCol="0">
            <a:noAutofit/>
          </a:bodyPr>
          <a:lstStyle/>
          <a:p>
            <a:pPr algn="l" fontAlgn="auto">
              <a:spcAft>
                <a:spcPts val="0"/>
              </a:spcAft>
              <a:defRPr/>
            </a:pPr>
            <a:r>
              <a:rPr lang="es-CL" sz="2400" b="1" dirty="0" smtClean="0">
                <a:solidFill>
                  <a:schemeClr val="accent5">
                    <a:lumMod val="60000"/>
                    <a:lumOff val="40000"/>
                  </a:schemeClr>
                </a:solidFill>
                <a:latin typeface="Century Gothic" pitchFamily="34" charset="0"/>
              </a:rPr>
              <a:t>Expectativas frente a la información pública</a:t>
            </a:r>
            <a:endParaRPr lang="es-CL" sz="2400" b="1" dirty="0">
              <a:solidFill>
                <a:schemeClr val="accent5">
                  <a:lumMod val="60000"/>
                  <a:lumOff val="40000"/>
                </a:schemeClr>
              </a:solidFill>
              <a:latin typeface="Century Gothic" pitchFamily="34" charset="0"/>
            </a:endParaRPr>
          </a:p>
        </p:txBody>
      </p:sp>
      <p:sp>
        <p:nvSpPr>
          <p:cNvPr id="78851"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graphicFrame>
        <p:nvGraphicFramePr>
          <p:cNvPr id="8" name="1 Gráfico"/>
          <p:cNvGraphicFramePr>
            <a:graphicFrameLocks/>
          </p:cNvGraphicFramePr>
          <p:nvPr/>
        </p:nvGraphicFramePr>
        <p:xfrm>
          <a:off x="1907704" y="980728"/>
          <a:ext cx="4824536"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2051050" y="1844675"/>
            <a:ext cx="4608513" cy="12239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769937"/>
          </a:xfrm>
          <a:prstGeom prst="rect">
            <a:avLst/>
          </a:prstGeom>
          <a:noFill/>
        </p:spPr>
        <p:txBody>
          <a:bodyPr>
            <a:spAutoFit/>
          </a:bodyPr>
          <a:lstStyle/>
          <a:p>
            <a:pPr fontAlgn="auto">
              <a:spcBef>
                <a:spcPts val="0"/>
              </a:spcBef>
              <a:spcAft>
                <a:spcPts val="0"/>
              </a:spcAft>
              <a:defRPr/>
            </a:pPr>
            <a:r>
              <a:rPr lang="es-ES" sz="4400" b="1" spc="-150" dirty="0">
                <a:solidFill>
                  <a:prstClr val="white"/>
                </a:solidFill>
                <a:latin typeface="Century Gothic" pitchFamily="34" charset="0"/>
              </a:rPr>
              <a:t>VALORACIÓN</a:t>
            </a:r>
            <a:endParaRPr lang="es-CL" sz="4400" b="1" spc="-150" dirty="0">
              <a:solidFill>
                <a:prstClr val="white"/>
              </a:solidFill>
              <a:latin typeface="Century Gothic"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1 Gráfico"/>
          <p:cNvGraphicFramePr>
            <a:graphicFrameLocks/>
          </p:cNvGraphicFramePr>
          <p:nvPr/>
        </p:nvGraphicFramePr>
        <p:xfrm>
          <a:off x="57150" y="1009650"/>
          <a:ext cx="4565650" cy="5349875"/>
        </p:xfrm>
        <a:graphic>
          <a:graphicData uri="http://schemas.openxmlformats.org/presentationml/2006/ole">
            <mc:AlternateContent xmlns:mc="http://schemas.openxmlformats.org/markup-compatibility/2006">
              <mc:Choice xmlns:v="urn:schemas-microsoft-com:vml" Requires="v">
                <p:oleObj spid="_x0000_s81985" r:id="rId3" imgW="4566300" imgH="5346655" progId="Excel.Chart.8">
                  <p:embed/>
                </p:oleObj>
              </mc:Choice>
              <mc:Fallback>
                <p:oleObj r:id="rId3" imgW="4566300" imgH="5346655" progId="Excel.Chart.8">
                  <p:embed/>
                  <p:pic>
                    <p:nvPicPr>
                      <p:cNvPr id="0" name="1 Gráfic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009650"/>
                        <a:ext cx="456565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4 Rectángulo"/>
          <p:cNvSpPr/>
          <p:nvPr/>
        </p:nvSpPr>
        <p:spPr>
          <a:xfrm>
            <a:off x="4716463" y="1052513"/>
            <a:ext cx="4356100" cy="52562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s-CL" sz="1400" dirty="0">
              <a:solidFill>
                <a:srgbClr val="FF9933"/>
              </a:solidFill>
            </a:endParaRPr>
          </a:p>
          <a:p>
            <a:pPr algn="ctr" fontAlgn="auto">
              <a:spcBef>
                <a:spcPts val="0"/>
              </a:spcBef>
              <a:spcAft>
                <a:spcPts val="0"/>
              </a:spcAft>
              <a:defRPr/>
            </a:pPr>
            <a:r>
              <a:rPr lang="es-CL" sz="1400" b="1" dirty="0">
                <a:solidFill>
                  <a:srgbClr val="1F497D"/>
                </a:solidFill>
              </a:rPr>
              <a:t>Salud</a:t>
            </a:r>
            <a:r>
              <a:rPr lang="es-CL" sz="1400" dirty="0">
                <a:solidFill>
                  <a:srgbClr val="1F497D"/>
                </a:solidFill>
              </a:rPr>
              <a:t> y </a:t>
            </a:r>
            <a:r>
              <a:rPr lang="es-CL" sz="1400" b="1" dirty="0">
                <a:solidFill>
                  <a:srgbClr val="1F497D"/>
                </a:solidFill>
              </a:rPr>
              <a:t>Educación</a:t>
            </a:r>
            <a:r>
              <a:rPr lang="es-CL" sz="1400" dirty="0">
                <a:solidFill>
                  <a:srgbClr val="1F497D"/>
                </a:solidFill>
              </a:rPr>
              <a:t> siguen encabezando la lista de menciones, entrando  este año </a:t>
            </a:r>
            <a:r>
              <a:rPr lang="es-CL" sz="1400" b="1" dirty="0">
                <a:solidFill>
                  <a:srgbClr val="1F497D"/>
                </a:solidFill>
              </a:rPr>
              <a:t>Delincuencia</a:t>
            </a:r>
            <a:r>
              <a:rPr lang="es-CL" sz="1400" dirty="0">
                <a:solidFill>
                  <a:srgbClr val="1F497D"/>
                </a:solidFill>
              </a:rPr>
              <a:t> en un tercer lugar.</a:t>
            </a: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endParaRPr lang="es-CL" sz="1400" dirty="0">
              <a:solidFill>
                <a:srgbClr val="1F497D"/>
              </a:solidFill>
            </a:endParaRPr>
          </a:p>
          <a:p>
            <a:pPr algn="ctr" fontAlgn="auto">
              <a:spcBef>
                <a:spcPts val="0"/>
              </a:spcBef>
              <a:spcAft>
                <a:spcPts val="0"/>
              </a:spcAft>
              <a:defRPr/>
            </a:pPr>
            <a:r>
              <a:rPr lang="es-CL" sz="1400" dirty="0">
                <a:solidFill>
                  <a:srgbClr val="1F497D"/>
                </a:solidFill>
              </a:rPr>
              <a:t>Se observa que el atributo “</a:t>
            </a:r>
            <a:r>
              <a:rPr lang="es-CL" sz="1400" b="1" dirty="0">
                <a:solidFill>
                  <a:srgbClr val="1F497D"/>
                </a:solidFill>
              </a:rPr>
              <a:t>Transparencia</a:t>
            </a:r>
            <a:r>
              <a:rPr lang="es-CL" sz="1400" dirty="0">
                <a:solidFill>
                  <a:srgbClr val="1F497D"/>
                </a:solidFill>
              </a:rPr>
              <a:t>” baja considerablemente en relación a los años anteriores dado que este año la pregunta fue abierta. </a:t>
            </a:r>
          </a:p>
          <a:p>
            <a:pPr algn="ctr" fontAlgn="auto">
              <a:spcBef>
                <a:spcPts val="0"/>
              </a:spcBef>
              <a:spcAft>
                <a:spcPts val="0"/>
              </a:spcAft>
              <a:defRPr/>
            </a:pPr>
            <a:endParaRPr lang="es-CL" sz="1400" dirty="0">
              <a:solidFill>
                <a:prstClr val="black"/>
              </a:solidFill>
            </a:endParaRPr>
          </a:p>
          <a:p>
            <a:pPr algn="ctr" fontAlgn="auto">
              <a:spcBef>
                <a:spcPts val="0"/>
              </a:spcBef>
              <a:spcAft>
                <a:spcPts val="0"/>
              </a:spcAft>
              <a:defRPr/>
            </a:pPr>
            <a:endParaRPr lang="es-CL" sz="1400" dirty="0">
              <a:solidFill>
                <a:prstClr val="black"/>
              </a:solidFill>
            </a:endParaRPr>
          </a:p>
        </p:txBody>
      </p:sp>
      <p:graphicFrame>
        <p:nvGraphicFramePr>
          <p:cNvPr id="7" name="6 Tabla"/>
          <p:cNvGraphicFramePr>
            <a:graphicFrameLocks noGrp="1"/>
          </p:cNvGraphicFramePr>
          <p:nvPr/>
        </p:nvGraphicFramePr>
        <p:xfrm>
          <a:off x="4787900" y="2016125"/>
          <a:ext cx="4105276" cy="2027239"/>
        </p:xfrm>
        <a:graphic>
          <a:graphicData uri="http://schemas.openxmlformats.org/drawingml/2006/table">
            <a:tbl>
              <a:tblPr firstRow="1" bandRow="1">
                <a:tableStyleId>{21E4AEA4-8DFA-4A89-87EB-49C32662AFE0}</a:tableStyleId>
              </a:tblPr>
              <a:tblGrid>
                <a:gridCol w="373141"/>
                <a:gridCol w="970168"/>
                <a:gridCol w="889006"/>
                <a:gridCol w="936133"/>
                <a:gridCol w="936828"/>
              </a:tblGrid>
              <a:tr h="365817">
                <a:tc>
                  <a:txBody>
                    <a:bodyPr/>
                    <a:lstStyle/>
                    <a:p>
                      <a:pPr algn="ctr"/>
                      <a:endParaRPr lang="es-CL" sz="1800" b="0" dirty="0">
                        <a:solidFill>
                          <a:schemeClr val="tx1"/>
                        </a:solidFill>
                      </a:endParaRPr>
                    </a:p>
                  </a:txBody>
                  <a:tcPr marL="91448" marR="91448" marT="45727" marB="45727" anchor="ctr"/>
                </a:tc>
                <a:tc>
                  <a:txBody>
                    <a:bodyPr/>
                    <a:lstStyle/>
                    <a:p>
                      <a:pPr algn="ctr"/>
                      <a:r>
                        <a:rPr lang="es-CL" sz="1400" b="1" dirty="0" smtClean="0">
                          <a:solidFill>
                            <a:schemeClr val="tx1"/>
                          </a:solidFill>
                        </a:rPr>
                        <a:t>2011</a:t>
                      </a:r>
                      <a:endParaRPr lang="es-CL" sz="1400" b="1" dirty="0">
                        <a:solidFill>
                          <a:schemeClr val="tx1"/>
                        </a:solidFill>
                      </a:endParaRPr>
                    </a:p>
                  </a:txBody>
                  <a:tcPr marL="91448" marR="91448" marT="45727" marB="45727" anchor="ctr"/>
                </a:tc>
                <a:tc>
                  <a:txBody>
                    <a:bodyPr/>
                    <a:lstStyle/>
                    <a:p>
                      <a:pPr algn="ctr"/>
                      <a:r>
                        <a:rPr lang="es-CL" sz="1400" b="1" dirty="0" smtClean="0">
                          <a:solidFill>
                            <a:schemeClr val="tx1"/>
                          </a:solidFill>
                        </a:rPr>
                        <a:t>2012</a:t>
                      </a:r>
                      <a:endParaRPr lang="es-CL" sz="1400" b="1" dirty="0">
                        <a:solidFill>
                          <a:schemeClr val="tx1"/>
                        </a:solidFill>
                      </a:endParaRPr>
                    </a:p>
                  </a:txBody>
                  <a:tcPr marL="91448" marR="91448" marT="45727" marB="45727" anchor="ctr"/>
                </a:tc>
                <a:tc>
                  <a:txBody>
                    <a:bodyPr/>
                    <a:lstStyle/>
                    <a:p>
                      <a:pPr algn="ctr"/>
                      <a:r>
                        <a:rPr lang="es-CL" sz="1400" b="1" dirty="0" smtClean="0">
                          <a:solidFill>
                            <a:schemeClr val="tx1"/>
                          </a:solidFill>
                        </a:rPr>
                        <a:t>2013</a:t>
                      </a:r>
                      <a:endParaRPr lang="es-CL" sz="1400" b="1" dirty="0">
                        <a:solidFill>
                          <a:schemeClr val="tx1"/>
                        </a:solidFill>
                      </a:endParaRPr>
                    </a:p>
                  </a:txBody>
                  <a:tcPr marL="91448" marR="91448" marT="45727" marB="45727" anchor="ctr"/>
                </a:tc>
                <a:tc>
                  <a:txBody>
                    <a:bodyPr/>
                    <a:lstStyle/>
                    <a:p>
                      <a:pPr algn="ctr"/>
                      <a:r>
                        <a:rPr lang="es-CL" sz="1400" b="1" dirty="0" smtClean="0">
                          <a:solidFill>
                            <a:schemeClr val="tx1"/>
                          </a:solidFill>
                        </a:rPr>
                        <a:t>2014</a:t>
                      </a:r>
                      <a:endParaRPr lang="es-CL" sz="1400" b="1" dirty="0">
                        <a:solidFill>
                          <a:schemeClr val="tx1"/>
                        </a:solidFill>
                      </a:endParaRPr>
                    </a:p>
                  </a:txBody>
                  <a:tcPr marL="91448" marR="91448" marT="45727" marB="45727" anchor="ctr"/>
                </a:tc>
              </a:tr>
              <a:tr h="487757">
                <a:tc>
                  <a:txBody>
                    <a:bodyPr/>
                    <a:lstStyle/>
                    <a:p>
                      <a:pPr algn="ctr"/>
                      <a:r>
                        <a:rPr lang="es-CL" sz="1600" b="1" dirty="0" smtClean="0"/>
                        <a:t>1°</a:t>
                      </a:r>
                      <a:endParaRPr lang="es-CL" sz="1600" b="1" dirty="0"/>
                    </a:p>
                  </a:txBody>
                  <a:tcPr marL="91448" marR="91448" marT="45727" marB="45727"/>
                </a:tc>
                <a:tc>
                  <a:txBody>
                    <a:bodyPr/>
                    <a:lstStyle/>
                    <a:p>
                      <a:pPr algn="l"/>
                      <a:r>
                        <a:rPr lang="es-CL" sz="1300" dirty="0" smtClean="0"/>
                        <a:t>Educación</a:t>
                      </a:r>
                    </a:p>
                    <a:p>
                      <a:pPr algn="l"/>
                      <a:r>
                        <a:rPr lang="es-CL" sz="1300" dirty="0" smtClean="0"/>
                        <a:t>(49%) </a:t>
                      </a:r>
                      <a:endParaRPr lang="es-CL" sz="1300" dirty="0"/>
                    </a:p>
                  </a:txBody>
                  <a:tcPr marL="91448" marR="91448" marT="45727" marB="45727" anchor="ctr"/>
                </a:tc>
                <a:tc>
                  <a:txBody>
                    <a:bodyPr/>
                    <a:lstStyle/>
                    <a:p>
                      <a:pPr algn="l"/>
                      <a:r>
                        <a:rPr lang="es-CL" sz="1300" dirty="0" smtClean="0"/>
                        <a:t>Salud </a:t>
                      </a:r>
                    </a:p>
                    <a:p>
                      <a:pPr algn="l"/>
                      <a:r>
                        <a:rPr lang="es-CL" sz="1300" dirty="0" smtClean="0"/>
                        <a:t>(45%)</a:t>
                      </a:r>
                      <a:endParaRPr lang="es-CL" sz="1300" dirty="0"/>
                    </a:p>
                  </a:txBody>
                  <a:tcPr marL="91448" marR="91448" marT="45727" marB="45727" anchor="ctr"/>
                </a:tc>
                <a:tc>
                  <a:txBody>
                    <a:bodyPr/>
                    <a:lstStyle/>
                    <a:p>
                      <a:pPr algn="l"/>
                      <a:r>
                        <a:rPr lang="es-CL" sz="1300" dirty="0" smtClean="0"/>
                        <a:t>Salud (62%)</a:t>
                      </a:r>
                      <a:endParaRPr lang="es-CL" sz="1300" dirty="0"/>
                    </a:p>
                  </a:txBody>
                  <a:tcPr marL="91448" marR="91448" marT="45727" marB="45727" anchor="ctr"/>
                </a:tc>
                <a:tc>
                  <a:txBody>
                    <a:bodyPr/>
                    <a:lstStyle/>
                    <a:p>
                      <a:pPr algn="l"/>
                      <a:r>
                        <a:rPr lang="es-CL" sz="1300" dirty="0" smtClean="0"/>
                        <a:t>Salud </a:t>
                      </a:r>
                    </a:p>
                    <a:p>
                      <a:pPr algn="l"/>
                      <a:r>
                        <a:rPr lang="es-CL" sz="1300" dirty="0" smtClean="0"/>
                        <a:t>(59%)</a:t>
                      </a:r>
                      <a:endParaRPr lang="es-CL" sz="1300" dirty="0"/>
                    </a:p>
                  </a:txBody>
                  <a:tcPr marL="91448" marR="91448" marT="45727" marB="45727" anchor="ctr"/>
                </a:tc>
              </a:tr>
              <a:tr h="487757">
                <a:tc>
                  <a:txBody>
                    <a:bodyPr/>
                    <a:lstStyle/>
                    <a:p>
                      <a:pPr algn="ctr"/>
                      <a:r>
                        <a:rPr lang="es-CL" sz="1600" b="1" dirty="0" smtClean="0"/>
                        <a:t>2°</a:t>
                      </a:r>
                      <a:endParaRPr lang="es-CL" sz="1600" b="1" dirty="0"/>
                    </a:p>
                  </a:txBody>
                  <a:tcPr marL="91448" marR="91448" marT="45727" marB="45727"/>
                </a:tc>
                <a:tc>
                  <a:txBody>
                    <a:bodyPr/>
                    <a:lstStyle/>
                    <a:p>
                      <a:pPr algn="l"/>
                      <a:r>
                        <a:rPr lang="es-CL" sz="1300" dirty="0" smtClean="0"/>
                        <a:t>Salud</a:t>
                      </a:r>
                    </a:p>
                    <a:p>
                      <a:pPr algn="l"/>
                      <a:r>
                        <a:rPr lang="es-CL" sz="1300" dirty="0" smtClean="0"/>
                        <a:t>(45%)</a:t>
                      </a:r>
                      <a:endParaRPr lang="es-CL" sz="1300" dirty="0"/>
                    </a:p>
                  </a:txBody>
                  <a:tcPr marL="91448" marR="91448" marT="45727" marB="45727" anchor="ctr"/>
                </a:tc>
                <a:tc>
                  <a:txBody>
                    <a:bodyPr/>
                    <a:lstStyle/>
                    <a:p>
                      <a:pPr algn="l"/>
                      <a:r>
                        <a:rPr lang="es-CL" sz="1300" dirty="0" smtClean="0"/>
                        <a:t>Educación</a:t>
                      </a:r>
                    </a:p>
                    <a:p>
                      <a:pPr algn="l"/>
                      <a:r>
                        <a:rPr lang="es-CL" sz="1300" dirty="0" smtClean="0"/>
                        <a:t>(43%)</a:t>
                      </a:r>
                      <a:endParaRPr lang="es-CL" sz="1300" dirty="0"/>
                    </a:p>
                  </a:txBody>
                  <a:tcPr marL="91448" marR="91448" marT="45727" marB="45727" anchor="ctr"/>
                </a:tc>
                <a:tc>
                  <a:txBody>
                    <a:bodyPr/>
                    <a:lstStyle/>
                    <a:p>
                      <a:pPr algn="l"/>
                      <a:r>
                        <a:rPr lang="es-CL" sz="1300" kern="1200" dirty="0" smtClean="0">
                          <a:solidFill>
                            <a:schemeClr val="dk1"/>
                          </a:solidFill>
                          <a:latin typeface="+mn-lt"/>
                          <a:ea typeface="+mn-ea"/>
                          <a:cs typeface="+mn-cs"/>
                        </a:rPr>
                        <a:t>Educación</a:t>
                      </a:r>
                    </a:p>
                    <a:p>
                      <a:pPr algn="l"/>
                      <a:r>
                        <a:rPr lang="es-CL" sz="1300" kern="1200" dirty="0" smtClean="0">
                          <a:solidFill>
                            <a:schemeClr val="dk1"/>
                          </a:solidFill>
                          <a:latin typeface="+mn-lt"/>
                          <a:ea typeface="+mn-ea"/>
                          <a:cs typeface="+mn-cs"/>
                        </a:rPr>
                        <a:t>(58%)</a:t>
                      </a:r>
                      <a:endParaRPr lang="es-CL" sz="1300" kern="1200" dirty="0">
                        <a:solidFill>
                          <a:schemeClr val="dk1"/>
                        </a:solidFill>
                        <a:latin typeface="+mn-lt"/>
                        <a:ea typeface="+mn-ea"/>
                        <a:cs typeface="+mn-cs"/>
                      </a:endParaRPr>
                    </a:p>
                  </a:txBody>
                  <a:tcPr marL="91448" marR="91448" marT="45727" marB="45727" anchor="ctr"/>
                </a:tc>
                <a:tc>
                  <a:txBody>
                    <a:bodyPr/>
                    <a:lstStyle/>
                    <a:p>
                      <a:pPr algn="l"/>
                      <a:r>
                        <a:rPr lang="es-CL" sz="1300" kern="1200" dirty="0" smtClean="0">
                          <a:solidFill>
                            <a:schemeClr val="dk1"/>
                          </a:solidFill>
                          <a:latin typeface="+mn-lt"/>
                          <a:ea typeface="+mn-ea"/>
                          <a:cs typeface="+mn-cs"/>
                        </a:rPr>
                        <a:t>Educación (49%)</a:t>
                      </a:r>
                      <a:endParaRPr lang="es-CL" sz="1300" kern="1200" dirty="0">
                        <a:solidFill>
                          <a:schemeClr val="dk1"/>
                        </a:solidFill>
                        <a:latin typeface="+mn-lt"/>
                        <a:ea typeface="+mn-ea"/>
                        <a:cs typeface="+mn-cs"/>
                      </a:endParaRPr>
                    </a:p>
                  </a:txBody>
                  <a:tcPr marL="91448" marR="91448" marT="45727" marB="45727" anchor="ctr"/>
                </a:tc>
              </a:tr>
              <a:tr h="685908">
                <a:tc>
                  <a:txBody>
                    <a:bodyPr/>
                    <a:lstStyle/>
                    <a:p>
                      <a:pPr algn="ctr"/>
                      <a:r>
                        <a:rPr lang="es-CL" sz="1600" b="1" dirty="0" smtClean="0"/>
                        <a:t>3°</a:t>
                      </a:r>
                      <a:endParaRPr lang="es-CL" sz="1600" b="1" dirty="0"/>
                    </a:p>
                  </a:txBody>
                  <a:tcPr marL="91448" marR="91448" marT="45727" marB="45727"/>
                </a:tc>
                <a:tc>
                  <a:txBody>
                    <a:bodyPr/>
                    <a:lstStyle/>
                    <a:p>
                      <a:pPr algn="l"/>
                      <a:r>
                        <a:rPr lang="es-CL" sz="1300" dirty="0" smtClean="0"/>
                        <a:t>Pobreza</a:t>
                      </a:r>
                    </a:p>
                    <a:p>
                      <a:pPr marL="0" marR="0" indent="0" algn="l" defTabSz="914400" rtl="0" eaLnBrk="1" fontAlgn="auto" latinLnBrk="0" hangingPunct="1">
                        <a:lnSpc>
                          <a:spcPct val="100000"/>
                        </a:lnSpc>
                        <a:spcBef>
                          <a:spcPts val="0"/>
                        </a:spcBef>
                        <a:spcAft>
                          <a:spcPts val="0"/>
                        </a:spcAft>
                        <a:buClrTx/>
                        <a:buSzTx/>
                        <a:buFontTx/>
                        <a:buNone/>
                        <a:tabLst/>
                        <a:defRPr/>
                      </a:pPr>
                      <a:r>
                        <a:rPr lang="es-CL" sz="1300" dirty="0" smtClean="0"/>
                        <a:t>(35%)</a:t>
                      </a:r>
                    </a:p>
                    <a:p>
                      <a:pPr algn="l"/>
                      <a:endParaRPr lang="es-CL" sz="1300" dirty="0"/>
                    </a:p>
                  </a:txBody>
                  <a:tcPr marL="91448" marR="91448" marT="45727" marB="45727"/>
                </a:tc>
                <a:tc>
                  <a:txBody>
                    <a:bodyPr/>
                    <a:lstStyle/>
                    <a:p>
                      <a:pPr algn="l"/>
                      <a:r>
                        <a:rPr lang="es-CL" sz="1300" dirty="0" smtClean="0"/>
                        <a:t>Pobreza</a:t>
                      </a:r>
                    </a:p>
                    <a:p>
                      <a:pPr algn="l"/>
                      <a:r>
                        <a:rPr lang="es-CL" sz="1300" dirty="0" smtClean="0"/>
                        <a:t>(38%)</a:t>
                      </a:r>
                    </a:p>
                  </a:txBody>
                  <a:tcPr marL="91448" marR="91448" marT="45727" marB="45727"/>
                </a:tc>
                <a:tc>
                  <a:txBody>
                    <a:bodyPr/>
                    <a:lstStyle/>
                    <a:p>
                      <a:pPr algn="l"/>
                      <a:r>
                        <a:rPr lang="es-CL" sz="1300" dirty="0" smtClean="0"/>
                        <a:t>Pobreza</a:t>
                      </a:r>
                    </a:p>
                    <a:p>
                      <a:pPr algn="l"/>
                      <a:r>
                        <a:rPr lang="es-CL" sz="1300" dirty="0" smtClean="0"/>
                        <a:t>(49%)</a:t>
                      </a:r>
                    </a:p>
                  </a:txBody>
                  <a:tcPr marL="91448" marR="91448" marT="45727" marB="45727"/>
                </a:tc>
                <a:tc>
                  <a:txBody>
                    <a:bodyPr/>
                    <a:lstStyle/>
                    <a:p>
                      <a:pPr algn="l"/>
                      <a:r>
                        <a:rPr lang="es-CL" sz="1300" dirty="0" smtClean="0"/>
                        <a:t>Trabajo</a:t>
                      </a:r>
                    </a:p>
                    <a:p>
                      <a:pPr algn="l"/>
                      <a:r>
                        <a:rPr lang="es-CL" sz="1300" dirty="0" smtClean="0"/>
                        <a:t>(43%)</a:t>
                      </a:r>
                    </a:p>
                  </a:txBody>
                  <a:tcPr marL="91448" marR="91448" marT="45727" marB="45727"/>
                </a:tc>
              </a:tr>
            </a:tbl>
          </a:graphicData>
        </a:graphic>
      </p:graphicFrame>
      <p:graphicFrame>
        <p:nvGraphicFramePr>
          <p:cNvPr id="8" name="7 Tabla"/>
          <p:cNvGraphicFramePr>
            <a:graphicFrameLocks noGrp="1"/>
          </p:cNvGraphicFramePr>
          <p:nvPr/>
        </p:nvGraphicFramePr>
        <p:xfrm>
          <a:off x="5076825" y="5373688"/>
          <a:ext cx="3671890" cy="700092"/>
        </p:xfrm>
        <a:graphic>
          <a:graphicData uri="http://schemas.openxmlformats.org/drawingml/2006/table">
            <a:tbl>
              <a:tblPr firstRow="1" bandRow="1">
                <a:tableStyleId>{21E4AEA4-8DFA-4A89-87EB-49C32662AFE0}</a:tableStyleId>
              </a:tblPr>
              <a:tblGrid>
                <a:gridCol w="734378"/>
                <a:gridCol w="734378"/>
                <a:gridCol w="734378"/>
                <a:gridCol w="734378"/>
                <a:gridCol w="734378"/>
              </a:tblGrid>
              <a:tr h="365283">
                <a:tc>
                  <a:txBody>
                    <a:bodyPr/>
                    <a:lstStyle/>
                    <a:p>
                      <a:pPr algn="ctr"/>
                      <a:r>
                        <a:rPr lang="es-CL" sz="1800" dirty="0" smtClean="0">
                          <a:solidFill>
                            <a:schemeClr val="tx1"/>
                          </a:solidFill>
                        </a:rPr>
                        <a:t>2011</a:t>
                      </a:r>
                      <a:endParaRPr lang="es-CL" sz="1800" dirty="0">
                        <a:solidFill>
                          <a:schemeClr val="tx1"/>
                        </a:solidFill>
                      </a:endParaRPr>
                    </a:p>
                  </a:txBody>
                  <a:tcPr marL="91430" marR="91430" marT="45483" marB="45483"/>
                </a:tc>
                <a:tc>
                  <a:txBody>
                    <a:bodyPr/>
                    <a:lstStyle/>
                    <a:p>
                      <a:pPr algn="ctr"/>
                      <a:r>
                        <a:rPr lang="es-CL" sz="1800" dirty="0" smtClean="0">
                          <a:solidFill>
                            <a:schemeClr val="tx1"/>
                          </a:solidFill>
                        </a:rPr>
                        <a:t>2012</a:t>
                      </a:r>
                      <a:endParaRPr lang="es-CL" sz="1800" dirty="0">
                        <a:solidFill>
                          <a:schemeClr val="tx1"/>
                        </a:solidFill>
                      </a:endParaRPr>
                    </a:p>
                  </a:txBody>
                  <a:tcPr marL="91430" marR="91430" marT="45483" marB="45483"/>
                </a:tc>
                <a:tc>
                  <a:txBody>
                    <a:bodyPr/>
                    <a:lstStyle/>
                    <a:p>
                      <a:pPr algn="ctr"/>
                      <a:r>
                        <a:rPr lang="es-CL" sz="1800" dirty="0" smtClean="0">
                          <a:solidFill>
                            <a:schemeClr val="tx1"/>
                          </a:solidFill>
                        </a:rPr>
                        <a:t>2013</a:t>
                      </a:r>
                      <a:endParaRPr lang="es-CL" sz="1800" dirty="0">
                        <a:solidFill>
                          <a:schemeClr val="tx1"/>
                        </a:solidFill>
                      </a:endParaRPr>
                    </a:p>
                  </a:txBody>
                  <a:tcPr marL="91430" marR="91430" marT="45483" marB="45483"/>
                </a:tc>
                <a:tc>
                  <a:txBody>
                    <a:bodyPr/>
                    <a:lstStyle/>
                    <a:p>
                      <a:pPr algn="ctr"/>
                      <a:r>
                        <a:rPr lang="es-CL" sz="1800" dirty="0" smtClean="0">
                          <a:solidFill>
                            <a:schemeClr val="tx1"/>
                          </a:solidFill>
                        </a:rPr>
                        <a:t>2014</a:t>
                      </a:r>
                      <a:endParaRPr lang="es-CL" sz="1800" dirty="0">
                        <a:solidFill>
                          <a:schemeClr val="tx1"/>
                        </a:solidFill>
                      </a:endParaRPr>
                    </a:p>
                  </a:txBody>
                  <a:tcPr marL="91430" marR="91430" marT="45483" marB="45483"/>
                </a:tc>
                <a:tc>
                  <a:txBody>
                    <a:bodyPr/>
                    <a:lstStyle/>
                    <a:p>
                      <a:pPr algn="ctr"/>
                      <a:r>
                        <a:rPr lang="es-CL" sz="1800" dirty="0" smtClean="0">
                          <a:solidFill>
                            <a:schemeClr val="tx1"/>
                          </a:solidFill>
                        </a:rPr>
                        <a:t>2015</a:t>
                      </a:r>
                      <a:endParaRPr lang="es-CL" sz="1800" dirty="0">
                        <a:solidFill>
                          <a:schemeClr val="tx1"/>
                        </a:solidFill>
                      </a:endParaRPr>
                    </a:p>
                  </a:txBody>
                  <a:tcPr marL="91430" marR="91430" marT="45483" marB="45483"/>
                </a:tc>
              </a:tr>
              <a:tr h="334804">
                <a:tc>
                  <a:txBody>
                    <a:bodyPr/>
                    <a:lstStyle/>
                    <a:p>
                      <a:pPr algn="ctr"/>
                      <a:r>
                        <a:rPr lang="es-CL" sz="1600" dirty="0" smtClean="0"/>
                        <a:t>12%</a:t>
                      </a:r>
                      <a:endParaRPr lang="es-CL" sz="1600" dirty="0"/>
                    </a:p>
                  </a:txBody>
                  <a:tcPr marL="91430" marR="91430" marT="45483" marB="45483"/>
                </a:tc>
                <a:tc>
                  <a:txBody>
                    <a:bodyPr/>
                    <a:lstStyle/>
                    <a:p>
                      <a:pPr algn="ctr"/>
                      <a:r>
                        <a:rPr lang="es-CL" sz="1600" dirty="0" smtClean="0"/>
                        <a:t>9%</a:t>
                      </a:r>
                      <a:endParaRPr lang="es-CL" sz="1600" dirty="0"/>
                    </a:p>
                  </a:txBody>
                  <a:tcPr marL="91430" marR="91430" marT="45483" marB="45483"/>
                </a:tc>
                <a:tc>
                  <a:txBody>
                    <a:bodyPr/>
                    <a:lstStyle/>
                    <a:p>
                      <a:pPr algn="ctr"/>
                      <a:r>
                        <a:rPr lang="es-CL" sz="1600" dirty="0" smtClean="0"/>
                        <a:t>12%</a:t>
                      </a:r>
                      <a:endParaRPr lang="es-CL" sz="1600" dirty="0"/>
                    </a:p>
                  </a:txBody>
                  <a:tcPr marL="91430" marR="91430" marT="45483" marB="45483"/>
                </a:tc>
                <a:tc>
                  <a:txBody>
                    <a:bodyPr/>
                    <a:lstStyle/>
                    <a:p>
                      <a:pPr algn="ctr"/>
                      <a:r>
                        <a:rPr lang="es-CL" sz="1600" dirty="0" smtClean="0"/>
                        <a:t>9%</a:t>
                      </a:r>
                      <a:endParaRPr lang="es-CL" sz="1600" dirty="0"/>
                    </a:p>
                  </a:txBody>
                  <a:tcPr marL="91430" marR="91430" marT="45483" marB="45483"/>
                </a:tc>
                <a:tc>
                  <a:txBody>
                    <a:bodyPr/>
                    <a:lstStyle/>
                    <a:p>
                      <a:pPr algn="ctr"/>
                      <a:r>
                        <a:rPr lang="es-CL" sz="1600" dirty="0" smtClean="0"/>
                        <a:t>0,5%</a:t>
                      </a:r>
                      <a:endParaRPr lang="es-CL" sz="1600" dirty="0"/>
                    </a:p>
                  </a:txBody>
                  <a:tcPr marL="91430" marR="91430" marT="45483" marB="45483"/>
                </a:tc>
              </a:tr>
            </a:tbl>
          </a:graphicData>
        </a:graphic>
      </p:graphicFrame>
      <p:sp>
        <p:nvSpPr>
          <p:cNvPr id="9" name="3 Título"/>
          <p:cNvSpPr>
            <a:spLocks noGrp="1"/>
          </p:cNvSpPr>
          <p:nvPr>
            <p:ph type="title"/>
          </p:nvPr>
        </p:nvSpPr>
        <p:spPr>
          <a:xfrm>
            <a:off x="250825" y="188913"/>
            <a:ext cx="6697663" cy="714375"/>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Valoración de la Transparencia:</a:t>
            </a:r>
            <a:br>
              <a:rPr lang="es-CL" sz="2800" b="1" dirty="0" smtClean="0">
                <a:solidFill>
                  <a:schemeClr val="accent5">
                    <a:lumMod val="60000"/>
                    <a:lumOff val="40000"/>
                  </a:schemeClr>
                </a:solidFill>
                <a:latin typeface="Century Gothic" pitchFamily="34" charset="0"/>
              </a:rPr>
            </a:br>
            <a:r>
              <a:rPr lang="es-CL" sz="2800" b="1" dirty="0" smtClean="0">
                <a:solidFill>
                  <a:schemeClr val="accent5">
                    <a:lumMod val="60000"/>
                    <a:lumOff val="40000"/>
                  </a:schemeClr>
                </a:solidFill>
                <a:latin typeface="Century Gothic" pitchFamily="34" charset="0"/>
              </a:rPr>
              <a:t>Importancia relativa como tema país</a:t>
            </a:r>
            <a:endParaRPr lang="es-CL" sz="2800" b="1" dirty="0">
              <a:solidFill>
                <a:schemeClr val="accent5">
                  <a:lumMod val="60000"/>
                  <a:lumOff val="40000"/>
                </a:schemeClr>
              </a:solidFill>
              <a:latin typeface="Century Gothic" pitchFamily="34" charset="0"/>
            </a:endParaRPr>
          </a:p>
        </p:txBody>
      </p:sp>
      <p:sp>
        <p:nvSpPr>
          <p:cNvPr id="81977"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0825" y="260350"/>
            <a:ext cx="6500813" cy="714375"/>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Valoración de la Transparencia:</a:t>
            </a:r>
            <a:br>
              <a:rPr lang="es-CL" sz="2800" b="1" dirty="0" smtClean="0">
                <a:solidFill>
                  <a:schemeClr val="accent5">
                    <a:lumMod val="60000"/>
                    <a:lumOff val="40000"/>
                  </a:schemeClr>
                </a:solidFill>
                <a:latin typeface="Century Gothic" pitchFamily="34" charset="0"/>
              </a:rPr>
            </a:br>
            <a:r>
              <a:rPr lang="es-CL" sz="2800" b="1" dirty="0" smtClean="0">
                <a:solidFill>
                  <a:schemeClr val="accent5">
                    <a:lumMod val="60000"/>
                    <a:lumOff val="40000"/>
                  </a:schemeClr>
                </a:solidFill>
                <a:latin typeface="Century Gothic" pitchFamily="34" charset="0"/>
              </a:rPr>
              <a:t>Sentido de Utilidad</a:t>
            </a:r>
            <a:endParaRPr lang="es-CL" sz="2800" b="1" dirty="0">
              <a:solidFill>
                <a:schemeClr val="accent5">
                  <a:lumMod val="60000"/>
                  <a:lumOff val="40000"/>
                </a:schemeClr>
              </a:solidFill>
              <a:latin typeface="Century Gothic" pitchFamily="34" charset="0"/>
            </a:endParaRPr>
          </a:p>
        </p:txBody>
      </p:sp>
      <p:sp>
        <p:nvSpPr>
          <p:cNvPr id="82947" name="5 CuadroTexto"/>
          <p:cNvSpPr txBox="1">
            <a:spLocks noChangeArrowheads="1"/>
          </p:cNvSpPr>
          <p:nvPr/>
        </p:nvSpPr>
        <p:spPr bwMode="auto">
          <a:xfrm>
            <a:off x="296863" y="1157288"/>
            <a:ext cx="757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1F497D"/>
                </a:solidFill>
                <a:latin typeface="Calibri" pitchFamily="34" charset="0"/>
              </a:rPr>
              <a:t>En una escala de 1 a 10: </a:t>
            </a:r>
          </a:p>
        </p:txBody>
      </p:sp>
      <p:sp>
        <p:nvSpPr>
          <p:cNvPr id="82948" name="6 CuadroTexto"/>
          <p:cNvSpPr txBox="1">
            <a:spLocks noChangeArrowheads="1"/>
          </p:cNvSpPr>
          <p:nvPr/>
        </p:nvSpPr>
        <p:spPr bwMode="auto">
          <a:xfrm>
            <a:off x="41275" y="2827338"/>
            <a:ext cx="3162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a:solidFill>
                  <a:srgbClr val="1F497D"/>
                </a:solidFill>
                <a:latin typeface="Calibri" pitchFamily="34" charset="0"/>
              </a:rPr>
              <a:t>¿Qué tanta utilidad tiene para Ud. como ciudadano la existencia de Transparencia en el Estado?</a:t>
            </a:r>
          </a:p>
        </p:txBody>
      </p:sp>
      <p:graphicFrame>
        <p:nvGraphicFramePr>
          <p:cNvPr id="11" name="10 Tabla"/>
          <p:cNvGraphicFramePr>
            <a:graphicFrameLocks noGrp="1"/>
          </p:cNvGraphicFramePr>
          <p:nvPr/>
        </p:nvGraphicFramePr>
        <p:xfrm>
          <a:off x="2339975" y="1525588"/>
          <a:ext cx="6553202" cy="1143000"/>
        </p:xfrm>
        <a:graphic>
          <a:graphicData uri="http://schemas.openxmlformats.org/drawingml/2006/table">
            <a:tbl>
              <a:tblPr firstRow="1" bandRow="1">
                <a:tableStyleId>{5C22544A-7EE6-4342-B048-85BDC9FD1C3A}</a:tableStyleId>
              </a:tblPr>
              <a:tblGrid>
                <a:gridCol w="741868"/>
                <a:gridCol w="609396"/>
                <a:gridCol w="609396"/>
                <a:gridCol w="609396"/>
                <a:gridCol w="609396"/>
                <a:gridCol w="609396"/>
                <a:gridCol w="609396"/>
                <a:gridCol w="609396"/>
                <a:gridCol w="609396"/>
                <a:gridCol w="936166"/>
              </a:tblGrid>
              <a:tr h="1143000">
                <a:tc>
                  <a:txBody>
                    <a:bodyPr/>
                    <a:lstStyle/>
                    <a:p>
                      <a:pPr algn="ctr"/>
                      <a:r>
                        <a:rPr lang="es-CL" sz="1600" dirty="0" smtClean="0">
                          <a:solidFill>
                            <a:srgbClr val="FF0000"/>
                          </a:solidFill>
                        </a:rPr>
                        <a:t>NADA</a:t>
                      </a:r>
                    </a:p>
                    <a:p>
                      <a:pPr algn="ctr"/>
                      <a:r>
                        <a:rPr lang="es-CL" sz="1600" dirty="0" smtClean="0">
                          <a:solidFill>
                            <a:srgbClr val="FF0000"/>
                          </a:solidFill>
                        </a:rPr>
                        <a:t>1</a:t>
                      </a:r>
                      <a:endParaRPr lang="es-CL" sz="1600" dirty="0">
                        <a:solidFill>
                          <a:srgbClr val="FF0000"/>
                        </a:solidFill>
                      </a:endParaRPr>
                    </a:p>
                  </a:txBody>
                  <a:tcPr marL="91446" marR="91446" anchor="ctr">
                    <a:solidFill>
                      <a:schemeClr val="tx2">
                        <a:lumMod val="20000"/>
                        <a:lumOff val="80000"/>
                      </a:schemeClr>
                    </a:solidFill>
                  </a:tcPr>
                </a:tc>
                <a:tc>
                  <a:txBody>
                    <a:bodyPr/>
                    <a:lstStyle/>
                    <a:p>
                      <a:pPr algn="ctr"/>
                      <a:r>
                        <a:rPr lang="es-CL" sz="2000" dirty="0" smtClean="0">
                          <a:solidFill>
                            <a:srgbClr val="FF0000"/>
                          </a:solidFill>
                        </a:rPr>
                        <a:t>2</a:t>
                      </a:r>
                      <a:endParaRPr lang="es-CL" sz="2000" dirty="0">
                        <a:solidFill>
                          <a:srgbClr val="FF0000"/>
                        </a:solidFill>
                      </a:endParaRPr>
                    </a:p>
                  </a:txBody>
                  <a:tcPr marL="91446" marR="91446" anchor="ctr">
                    <a:solidFill>
                      <a:schemeClr val="tx2">
                        <a:lumMod val="20000"/>
                        <a:lumOff val="80000"/>
                      </a:schemeClr>
                    </a:solidFill>
                  </a:tcPr>
                </a:tc>
                <a:tc>
                  <a:txBody>
                    <a:bodyPr/>
                    <a:lstStyle/>
                    <a:p>
                      <a:pPr algn="ctr"/>
                      <a:r>
                        <a:rPr lang="es-CL" sz="2000" dirty="0" smtClean="0">
                          <a:solidFill>
                            <a:srgbClr val="FF0000"/>
                          </a:solidFill>
                        </a:rPr>
                        <a:t>3</a:t>
                      </a:r>
                      <a:endParaRPr lang="es-CL" sz="2000" dirty="0">
                        <a:solidFill>
                          <a:srgbClr val="FF0000"/>
                        </a:solidFill>
                      </a:endParaRPr>
                    </a:p>
                  </a:txBody>
                  <a:tcPr marL="91446" marR="91446" anchor="ctr">
                    <a:solidFill>
                      <a:schemeClr val="tx2">
                        <a:lumMod val="20000"/>
                        <a:lumOff val="80000"/>
                      </a:schemeClr>
                    </a:solidFill>
                  </a:tcPr>
                </a:tc>
                <a:tc>
                  <a:txBody>
                    <a:bodyPr/>
                    <a:lstStyle/>
                    <a:p>
                      <a:pPr algn="ctr"/>
                      <a:r>
                        <a:rPr lang="es-CL" sz="2000" dirty="0" smtClean="0">
                          <a:solidFill>
                            <a:srgbClr val="FF0000"/>
                          </a:solidFill>
                        </a:rPr>
                        <a:t>4</a:t>
                      </a:r>
                      <a:endParaRPr lang="es-CL" sz="2000" dirty="0">
                        <a:solidFill>
                          <a:srgbClr val="FF0000"/>
                        </a:solidFill>
                      </a:endParaRPr>
                    </a:p>
                  </a:txBody>
                  <a:tcPr marL="91446" marR="91446" anchor="ctr">
                    <a:solidFill>
                      <a:schemeClr val="tx2">
                        <a:lumMod val="20000"/>
                        <a:lumOff val="80000"/>
                      </a:schemeClr>
                    </a:solidFill>
                  </a:tcPr>
                </a:tc>
                <a:tc>
                  <a:txBody>
                    <a:bodyPr/>
                    <a:lstStyle/>
                    <a:p>
                      <a:pPr algn="ctr"/>
                      <a:r>
                        <a:rPr lang="es-CL" sz="2000" dirty="0" smtClean="0">
                          <a:solidFill>
                            <a:srgbClr val="FF0000"/>
                          </a:solidFill>
                        </a:rPr>
                        <a:t>5</a:t>
                      </a:r>
                      <a:endParaRPr lang="es-CL" sz="2000" dirty="0">
                        <a:solidFill>
                          <a:srgbClr val="FF0000"/>
                        </a:solidFill>
                      </a:endParaRPr>
                    </a:p>
                  </a:txBody>
                  <a:tcPr marL="91446" marR="91446" anchor="ctr">
                    <a:solidFill>
                      <a:schemeClr val="tx2">
                        <a:lumMod val="20000"/>
                        <a:lumOff val="80000"/>
                      </a:schemeClr>
                    </a:solidFill>
                  </a:tcPr>
                </a:tc>
                <a:tc>
                  <a:txBody>
                    <a:bodyPr/>
                    <a:lstStyle/>
                    <a:p>
                      <a:pPr algn="ctr"/>
                      <a:r>
                        <a:rPr lang="es-CL" sz="2000" dirty="0" smtClean="0">
                          <a:solidFill>
                            <a:schemeClr val="tx2"/>
                          </a:solidFill>
                        </a:rPr>
                        <a:t>6</a:t>
                      </a:r>
                      <a:endParaRPr lang="es-CL" sz="2000" dirty="0">
                        <a:solidFill>
                          <a:schemeClr val="tx2"/>
                        </a:solidFill>
                      </a:endParaRPr>
                    </a:p>
                  </a:txBody>
                  <a:tcPr marL="91446" marR="91446" anchor="ctr">
                    <a:solidFill>
                      <a:schemeClr val="tx2">
                        <a:lumMod val="20000"/>
                        <a:lumOff val="80000"/>
                      </a:schemeClr>
                    </a:solidFill>
                  </a:tcPr>
                </a:tc>
                <a:tc>
                  <a:txBody>
                    <a:bodyPr/>
                    <a:lstStyle/>
                    <a:p>
                      <a:pPr algn="ctr"/>
                      <a:r>
                        <a:rPr lang="es-CL" sz="2000" dirty="0" smtClean="0">
                          <a:solidFill>
                            <a:schemeClr val="tx2"/>
                          </a:solidFill>
                        </a:rPr>
                        <a:t>7</a:t>
                      </a:r>
                      <a:endParaRPr lang="es-CL" sz="2000" dirty="0">
                        <a:solidFill>
                          <a:schemeClr val="tx2"/>
                        </a:solidFill>
                      </a:endParaRPr>
                    </a:p>
                  </a:txBody>
                  <a:tcPr marL="91446" marR="91446" anchor="ctr">
                    <a:solidFill>
                      <a:schemeClr val="tx2">
                        <a:lumMod val="20000"/>
                        <a:lumOff val="80000"/>
                      </a:schemeClr>
                    </a:solidFill>
                  </a:tcPr>
                </a:tc>
                <a:tc>
                  <a:txBody>
                    <a:bodyPr/>
                    <a:lstStyle/>
                    <a:p>
                      <a:pPr algn="ctr"/>
                      <a:r>
                        <a:rPr lang="es-CL" sz="2000" dirty="0" smtClean="0">
                          <a:solidFill>
                            <a:schemeClr val="tx2"/>
                          </a:solidFill>
                        </a:rPr>
                        <a:t>8</a:t>
                      </a:r>
                      <a:endParaRPr lang="es-CL" sz="2000" dirty="0">
                        <a:solidFill>
                          <a:schemeClr val="tx2"/>
                        </a:solidFill>
                      </a:endParaRPr>
                    </a:p>
                  </a:txBody>
                  <a:tcPr marL="91446" marR="91446" anchor="ctr">
                    <a:solidFill>
                      <a:schemeClr val="tx2">
                        <a:lumMod val="20000"/>
                        <a:lumOff val="80000"/>
                      </a:schemeClr>
                    </a:solidFill>
                  </a:tcPr>
                </a:tc>
                <a:tc>
                  <a:txBody>
                    <a:bodyPr/>
                    <a:lstStyle/>
                    <a:p>
                      <a:pPr algn="ctr"/>
                      <a:r>
                        <a:rPr lang="es-CL" sz="2000" dirty="0" smtClean="0">
                          <a:solidFill>
                            <a:schemeClr val="tx2"/>
                          </a:solidFill>
                        </a:rPr>
                        <a:t>9</a:t>
                      </a:r>
                      <a:endParaRPr lang="es-CL" sz="2000" dirty="0">
                        <a:solidFill>
                          <a:schemeClr val="tx2"/>
                        </a:solidFill>
                      </a:endParaRPr>
                    </a:p>
                  </a:txBody>
                  <a:tcPr marL="91446" marR="91446" anchor="ctr">
                    <a:solidFill>
                      <a:schemeClr val="tx2">
                        <a:lumMod val="20000"/>
                        <a:lumOff val="80000"/>
                      </a:schemeClr>
                    </a:solidFill>
                  </a:tcPr>
                </a:tc>
                <a:tc>
                  <a:txBody>
                    <a:bodyPr/>
                    <a:lstStyle/>
                    <a:p>
                      <a:pPr algn="ctr"/>
                      <a:r>
                        <a:rPr lang="es-CL" sz="1600" dirty="0" smtClean="0">
                          <a:solidFill>
                            <a:schemeClr val="tx2"/>
                          </a:solidFill>
                        </a:rPr>
                        <a:t>MUCHO</a:t>
                      </a:r>
                    </a:p>
                    <a:p>
                      <a:pPr algn="ctr"/>
                      <a:r>
                        <a:rPr lang="es-CL" sz="1600" dirty="0" smtClean="0">
                          <a:solidFill>
                            <a:schemeClr val="tx2"/>
                          </a:solidFill>
                        </a:rPr>
                        <a:t>10</a:t>
                      </a:r>
                      <a:endParaRPr lang="es-CL" sz="1600" dirty="0">
                        <a:solidFill>
                          <a:schemeClr val="tx2"/>
                        </a:solidFill>
                      </a:endParaRPr>
                    </a:p>
                  </a:txBody>
                  <a:tcPr marL="91446" marR="91446" anchor="ctr">
                    <a:solidFill>
                      <a:schemeClr val="tx2">
                        <a:lumMod val="20000"/>
                        <a:lumOff val="80000"/>
                      </a:schemeClr>
                    </a:solidFill>
                  </a:tcPr>
                </a:tc>
              </a:tr>
            </a:tbl>
          </a:graphicData>
        </a:graphic>
      </p:graphicFrame>
      <p:sp>
        <p:nvSpPr>
          <p:cNvPr id="16" name="15 Rectángulo"/>
          <p:cNvSpPr/>
          <p:nvPr/>
        </p:nvSpPr>
        <p:spPr>
          <a:xfrm>
            <a:off x="3203575" y="2836863"/>
            <a:ext cx="1714500" cy="47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3200" dirty="0">
              <a:solidFill>
                <a:srgbClr val="1F497D"/>
              </a:solidFill>
            </a:endParaRPr>
          </a:p>
        </p:txBody>
      </p:sp>
      <p:sp>
        <p:nvSpPr>
          <p:cNvPr id="17" name="16 Rectángulo"/>
          <p:cNvSpPr/>
          <p:nvPr/>
        </p:nvSpPr>
        <p:spPr>
          <a:xfrm>
            <a:off x="6178550" y="2809875"/>
            <a:ext cx="1809750" cy="5032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3200" dirty="0">
              <a:solidFill>
                <a:srgbClr val="1F497D"/>
              </a:solidFill>
            </a:endParaRPr>
          </a:p>
        </p:txBody>
      </p:sp>
      <p:sp>
        <p:nvSpPr>
          <p:cNvPr id="21" name="20 Rectángulo redondeado"/>
          <p:cNvSpPr/>
          <p:nvPr/>
        </p:nvSpPr>
        <p:spPr>
          <a:xfrm>
            <a:off x="7889875" y="2797175"/>
            <a:ext cx="1139825" cy="4460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1400" b="1" dirty="0">
                <a:solidFill>
                  <a:srgbClr val="1F497D"/>
                </a:solidFill>
              </a:rPr>
              <a:t>2014: 53,4%</a:t>
            </a:r>
          </a:p>
          <a:p>
            <a:pPr algn="ctr">
              <a:defRPr/>
            </a:pPr>
            <a:r>
              <a:rPr lang="es-ES" sz="1400" b="1" dirty="0">
                <a:solidFill>
                  <a:srgbClr val="1F497D"/>
                </a:solidFill>
              </a:rPr>
              <a:t>2013: 71,3%</a:t>
            </a:r>
          </a:p>
        </p:txBody>
      </p:sp>
      <p:sp>
        <p:nvSpPr>
          <p:cNvPr id="18" name="17 Rectángulo"/>
          <p:cNvSpPr/>
          <p:nvPr/>
        </p:nvSpPr>
        <p:spPr>
          <a:xfrm>
            <a:off x="3168650" y="4208463"/>
            <a:ext cx="1714500" cy="477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3200" dirty="0">
              <a:solidFill>
                <a:srgbClr val="1F497D"/>
              </a:solidFill>
            </a:endParaRPr>
          </a:p>
        </p:txBody>
      </p:sp>
      <p:sp>
        <p:nvSpPr>
          <p:cNvPr id="82977" name="6 CuadroTexto"/>
          <p:cNvSpPr txBox="1">
            <a:spLocks noChangeArrowheads="1"/>
          </p:cNvSpPr>
          <p:nvPr/>
        </p:nvSpPr>
        <p:spPr bwMode="auto">
          <a:xfrm>
            <a:off x="136525" y="4116388"/>
            <a:ext cx="2911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a:solidFill>
                  <a:srgbClr val="1F497D"/>
                </a:solidFill>
                <a:latin typeface="Calibri" pitchFamily="34" charset="0"/>
              </a:rPr>
              <a:t>¿Qué tanto le interesa informarse sobre lo que hace el Estado?</a:t>
            </a:r>
          </a:p>
        </p:txBody>
      </p:sp>
      <p:sp>
        <p:nvSpPr>
          <p:cNvPr id="20" name="19 Rectángulo"/>
          <p:cNvSpPr/>
          <p:nvPr/>
        </p:nvSpPr>
        <p:spPr>
          <a:xfrm>
            <a:off x="6248400" y="4181475"/>
            <a:ext cx="1809750" cy="50482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3200" dirty="0">
              <a:solidFill>
                <a:srgbClr val="1F497D"/>
              </a:solidFill>
            </a:endParaRPr>
          </a:p>
        </p:txBody>
      </p:sp>
      <p:sp>
        <p:nvSpPr>
          <p:cNvPr id="23" name="22 Rectángulo redondeado"/>
          <p:cNvSpPr/>
          <p:nvPr/>
        </p:nvSpPr>
        <p:spPr>
          <a:xfrm>
            <a:off x="7926388" y="4181475"/>
            <a:ext cx="1139825" cy="4460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1400" b="1" dirty="0">
                <a:solidFill>
                  <a:srgbClr val="1F497D"/>
                </a:solidFill>
              </a:rPr>
              <a:t>2014: 52,9%</a:t>
            </a:r>
          </a:p>
          <a:p>
            <a:pPr algn="ctr">
              <a:defRPr/>
            </a:pPr>
            <a:r>
              <a:rPr lang="es-ES" sz="1400" b="1" dirty="0">
                <a:solidFill>
                  <a:srgbClr val="1F497D"/>
                </a:solidFill>
              </a:rPr>
              <a:t>2013: 68,7%</a:t>
            </a:r>
          </a:p>
        </p:txBody>
      </p:sp>
      <p:sp>
        <p:nvSpPr>
          <p:cNvPr id="82980" name="CuadroTexto 17"/>
          <p:cNvSpPr txBox="1">
            <a:spLocks noChangeArrowheads="1"/>
          </p:cNvSpPr>
          <p:nvPr/>
        </p:nvSpPr>
        <p:spPr bwMode="auto">
          <a:xfrm>
            <a:off x="6613525" y="4238625"/>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b="1">
                <a:solidFill>
                  <a:srgbClr val="1F497D"/>
                </a:solidFill>
              </a:rPr>
              <a:t>51,7%</a:t>
            </a:r>
          </a:p>
        </p:txBody>
      </p:sp>
      <p:sp>
        <p:nvSpPr>
          <p:cNvPr id="82981" name="CuadroTexto 1"/>
          <p:cNvSpPr txBox="1">
            <a:spLocks noChangeArrowheads="1"/>
          </p:cNvSpPr>
          <p:nvPr/>
        </p:nvSpPr>
        <p:spPr bwMode="auto">
          <a:xfrm>
            <a:off x="3486150" y="4238625"/>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b="1">
                <a:solidFill>
                  <a:srgbClr val="FF0000"/>
                </a:solidFill>
              </a:rPr>
              <a:t>48,3%</a:t>
            </a:r>
          </a:p>
        </p:txBody>
      </p:sp>
      <p:sp>
        <p:nvSpPr>
          <p:cNvPr id="2" name="1 Rectángulo redondeado"/>
          <p:cNvSpPr/>
          <p:nvPr/>
        </p:nvSpPr>
        <p:spPr>
          <a:xfrm>
            <a:off x="611188" y="5157788"/>
            <a:ext cx="788511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prstClr val="white"/>
                </a:solidFill>
              </a:rPr>
              <a:t>Hay un mantención en la percepción de utilidad de la Transparencia y en el interés de informarse sobre lo que hace el Estado en relación al año pasado.</a:t>
            </a:r>
            <a:endParaRPr lang="es-CL" b="1" dirty="0">
              <a:solidFill>
                <a:prstClr val="white"/>
              </a:solidFill>
            </a:endParaRPr>
          </a:p>
        </p:txBody>
      </p:sp>
      <p:sp>
        <p:nvSpPr>
          <p:cNvPr id="26" name="25 Rectángulo redondeado"/>
          <p:cNvSpPr/>
          <p:nvPr/>
        </p:nvSpPr>
        <p:spPr>
          <a:xfrm>
            <a:off x="7869238" y="3319463"/>
            <a:ext cx="1171575" cy="4460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b="1" dirty="0">
                <a:solidFill>
                  <a:schemeClr val="tx2"/>
                </a:solidFill>
              </a:rPr>
              <a:t>Funcionarios</a:t>
            </a:r>
          </a:p>
          <a:p>
            <a:pPr algn="ctr">
              <a:defRPr/>
            </a:pPr>
            <a:r>
              <a:rPr lang="es-ES" sz="1400" b="1" dirty="0">
                <a:solidFill>
                  <a:schemeClr val="tx2"/>
                </a:solidFill>
              </a:rPr>
              <a:t>70,3%</a:t>
            </a:r>
          </a:p>
        </p:txBody>
      </p:sp>
      <p:sp>
        <p:nvSpPr>
          <p:cNvPr id="82984"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
        <p:nvSpPr>
          <p:cNvPr id="82985" name="CuadroTexto 1"/>
          <p:cNvSpPr txBox="1">
            <a:spLocks noChangeArrowheads="1"/>
          </p:cNvSpPr>
          <p:nvPr/>
        </p:nvSpPr>
        <p:spPr bwMode="auto">
          <a:xfrm>
            <a:off x="3635375" y="2852738"/>
            <a:ext cx="83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b="1">
                <a:solidFill>
                  <a:srgbClr val="FF0000"/>
                </a:solidFill>
              </a:rPr>
              <a:t>47,6%</a:t>
            </a:r>
          </a:p>
        </p:txBody>
      </p:sp>
      <p:sp>
        <p:nvSpPr>
          <p:cNvPr id="82986" name="CuadroTexto 17"/>
          <p:cNvSpPr txBox="1">
            <a:spLocks noChangeArrowheads="1"/>
          </p:cNvSpPr>
          <p:nvPr/>
        </p:nvSpPr>
        <p:spPr bwMode="auto">
          <a:xfrm>
            <a:off x="6661150" y="2852738"/>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b="1">
                <a:solidFill>
                  <a:srgbClr val="1F497D"/>
                </a:solidFill>
              </a:rPr>
              <a:t>52,4%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0825" y="260350"/>
            <a:ext cx="6500813" cy="714375"/>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Valoración de la Transparencia:</a:t>
            </a:r>
            <a:br>
              <a:rPr lang="es-CL" sz="2800" b="1" dirty="0" smtClean="0">
                <a:solidFill>
                  <a:schemeClr val="accent5">
                    <a:lumMod val="60000"/>
                    <a:lumOff val="40000"/>
                  </a:schemeClr>
                </a:solidFill>
                <a:latin typeface="Century Gothic" pitchFamily="34" charset="0"/>
              </a:rPr>
            </a:br>
            <a:r>
              <a:rPr lang="es-CL" sz="2800" b="1" dirty="0" smtClean="0">
                <a:solidFill>
                  <a:schemeClr val="accent5">
                    <a:lumMod val="60000"/>
                    <a:lumOff val="40000"/>
                  </a:schemeClr>
                </a:solidFill>
                <a:latin typeface="Century Gothic" pitchFamily="34" charset="0"/>
              </a:rPr>
              <a:t>Sentido de Utilidad</a:t>
            </a:r>
            <a:endParaRPr lang="es-CL" sz="2800" b="1" dirty="0">
              <a:solidFill>
                <a:schemeClr val="accent5">
                  <a:lumMod val="60000"/>
                  <a:lumOff val="40000"/>
                </a:schemeClr>
              </a:solidFill>
              <a:latin typeface="Century Gothic" pitchFamily="34" charset="0"/>
            </a:endParaRPr>
          </a:p>
        </p:txBody>
      </p:sp>
      <p:sp>
        <p:nvSpPr>
          <p:cNvPr id="83971"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
        <p:nvSpPr>
          <p:cNvPr id="83972" name="6 CuadroTexto"/>
          <p:cNvSpPr txBox="1">
            <a:spLocks noChangeArrowheads="1"/>
          </p:cNvSpPr>
          <p:nvPr/>
        </p:nvSpPr>
        <p:spPr bwMode="auto">
          <a:xfrm>
            <a:off x="5148263" y="1085850"/>
            <a:ext cx="3311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a:solidFill>
                  <a:srgbClr val="1F497D"/>
                </a:solidFill>
                <a:latin typeface="Calibri" pitchFamily="34" charset="0"/>
              </a:rPr>
              <a:t>¿Qué tanta utilidad tiene para Ud. como ciudadano la existencia de Transparencia en el Estado? </a:t>
            </a:r>
            <a:r>
              <a:rPr lang="es-CL" altLang="es-CL" sz="1600">
                <a:solidFill>
                  <a:srgbClr val="1F497D"/>
                </a:solidFill>
                <a:latin typeface="Calibri" pitchFamily="34" charset="0"/>
              </a:rPr>
              <a:t>(media)</a:t>
            </a:r>
            <a:endParaRPr lang="es-CL" altLang="es-CL" sz="1600" b="1">
              <a:solidFill>
                <a:srgbClr val="1F497D"/>
              </a:solidFill>
              <a:latin typeface="Calibri" pitchFamily="34" charset="0"/>
            </a:endParaRPr>
          </a:p>
        </p:txBody>
      </p:sp>
      <p:sp>
        <p:nvSpPr>
          <p:cNvPr id="83973" name="6 CuadroTexto"/>
          <p:cNvSpPr txBox="1">
            <a:spLocks noChangeArrowheads="1"/>
          </p:cNvSpPr>
          <p:nvPr/>
        </p:nvSpPr>
        <p:spPr bwMode="auto">
          <a:xfrm>
            <a:off x="468313" y="1260475"/>
            <a:ext cx="330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a:solidFill>
                  <a:srgbClr val="1F497D"/>
                </a:solidFill>
                <a:latin typeface="Calibri" pitchFamily="34" charset="0"/>
              </a:rPr>
              <a:t>¿Qué tanto le interesa informarse sobre lo que hace el Estado? </a:t>
            </a:r>
            <a:r>
              <a:rPr lang="es-CL" altLang="es-CL" sz="1600">
                <a:solidFill>
                  <a:srgbClr val="1F497D"/>
                </a:solidFill>
                <a:latin typeface="Calibri" pitchFamily="34" charset="0"/>
              </a:rPr>
              <a:t>(media)</a:t>
            </a:r>
          </a:p>
        </p:txBody>
      </p:sp>
      <p:graphicFrame>
        <p:nvGraphicFramePr>
          <p:cNvPr id="83974" name="1 Gráfico"/>
          <p:cNvGraphicFramePr>
            <a:graphicFrameLocks/>
          </p:cNvGraphicFramePr>
          <p:nvPr/>
        </p:nvGraphicFramePr>
        <p:xfrm>
          <a:off x="50800" y="1938338"/>
          <a:ext cx="4500563" cy="4278312"/>
        </p:xfrm>
        <a:graphic>
          <a:graphicData uri="http://schemas.openxmlformats.org/presentationml/2006/ole">
            <mc:AlternateContent xmlns:mc="http://schemas.openxmlformats.org/markup-compatibility/2006">
              <mc:Choice xmlns:v="urn:schemas-microsoft-com:vml" Requires="v">
                <p:oleObj spid="_x0000_s83990" r:id="rId3" imgW="4505334" imgH="4279763" progId="Excel.Chart.8">
                  <p:embed/>
                </p:oleObj>
              </mc:Choice>
              <mc:Fallback>
                <p:oleObj r:id="rId3" imgW="4505334" imgH="4279763" progId="Excel.Chart.8">
                  <p:embed/>
                  <p:pic>
                    <p:nvPicPr>
                      <p:cNvPr id="0" name="1 Gráfic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938338"/>
                        <a:ext cx="450056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5" name="1 Gráfico"/>
          <p:cNvGraphicFramePr>
            <a:graphicFrameLocks/>
          </p:cNvGraphicFramePr>
          <p:nvPr/>
        </p:nvGraphicFramePr>
        <p:xfrm>
          <a:off x="4737100" y="1938338"/>
          <a:ext cx="4133850" cy="4349750"/>
        </p:xfrm>
        <a:graphic>
          <a:graphicData uri="http://schemas.openxmlformats.org/presentationml/2006/ole">
            <mc:AlternateContent xmlns:mc="http://schemas.openxmlformats.org/markup-compatibility/2006">
              <mc:Choice xmlns:v="urn:schemas-microsoft-com:vml" Requires="v">
                <p:oleObj spid="_x0000_s83991" r:id="rId5" imgW="4133446" imgH="4352921" progId="Excel.Chart.8">
                  <p:embed/>
                </p:oleObj>
              </mc:Choice>
              <mc:Fallback>
                <p:oleObj r:id="rId5" imgW="4133446" imgH="4352921" progId="Excel.Chart.8">
                  <p:embed/>
                  <p:pic>
                    <p:nvPicPr>
                      <p:cNvPr id="0" name="1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7100" y="1938338"/>
                        <a:ext cx="41338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txBox="1">
            <a:spLocks/>
          </p:cNvSpPr>
          <p:nvPr/>
        </p:nvSpPr>
        <p:spPr bwMode="auto">
          <a:xfrm>
            <a:off x="457200" y="142875"/>
            <a:ext cx="8229600" cy="714375"/>
          </a:xfrm>
          <a:prstGeom prst="rect">
            <a:avLst/>
          </a:prstGeom>
          <a:noFill/>
          <a:ln w="9525">
            <a:noFill/>
            <a:miter lim="800000"/>
            <a:headEnd/>
            <a:tailEnd/>
          </a:ln>
        </p:spPr>
        <p:txBody>
          <a:bodyPr anchor="ctr">
            <a:normAutofit fontScale="97500" lnSpcReduction="10000"/>
          </a:bodyPr>
          <a:lstStyle/>
          <a:p>
            <a:pPr fontAlgn="auto">
              <a:spcAft>
                <a:spcPts val="0"/>
              </a:spcAft>
              <a:defRPr/>
            </a:pPr>
            <a:r>
              <a:rPr lang="es-CL" sz="4400" b="1" dirty="0">
                <a:solidFill>
                  <a:srgbClr val="17365D">
                    <a:lumMod val="60000"/>
                    <a:lumOff val="40000"/>
                  </a:srgbClr>
                </a:solidFill>
                <a:latin typeface="Century Gothic" pitchFamily="34" charset="0"/>
              </a:rPr>
              <a:t>Marco de referencia</a:t>
            </a:r>
          </a:p>
        </p:txBody>
      </p:sp>
      <p:graphicFrame>
        <p:nvGraphicFramePr>
          <p:cNvPr id="6" name="6 Marcador de contenido"/>
          <p:cNvGraphicFramePr>
            <a:graphicFrameLocks noGrp="1"/>
          </p:cNvGraphicFramePr>
          <p:nvPr>
            <p:ph idx="1"/>
          </p:nvPr>
        </p:nvGraphicFramePr>
        <p:xfrm>
          <a:off x="2390861" y="3734701"/>
          <a:ext cx="4362278" cy="2646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324" name="7 CuadroTexto"/>
          <p:cNvSpPr txBox="1">
            <a:spLocks noChangeArrowheads="1"/>
          </p:cNvSpPr>
          <p:nvPr/>
        </p:nvSpPr>
        <p:spPr bwMode="auto">
          <a:xfrm>
            <a:off x="206375" y="1066800"/>
            <a:ext cx="8424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sz="1600">
                <a:solidFill>
                  <a:srgbClr val="000000"/>
                </a:solidFill>
                <a:latin typeface="Calibri" pitchFamily="34" charset="0"/>
              </a:rPr>
              <a:t>El modelo general de instalación del Derecho se mantiene, siendo el foco del Estudio Nacional de Transparencia el actor «ciudadanía» y la constatación de su nivel de conocimiento y valoración de la transparencia pública, entendida como un principio abstracto de adscripción general que puede ser susceptible de múltiples interpretaciones; y del Derecho de Acceso a la Información Pública, como el componente empírico sobre el cual se aplica el concepto, tanto en la legislación, como en la aplicación de sus contenidos en el contexto nacional.</a:t>
            </a:r>
            <a:endParaRPr lang="es-ES" altLang="es-CL" sz="1600">
              <a:solidFill>
                <a:srgbClr val="000000"/>
              </a:solidFill>
              <a:latin typeface="Calibri" pitchFamily="34" charset="0"/>
            </a:endParaRPr>
          </a:p>
        </p:txBody>
      </p:sp>
      <p:sp>
        <p:nvSpPr>
          <p:cNvPr id="56325" name="8 CuadroTexto"/>
          <p:cNvSpPr txBox="1">
            <a:spLocks noChangeArrowheads="1"/>
          </p:cNvSpPr>
          <p:nvPr/>
        </p:nvSpPr>
        <p:spPr bwMode="auto">
          <a:xfrm>
            <a:off x="1908175" y="2636838"/>
            <a:ext cx="532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a:solidFill>
                  <a:srgbClr val="000000"/>
                </a:solidFill>
                <a:latin typeface="Calibri" pitchFamily="34" charset="0"/>
              </a:rPr>
              <a:t>Campo inmediato de acción de la Política Pública sobre el Derecho de Acceso a la Información Pública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7950" y="627063"/>
            <a:ext cx="8537575" cy="714375"/>
          </a:xfrm>
        </p:spPr>
        <p:txBody>
          <a:bodyPr rtlCol="0">
            <a:noAutofit/>
          </a:bodyPr>
          <a:lstStyle/>
          <a:p>
            <a:pPr algn="l" eaLnBrk="1" fontAlgn="auto" hangingPunct="1">
              <a:spcAft>
                <a:spcPts val="0"/>
              </a:spcAft>
              <a:defRPr/>
            </a:pPr>
            <a:r>
              <a:rPr lang="es-ES" sz="2500" b="1" dirty="0" smtClean="0">
                <a:solidFill>
                  <a:schemeClr val="accent5">
                    <a:lumMod val="60000"/>
                    <a:lumOff val="40000"/>
                  </a:schemeClr>
                </a:solidFill>
                <a:latin typeface="Century Gothic" pitchFamily="34" charset="0"/>
              </a:rPr>
              <a:t>Valoración general del Derecho de Acceso a la Información Pública como Derecho</a:t>
            </a:r>
            <a:endParaRPr lang="es-CL" sz="2500" b="1" dirty="0">
              <a:solidFill>
                <a:schemeClr val="accent5">
                  <a:lumMod val="60000"/>
                  <a:lumOff val="40000"/>
                </a:schemeClr>
              </a:solidFill>
              <a:latin typeface="Century Gothic" pitchFamily="34" charset="0"/>
            </a:endParaRPr>
          </a:p>
        </p:txBody>
      </p:sp>
      <p:graphicFrame>
        <p:nvGraphicFramePr>
          <p:cNvPr id="5" name="4 Tabla"/>
          <p:cNvGraphicFramePr>
            <a:graphicFrameLocks noGrp="1"/>
          </p:cNvGraphicFramePr>
          <p:nvPr/>
        </p:nvGraphicFramePr>
        <p:xfrm>
          <a:off x="6011863" y="2608263"/>
          <a:ext cx="2303464" cy="609600"/>
        </p:xfrm>
        <a:graphic>
          <a:graphicData uri="http://schemas.openxmlformats.org/drawingml/2006/table">
            <a:tbl>
              <a:tblPr firstRow="1" bandRow="1">
                <a:tableStyleId>{5DA37D80-6434-44D0-A028-1B22A696006F}</a:tableStyleId>
              </a:tblPr>
              <a:tblGrid>
                <a:gridCol w="575866"/>
                <a:gridCol w="575866"/>
                <a:gridCol w="575866"/>
                <a:gridCol w="575866"/>
              </a:tblGrid>
              <a:tr h="288032">
                <a:tc>
                  <a:txBody>
                    <a:bodyPr/>
                    <a:lstStyle/>
                    <a:p>
                      <a:pPr algn="ctr"/>
                      <a:r>
                        <a:rPr lang="es-ES" sz="1400" dirty="0" smtClean="0"/>
                        <a:t>2014</a:t>
                      </a:r>
                      <a:endParaRPr lang="es-ES" sz="1400" dirty="0"/>
                    </a:p>
                  </a:txBody>
                  <a:tcPr marL="91425" marR="91425"/>
                </a:tc>
                <a:tc>
                  <a:txBody>
                    <a:bodyPr/>
                    <a:lstStyle/>
                    <a:p>
                      <a:pPr algn="ctr"/>
                      <a:r>
                        <a:rPr lang="es-ES" sz="1400" dirty="0" smtClean="0"/>
                        <a:t>2013</a:t>
                      </a:r>
                      <a:endParaRPr lang="es-ES" sz="1400" dirty="0"/>
                    </a:p>
                  </a:txBody>
                  <a:tcPr marL="91425" marR="91425"/>
                </a:tc>
                <a:tc>
                  <a:txBody>
                    <a:bodyPr/>
                    <a:lstStyle/>
                    <a:p>
                      <a:pPr algn="ctr"/>
                      <a:r>
                        <a:rPr lang="es-CL" sz="1400" dirty="0" smtClean="0"/>
                        <a:t>2012</a:t>
                      </a:r>
                      <a:endParaRPr lang="es-ES" sz="1400" dirty="0"/>
                    </a:p>
                  </a:txBody>
                  <a:tcPr marL="91425" marR="91425"/>
                </a:tc>
                <a:tc>
                  <a:txBody>
                    <a:bodyPr/>
                    <a:lstStyle/>
                    <a:p>
                      <a:pPr algn="ctr"/>
                      <a:r>
                        <a:rPr lang="es-CL" sz="1400" dirty="0" smtClean="0"/>
                        <a:t>2011</a:t>
                      </a:r>
                      <a:endParaRPr lang="es-ES" sz="1400" dirty="0"/>
                    </a:p>
                  </a:txBody>
                  <a:tcPr marL="91425" marR="91425"/>
                </a:tc>
              </a:tr>
              <a:tr h="288032">
                <a:tc>
                  <a:txBody>
                    <a:bodyPr/>
                    <a:lstStyle/>
                    <a:p>
                      <a:pPr algn="ctr"/>
                      <a:r>
                        <a:rPr lang="es-ES" sz="1400" dirty="0" smtClean="0"/>
                        <a:t>85%</a:t>
                      </a:r>
                      <a:endParaRPr lang="es-ES" sz="1400" dirty="0"/>
                    </a:p>
                  </a:txBody>
                  <a:tcPr marL="91425" marR="91425"/>
                </a:tc>
                <a:tc>
                  <a:txBody>
                    <a:bodyPr/>
                    <a:lstStyle/>
                    <a:p>
                      <a:pPr algn="ctr"/>
                      <a:r>
                        <a:rPr lang="es-ES" sz="1400" dirty="0" smtClean="0"/>
                        <a:t>88%</a:t>
                      </a:r>
                      <a:endParaRPr lang="es-ES" sz="1400" dirty="0"/>
                    </a:p>
                  </a:txBody>
                  <a:tcPr marL="91425" marR="91425"/>
                </a:tc>
                <a:tc>
                  <a:txBody>
                    <a:bodyPr/>
                    <a:lstStyle/>
                    <a:p>
                      <a:pPr algn="ctr"/>
                      <a:r>
                        <a:rPr lang="es-CL" sz="1400" dirty="0" smtClean="0"/>
                        <a:t>87%</a:t>
                      </a:r>
                      <a:endParaRPr lang="es-ES" sz="1400" dirty="0"/>
                    </a:p>
                  </a:txBody>
                  <a:tcPr marL="91425" marR="91425"/>
                </a:tc>
                <a:tc>
                  <a:txBody>
                    <a:bodyPr/>
                    <a:lstStyle/>
                    <a:p>
                      <a:pPr algn="ctr"/>
                      <a:r>
                        <a:rPr lang="es-CL" sz="1400" dirty="0" smtClean="0"/>
                        <a:t>78%</a:t>
                      </a:r>
                      <a:endParaRPr lang="es-ES" sz="1400" dirty="0"/>
                    </a:p>
                  </a:txBody>
                  <a:tcPr marL="91425" marR="91425"/>
                </a:tc>
              </a:tr>
            </a:tbl>
          </a:graphicData>
        </a:graphic>
      </p:graphicFrame>
      <p:graphicFrame>
        <p:nvGraphicFramePr>
          <p:cNvPr id="7" name="6 Tabla"/>
          <p:cNvGraphicFramePr>
            <a:graphicFrameLocks noGrp="1"/>
          </p:cNvGraphicFramePr>
          <p:nvPr/>
        </p:nvGraphicFramePr>
        <p:xfrm>
          <a:off x="6011863" y="4891088"/>
          <a:ext cx="2303462" cy="663575"/>
        </p:xfrm>
        <a:graphic>
          <a:graphicData uri="http://schemas.openxmlformats.org/drawingml/2006/table">
            <a:tbl>
              <a:tblPr firstRow="1" bandRow="1">
                <a:tableStyleId>{5DA37D80-6434-44D0-A028-1B22A696006F}</a:tableStyleId>
              </a:tblPr>
              <a:tblGrid>
                <a:gridCol w="592319"/>
                <a:gridCol w="592319"/>
                <a:gridCol w="548443"/>
                <a:gridCol w="570381"/>
              </a:tblGrid>
              <a:tr h="304544">
                <a:tc>
                  <a:txBody>
                    <a:bodyPr/>
                    <a:lstStyle/>
                    <a:p>
                      <a:pPr algn="ctr"/>
                      <a:r>
                        <a:rPr lang="es-ES" sz="1400" dirty="0" smtClean="0"/>
                        <a:t>2014</a:t>
                      </a:r>
                      <a:endParaRPr lang="es-ES" sz="1400" dirty="0"/>
                    </a:p>
                  </a:txBody>
                  <a:tcPr marL="91425" marR="91425" marT="45592" marB="45592"/>
                </a:tc>
                <a:tc>
                  <a:txBody>
                    <a:bodyPr/>
                    <a:lstStyle/>
                    <a:p>
                      <a:pPr algn="ctr"/>
                      <a:r>
                        <a:rPr lang="es-ES" sz="1400" dirty="0" smtClean="0"/>
                        <a:t>2013</a:t>
                      </a:r>
                      <a:endParaRPr lang="es-ES" sz="1400" dirty="0"/>
                    </a:p>
                  </a:txBody>
                  <a:tcPr marL="91425" marR="91425" marT="45592" marB="45592"/>
                </a:tc>
                <a:tc>
                  <a:txBody>
                    <a:bodyPr/>
                    <a:lstStyle/>
                    <a:p>
                      <a:pPr algn="ctr"/>
                      <a:r>
                        <a:rPr lang="es-CL" sz="1400" dirty="0" smtClean="0"/>
                        <a:t>2012</a:t>
                      </a:r>
                      <a:endParaRPr lang="es-ES" sz="1400" dirty="0"/>
                    </a:p>
                  </a:txBody>
                  <a:tcPr marL="91425" marR="91425" marT="45592" marB="45592"/>
                </a:tc>
                <a:tc>
                  <a:txBody>
                    <a:bodyPr/>
                    <a:lstStyle/>
                    <a:p>
                      <a:pPr algn="ctr"/>
                      <a:r>
                        <a:rPr lang="es-CL" sz="1400" dirty="0" smtClean="0"/>
                        <a:t>2011</a:t>
                      </a:r>
                      <a:endParaRPr lang="es-ES" sz="1400" dirty="0"/>
                    </a:p>
                  </a:txBody>
                  <a:tcPr marL="91425" marR="91425" marT="45592" marB="45592"/>
                </a:tc>
              </a:tr>
              <a:tr h="359031">
                <a:tc>
                  <a:txBody>
                    <a:bodyPr/>
                    <a:lstStyle/>
                    <a:p>
                      <a:pPr algn="ctr"/>
                      <a:r>
                        <a:rPr lang="es-ES" sz="1400" dirty="0" smtClean="0"/>
                        <a:t>87%</a:t>
                      </a:r>
                      <a:endParaRPr lang="es-ES" sz="1400" dirty="0"/>
                    </a:p>
                  </a:txBody>
                  <a:tcPr marL="91425" marR="91425" marT="45592" marB="45592"/>
                </a:tc>
                <a:tc>
                  <a:txBody>
                    <a:bodyPr/>
                    <a:lstStyle/>
                    <a:p>
                      <a:pPr algn="ctr"/>
                      <a:r>
                        <a:rPr lang="es-ES" sz="1400" dirty="0" smtClean="0"/>
                        <a:t>87%</a:t>
                      </a:r>
                      <a:endParaRPr lang="es-ES" sz="1400" dirty="0"/>
                    </a:p>
                  </a:txBody>
                  <a:tcPr marL="91425" marR="91425" marT="45592" marB="45592"/>
                </a:tc>
                <a:tc>
                  <a:txBody>
                    <a:bodyPr/>
                    <a:lstStyle/>
                    <a:p>
                      <a:pPr algn="ctr"/>
                      <a:r>
                        <a:rPr lang="es-CL" sz="1400" dirty="0" smtClean="0"/>
                        <a:t>89%</a:t>
                      </a:r>
                      <a:endParaRPr lang="es-ES" sz="1400" dirty="0"/>
                    </a:p>
                  </a:txBody>
                  <a:tcPr marL="91425" marR="91425" marT="45592" marB="45592"/>
                </a:tc>
                <a:tc>
                  <a:txBody>
                    <a:bodyPr/>
                    <a:lstStyle/>
                    <a:p>
                      <a:pPr algn="ctr"/>
                      <a:r>
                        <a:rPr lang="es-CL" sz="1400" dirty="0" smtClean="0"/>
                        <a:t>57%</a:t>
                      </a:r>
                      <a:endParaRPr lang="es-ES" sz="1400" dirty="0"/>
                    </a:p>
                  </a:txBody>
                  <a:tcPr marL="91425" marR="91425" marT="45592" marB="45592"/>
                </a:tc>
              </a:tr>
            </a:tbl>
          </a:graphicData>
        </a:graphic>
      </p:graphicFrame>
      <p:graphicFrame>
        <p:nvGraphicFramePr>
          <p:cNvPr id="8" name="7 Tabla"/>
          <p:cNvGraphicFramePr>
            <a:graphicFrameLocks noGrp="1"/>
          </p:cNvGraphicFramePr>
          <p:nvPr/>
        </p:nvGraphicFramePr>
        <p:xfrm>
          <a:off x="6011863" y="3722688"/>
          <a:ext cx="2303464" cy="609600"/>
        </p:xfrm>
        <a:graphic>
          <a:graphicData uri="http://schemas.openxmlformats.org/drawingml/2006/table">
            <a:tbl>
              <a:tblPr firstRow="1" bandRow="1">
                <a:tableStyleId>{5DA37D80-6434-44D0-A028-1B22A696006F}</a:tableStyleId>
              </a:tblPr>
              <a:tblGrid>
                <a:gridCol w="575866"/>
                <a:gridCol w="575866"/>
                <a:gridCol w="575866"/>
                <a:gridCol w="575866"/>
              </a:tblGrid>
              <a:tr h="288032">
                <a:tc>
                  <a:txBody>
                    <a:bodyPr/>
                    <a:lstStyle/>
                    <a:p>
                      <a:pPr algn="ctr"/>
                      <a:r>
                        <a:rPr lang="es-ES" sz="1400" dirty="0" smtClean="0"/>
                        <a:t>2014</a:t>
                      </a:r>
                      <a:endParaRPr lang="es-ES" sz="1400" dirty="0"/>
                    </a:p>
                  </a:txBody>
                  <a:tcPr marL="91425" marR="91425"/>
                </a:tc>
                <a:tc>
                  <a:txBody>
                    <a:bodyPr/>
                    <a:lstStyle/>
                    <a:p>
                      <a:pPr algn="ctr"/>
                      <a:r>
                        <a:rPr lang="es-ES" sz="1400" dirty="0" smtClean="0"/>
                        <a:t>2013</a:t>
                      </a:r>
                      <a:endParaRPr lang="es-ES" sz="1400" dirty="0"/>
                    </a:p>
                  </a:txBody>
                  <a:tcPr marL="91425" marR="91425"/>
                </a:tc>
                <a:tc>
                  <a:txBody>
                    <a:bodyPr/>
                    <a:lstStyle/>
                    <a:p>
                      <a:pPr algn="ctr"/>
                      <a:r>
                        <a:rPr lang="es-CL" sz="1400" dirty="0" smtClean="0"/>
                        <a:t>2012</a:t>
                      </a:r>
                      <a:endParaRPr lang="es-ES" sz="1400" dirty="0"/>
                    </a:p>
                  </a:txBody>
                  <a:tcPr marL="91425" marR="91425"/>
                </a:tc>
                <a:tc>
                  <a:txBody>
                    <a:bodyPr/>
                    <a:lstStyle/>
                    <a:p>
                      <a:pPr algn="ctr"/>
                      <a:r>
                        <a:rPr lang="es-CL" sz="1400" dirty="0" smtClean="0"/>
                        <a:t>2011</a:t>
                      </a:r>
                      <a:endParaRPr lang="es-ES" sz="1400" dirty="0"/>
                    </a:p>
                  </a:txBody>
                  <a:tcPr marL="91425" marR="91425"/>
                </a:tc>
              </a:tr>
              <a:tr h="288032">
                <a:tc>
                  <a:txBody>
                    <a:bodyPr/>
                    <a:lstStyle/>
                    <a:p>
                      <a:pPr algn="ctr"/>
                      <a:r>
                        <a:rPr lang="es-ES" sz="1400" dirty="0" smtClean="0"/>
                        <a:t>86%</a:t>
                      </a:r>
                      <a:endParaRPr lang="es-ES" sz="1400" dirty="0"/>
                    </a:p>
                  </a:txBody>
                  <a:tcPr marL="91425" marR="91425"/>
                </a:tc>
                <a:tc>
                  <a:txBody>
                    <a:bodyPr/>
                    <a:lstStyle/>
                    <a:p>
                      <a:pPr algn="ctr"/>
                      <a:r>
                        <a:rPr lang="es-ES" sz="1400" dirty="0" smtClean="0"/>
                        <a:t>90%</a:t>
                      </a:r>
                      <a:endParaRPr lang="es-ES" sz="1400" dirty="0"/>
                    </a:p>
                  </a:txBody>
                  <a:tcPr marL="91425" marR="91425"/>
                </a:tc>
                <a:tc>
                  <a:txBody>
                    <a:bodyPr/>
                    <a:lstStyle/>
                    <a:p>
                      <a:pPr algn="ctr"/>
                      <a:r>
                        <a:rPr lang="es-CL" sz="1400" dirty="0" smtClean="0"/>
                        <a:t>90%</a:t>
                      </a:r>
                      <a:endParaRPr lang="es-ES" sz="1400" dirty="0"/>
                    </a:p>
                  </a:txBody>
                  <a:tcPr marL="91425" marR="91425"/>
                </a:tc>
                <a:tc>
                  <a:txBody>
                    <a:bodyPr/>
                    <a:lstStyle/>
                    <a:p>
                      <a:pPr algn="ctr"/>
                      <a:r>
                        <a:rPr lang="es-CL" sz="1400" dirty="0" smtClean="0"/>
                        <a:t>75%</a:t>
                      </a:r>
                      <a:endParaRPr lang="es-ES" sz="1400" dirty="0"/>
                    </a:p>
                  </a:txBody>
                  <a:tcPr marL="91425" marR="91425"/>
                </a:tc>
              </a:tr>
            </a:tbl>
          </a:graphicData>
        </a:graphic>
      </p:graphicFrame>
      <p:sp>
        <p:nvSpPr>
          <p:cNvPr id="2" name="1 Flecha abajo"/>
          <p:cNvSpPr/>
          <p:nvPr/>
        </p:nvSpPr>
        <p:spPr>
          <a:xfrm>
            <a:off x="5649913" y="3954463"/>
            <a:ext cx="217487" cy="2889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9" name="8 Flecha abajo"/>
          <p:cNvSpPr/>
          <p:nvPr/>
        </p:nvSpPr>
        <p:spPr>
          <a:xfrm>
            <a:off x="5649913" y="5035550"/>
            <a:ext cx="215900" cy="2889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graphicFrame>
        <p:nvGraphicFramePr>
          <p:cNvPr id="10" name="9 Tabla"/>
          <p:cNvGraphicFramePr>
            <a:graphicFrameLocks noGrp="1"/>
          </p:cNvGraphicFramePr>
          <p:nvPr/>
        </p:nvGraphicFramePr>
        <p:xfrm>
          <a:off x="8388350" y="4891088"/>
          <a:ext cx="755650" cy="649287"/>
        </p:xfrm>
        <a:graphic>
          <a:graphicData uri="http://schemas.openxmlformats.org/drawingml/2006/table">
            <a:tbl>
              <a:tblPr firstRow="1" bandRow="1">
                <a:tableStyleId>{F5AB1C69-6EDB-4FF4-983F-18BD219EF322}</a:tableStyleId>
              </a:tblPr>
              <a:tblGrid>
                <a:gridCol w="755650"/>
              </a:tblGrid>
              <a:tr h="322405">
                <a:tc>
                  <a:txBody>
                    <a:bodyPr/>
                    <a:lstStyle/>
                    <a:p>
                      <a:pPr algn="ctr"/>
                      <a:r>
                        <a:rPr lang="es-CL" sz="1400" dirty="0" err="1" smtClean="0">
                          <a:solidFill>
                            <a:schemeClr val="bg1"/>
                          </a:solidFill>
                        </a:rPr>
                        <a:t>Func</a:t>
                      </a:r>
                      <a:endParaRPr lang="es-CL" sz="1400" dirty="0">
                        <a:solidFill>
                          <a:schemeClr val="bg1"/>
                        </a:solidFill>
                      </a:endParaRPr>
                    </a:p>
                  </a:txBody>
                  <a:tcPr marL="91450" marR="91450" marT="45806" marB="45806"/>
                </a:tc>
              </a:tr>
              <a:tr h="326882">
                <a:tc>
                  <a:txBody>
                    <a:bodyPr/>
                    <a:lstStyle/>
                    <a:p>
                      <a:pPr algn="ctr"/>
                      <a:r>
                        <a:rPr lang="es-CL" sz="1400" dirty="0" smtClean="0">
                          <a:solidFill>
                            <a:schemeClr val="tx1"/>
                          </a:solidFill>
                        </a:rPr>
                        <a:t>87%</a:t>
                      </a:r>
                      <a:endParaRPr lang="es-CL" sz="1400" dirty="0">
                        <a:solidFill>
                          <a:schemeClr val="tx1"/>
                        </a:solidFill>
                      </a:endParaRPr>
                    </a:p>
                  </a:txBody>
                  <a:tcPr marL="91450" marR="91450" marT="45806" marB="45806"/>
                </a:tc>
              </a:tr>
            </a:tbl>
          </a:graphicData>
        </a:graphic>
      </p:graphicFrame>
      <p:graphicFrame>
        <p:nvGraphicFramePr>
          <p:cNvPr id="12" name="11 Tabla"/>
          <p:cNvGraphicFramePr>
            <a:graphicFrameLocks noGrp="1"/>
          </p:cNvGraphicFramePr>
          <p:nvPr/>
        </p:nvGraphicFramePr>
        <p:xfrm>
          <a:off x="8388350" y="3702050"/>
          <a:ext cx="755650" cy="650875"/>
        </p:xfrm>
        <a:graphic>
          <a:graphicData uri="http://schemas.openxmlformats.org/drawingml/2006/table">
            <a:tbl>
              <a:tblPr firstRow="1" bandRow="1">
                <a:tableStyleId>{F5AB1C69-6EDB-4FF4-983F-18BD219EF322}</a:tableStyleId>
              </a:tblPr>
              <a:tblGrid>
                <a:gridCol w="755650"/>
              </a:tblGrid>
              <a:tr h="323193">
                <a:tc>
                  <a:txBody>
                    <a:bodyPr/>
                    <a:lstStyle/>
                    <a:p>
                      <a:pPr algn="ctr"/>
                      <a:r>
                        <a:rPr lang="es-CL" sz="1400" dirty="0" err="1" smtClean="0">
                          <a:solidFill>
                            <a:schemeClr val="bg1"/>
                          </a:solidFill>
                        </a:rPr>
                        <a:t>Func</a:t>
                      </a:r>
                      <a:endParaRPr lang="es-CL" sz="1400" dirty="0">
                        <a:solidFill>
                          <a:schemeClr val="bg1"/>
                        </a:solidFill>
                      </a:endParaRPr>
                    </a:p>
                  </a:txBody>
                  <a:tcPr marL="91450" marR="91450" marT="45918" marB="45918"/>
                </a:tc>
              </a:tr>
              <a:tr h="327682">
                <a:tc>
                  <a:txBody>
                    <a:bodyPr/>
                    <a:lstStyle/>
                    <a:p>
                      <a:pPr algn="ctr"/>
                      <a:r>
                        <a:rPr lang="es-CL" sz="1400" dirty="0" smtClean="0">
                          <a:solidFill>
                            <a:schemeClr val="tx1"/>
                          </a:solidFill>
                        </a:rPr>
                        <a:t>86%</a:t>
                      </a:r>
                      <a:endParaRPr lang="es-CL" sz="1400" dirty="0">
                        <a:solidFill>
                          <a:schemeClr val="tx1"/>
                        </a:solidFill>
                      </a:endParaRPr>
                    </a:p>
                  </a:txBody>
                  <a:tcPr marL="91450" marR="91450" marT="45918" marB="45918"/>
                </a:tc>
              </a:tr>
            </a:tbl>
          </a:graphicData>
        </a:graphic>
      </p:graphicFrame>
      <p:graphicFrame>
        <p:nvGraphicFramePr>
          <p:cNvPr id="13" name="12 Tabla"/>
          <p:cNvGraphicFramePr>
            <a:graphicFrameLocks noGrp="1"/>
          </p:cNvGraphicFramePr>
          <p:nvPr/>
        </p:nvGraphicFramePr>
        <p:xfrm>
          <a:off x="8359775" y="2587625"/>
          <a:ext cx="755650" cy="650875"/>
        </p:xfrm>
        <a:graphic>
          <a:graphicData uri="http://schemas.openxmlformats.org/drawingml/2006/table">
            <a:tbl>
              <a:tblPr firstRow="1" bandRow="1">
                <a:tableStyleId>{F5AB1C69-6EDB-4FF4-983F-18BD219EF322}</a:tableStyleId>
              </a:tblPr>
              <a:tblGrid>
                <a:gridCol w="755650"/>
              </a:tblGrid>
              <a:tr h="323193">
                <a:tc>
                  <a:txBody>
                    <a:bodyPr/>
                    <a:lstStyle/>
                    <a:p>
                      <a:pPr algn="ctr"/>
                      <a:r>
                        <a:rPr lang="es-CL" sz="1400" dirty="0" err="1" smtClean="0">
                          <a:solidFill>
                            <a:schemeClr val="bg1"/>
                          </a:solidFill>
                        </a:rPr>
                        <a:t>Func</a:t>
                      </a:r>
                      <a:endParaRPr lang="es-CL" sz="1400" dirty="0">
                        <a:solidFill>
                          <a:schemeClr val="bg1"/>
                        </a:solidFill>
                      </a:endParaRPr>
                    </a:p>
                  </a:txBody>
                  <a:tcPr marL="91450" marR="91450" marT="45918" marB="45918"/>
                </a:tc>
              </a:tr>
              <a:tr h="327682">
                <a:tc>
                  <a:txBody>
                    <a:bodyPr/>
                    <a:lstStyle/>
                    <a:p>
                      <a:pPr algn="ctr"/>
                      <a:r>
                        <a:rPr lang="es-CL" sz="1400" dirty="0" smtClean="0">
                          <a:solidFill>
                            <a:schemeClr val="tx1"/>
                          </a:solidFill>
                        </a:rPr>
                        <a:t>87%</a:t>
                      </a:r>
                      <a:endParaRPr lang="es-CL" sz="1400" dirty="0">
                        <a:solidFill>
                          <a:schemeClr val="tx1"/>
                        </a:solidFill>
                      </a:endParaRPr>
                    </a:p>
                  </a:txBody>
                  <a:tcPr marL="91450" marR="91450" marT="45918" marB="45918"/>
                </a:tc>
              </a:tr>
            </a:tbl>
          </a:graphicData>
        </a:graphic>
      </p:graphicFrame>
      <p:sp>
        <p:nvSpPr>
          <p:cNvPr id="85072"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
        <p:nvSpPr>
          <p:cNvPr id="16" name="15 Flecha abajo"/>
          <p:cNvSpPr/>
          <p:nvPr/>
        </p:nvSpPr>
        <p:spPr>
          <a:xfrm>
            <a:off x="5649913" y="2803525"/>
            <a:ext cx="217487" cy="2889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graphicFrame>
        <p:nvGraphicFramePr>
          <p:cNvPr id="85074" name="1 Gráfico"/>
          <p:cNvGraphicFramePr>
            <a:graphicFrameLocks/>
          </p:cNvGraphicFramePr>
          <p:nvPr/>
        </p:nvGraphicFramePr>
        <p:xfrm>
          <a:off x="344488" y="2249488"/>
          <a:ext cx="5178425" cy="3700462"/>
        </p:xfrm>
        <a:graphic>
          <a:graphicData uri="http://schemas.openxmlformats.org/presentationml/2006/ole">
            <mc:AlternateContent xmlns:mc="http://schemas.openxmlformats.org/markup-compatibility/2006">
              <mc:Choice xmlns:v="urn:schemas-microsoft-com:vml" Requires="v">
                <p:oleObj spid="_x0000_s85083" r:id="rId4" imgW="5175953" imgH="3700593" progId="Excel.Chart.8">
                  <p:embed/>
                </p:oleObj>
              </mc:Choice>
              <mc:Fallback>
                <p:oleObj r:id="rId4" imgW="5175953" imgH="3700593" progId="Excel.Chart.8">
                  <p:embed/>
                  <p:pic>
                    <p:nvPicPr>
                      <p:cNvPr id="0" name="1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249488"/>
                        <a:ext cx="5178425"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75" name="6 CuadroTexto"/>
          <p:cNvSpPr txBox="1">
            <a:spLocks noChangeArrowheads="1"/>
          </p:cNvSpPr>
          <p:nvPr/>
        </p:nvSpPr>
        <p:spPr bwMode="auto">
          <a:xfrm>
            <a:off x="755650" y="1722438"/>
            <a:ext cx="45370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a:solidFill>
                  <a:srgbClr val="1F497D"/>
                </a:solidFill>
                <a:latin typeface="Calibri" pitchFamily="34" charset="0"/>
              </a:rPr>
              <a:t>¿Cuan de acuerdo está Ud. con las siguientes afirmaciones? </a:t>
            </a:r>
            <a:r>
              <a:rPr lang="es-CL" altLang="es-CL" sz="1600">
                <a:solidFill>
                  <a:srgbClr val="1F497D"/>
                </a:solidFill>
                <a:latin typeface="Calibri" pitchFamily="34" charset="0"/>
              </a:rPr>
              <a:t>(% De acuerdo/Muy de acuerdo)</a:t>
            </a:r>
            <a:endParaRPr lang="es-CL" altLang="es-CL" sz="1600" b="1">
              <a:solidFill>
                <a:srgbClr val="1F497D"/>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769937"/>
          </a:xfrm>
          <a:prstGeom prst="rect">
            <a:avLst/>
          </a:prstGeom>
          <a:noFill/>
        </p:spPr>
        <p:txBody>
          <a:bodyPr>
            <a:spAutoFit/>
          </a:bodyPr>
          <a:lstStyle/>
          <a:p>
            <a:pPr fontAlgn="auto">
              <a:spcBef>
                <a:spcPts val="0"/>
              </a:spcBef>
              <a:spcAft>
                <a:spcPts val="0"/>
              </a:spcAft>
              <a:defRPr/>
            </a:pPr>
            <a:r>
              <a:rPr lang="es-ES" sz="4400" b="1" spc="-150" dirty="0">
                <a:solidFill>
                  <a:schemeClr val="bg1"/>
                </a:solidFill>
                <a:latin typeface="Century Gothic" pitchFamily="34" charset="0"/>
                <a:cs typeface="+mn-cs"/>
              </a:rPr>
              <a:t>CONOCIMIENTO</a:t>
            </a:r>
            <a:endParaRPr lang="es-CL" sz="4400" b="1" spc="-150" dirty="0">
              <a:solidFill>
                <a:schemeClr val="bg1"/>
              </a:solidFill>
              <a:latin typeface="Century Gothic" pitchFamily="34" charset="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graphicFrame>
        <p:nvGraphicFramePr>
          <p:cNvPr id="87042" name="3 Gráfico"/>
          <p:cNvGraphicFramePr>
            <a:graphicFrameLocks/>
          </p:cNvGraphicFramePr>
          <p:nvPr/>
        </p:nvGraphicFramePr>
        <p:xfrm>
          <a:off x="4305300" y="885825"/>
          <a:ext cx="4673600" cy="4394200"/>
        </p:xfrm>
        <a:graphic>
          <a:graphicData uri="http://schemas.openxmlformats.org/presentationml/2006/ole">
            <mc:AlternateContent xmlns:mc="http://schemas.openxmlformats.org/markup-compatibility/2006">
              <mc:Choice xmlns:v="urn:schemas-microsoft-com:vml" Requires="v">
                <p:oleObj spid="_x0000_s87089" r:id="rId5" imgW="4676037" imgH="4395597" progId="Excel.Chart.8">
                  <p:embed/>
                </p:oleObj>
              </mc:Choice>
              <mc:Fallback>
                <p:oleObj r:id="rId5" imgW="4676037" imgH="4395597" progId="Excel.Chart.8">
                  <p:embed/>
                  <p:pic>
                    <p:nvPicPr>
                      <p:cNvPr id="0" name="3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885825"/>
                        <a:ext cx="46736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3" name="5 CuadroTexto"/>
          <p:cNvSpPr txBox="1">
            <a:spLocks noChangeArrowheads="1"/>
          </p:cNvSpPr>
          <p:nvPr/>
        </p:nvSpPr>
        <p:spPr bwMode="auto">
          <a:xfrm>
            <a:off x="214313" y="6538913"/>
            <a:ext cx="8929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800" b="1">
                <a:solidFill>
                  <a:srgbClr val="7F7F7F"/>
                </a:solidFill>
                <a:latin typeface="Century Gothic" pitchFamily="34" charset="0"/>
              </a:rPr>
              <a:t> www.consejotransparencia.cl</a:t>
            </a:r>
          </a:p>
          <a:p>
            <a:pPr eaLnBrk="1" hangingPunct="1"/>
            <a:endParaRPr lang="es-CL" altLang="es-CL" sz="800">
              <a:solidFill>
                <a:srgbClr val="000000"/>
              </a:solidFill>
            </a:endParaRPr>
          </a:p>
          <a:p>
            <a:pPr eaLnBrk="1" hangingPunct="1"/>
            <a:endParaRPr lang="es-CL" altLang="es-CL" sz="800">
              <a:solidFill>
                <a:srgbClr val="000000"/>
              </a:solidFill>
            </a:endParaRPr>
          </a:p>
        </p:txBody>
      </p:sp>
      <p:sp>
        <p:nvSpPr>
          <p:cNvPr id="4" name="3 Título"/>
          <p:cNvSpPr>
            <a:spLocks noGrp="1"/>
          </p:cNvSpPr>
          <p:nvPr>
            <p:ph type="title"/>
          </p:nvPr>
        </p:nvSpPr>
        <p:spPr>
          <a:xfrm>
            <a:off x="142875" y="214313"/>
            <a:ext cx="7929563" cy="714375"/>
          </a:xfrm>
        </p:spPr>
        <p:txBody>
          <a:bodyPr rtlCol="0">
            <a:noAutofit/>
          </a:bodyPr>
          <a:lstStyle/>
          <a:p>
            <a:pPr algn="l" fontAlgn="auto">
              <a:spcAft>
                <a:spcPts val="0"/>
              </a:spcAft>
              <a:defRPr/>
            </a:pPr>
            <a:r>
              <a:rPr lang="es-ES" sz="2600" b="1" dirty="0" smtClean="0">
                <a:solidFill>
                  <a:schemeClr val="accent5">
                    <a:lumMod val="60000"/>
                    <a:lumOff val="40000"/>
                  </a:schemeClr>
                </a:solidFill>
                <a:latin typeface="Century Gothic" pitchFamily="34" charset="0"/>
              </a:rPr>
              <a:t>Conocimiento espontáneo del Consejo</a:t>
            </a:r>
            <a:endParaRPr lang="es-CL" sz="2600" b="1" dirty="0">
              <a:solidFill>
                <a:schemeClr val="accent5">
                  <a:lumMod val="60000"/>
                  <a:lumOff val="40000"/>
                </a:schemeClr>
              </a:solidFill>
              <a:latin typeface="Century Gothic" pitchFamily="34" charset="0"/>
            </a:endParaRPr>
          </a:p>
        </p:txBody>
      </p:sp>
      <p:graphicFrame>
        <p:nvGraphicFramePr>
          <p:cNvPr id="9" name="8 Tabla"/>
          <p:cNvGraphicFramePr>
            <a:graphicFrameLocks noGrp="1"/>
          </p:cNvGraphicFramePr>
          <p:nvPr/>
        </p:nvGraphicFramePr>
        <p:xfrm>
          <a:off x="1116013" y="5446713"/>
          <a:ext cx="2303463" cy="719137"/>
        </p:xfrm>
        <a:graphic>
          <a:graphicData uri="http://schemas.openxmlformats.org/drawingml/2006/table">
            <a:tbl>
              <a:tblPr firstRow="1" bandRow="1">
                <a:tableStyleId>{5DA37D80-6434-44D0-A028-1B22A696006F}</a:tableStyleId>
              </a:tblPr>
              <a:tblGrid>
                <a:gridCol w="767821"/>
                <a:gridCol w="767821"/>
                <a:gridCol w="767821"/>
              </a:tblGrid>
              <a:tr h="359530">
                <a:tc>
                  <a:txBody>
                    <a:bodyPr/>
                    <a:lstStyle/>
                    <a:p>
                      <a:pPr algn="ctr"/>
                      <a:r>
                        <a:rPr lang="es-CL" sz="1400" dirty="0" smtClean="0"/>
                        <a:t>2014</a:t>
                      </a:r>
                      <a:endParaRPr lang="es-ES" sz="1400" dirty="0"/>
                    </a:p>
                  </a:txBody>
                  <a:tcPr marL="91395" marR="91395" marT="45660" marB="45660"/>
                </a:tc>
                <a:tc>
                  <a:txBody>
                    <a:bodyPr/>
                    <a:lstStyle/>
                    <a:p>
                      <a:pPr algn="ctr"/>
                      <a:r>
                        <a:rPr lang="es-CL" sz="1400" dirty="0" smtClean="0"/>
                        <a:t>2013</a:t>
                      </a:r>
                      <a:endParaRPr lang="es-ES" sz="1400" dirty="0"/>
                    </a:p>
                  </a:txBody>
                  <a:tcPr marL="91395" marR="91395" marT="45660" marB="45660"/>
                </a:tc>
                <a:tc>
                  <a:txBody>
                    <a:bodyPr/>
                    <a:lstStyle/>
                    <a:p>
                      <a:pPr algn="ctr"/>
                      <a:r>
                        <a:rPr lang="es-ES" sz="1400" dirty="0" smtClean="0"/>
                        <a:t>2012</a:t>
                      </a:r>
                      <a:endParaRPr lang="es-ES" sz="1400" dirty="0"/>
                    </a:p>
                  </a:txBody>
                  <a:tcPr marL="91395" marR="91395" marT="45660" marB="45660"/>
                </a:tc>
              </a:tr>
              <a:tr h="359607">
                <a:tc>
                  <a:txBody>
                    <a:bodyPr/>
                    <a:lstStyle/>
                    <a:p>
                      <a:pPr algn="ctr"/>
                      <a:r>
                        <a:rPr lang="es-CL" sz="1400" dirty="0" smtClean="0"/>
                        <a:t>27%</a:t>
                      </a:r>
                      <a:endParaRPr lang="es-ES" sz="1400" dirty="0"/>
                    </a:p>
                  </a:txBody>
                  <a:tcPr marL="91395" marR="91395" marT="45660" marB="45660"/>
                </a:tc>
                <a:tc>
                  <a:txBody>
                    <a:bodyPr/>
                    <a:lstStyle/>
                    <a:p>
                      <a:pPr algn="ctr"/>
                      <a:r>
                        <a:rPr lang="es-CL" sz="1400" dirty="0" smtClean="0"/>
                        <a:t>22%</a:t>
                      </a:r>
                      <a:endParaRPr lang="es-ES" sz="1400" dirty="0"/>
                    </a:p>
                  </a:txBody>
                  <a:tcPr marL="91395" marR="91395" marT="45660" marB="45660"/>
                </a:tc>
                <a:tc>
                  <a:txBody>
                    <a:bodyPr/>
                    <a:lstStyle/>
                    <a:p>
                      <a:pPr algn="ctr"/>
                      <a:r>
                        <a:rPr lang="es-ES" sz="1400" dirty="0" smtClean="0"/>
                        <a:t>19%</a:t>
                      </a:r>
                      <a:endParaRPr lang="es-ES" sz="1400" dirty="0"/>
                    </a:p>
                  </a:txBody>
                  <a:tcPr marL="91395" marR="91395" marT="45660" marB="45660"/>
                </a:tc>
              </a:tr>
            </a:tbl>
          </a:graphicData>
        </a:graphic>
      </p:graphicFrame>
      <p:graphicFrame>
        <p:nvGraphicFramePr>
          <p:cNvPr id="18" name="17 Tabla"/>
          <p:cNvGraphicFramePr>
            <a:graphicFrameLocks noGrp="1"/>
          </p:cNvGraphicFramePr>
          <p:nvPr/>
        </p:nvGraphicFramePr>
        <p:xfrm>
          <a:off x="5508625" y="5443538"/>
          <a:ext cx="2519364" cy="793750"/>
        </p:xfrm>
        <a:graphic>
          <a:graphicData uri="http://schemas.openxmlformats.org/drawingml/2006/table">
            <a:tbl>
              <a:tblPr firstRow="1" bandRow="1">
                <a:tableStyleId>{5DA37D80-6434-44D0-A028-1B22A696006F}</a:tableStyleId>
              </a:tblPr>
              <a:tblGrid>
                <a:gridCol w="839788"/>
                <a:gridCol w="839788"/>
                <a:gridCol w="839788"/>
              </a:tblGrid>
              <a:tr h="274228">
                <a:tc>
                  <a:txBody>
                    <a:bodyPr/>
                    <a:lstStyle/>
                    <a:p>
                      <a:pPr algn="ctr"/>
                      <a:r>
                        <a:rPr lang="es-ES" sz="1200" dirty="0" smtClean="0"/>
                        <a:t>2014</a:t>
                      </a:r>
                      <a:endParaRPr lang="es-ES" sz="1200" dirty="0"/>
                    </a:p>
                  </a:txBody>
                  <a:tcPr marL="91466" marR="91466" marT="45674" marB="45674">
                    <a:solidFill>
                      <a:schemeClr val="bg1"/>
                    </a:solidFill>
                  </a:tcPr>
                </a:tc>
                <a:tc>
                  <a:txBody>
                    <a:bodyPr/>
                    <a:lstStyle/>
                    <a:p>
                      <a:pPr algn="ctr"/>
                      <a:r>
                        <a:rPr lang="es-CL" sz="1200" dirty="0" smtClean="0"/>
                        <a:t>2013</a:t>
                      </a:r>
                      <a:endParaRPr lang="es-ES" sz="1200" dirty="0"/>
                    </a:p>
                  </a:txBody>
                  <a:tcPr marL="91466" marR="91466" marT="45674" marB="45674">
                    <a:solidFill>
                      <a:schemeClr val="bg1"/>
                    </a:solidFill>
                  </a:tcPr>
                </a:tc>
                <a:tc>
                  <a:txBody>
                    <a:bodyPr/>
                    <a:lstStyle/>
                    <a:p>
                      <a:pPr algn="ctr"/>
                      <a:r>
                        <a:rPr lang="es-ES" sz="1200" dirty="0" smtClean="0"/>
                        <a:t>2012</a:t>
                      </a:r>
                      <a:endParaRPr lang="es-ES" sz="1200" dirty="0"/>
                    </a:p>
                  </a:txBody>
                  <a:tcPr marL="91466" marR="91466" marT="45674" marB="45674">
                    <a:solidFill>
                      <a:schemeClr val="bg1"/>
                    </a:solidFill>
                  </a:tcPr>
                </a:tc>
              </a:tr>
              <a:tr h="519522">
                <a:tc>
                  <a:txBody>
                    <a:bodyPr/>
                    <a:lstStyle/>
                    <a:p>
                      <a:pPr algn="ctr"/>
                      <a:r>
                        <a:rPr lang="es-ES" sz="1200" dirty="0" smtClean="0"/>
                        <a:t>2°</a:t>
                      </a:r>
                      <a:r>
                        <a:rPr lang="es-ES" sz="1200" baseline="0" dirty="0" smtClean="0"/>
                        <a:t> lugar</a:t>
                      </a:r>
                    </a:p>
                    <a:p>
                      <a:pPr algn="ctr"/>
                      <a:r>
                        <a:rPr lang="es-ES" sz="1200" baseline="0" dirty="0" smtClean="0"/>
                        <a:t>14%</a:t>
                      </a:r>
                      <a:endParaRPr lang="es-ES" sz="1200" dirty="0" smtClean="0"/>
                    </a:p>
                  </a:txBody>
                  <a:tcPr marL="91466" marR="91466" marT="45674" marB="45674">
                    <a:solidFill>
                      <a:schemeClr val="accent1">
                        <a:lumMod val="40000"/>
                        <a:lumOff val="60000"/>
                        <a:alpha val="20000"/>
                      </a:schemeClr>
                    </a:solidFill>
                  </a:tcPr>
                </a:tc>
                <a:tc>
                  <a:txBody>
                    <a:bodyPr/>
                    <a:lstStyle/>
                    <a:p>
                      <a:pPr algn="ctr"/>
                      <a:r>
                        <a:rPr lang="es-ES" sz="1200" dirty="0" smtClean="0"/>
                        <a:t>2°</a:t>
                      </a:r>
                      <a:r>
                        <a:rPr lang="es-ES" sz="1200" baseline="0" dirty="0" smtClean="0"/>
                        <a:t> lugar</a:t>
                      </a:r>
                    </a:p>
                    <a:p>
                      <a:pPr algn="ctr"/>
                      <a:r>
                        <a:rPr lang="es-ES" sz="1200" baseline="0" dirty="0" smtClean="0"/>
                        <a:t>11%</a:t>
                      </a:r>
                      <a:endParaRPr lang="es-ES" sz="1200" dirty="0" smtClean="0"/>
                    </a:p>
                  </a:txBody>
                  <a:tcPr marL="91466" marR="91466" marT="45674" marB="45674">
                    <a:solidFill>
                      <a:schemeClr val="accent1">
                        <a:lumMod val="40000"/>
                        <a:lumOff val="60000"/>
                        <a:alpha val="20000"/>
                      </a:schemeClr>
                    </a:solidFill>
                  </a:tcPr>
                </a:tc>
                <a:tc>
                  <a:txBody>
                    <a:bodyPr/>
                    <a:lstStyle/>
                    <a:p>
                      <a:pPr algn="ctr"/>
                      <a:r>
                        <a:rPr lang="es-CL" sz="1200" dirty="0" smtClean="0"/>
                        <a:t>4° lugar:</a:t>
                      </a:r>
                    </a:p>
                    <a:p>
                      <a:pPr algn="ctr"/>
                      <a:r>
                        <a:rPr lang="es-CL" sz="1200" dirty="0" smtClean="0"/>
                        <a:t>5%</a:t>
                      </a:r>
                      <a:endParaRPr lang="es-ES" sz="1200" dirty="0" smtClean="0"/>
                    </a:p>
                  </a:txBody>
                  <a:tcPr marL="91466" marR="91466" marT="45674" marB="45674">
                    <a:solidFill>
                      <a:schemeClr val="accent1">
                        <a:lumMod val="40000"/>
                        <a:lumOff val="60000"/>
                        <a:alpha val="20000"/>
                      </a:schemeClr>
                    </a:solidFill>
                  </a:tcPr>
                </a:tc>
              </a:tr>
            </a:tbl>
          </a:graphicData>
        </a:graphic>
      </p:graphicFrame>
      <p:graphicFrame>
        <p:nvGraphicFramePr>
          <p:cNvPr id="87073" name="1 Gráfico"/>
          <p:cNvGraphicFramePr>
            <a:graphicFrameLocks/>
          </p:cNvGraphicFramePr>
          <p:nvPr/>
        </p:nvGraphicFramePr>
        <p:xfrm>
          <a:off x="57150" y="885825"/>
          <a:ext cx="4237038" cy="4394200"/>
        </p:xfrm>
        <a:graphic>
          <a:graphicData uri="http://schemas.openxmlformats.org/presentationml/2006/ole">
            <mc:AlternateContent xmlns:mc="http://schemas.openxmlformats.org/markup-compatibility/2006">
              <mc:Choice xmlns:v="urn:schemas-microsoft-com:vml" Requires="v">
                <p:oleObj spid="_x0000_s87090" r:id="rId7" imgW="4237087" imgH="4395597" progId="Excel.Chart.8">
                  <p:embed/>
                </p:oleObj>
              </mc:Choice>
              <mc:Fallback>
                <p:oleObj r:id="rId7" imgW="4237087" imgH="4395597" progId="Excel.Chart.8">
                  <p:embed/>
                  <p:pic>
                    <p:nvPicPr>
                      <p:cNvPr id="0" name="1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 y="885825"/>
                        <a:ext cx="4237038"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12 Flecha derecha"/>
          <p:cNvSpPr/>
          <p:nvPr/>
        </p:nvSpPr>
        <p:spPr>
          <a:xfrm flipV="1">
            <a:off x="3635375" y="3500438"/>
            <a:ext cx="1152525" cy="3603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graphicFrame>
        <p:nvGraphicFramePr>
          <p:cNvPr id="88066" name="1 Gráfico"/>
          <p:cNvGraphicFramePr>
            <a:graphicFrameLocks/>
          </p:cNvGraphicFramePr>
          <p:nvPr/>
        </p:nvGraphicFramePr>
        <p:xfrm>
          <a:off x="57150" y="1074738"/>
          <a:ext cx="4578350" cy="3557587"/>
        </p:xfrm>
        <a:graphic>
          <a:graphicData uri="http://schemas.openxmlformats.org/presentationml/2006/ole">
            <mc:AlternateContent xmlns:mc="http://schemas.openxmlformats.org/markup-compatibility/2006">
              <mc:Choice xmlns:v="urn:schemas-microsoft-com:vml" Requires="v">
                <p:oleObj spid="_x0000_s88138" r:id="rId5" imgW="4578493" imgH="3560373" progId="Excel.Chart.8">
                  <p:embed/>
                </p:oleObj>
              </mc:Choice>
              <mc:Fallback>
                <p:oleObj r:id="rId5" imgW="4578493" imgH="3560373" progId="Excel.Chart.8">
                  <p:embed/>
                  <p:pic>
                    <p:nvPicPr>
                      <p:cNvPr id="0" name="1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1074738"/>
                        <a:ext cx="4578350"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8067" name="2 Gráfico"/>
          <p:cNvGraphicFramePr>
            <a:graphicFrameLocks/>
          </p:cNvGraphicFramePr>
          <p:nvPr/>
        </p:nvGraphicFramePr>
        <p:xfrm>
          <a:off x="4665663" y="1074738"/>
          <a:ext cx="4421187" cy="3557587"/>
        </p:xfrm>
        <a:graphic>
          <a:graphicData uri="http://schemas.openxmlformats.org/presentationml/2006/ole">
            <mc:AlternateContent xmlns:mc="http://schemas.openxmlformats.org/markup-compatibility/2006">
              <mc:Choice xmlns:v="urn:schemas-microsoft-com:vml" Requires="v">
                <p:oleObj spid="_x0000_s88139" r:id="rId7" imgW="4426080" imgH="3560373" progId="Excel.Chart.8">
                  <p:embed/>
                </p:oleObj>
              </mc:Choice>
              <mc:Fallback>
                <p:oleObj r:id="rId7" imgW="4426080" imgH="3560373" progId="Excel.Chart.8">
                  <p:embed/>
                  <p:pic>
                    <p:nvPicPr>
                      <p:cNvPr id="0" name="2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1074738"/>
                        <a:ext cx="4421187"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3 Título"/>
          <p:cNvSpPr>
            <a:spLocks noGrp="1"/>
          </p:cNvSpPr>
          <p:nvPr>
            <p:ph type="title"/>
          </p:nvPr>
        </p:nvSpPr>
        <p:spPr>
          <a:xfrm>
            <a:off x="214313" y="0"/>
            <a:ext cx="6643687" cy="1071563"/>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CONOCIMIENTO DE LA LEY 20.285 y el CONSEJO PARA LA TRANSPARENCIA</a:t>
            </a:r>
            <a:endParaRPr lang="es-CL" sz="2800" b="1" dirty="0">
              <a:solidFill>
                <a:schemeClr val="accent5">
                  <a:lumMod val="60000"/>
                  <a:lumOff val="40000"/>
                </a:schemeClr>
              </a:solidFill>
              <a:latin typeface="Century Gothic" pitchFamily="34" charset="0"/>
            </a:endParaRPr>
          </a:p>
        </p:txBody>
      </p:sp>
      <p:graphicFrame>
        <p:nvGraphicFramePr>
          <p:cNvPr id="8" name="7 Tabla"/>
          <p:cNvGraphicFramePr>
            <a:graphicFrameLocks noGrp="1"/>
          </p:cNvGraphicFramePr>
          <p:nvPr/>
        </p:nvGraphicFramePr>
        <p:xfrm>
          <a:off x="395288" y="4724400"/>
          <a:ext cx="4105276" cy="865188"/>
        </p:xfrm>
        <a:graphic>
          <a:graphicData uri="http://schemas.openxmlformats.org/drawingml/2006/table">
            <a:tbl>
              <a:tblPr firstRow="1" bandRow="1">
                <a:tableStyleId>{8799B23B-EC83-4686-B30A-512413B5E67A}</a:tableStyleId>
              </a:tblPr>
              <a:tblGrid>
                <a:gridCol w="745615"/>
                <a:gridCol w="611113"/>
                <a:gridCol w="611113"/>
                <a:gridCol w="611113"/>
                <a:gridCol w="508774"/>
                <a:gridCol w="508774"/>
                <a:gridCol w="508774"/>
              </a:tblGrid>
              <a:tr h="371126">
                <a:tc>
                  <a:txBody>
                    <a:bodyPr/>
                    <a:lstStyle/>
                    <a:p>
                      <a:endParaRPr lang="es-ES" sz="1400" dirty="0"/>
                    </a:p>
                  </a:txBody>
                  <a:tcPr marL="91458" marR="91458" marT="45755" marB="45755"/>
                </a:tc>
                <a:tc>
                  <a:txBody>
                    <a:bodyPr/>
                    <a:lstStyle/>
                    <a:p>
                      <a:pPr marL="0" algn="ctr" defTabSz="914400" rtl="0" eaLnBrk="1" latinLnBrk="0" hangingPunct="1"/>
                      <a:r>
                        <a:rPr lang="es-ES" sz="1200" b="1" kern="1200" dirty="0" smtClean="0">
                          <a:solidFill>
                            <a:schemeClr val="tx1"/>
                          </a:solidFill>
                          <a:latin typeface="+mn-lt"/>
                          <a:ea typeface="+mn-ea"/>
                          <a:cs typeface="+mn-cs"/>
                        </a:rPr>
                        <a:t>2014</a:t>
                      </a:r>
                      <a:endParaRPr lang="es-ES" sz="1200" b="1" kern="1200" dirty="0">
                        <a:solidFill>
                          <a:schemeClr val="tx1"/>
                        </a:solidFill>
                        <a:latin typeface="+mn-lt"/>
                        <a:ea typeface="+mn-ea"/>
                        <a:cs typeface="+mn-cs"/>
                      </a:endParaRPr>
                    </a:p>
                  </a:txBody>
                  <a:tcPr marL="91458" marR="91458" marT="45755" marB="45755"/>
                </a:tc>
                <a:tc>
                  <a:txBody>
                    <a:bodyPr/>
                    <a:lstStyle/>
                    <a:p>
                      <a:pPr marL="0" algn="ctr" defTabSz="914400" rtl="0" eaLnBrk="1" latinLnBrk="0" hangingPunct="1"/>
                      <a:r>
                        <a:rPr lang="es-ES" sz="1200" b="1" kern="1200" dirty="0" smtClean="0">
                          <a:solidFill>
                            <a:schemeClr val="tx1"/>
                          </a:solidFill>
                          <a:latin typeface="+mn-lt"/>
                          <a:ea typeface="+mn-ea"/>
                          <a:cs typeface="+mn-cs"/>
                        </a:rPr>
                        <a:t>2013</a:t>
                      </a:r>
                      <a:endParaRPr lang="es-ES" sz="1200" b="1" kern="1200" dirty="0">
                        <a:solidFill>
                          <a:schemeClr val="tx1"/>
                        </a:solidFill>
                        <a:latin typeface="+mn-lt"/>
                        <a:ea typeface="+mn-ea"/>
                        <a:cs typeface="+mn-cs"/>
                      </a:endParaRPr>
                    </a:p>
                  </a:txBody>
                  <a:tcPr marL="91458" marR="91458" marT="45755" marB="45755"/>
                </a:tc>
                <a:tc>
                  <a:txBody>
                    <a:bodyPr/>
                    <a:lstStyle/>
                    <a:p>
                      <a:pPr marL="0" algn="ctr" defTabSz="914400" rtl="0" eaLnBrk="1" latinLnBrk="0" hangingPunct="1"/>
                      <a:r>
                        <a:rPr lang="es-CL" sz="1200" b="1" kern="1200" dirty="0" smtClean="0">
                          <a:solidFill>
                            <a:schemeClr val="tx1"/>
                          </a:solidFill>
                          <a:latin typeface="+mn-lt"/>
                          <a:ea typeface="+mn-ea"/>
                          <a:cs typeface="+mn-cs"/>
                        </a:rPr>
                        <a:t>2012</a:t>
                      </a:r>
                      <a:endParaRPr lang="es-ES" sz="1200" b="1" kern="1200" dirty="0">
                        <a:solidFill>
                          <a:schemeClr val="tx1"/>
                        </a:solidFill>
                        <a:latin typeface="+mn-lt"/>
                        <a:ea typeface="+mn-ea"/>
                        <a:cs typeface="+mn-cs"/>
                      </a:endParaRPr>
                    </a:p>
                  </a:txBody>
                  <a:tcPr marL="91458" marR="91458" marT="45755" marB="45755"/>
                </a:tc>
                <a:tc>
                  <a:txBody>
                    <a:bodyPr/>
                    <a:lstStyle/>
                    <a:p>
                      <a:pPr marL="0" algn="ctr" defTabSz="914400" rtl="0" eaLnBrk="1" latinLnBrk="0" hangingPunct="1"/>
                      <a:r>
                        <a:rPr lang="es-CL" sz="1200" b="1" kern="1200" dirty="0" smtClean="0">
                          <a:solidFill>
                            <a:schemeClr val="tx1"/>
                          </a:solidFill>
                          <a:latin typeface="+mn-lt"/>
                          <a:ea typeface="+mn-ea"/>
                          <a:cs typeface="+mn-cs"/>
                        </a:rPr>
                        <a:t>2011</a:t>
                      </a:r>
                      <a:endParaRPr lang="es-ES" sz="1200" b="1" kern="1200" dirty="0">
                        <a:solidFill>
                          <a:schemeClr val="tx1"/>
                        </a:solidFill>
                        <a:latin typeface="+mn-lt"/>
                        <a:ea typeface="+mn-ea"/>
                        <a:cs typeface="+mn-cs"/>
                      </a:endParaRPr>
                    </a:p>
                  </a:txBody>
                  <a:tcPr marL="91458" marR="91458" marT="45755" marB="45755"/>
                </a:tc>
                <a:tc>
                  <a:txBody>
                    <a:bodyPr/>
                    <a:lstStyle/>
                    <a:p>
                      <a:pPr marL="0" algn="ctr" defTabSz="914400" rtl="0" eaLnBrk="1" latinLnBrk="0" hangingPunct="1"/>
                      <a:r>
                        <a:rPr lang="es-CL" sz="1200" b="1" kern="1200" dirty="0" smtClean="0">
                          <a:solidFill>
                            <a:schemeClr val="tx1"/>
                          </a:solidFill>
                          <a:latin typeface="+mn-lt"/>
                          <a:ea typeface="+mn-ea"/>
                          <a:cs typeface="+mn-cs"/>
                        </a:rPr>
                        <a:t>2010</a:t>
                      </a:r>
                      <a:endParaRPr lang="es-ES" sz="1200" b="1" kern="1200" dirty="0">
                        <a:solidFill>
                          <a:schemeClr val="tx1"/>
                        </a:solidFill>
                        <a:latin typeface="+mn-lt"/>
                        <a:ea typeface="+mn-ea"/>
                        <a:cs typeface="+mn-cs"/>
                      </a:endParaRPr>
                    </a:p>
                  </a:txBody>
                  <a:tcPr marL="91458" marR="91458" marT="45755" marB="45755"/>
                </a:tc>
                <a:tc>
                  <a:txBody>
                    <a:bodyPr/>
                    <a:lstStyle/>
                    <a:p>
                      <a:pPr marL="0" algn="ctr" defTabSz="914400" rtl="0" eaLnBrk="1" latinLnBrk="0" hangingPunct="1"/>
                      <a:r>
                        <a:rPr lang="es-CL" sz="1200" b="1" kern="1200" dirty="0" smtClean="0">
                          <a:solidFill>
                            <a:schemeClr val="tx1"/>
                          </a:solidFill>
                          <a:latin typeface="+mn-lt"/>
                          <a:ea typeface="+mn-ea"/>
                          <a:cs typeface="+mn-cs"/>
                        </a:rPr>
                        <a:t>2009</a:t>
                      </a:r>
                      <a:endParaRPr lang="es-ES" sz="1200" b="1" kern="1200" dirty="0">
                        <a:solidFill>
                          <a:schemeClr val="tx1"/>
                        </a:solidFill>
                        <a:latin typeface="+mn-lt"/>
                        <a:ea typeface="+mn-ea"/>
                        <a:cs typeface="+mn-cs"/>
                      </a:endParaRPr>
                    </a:p>
                  </a:txBody>
                  <a:tcPr marL="91458" marR="91458" marT="45755" marB="45755"/>
                </a:tc>
              </a:tr>
              <a:tr h="494062">
                <a:tc>
                  <a:txBody>
                    <a:bodyPr/>
                    <a:lstStyle/>
                    <a:p>
                      <a:r>
                        <a:rPr lang="es-CL" sz="1300" dirty="0" smtClean="0"/>
                        <a:t>Conoce la Ley</a:t>
                      </a:r>
                      <a:endParaRPr lang="es-ES" sz="1300" dirty="0"/>
                    </a:p>
                  </a:txBody>
                  <a:tcPr marL="36007" marR="36007" marT="45755" marB="45755"/>
                </a:tc>
                <a:tc>
                  <a:txBody>
                    <a:bodyPr/>
                    <a:lstStyle/>
                    <a:p>
                      <a:pPr algn="ctr"/>
                      <a:r>
                        <a:rPr lang="es-ES" sz="1400" dirty="0" smtClean="0"/>
                        <a:t>29%</a:t>
                      </a:r>
                      <a:endParaRPr lang="es-ES" sz="1400" dirty="0"/>
                    </a:p>
                  </a:txBody>
                  <a:tcPr marL="36007" marR="36007" marT="45755" marB="45755"/>
                </a:tc>
                <a:tc>
                  <a:txBody>
                    <a:bodyPr/>
                    <a:lstStyle/>
                    <a:p>
                      <a:pPr algn="ctr"/>
                      <a:r>
                        <a:rPr lang="es-ES" sz="1400" dirty="0" smtClean="0"/>
                        <a:t>20%</a:t>
                      </a:r>
                      <a:endParaRPr lang="es-ES" sz="1400" dirty="0"/>
                    </a:p>
                  </a:txBody>
                  <a:tcPr marL="36007" marR="36007" marT="45755" marB="45755"/>
                </a:tc>
                <a:tc>
                  <a:txBody>
                    <a:bodyPr/>
                    <a:lstStyle/>
                    <a:p>
                      <a:pPr algn="ctr"/>
                      <a:r>
                        <a:rPr lang="es-CL" sz="1400" dirty="0" smtClean="0"/>
                        <a:t>11%</a:t>
                      </a:r>
                      <a:endParaRPr lang="es-ES" sz="1400" dirty="0"/>
                    </a:p>
                  </a:txBody>
                  <a:tcPr marL="36007" marR="36007" marT="45755" marB="45755"/>
                </a:tc>
                <a:tc>
                  <a:txBody>
                    <a:bodyPr/>
                    <a:lstStyle/>
                    <a:p>
                      <a:pPr algn="ctr"/>
                      <a:r>
                        <a:rPr lang="es-CL" sz="1400" dirty="0" smtClean="0"/>
                        <a:t>15%</a:t>
                      </a:r>
                      <a:endParaRPr lang="es-ES" sz="1400" dirty="0"/>
                    </a:p>
                  </a:txBody>
                  <a:tcPr marL="36007" marR="36007" marT="45755" marB="45755"/>
                </a:tc>
                <a:tc>
                  <a:txBody>
                    <a:bodyPr/>
                    <a:lstStyle/>
                    <a:p>
                      <a:pPr algn="ctr"/>
                      <a:r>
                        <a:rPr lang="es-CL" sz="1400" dirty="0" smtClean="0"/>
                        <a:t>24%</a:t>
                      </a:r>
                      <a:endParaRPr lang="es-ES" sz="1400" dirty="0"/>
                    </a:p>
                  </a:txBody>
                  <a:tcPr marL="36007" marR="36007" marT="45755" marB="45755"/>
                </a:tc>
                <a:tc>
                  <a:txBody>
                    <a:bodyPr/>
                    <a:lstStyle/>
                    <a:p>
                      <a:pPr algn="ctr"/>
                      <a:r>
                        <a:rPr lang="es-CL" sz="1400" dirty="0" smtClean="0"/>
                        <a:t>20%</a:t>
                      </a:r>
                      <a:endParaRPr lang="es-ES" sz="1400" dirty="0"/>
                    </a:p>
                  </a:txBody>
                  <a:tcPr marL="36007" marR="36007" marT="45755" marB="45755"/>
                </a:tc>
              </a:tr>
            </a:tbl>
          </a:graphicData>
        </a:graphic>
      </p:graphicFrame>
      <p:graphicFrame>
        <p:nvGraphicFramePr>
          <p:cNvPr id="17" name="16 Tabla"/>
          <p:cNvGraphicFramePr>
            <a:graphicFrameLocks noGrp="1"/>
          </p:cNvGraphicFramePr>
          <p:nvPr/>
        </p:nvGraphicFramePr>
        <p:xfrm>
          <a:off x="4786313" y="4724400"/>
          <a:ext cx="4178300" cy="879475"/>
        </p:xfrm>
        <a:graphic>
          <a:graphicData uri="http://schemas.openxmlformats.org/drawingml/2006/table">
            <a:tbl>
              <a:tblPr firstRow="1" bandRow="1">
                <a:tableStyleId>{BC89EF96-8CEA-46FF-86C4-4CE0E7609802}</a:tableStyleId>
              </a:tblPr>
              <a:tblGrid>
                <a:gridCol w="1032839"/>
                <a:gridCol w="516419"/>
                <a:gridCol w="516419"/>
                <a:gridCol w="516419"/>
                <a:gridCol w="516419"/>
                <a:gridCol w="563366"/>
                <a:gridCol w="516419"/>
              </a:tblGrid>
              <a:tr h="360563">
                <a:tc>
                  <a:txBody>
                    <a:bodyPr/>
                    <a:lstStyle/>
                    <a:p>
                      <a:endParaRPr lang="es-ES" sz="1400" dirty="0"/>
                    </a:p>
                  </a:txBody>
                  <a:tcPr marL="91449" marR="91449" marT="45786" marB="45786"/>
                </a:tc>
                <a:tc>
                  <a:txBody>
                    <a:bodyPr/>
                    <a:lstStyle/>
                    <a:p>
                      <a:r>
                        <a:rPr lang="es-CL" sz="1200" dirty="0" smtClean="0"/>
                        <a:t>2014</a:t>
                      </a:r>
                      <a:endParaRPr lang="es-CL" sz="1200" dirty="0"/>
                    </a:p>
                  </a:txBody>
                  <a:tcPr marL="91449" marR="91449" marT="45786" marB="45786"/>
                </a:tc>
                <a:tc>
                  <a:txBody>
                    <a:bodyPr/>
                    <a:lstStyle/>
                    <a:p>
                      <a:pPr algn="ctr"/>
                      <a:r>
                        <a:rPr lang="es-ES" sz="1200" dirty="0" smtClean="0"/>
                        <a:t>2013</a:t>
                      </a:r>
                      <a:endParaRPr lang="es-ES" sz="1200" dirty="0"/>
                    </a:p>
                  </a:txBody>
                  <a:tcPr marL="91449" marR="91449" marT="45786" marB="45786"/>
                </a:tc>
                <a:tc>
                  <a:txBody>
                    <a:bodyPr/>
                    <a:lstStyle/>
                    <a:p>
                      <a:pPr algn="ctr"/>
                      <a:r>
                        <a:rPr lang="es-CL" sz="1200" dirty="0" smtClean="0"/>
                        <a:t>2012</a:t>
                      </a:r>
                      <a:endParaRPr lang="es-ES" sz="1200" dirty="0"/>
                    </a:p>
                  </a:txBody>
                  <a:tcPr marL="91449" marR="91449" marT="45786" marB="45786"/>
                </a:tc>
                <a:tc>
                  <a:txBody>
                    <a:bodyPr/>
                    <a:lstStyle/>
                    <a:p>
                      <a:pPr algn="ctr"/>
                      <a:r>
                        <a:rPr lang="es-CL" sz="1200" dirty="0" smtClean="0"/>
                        <a:t>2011</a:t>
                      </a:r>
                      <a:endParaRPr lang="es-ES" sz="1200" dirty="0"/>
                    </a:p>
                  </a:txBody>
                  <a:tcPr marL="91449" marR="91449" marT="45786" marB="45786"/>
                </a:tc>
                <a:tc>
                  <a:txBody>
                    <a:bodyPr/>
                    <a:lstStyle/>
                    <a:p>
                      <a:pPr algn="ctr"/>
                      <a:r>
                        <a:rPr lang="es-CL" sz="1200" dirty="0" smtClean="0"/>
                        <a:t>2010</a:t>
                      </a:r>
                      <a:endParaRPr lang="es-ES" sz="1200" dirty="0"/>
                    </a:p>
                  </a:txBody>
                  <a:tcPr marL="91449" marR="91449" marT="45786" marB="45786"/>
                </a:tc>
                <a:tc>
                  <a:txBody>
                    <a:bodyPr/>
                    <a:lstStyle/>
                    <a:p>
                      <a:pPr algn="ctr"/>
                      <a:r>
                        <a:rPr lang="es-CL" sz="1200" dirty="0" smtClean="0"/>
                        <a:t>2009</a:t>
                      </a:r>
                      <a:endParaRPr lang="es-ES" sz="1200" dirty="0"/>
                    </a:p>
                  </a:txBody>
                  <a:tcPr marL="91449" marR="91449" marT="45786" marB="45786"/>
                </a:tc>
              </a:tr>
              <a:tr h="518912">
                <a:tc>
                  <a:txBody>
                    <a:bodyPr/>
                    <a:lstStyle/>
                    <a:p>
                      <a:pPr marL="0" algn="ctr" defTabSz="914400" rtl="0" eaLnBrk="1" latinLnBrk="0" hangingPunct="1"/>
                      <a:r>
                        <a:rPr lang="es-CL" sz="1400" kern="1200" dirty="0" smtClean="0">
                          <a:solidFill>
                            <a:schemeClr val="tx1"/>
                          </a:solidFill>
                          <a:latin typeface="+mn-lt"/>
                          <a:ea typeface="+mn-ea"/>
                          <a:cs typeface="+mn-cs"/>
                        </a:rPr>
                        <a:t>Conoce el CPLT</a:t>
                      </a:r>
                      <a:endParaRPr lang="es-ES" sz="1400" kern="1200" dirty="0">
                        <a:solidFill>
                          <a:schemeClr val="tx1"/>
                        </a:solidFill>
                        <a:latin typeface="+mn-lt"/>
                        <a:ea typeface="+mn-ea"/>
                        <a:cs typeface="+mn-cs"/>
                      </a:endParaRPr>
                    </a:p>
                  </a:txBody>
                  <a:tcPr marL="91449" marR="91449" marT="45786" marB="45786"/>
                </a:tc>
                <a:tc>
                  <a:txBody>
                    <a:bodyPr/>
                    <a:lstStyle/>
                    <a:p>
                      <a:pPr marL="0" algn="ctr" defTabSz="914400" rtl="0" eaLnBrk="1" latinLnBrk="0" hangingPunct="1"/>
                      <a:r>
                        <a:rPr lang="es-CL" sz="1400" kern="1200" dirty="0" smtClean="0">
                          <a:solidFill>
                            <a:schemeClr val="tx1"/>
                          </a:solidFill>
                          <a:latin typeface="+mn-lt"/>
                          <a:ea typeface="+mn-ea"/>
                          <a:cs typeface="+mn-cs"/>
                        </a:rPr>
                        <a:t>20%</a:t>
                      </a:r>
                      <a:endParaRPr lang="es-CL" sz="1400" kern="1200" dirty="0">
                        <a:solidFill>
                          <a:schemeClr val="tx1"/>
                        </a:solidFill>
                        <a:latin typeface="+mn-lt"/>
                        <a:ea typeface="+mn-ea"/>
                        <a:cs typeface="+mn-cs"/>
                      </a:endParaRPr>
                    </a:p>
                  </a:txBody>
                  <a:tcPr marL="91449" marR="91449" marT="45786" marB="45786"/>
                </a:tc>
                <a:tc>
                  <a:txBody>
                    <a:bodyPr/>
                    <a:lstStyle/>
                    <a:p>
                      <a:pPr marL="0" algn="ctr" defTabSz="914400" rtl="0" eaLnBrk="1" latinLnBrk="0" hangingPunct="1"/>
                      <a:r>
                        <a:rPr lang="es-ES" sz="1400" kern="1200" dirty="0" smtClean="0">
                          <a:solidFill>
                            <a:schemeClr val="tx1"/>
                          </a:solidFill>
                          <a:latin typeface="+mn-lt"/>
                          <a:ea typeface="+mn-ea"/>
                          <a:cs typeface="+mn-cs"/>
                        </a:rPr>
                        <a:t>21%</a:t>
                      </a:r>
                      <a:endParaRPr lang="es-ES" sz="1400" kern="1200" dirty="0">
                        <a:solidFill>
                          <a:schemeClr val="tx1"/>
                        </a:solidFill>
                        <a:latin typeface="+mn-lt"/>
                        <a:ea typeface="+mn-ea"/>
                        <a:cs typeface="+mn-cs"/>
                      </a:endParaRPr>
                    </a:p>
                  </a:txBody>
                  <a:tcPr marL="91449" marR="91449" marT="45786" marB="45786"/>
                </a:tc>
                <a:tc>
                  <a:txBody>
                    <a:bodyPr/>
                    <a:lstStyle/>
                    <a:p>
                      <a:pPr marL="0" algn="ctr" defTabSz="914400" rtl="0" eaLnBrk="1" latinLnBrk="0" hangingPunct="1"/>
                      <a:r>
                        <a:rPr lang="es-CL" sz="1400" kern="1200" dirty="0" smtClean="0">
                          <a:solidFill>
                            <a:schemeClr val="tx1"/>
                          </a:solidFill>
                          <a:latin typeface="+mn-lt"/>
                          <a:ea typeface="+mn-ea"/>
                          <a:cs typeface="+mn-cs"/>
                        </a:rPr>
                        <a:t>12%</a:t>
                      </a:r>
                      <a:endParaRPr lang="es-ES" sz="1400" kern="1200" dirty="0">
                        <a:solidFill>
                          <a:schemeClr val="tx1"/>
                        </a:solidFill>
                        <a:latin typeface="+mn-lt"/>
                        <a:ea typeface="+mn-ea"/>
                        <a:cs typeface="+mn-cs"/>
                      </a:endParaRPr>
                    </a:p>
                  </a:txBody>
                  <a:tcPr marL="91449" marR="91449" marT="45786" marB="45786"/>
                </a:tc>
                <a:tc>
                  <a:txBody>
                    <a:bodyPr/>
                    <a:lstStyle/>
                    <a:p>
                      <a:pPr algn="ctr"/>
                      <a:r>
                        <a:rPr lang="es-CL" sz="1400" dirty="0" smtClean="0"/>
                        <a:t>11%</a:t>
                      </a:r>
                      <a:endParaRPr lang="es-ES" sz="1400" dirty="0"/>
                    </a:p>
                  </a:txBody>
                  <a:tcPr marL="91449" marR="91449" marT="45786" marB="45786"/>
                </a:tc>
                <a:tc>
                  <a:txBody>
                    <a:bodyPr/>
                    <a:lstStyle/>
                    <a:p>
                      <a:pPr algn="ctr"/>
                      <a:r>
                        <a:rPr lang="es-CL" sz="1400" dirty="0" smtClean="0"/>
                        <a:t>20%</a:t>
                      </a:r>
                      <a:endParaRPr lang="es-ES" sz="1400" dirty="0"/>
                    </a:p>
                  </a:txBody>
                  <a:tcPr marL="91449" marR="91449" marT="45786" marB="45786"/>
                </a:tc>
                <a:tc>
                  <a:txBody>
                    <a:bodyPr/>
                    <a:lstStyle/>
                    <a:p>
                      <a:pPr algn="ctr"/>
                      <a:r>
                        <a:rPr lang="es-CL" sz="1400" dirty="0" smtClean="0"/>
                        <a:t>19%</a:t>
                      </a:r>
                      <a:endParaRPr lang="es-ES" sz="1400" dirty="0"/>
                    </a:p>
                  </a:txBody>
                  <a:tcPr marL="91449" marR="91449" marT="45786" marB="45786"/>
                </a:tc>
              </a:tr>
            </a:tbl>
          </a:graphicData>
        </a:graphic>
      </p:graphicFrame>
      <p:sp>
        <p:nvSpPr>
          <p:cNvPr id="88121" name="18 CuadroTexto"/>
          <p:cNvSpPr txBox="1">
            <a:spLocks noChangeArrowheads="1"/>
          </p:cNvSpPr>
          <p:nvPr/>
        </p:nvSpPr>
        <p:spPr bwMode="auto">
          <a:xfrm>
            <a:off x="250825" y="5732463"/>
            <a:ext cx="8713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sz="1600">
                <a:solidFill>
                  <a:srgbClr val="000000"/>
                </a:solidFill>
                <a:latin typeface="Calibri" pitchFamily="34" charset="0"/>
              </a:rPr>
              <a:t>Al igual que el año anterior, el Consejo presenta un nivel de conocimiento más bajo que la Ley, si bien la brecha es menor. De todas maneras, la cifra del conocimiento del CPLT representa una mantención en relación a la cifra desde el  año 2013 (si se considera el nivel de error de la encuesta). </a:t>
            </a:r>
          </a:p>
        </p:txBody>
      </p:sp>
      <p:sp>
        <p:nvSpPr>
          <p:cNvPr id="14" name="13 Elipse"/>
          <p:cNvSpPr/>
          <p:nvPr/>
        </p:nvSpPr>
        <p:spPr>
          <a:xfrm>
            <a:off x="6443663" y="3213100"/>
            <a:ext cx="863600" cy="7921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Elipse"/>
          <p:cNvSpPr/>
          <p:nvPr/>
        </p:nvSpPr>
        <p:spPr>
          <a:xfrm>
            <a:off x="1908175" y="3068638"/>
            <a:ext cx="863600" cy="7921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79388" y="115888"/>
            <a:ext cx="6643687" cy="1071562"/>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MEDIOS DE CONOCIMIENTO DE LA LEY Y EL CONSEJO</a:t>
            </a:r>
            <a:endParaRPr lang="es-CL" sz="2800" b="1" dirty="0">
              <a:solidFill>
                <a:schemeClr val="accent5">
                  <a:lumMod val="60000"/>
                  <a:lumOff val="40000"/>
                </a:schemeClr>
              </a:solidFill>
              <a:latin typeface="Century Gothic" pitchFamily="34" charset="0"/>
            </a:endParaRPr>
          </a:p>
        </p:txBody>
      </p:sp>
      <p:graphicFrame>
        <p:nvGraphicFramePr>
          <p:cNvPr id="13" name="12 Tabla"/>
          <p:cNvGraphicFramePr>
            <a:graphicFrameLocks noGrp="1"/>
          </p:cNvGraphicFramePr>
          <p:nvPr/>
        </p:nvGraphicFramePr>
        <p:xfrm>
          <a:off x="395536" y="1268760"/>
          <a:ext cx="8208912" cy="3018800"/>
        </p:xfrm>
        <a:graphic>
          <a:graphicData uri="http://schemas.openxmlformats.org/drawingml/2006/table">
            <a:tbl>
              <a:tblPr>
                <a:tableStyleId>{284E427A-3D55-4303-BF80-6455036E1DE7}</a:tableStyleId>
              </a:tblPr>
              <a:tblGrid>
                <a:gridCol w="4824536"/>
                <a:gridCol w="1656184"/>
                <a:gridCol w="1728192"/>
              </a:tblGrid>
              <a:tr h="406400">
                <a:tc>
                  <a:txBody>
                    <a:bodyPr/>
                    <a:lstStyle/>
                    <a:p>
                      <a:pPr marL="0" algn="ctr" defTabSz="914400" rtl="0" eaLnBrk="1" fontAlgn="b" latinLnBrk="0" hangingPunct="1"/>
                      <a:r>
                        <a:rPr lang="es-ES" sz="1600" b="1" i="0" u="none" strike="noStrike" kern="1200" dirty="0">
                          <a:solidFill>
                            <a:srgbClr val="000000"/>
                          </a:solidFill>
                          <a:latin typeface="Calibri"/>
                          <a:ea typeface="+mn-ea"/>
                          <a:cs typeface="+mn-cs"/>
                        </a:rPr>
                        <a:t>  </a:t>
                      </a:r>
                      <a:r>
                        <a:rPr lang="es-ES" sz="1600" b="1" i="0" u="none" strike="noStrike" kern="1200" dirty="0" smtClean="0">
                          <a:solidFill>
                            <a:srgbClr val="000000"/>
                          </a:solidFill>
                          <a:latin typeface="Calibri"/>
                          <a:ea typeface="+mn-ea"/>
                          <a:cs typeface="+mn-cs"/>
                        </a:rPr>
                        <a:t>Medio de Conocimiento</a:t>
                      </a:r>
                      <a:endParaRPr lang="es-ES" sz="1600" b="1" i="0" u="none" strike="noStrike" kern="1200" dirty="0">
                        <a:solidFill>
                          <a:srgbClr val="000000"/>
                        </a:solidFill>
                        <a:latin typeface="Calibri"/>
                        <a:ea typeface="+mn-ea"/>
                        <a:cs typeface="+mn-cs"/>
                      </a:endParaRPr>
                    </a:p>
                  </a:txBody>
                  <a:tcPr marL="0" marR="0" marT="0" marB="0" anchor="b"/>
                </a:tc>
                <a:tc>
                  <a:txBody>
                    <a:bodyPr/>
                    <a:lstStyle/>
                    <a:p>
                      <a:pPr algn="ctr" rtl="0" fontAlgn="b"/>
                      <a:r>
                        <a:rPr lang="es-ES" sz="1600" b="1" i="0" u="none" strike="noStrike" dirty="0">
                          <a:solidFill>
                            <a:srgbClr val="000000"/>
                          </a:solidFill>
                          <a:latin typeface="Calibri"/>
                        </a:rPr>
                        <a:t>Conoce la Ley…  </a:t>
                      </a:r>
                    </a:p>
                  </a:txBody>
                  <a:tcPr marL="0" marR="0" marT="0" marB="0" anchor="b"/>
                </a:tc>
                <a:tc>
                  <a:txBody>
                    <a:bodyPr/>
                    <a:lstStyle/>
                    <a:p>
                      <a:pPr algn="ctr" rtl="0" fontAlgn="b"/>
                      <a:r>
                        <a:rPr lang="es-ES" sz="1600" b="1" i="0" u="none" strike="noStrike" dirty="0">
                          <a:solidFill>
                            <a:srgbClr val="000000"/>
                          </a:solidFill>
                          <a:latin typeface="Calibri"/>
                        </a:rPr>
                        <a:t>Conoce el Consejo…  </a:t>
                      </a:r>
                    </a:p>
                  </a:txBody>
                  <a:tcPr marL="0" marR="0" marT="0" marB="0" anchor="b"/>
                </a:tc>
              </a:tr>
              <a:tr h="313680">
                <a:tc>
                  <a:txBody>
                    <a:bodyPr/>
                    <a:lstStyle/>
                    <a:p>
                      <a:pPr algn="l" fontAlgn="t"/>
                      <a:r>
                        <a:rPr lang="es-CL" sz="1600" b="0" i="0" u="none" strike="noStrike">
                          <a:solidFill>
                            <a:srgbClr val="000000"/>
                          </a:solidFill>
                          <a:effectLst/>
                          <a:latin typeface="Arial"/>
                        </a:rPr>
                        <a:t>Noticias tv  / Televisión</a:t>
                      </a:r>
                    </a:p>
                  </a:txBody>
                  <a:tcPr marL="0" marR="0" marT="0" marB="0"/>
                </a:tc>
                <a:tc>
                  <a:txBody>
                    <a:bodyPr/>
                    <a:lstStyle/>
                    <a:p>
                      <a:pPr algn="ctr" fontAlgn="ctr"/>
                      <a:r>
                        <a:rPr lang="es-CL" sz="1600" b="0" i="0" u="none" strike="noStrike" dirty="0" smtClean="0">
                          <a:solidFill>
                            <a:srgbClr val="000000"/>
                          </a:solidFill>
                          <a:effectLst/>
                          <a:latin typeface="Arial"/>
                        </a:rPr>
                        <a:t>66%</a:t>
                      </a:r>
                      <a:endParaRPr lang="es-CL" sz="1600" b="0" i="0" u="none" strike="noStrike" dirty="0">
                        <a:solidFill>
                          <a:srgbClr val="000000"/>
                        </a:solidFill>
                        <a:effectLst/>
                        <a:latin typeface="Arial"/>
                      </a:endParaRPr>
                    </a:p>
                  </a:txBody>
                  <a:tcPr marL="0" marR="0" marT="0" marB="0" anchor="ctr"/>
                </a:tc>
                <a:tc>
                  <a:txBody>
                    <a:bodyPr/>
                    <a:lstStyle/>
                    <a:p>
                      <a:pPr algn="ctr" fontAlgn="ctr"/>
                      <a:r>
                        <a:rPr lang="es-CL" sz="1600" b="0" i="0" u="none" strike="noStrike" dirty="0" smtClean="0">
                          <a:solidFill>
                            <a:srgbClr val="000000"/>
                          </a:solidFill>
                          <a:effectLst/>
                          <a:latin typeface="Arial"/>
                        </a:rPr>
                        <a:t>54%</a:t>
                      </a:r>
                    </a:p>
                  </a:txBody>
                  <a:tcPr marL="0" marR="0" marT="0" marB="0" anchor="ctr"/>
                </a:tc>
              </a:tr>
              <a:tr h="288032">
                <a:tc>
                  <a:txBody>
                    <a:bodyPr/>
                    <a:lstStyle/>
                    <a:p>
                      <a:pPr algn="l" fontAlgn="t"/>
                      <a:r>
                        <a:rPr lang="es-CL" sz="1600" b="0" i="0" u="none" strike="noStrike">
                          <a:solidFill>
                            <a:srgbClr val="000000"/>
                          </a:solidFill>
                          <a:effectLst/>
                          <a:latin typeface="Arial"/>
                        </a:rPr>
                        <a:t>Internet</a:t>
                      </a:r>
                    </a:p>
                  </a:txBody>
                  <a:tcPr marL="0" marR="0" marT="0" marB="0"/>
                </a:tc>
                <a:tc>
                  <a:txBody>
                    <a:bodyPr/>
                    <a:lstStyle/>
                    <a:p>
                      <a:pPr algn="ctr" fontAlgn="ctr"/>
                      <a:r>
                        <a:rPr lang="es-CL" sz="1600" b="0" i="0" u="none" strike="noStrike" dirty="0" smtClean="0">
                          <a:solidFill>
                            <a:srgbClr val="000000"/>
                          </a:solidFill>
                          <a:effectLst/>
                          <a:latin typeface="Arial"/>
                        </a:rPr>
                        <a:t>12%</a:t>
                      </a:r>
                      <a:endParaRPr lang="es-CL" sz="1600" b="0" i="0" u="none" strike="noStrike" dirty="0">
                        <a:solidFill>
                          <a:srgbClr val="000000"/>
                        </a:solidFill>
                        <a:effectLst/>
                        <a:latin typeface="Arial"/>
                      </a:endParaRPr>
                    </a:p>
                  </a:txBody>
                  <a:tcPr marL="0" marR="0" marT="0" marB="0" anchor="ctr"/>
                </a:tc>
                <a:tc>
                  <a:txBody>
                    <a:bodyPr/>
                    <a:lstStyle/>
                    <a:p>
                      <a:pPr algn="ctr" fontAlgn="ctr"/>
                      <a:r>
                        <a:rPr lang="es-CL" sz="1600" b="0" i="0" u="none" strike="noStrike" dirty="0" smtClean="0">
                          <a:solidFill>
                            <a:srgbClr val="000000"/>
                          </a:solidFill>
                          <a:effectLst/>
                          <a:latin typeface="Arial"/>
                        </a:rPr>
                        <a:t>10%</a:t>
                      </a:r>
                      <a:endParaRPr lang="es-CL" sz="1600" b="0" i="0" u="none" strike="noStrike" dirty="0">
                        <a:solidFill>
                          <a:srgbClr val="000000"/>
                        </a:solidFill>
                        <a:effectLst/>
                        <a:latin typeface="Arial"/>
                      </a:endParaRPr>
                    </a:p>
                  </a:txBody>
                  <a:tcPr marL="0" marR="0" marT="0" marB="0" anchor="ctr"/>
                </a:tc>
              </a:tr>
              <a:tr h="288032">
                <a:tc>
                  <a:txBody>
                    <a:bodyPr/>
                    <a:lstStyle/>
                    <a:p>
                      <a:pPr algn="l" fontAlgn="t"/>
                      <a:r>
                        <a:rPr lang="es-CL" sz="1600" b="0" i="0" u="none" strike="noStrike" dirty="0">
                          <a:solidFill>
                            <a:srgbClr val="000000"/>
                          </a:solidFill>
                          <a:effectLst/>
                          <a:latin typeface="Arial"/>
                        </a:rPr>
                        <a:t>Medios de comunicación</a:t>
                      </a:r>
                    </a:p>
                  </a:txBody>
                  <a:tcPr marL="0" marR="0" marT="0" marB="0"/>
                </a:tc>
                <a:tc>
                  <a:txBody>
                    <a:bodyPr/>
                    <a:lstStyle/>
                    <a:p>
                      <a:pPr algn="ctr" fontAlgn="ctr"/>
                      <a:r>
                        <a:rPr lang="es-CL" sz="1600" b="0" i="0" u="none" strike="noStrike" dirty="0" smtClean="0">
                          <a:solidFill>
                            <a:srgbClr val="000000"/>
                          </a:solidFill>
                          <a:effectLst/>
                          <a:latin typeface="Arial"/>
                        </a:rPr>
                        <a:t>8%</a:t>
                      </a:r>
                      <a:endParaRPr lang="es-CL" sz="1600" b="0" i="0" u="none" strike="noStrike" dirty="0">
                        <a:solidFill>
                          <a:srgbClr val="000000"/>
                        </a:solidFill>
                        <a:effectLst/>
                        <a:latin typeface="Arial"/>
                      </a:endParaRPr>
                    </a:p>
                  </a:txBody>
                  <a:tcPr marL="0" marR="0" marT="0" marB="0" anchor="ctr"/>
                </a:tc>
                <a:tc>
                  <a:txBody>
                    <a:bodyPr/>
                    <a:lstStyle/>
                    <a:p>
                      <a:pPr algn="ctr" fontAlgn="ctr"/>
                      <a:r>
                        <a:rPr lang="es-CL" sz="1600" b="0" i="0" u="none" strike="noStrike" dirty="0" smtClean="0">
                          <a:solidFill>
                            <a:srgbClr val="000000"/>
                          </a:solidFill>
                          <a:effectLst/>
                          <a:latin typeface="Arial"/>
                        </a:rPr>
                        <a:t>4%</a:t>
                      </a:r>
                      <a:endParaRPr lang="es-CL" sz="1600" b="0" i="0" u="none" strike="noStrike" dirty="0">
                        <a:solidFill>
                          <a:srgbClr val="000000"/>
                        </a:solidFill>
                        <a:effectLst/>
                        <a:latin typeface="Arial"/>
                      </a:endParaRPr>
                    </a:p>
                  </a:txBody>
                  <a:tcPr marL="0" marR="0" marT="0" marB="0" anchor="ctr"/>
                </a:tc>
              </a:tr>
              <a:tr h="288032">
                <a:tc>
                  <a:txBody>
                    <a:bodyPr/>
                    <a:lstStyle/>
                    <a:p>
                      <a:pPr algn="l" fontAlgn="t"/>
                      <a:r>
                        <a:rPr lang="es-CL" sz="1600" b="0" i="0" u="none" strike="noStrike">
                          <a:solidFill>
                            <a:srgbClr val="000000"/>
                          </a:solidFill>
                          <a:effectLst/>
                          <a:latin typeface="Arial"/>
                        </a:rPr>
                        <a:t>Por un amigo</a:t>
                      </a:r>
                    </a:p>
                  </a:txBody>
                  <a:tcPr marL="0" marR="0" marT="0" marB="0"/>
                </a:tc>
                <a:tc>
                  <a:txBody>
                    <a:bodyPr/>
                    <a:lstStyle/>
                    <a:p>
                      <a:pPr algn="ctr" fontAlgn="ctr"/>
                      <a:r>
                        <a:rPr lang="es-CL" sz="1600" b="0" i="0" u="none" strike="noStrike" dirty="0" smtClean="0">
                          <a:solidFill>
                            <a:srgbClr val="000000"/>
                          </a:solidFill>
                          <a:effectLst/>
                          <a:latin typeface="Arial"/>
                        </a:rPr>
                        <a:t>4%</a:t>
                      </a:r>
                      <a:endParaRPr lang="es-CL" sz="1600" b="0" i="0" u="none" strike="noStrike" dirty="0">
                        <a:solidFill>
                          <a:srgbClr val="000000"/>
                        </a:solidFill>
                        <a:effectLst/>
                        <a:latin typeface="Arial"/>
                      </a:endParaRPr>
                    </a:p>
                  </a:txBody>
                  <a:tcPr marL="0" marR="0" marT="0" marB="0" anchor="ctr"/>
                </a:tc>
                <a:tc>
                  <a:txBody>
                    <a:bodyPr/>
                    <a:lstStyle/>
                    <a:p>
                      <a:pPr algn="ctr" fontAlgn="ctr"/>
                      <a:r>
                        <a:rPr lang="es-CL" sz="1600" b="0" i="0" u="none" strike="noStrike" dirty="0" smtClean="0">
                          <a:solidFill>
                            <a:srgbClr val="000000"/>
                          </a:solidFill>
                          <a:effectLst/>
                          <a:latin typeface="Arial"/>
                        </a:rPr>
                        <a:t>3%</a:t>
                      </a:r>
                      <a:endParaRPr lang="es-CL" sz="1600" b="0" i="0" u="none" strike="noStrike" dirty="0">
                        <a:solidFill>
                          <a:srgbClr val="000000"/>
                        </a:solidFill>
                        <a:effectLst/>
                        <a:latin typeface="Arial"/>
                      </a:endParaRPr>
                    </a:p>
                  </a:txBody>
                  <a:tcPr marL="0" marR="0" marT="0" marB="0" anchor="ctr"/>
                </a:tc>
              </a:tr>
              <a:tr h="288032">
                <a:tc>
                  <a:txBody>
                    <a:bodyPr/>
                    <a:lstStyle/>
                    <a:p>
                      <a:pPr algn="l" fontAlgn="t"/>
                      <a:r>
                        <a:rPr lang="es-CL" sz="1600" b="0" i="0" u="none" strike="noStrike">
                          <a:solidFill>
                            <a:srgbClr val="000000"/>
                          </a:solidFill>
                          <a:effectLst/>
                          <a:latin typeface="Arial"/>
                        </a:rPr>
                        <a:t>Noticias</a:t>
                      </a:r>
                    </a:p>
                  </a:txBody>
                  <a:tcPr marL="0" marR="0" marT="0" marB="0"/>
                </a:tc>
                <a:tc>
                  <a:txBody>
                    <a:bodyPr/>
                    <a:lstStyle/>
                    <a:p>
                      <a:pPr algn="ctr" fontAlgn="ctr"/>
                      <a:r>
                        <a:rPr lang="es-CL" sz="1600" b="0" i="0" u="none" strike="noStrike" dirty="0" smtClean="0">
                          <a:solidFill>
                            <a:srgbClr val="000000"/>
                          </a:solidFill>
                          <a:effectLst/>
                          <a:latin typeface="Arial"/>
                        </a:rPr>
                        <a:t>2%</a:t>
                      </a:r>
                      <a:endParaRPr lang="es-CL" sz="1600" b="0" i="0" u="none" strike="noStrike" dirty="0">
                        <a:solidFill>
                          <a:srgbClr val="000000"/>
                        </a:solidFill>
                        <a:effectLst/>
                        <a:latin typeface="Arial"/>
                      </a:endParaRPr>
                    </a:p>
                  </a:txBody>
                  <a:tcPr marL="0" marR="0" marT="0" marB="0" anchor="ctr"/>
                </a:tc>
                <a:tc>
                  <a:txBody>
                    <a:bodyPr/>
                    <a:lstStyle/>
                    <a:p>
                      <a:pPr algn="ctr" fontAlgn="ctr"/>
                      <a:r>
                        <a:rPr lang="es-CL" sz="1600" b="0" i="0" u="none" strike="noStrike" dirty="0" smtClean="0">
                          <a:solidFill>
                            <a:srgbClr val="000000"/>
                          </a:solidFill>
                          <a:effectLst/>
                          <a:latin typeface="Arial"/>
                        </a:rPr>
                        <a:t>6%</a:t>
                      </a:r>
                      <a:endParaRPr lang="es-CL" sz="1600" b="0" i="0" u="none" strike="noStrike" dirty="0">
                        <a:solidFill>
                          <a:srgbClr val="000000"/>
                        </a:solidFill>
                        <a:effectLst/>
                        <a:latin typeface="Arial"/>
                      </a:endParaRPr>
                    </a:p>
                  </a:txBody>
                  <a:tcPr marL="0" marR="0" marT="0" marB="0" anchor="ctr"/>
                </a:tc>
              </a:tr>
              <a:tr h="290800">
                <a:tc>
                  <a:txBody>
                    <a:bodyPr/>
                    <a:lstStyle/>
                    <a:p>
                      <a:pPr algn="l" fontAlgn="t"/>
                      <a:r>
                        <a:rPr lang="es-CL" sz="1600" b="0" i="0" u="none" strike="noStrike" dirty="0">
                          <a:solidFill>
                            <a:srgbClr val="000000"/>
                          </a:solidFill>
                          <a:effectLst/>
                          <a:latin typeface="Arial"/>
                        </a:rPr>
                        <a:t>Radio</a:t>
                      </a:r>
                    </a:p>
                  </a:txBody>
                  <a:tcPr marL="0" marR="0" marT="0" marB="0"/>
                </a:tc>
                <a:tc>
                  <a:txBody>
                    <a:bodyPr/>
                    <a:lstStyle/>
                    <a:p>
                      <a:pPr algn="ctr" fontAlgn="ctr"/>
                      <a:r>
                        <a:rPr lang="es-CL" sz="1600" b="0" i="0" u="none" strike="noStrike" dirty="0" smtClean="0">
                          <a:solidFill>
                            <a:srgbClr val="000000"/>
                          </a:solidFill>
                          <a:effectLst/>
                          <a:latin typeface="Arial"/>
                        </a:rPr>
                        <a:t>1%</a:t>
                      </a:r>
                      <a:endParaRPr lang="es-CL" sz="1600" b="0" i="0" u="none" strike="noStrike" dirty="0">
                        <a:solidFill>
                          <a:srgbClr val="000000"/>
                        </a:solidFill>
                        <a:effectLst/>
                        <a:latin typeface="Arial"/>
                      </a:endParaRPr>
                    </a:p>
                  </a:txBody>
                  <a:tcPr marL="0" marR="0" marT="0" marB="0" anchor="ctr"/>
                </a:tc>
                <a:tc>
                  <a:txBody>
                    <a:bodyPr/>
                    <a:lstStyle/>
                    <a:p>
                      <a:pPr algn="ctr" fontAlgn="ctr"/>
                      <a:r>
                        <a:rPr lang="es-CL" sz="1600" b="0" i="0" u="none" strike="noStrike" dirty="0" smtClean="0">
                          <a:solidFill>
                            <a:srgbClr val="000000"/>
                          </a:solidFill>
                          <a:effectLst/>
                          <a:latin typeface="Arial"/>
                        </a:rPr>
                        <a:t>2%</a:t>
                      </a:r>
                      <a:endParaRPr lang="es-CL" sz="1600" b="0" i="0" u="none" strike="noStrike" dirty="0">
                        <a:solidFill>
                          <a:srgbClr val="000000"/>
                        </a:solidFill>
                        <a:effectLst/>
                        <a:latin typeface="Arial"/>
                      </a:endParaRPr>
                    </a:p>
                  </a:txBody>
                  <a:tcPr marL="0" marR="0" marT="0" marB="0" anchor="ctr"/>
                </a:tc>
              </a:tr>
              <a:tr h="285264">
                <a:tc>
                  <a:txBody>
                    <a:bodyPr/>
                    <a:lstStyle/>
                    <a:p>
                      <a:pPr algn="l" fontAlgn="t"/>
                      <a:r>
                        <a:rPr lang="es-CL" sz="1600" b="0" i="0" u="none" strike="noStrike" dirty="0">
                          <a:solidFill>
                            <a:srgbClr val="000000"/>
                          </a:solidFill>
                          <a:effectLst/>
                          <a:latin typeface="Arial"/>
                        </a:rPr>
                        <a:t>Municipalidad</a:t>
                      </a:r>
                    </a:p>
                  </a:txBody>
                  <a:tcPr marL="0" marR="0" marT="0" marB="0"/>
                </a:tc>
                <a:tc>
                  <a:txBody>
                    <a:bodyPr/>
                    <a:lstStyle/>
                    <a:p>
                      <a:pPr algn="ctr" fontAlgn="ctr"/>
                      <a:r>
                        <a:rPr lang="es-CL" sz="1600" b="0" i="0" u="none" strike="noStrike" dirty="0" smtClean="0">
                          <a:solidFill>
                            <a:srgbClr val="000000"/>
                          </a:solidFill>
                          <a:effectLst/>
                          <a:latin typeface="Arial"/>
                        </a:rPr>
                        <a:t>0,4%</a:t>
                      </a:r>
                      <a:endParaRPr lang="es-CL" sz="1600" b="0" i="0" u="none" strike="noStrike" dirty="0">
                        <a:solidFill>
                          <a:srgbClr val="000000"/>
                        </a:solidFill>
                        <a:effectLst/>
                        <a:latin typeface="Arial"/>
                      </a:endParaRPr>
                    </a:p>
                  </a:txBody>
                  <a:tcPr marL="0" marR="0" marT="0" marB="0" anchor="ctr"/>
                </a:tc>
                <a:tc>
                  <a:txBody>
                    <a:bodyPr/>
                    <a:lstStyle/>
                    <a:p>
                      <a:pPr algn="ctr" fontAlgn="ctr"/>
                      <a:r>
                        <a:rPr lang="es-CL" sz="1600" b="0" i="0" u="none" strike="noStrike" dirty="0" smtClean="0">
                          <a:solidFill>
                            <a:srgbClr val="000000"/>
                          </a:solidFill>
                          <a:effectLst/>
                          <a:latin typeface="Arial"/>
                        </a:rPr>
                        <a:t>0,7%</a:t>
                      </a:r>
                      <a:endParaRPr lang="es-CL" sz="1600" b="0" i="0" u="none" strike="noStrike" dirty="0">
                        <a:solidFill>
                          <a:srgbClr val="000000"/>
                        </a:solidFill>
                        <a:effectLst/>
                        <a:latin typeface="Arial"/>
                      </a:endParaRPr>
                    </a:p>
                  </a:txBody>
                  <a:tcPr marL="0" marR="0" marT="0" marB="0" anchor="ctr"/>
                </a:tc>
              </a:tr>
              <a:tr h="285264">
                <a:tc>
                  <a:txBody>
                    <a:bodyPr/>
                    <a:lstStyle/>
                    <a:p>
                      <a:pPr marL="0" algn="l" defTabSz="914400" rtl="0" eaLnBrk="1" fontAlgn="t" latinLnBrk="0" hangingPunct="1"/>
                      <a:r>
                        <a:rPr lang="es-CL" sz="1600" b="0" i="0" u="none" strike="noStrike" kern="1200" dirty="0">
                          <a:solidFill>
                            <a:srgbClr val="000000"/>
                          </a:solidFill>
                          <a:effectLst/>
                          <a:latin typeface="Arial"/>
                          <a:ea typeface="+mn-ea"/>
                          <a:cs typeface="+mn-cs"/>
                        </a:rPr>
                        <a:t>Otros</a:t>
                      </a:r>
                    </a:p>
                  </a:txBody>
                  <a:tcPr marL="0" marR="0" marT="0" marB="0" anchor="b"/>
                </a:tc>
                <a:tc>
                  <a:txBody>
                    <a:bodyPr/>
                    <a:lstStyle/>
                    <a:p>
                      <a:pPr algn="ctr" fontAlgn="ctr"/>
                      <a:r>
                        <a:rPr lang="es-CL" sz="1600" b="0" i="0" u="none" strike="noStrike" dirty="0" smtClean="0">
                          <a:solidFill>
                            <a:srgbClr val="000000"/>
                          </a:solidFill>
                          <a:effectLst/>
                          <a:latin typeface="Arial"/>
                        </a:rPr>
                        <a:t>2%</a:t>
                      </a:r>
                      <a:endParaRPr lang="es-CL" sz="1600" b="0" i="0" u="none" strike="noStrike" dirty="0">
                        <a:solidFill>
                          <a:srgbClr val="000000"/>
                        </a:solidFill>
                        <a:effectLst/>
                        <a:latin typeface="Arial"/>
                      </a:endParaRPr>
                    </a:p>
                  </a:txBody>
                  <a:tcPr marL="0" marR="0" marT="0" marB="0" anchor="ctr"/>
                </a:tc>
                <a:tc>
                  <a:txBody>
                    <a:bodyPr/>
                    <a:lstStyle/>
                    <a:p>
                      <a:pPr algn="ctr" fontAlgn="ctr"/>
                      <a:r>
                        <a:rPr lang="es-CL" sz="1600" b="0" i="0" u="none" strike="noStrike" dirty="0" smtClean="0">
                          <a:solidFill>
                            <a:srgbClr val="000000"/>
                          </a:solidFill>
                          <a:effectLst/>
                          <a:latin typeface="Arial"/>
                        </a:rPr>
                        <a:t>0%</a:t>
                      </a:r>
                      <a:endParaRPr lang="es-CL" sz="1600" b="0" i="0" u="none" strike="noStrike" dirty="0">
                        <a:solidFill>
                          <a:srgbClr val="000000"/>
                        </a:solidFill>
                        <a:effectLst/>
                        <a:latin typeface="Arial"/>
                      </a:endParaRPr>
                    </a:p>
                  </a:txBody>
                  <a:tcPr marL="0" marR="0" marT="0" marB="0" anchor="ctr"/>
                </a:tc>
              </a:tr>
              <a:tr h="285264">
                <a:tc>
                  <a:txBody>
                    <a:bodyPr/>
                    <a:lstStyle/>
                    <a:p>
                      <a:pPr marL="0" algn="l" defTabSz="914400" rtl="0" eaLnBrk="1" fontAlgn="t" latinLnBrk="0" hangingPunct="1"/>
                      <a:r>
                        <a:rPr lang="es-CL" sz="1600" b="0" i="0" u="none" strike="noStrike" kern="1200" dirty="0">
                          <a:solidFill>
                            <a:srgbClr val="000000"/>
                          </a:solidFill>
                          <a:effectLst/>
                          <a:latin typeface="Arial"/>
                          <a:ea typeface="+mn-ea"/>
                          <a:cs typeface="+mn-cs"/>
                        </a:rPr>
                        <a:t>NS/NR</a:t>
                      </a:r>
                    </a:p>
                  </a:txBody>
                  <a:tcPr marL="0" marR="0" marT="0" marB="0"/>
                </a:tc>
                <a:tc>
                  <a:txBody>
                    <a:bodyPr/>
                    <a:lstStyle/>
                    <a:p>
                      <a:pPr marL="0" algn="ctr" defTabSz="914400" rtl="0" eaLnBrk="1" fontAlgn="ctr" latinLnBrk="0" hangingPunct="1"/>
                      <a:r>
                        <a:rPr lang="es-CL" sz="1600" b="0" i="0" u="none" strike="noStrike" kern="1200" dirty="0" smtClean="0">
                          <a:solidFill>
                            <a:srgbClr val="000000"/>
                          </a:solidFill>
                          <a:effectLst/>
                          <a:latin typeface="Arial"/>
                          <a:ea typeface="+mn-ea"/>
                          <a:cs typeface="+mn-cs"/>
                        </a:rPr>
                        <a:t>4%</a:t>
                      </a:r>
                      <a:endParaRPr lang="es-CL" sz="1600" b="0" i="0" u="none" strike="noStrike" kern="1200" dirty="0">
                        <a:solidFill>
                          <a:srgbClr val="000000"/>
                        </a:solidFill>
                        <a:effectLst/>
                        <a:latin typeface="Arial"/>
                        <a:ea typeface="+mn-ea"/>
                        <a:cs typeface="+mn-cs"/>
                      </a:endParaRPr>
                    </a:p>
                  </a:txBody>
                  <a:tcPr marL="0" marR="0" marT="0" marB="0" anchor="ctr"/>
                </a:tc>
                <a:tc>
                  <a:txBody>
                    <a:bodyPr/>
                    <a:lstStyle/>
                    <a:p>
                      <a:pPr marL="0" algn="ctr" defTabSz="914400" rtl="0" eaLnBrk="1" fontAlgn="ctr" latinLnBrk="0" hangingPunct="1"/>
                      <a:r>
                        <a:rPr lang="es-CL" sz="1600" b="0" i="0" u="none" strike="noStrike" kern="1200" dirty="0" smtClean="0">
                          <a:solidFill>
                            <a:srgbClr val="000000"/>
                          </a:solidFill>
                          <a:effectLst/>
                          <a:latin typeface="Arial"/>
                          <a:ea typeface="+mn-ea"/>
                          <a:cs typeface="+mn-cs"/>
                        </a:rPr>
                        <a:t>20%</a:t>
                      </a:r>
                      <a:endParaRPr lang="es-CL" sz="1600" b="0" i="0" u="none" strike="noStrike" kern="1200" dirty="0">
                        <a:solidFill>
                          <a:srgbClr val="000000"/>
                        </a:solidFill>
                        <a:effectLst/>
                        <a:latin typeface="Arial"/>
                        <a:ea typeface="+mn-ea"/>
                        <a:cs typeface="+mn-cs"/>
                      </a:endParaRPr>
                    </a:p>
                  </a:txBody>
                  <a:tcPr marL="0" marR="0" marT="0" marB="0" anchor="ctr"/>
                </a:tc>
              </a:tr>
            </a:tbl>
          </a:graphicData>
        </a:graphic>
      </p:graphicFrame>
      <p:sp>
        <p:nvSpPr>
          <p:cNvPr id="2" name="1 Rectángulo redondeado"/>
          <p:cNvSpPr/>
          <p:nvPr/>
        </p:nvSpPr>
        <p:spPr>
          <a:xfrm>
            <a:off x="250825" y="4797425"/>
            <a:ext cx="8642350" cy="122396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Una de las diferencias importantes en el conocimiento del CPLT es el uso frecuente de medios, en general, quienes están más informados conocen más. Dentro de este grupo, quienes leen diarios todos los días y quienes miran o escuchan foros o programas políticos semanalmente son quienes tienen mayor conocimiento.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graphicFrame>
        <p:nvGraphicFramePr>
          <p:cNvPr id="90114" name="5 Gráfico"/>
          <p:cNvGraphicFramePr>
            <a:graphicFrameLocks/>
          </p:cNvGraphicFramePr>
          <p:nvPr/>
        </p:nvGraphicFramePr>
        <p:xfrm>
          <a:off x="560388" y="1985963"/>
          <a:ext cx="3775075" cy="4446587"/>
        </p:xfrm>
        <a:graphic>
          <a:graphicData uri="http://schemas.openxmlformats.org/presentationml/2006/ole">
            <mc:AlternateContent xmlns:mc="http://schemas.openxmlformats.org/markup-compatibility/2006">
              <mc:Choice xmlns:v="urn:schemas-microsoft-com:vml" Requires="v">
                <p:oleObj spid="_x0000_s90136" r:id="rId5" imgW="3773751" imgH="4444369" progId="Excel.Chart.8">
                  <p:embed/>
                </p:oleObj>
              </mc:Choice>
              <mc:Fallback>
                <p:oleObj r:id="rId5" imgW="3773751" imgH="4444369" progId="Excel.Chart.8">
                  <p:embed/>
                  <p:pic>
                    <p:nvPicPr>
                      <p:cNvPr id="0" name="5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1985963"/>
                        <a:ext cx="377507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115" name="3 Gráfico"/>
          <p:cNvGraphicFramePr>
            <a:graphicFrameLocks/>
          </p:cNvGraphicFramePr>
          <p:nvPr/>
        </p:nvGraphicFramePr>
        <p:xfrm>
          <a:off x="4341813" y="1909763"/>
          <a:ext cx="4673600" cy="4522787"/>
        </p:xfrm>
        <a:graphic>
          <a:graphicData uri="http://schemas.openxmlformats.org/presentationml/2006/ole">
            <mc:AlternateContent xmlns:mc="http://schemas.openxmlformats.org/markup-compatibility/2006">
              <mc:Choice xmlns:v="urn:schemas-microsoft-com:vml" Requires="v">
                <p:oleObj spid="_x0000_s90137" r:id="rId7" imgW="4676037" imgH="4523624" progId="Excel.Chart.8">
                  <p:embed/>
                </p:oleObj>
              </mc:Choice>
              <mc:Fallback>
                <p:oleObj r:id="rId7" imgW="4676037" imgH="4523624" progId="Excel.Chart.8">
                  <p:embed/>
                  <p:pic>
                    <p:nvPicPr>
                      <p:cNvPr id="0" name="3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1813" y="1909763"/>
                        <a:ext cx="46736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3 Título"/>
          <p:cNvSpPr>
            <a:spLocks noGrp="1"/>
          </p:cNvSpPr>
          <p:nvPr>
            <p:ph type="title"/>
          </p:nvPr>
        </p:nvSpPr>
        <p:spPr>
          <a:xfrm>
            <a:off x="179388" y="115888"/>
            <a:ext cx="6643687" cy="576262"/>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Perfil del Conocimiento de la Ley</a:t>
            </a:r>
            <a:endParaRPr lang="es-CL" sz="2800" b="1" dirty="0">
              <a:solidFill>
                <a:schemeClr val="accent5">
                  <a:lumMod val="60000"/>
                  <a:lumOff val="40000"/>
                </a:schemeClr>
              </a:solidFill>
              <a:latin typeface="Century Gothic" pitchFamily="34" charset="0"/>
            </a:endParaRPr>
          </a:p>
        </p:txBody>
      </p:sp>
      <p:sp>
        <p:nvSpPr>
          <p:cNvPr id="2" name="1 CuadroTexto"/>
          <p:cNvSpPr txBox="1"/>
          <p:nvPr/>
        </p:nvSpPr>
        <p:spPr>
          <a:xfrm>
            <a:off x="179388" y="765175"/>
            <a:ext cx="8785225" cy="1200150"/>
          </a:xfrm>
          <a:prstGeom prst="rect">
            <a:avLst/>
          </a:prstGeom>
          <a:noFill/>
        </p:spPr>
        <p:txBody>
          <a:bodyPr>
            <a:spAutoFit/>
          </a:bodyPr>
          <a:lstStyle/>
          <a:p>
            <a:pPr algn="just">
              <a:defRPr/>
            </a:pPr>
            <a:r>
              <a:rPr lang="es-ES" dirty="0">
                <a:latin typeface="+mn-lt"/>
                <a:cs typeface="+mn-cs"/>
              </a:rPr>
              <a:t>Según se observa, aquellos que tienen identificación política conocen en mayor medida la Ley de Transparencia. De igual manera, los hombres y quienes tienen mayor educación y, consecuentemente, pertenecen a un nivel socioeconómico más alto, conocen en mayor medida la Ley. </a:t>
            </a:r>
          </a:p>
        </p:txBody>
      </p:sp>
      <p:sp>
        <p:nvSpPr>
          <p:cNvPr id="14" name="13 CuadroTexto"/>
          <p:cNvSpPr txBox="1"/>
          <p:nvPr/>
        </p:nvSpPr>
        <p:spPr>
          <a:xfrm>
            <a:off x="5008563" y="1868488"/>
            <a:ext cx="1441450" cy="338137"/>
          </a:xfrm>
          <a:prstGeom prst="rect">
            <a:avLst/>
          </a:prstGeom>
          <a:noFill/>
        </p:spPr>
        <p:txBody>
          <a:bodyPr>
            <a:spAutoFit/>
          </a:bodyPr>
          <a:lstStyle/>
          <a:p>
            <a:pPr algn="ctr">
              <a:defRPr/>
            </a:pPr>
            <a:r>
              <a:rPr lang="es-ES" sz="1600" b="1" dirty="0">
                <a:latin typeface="+mn-lt"/>
              </a:rPr>
              <a:t>Escala </a:t>
            </a:r>
            <a:r>
              <a:rPr lang="es-ES" sz="1600" b="1" dirty="0" err="1">
                <a:latin typeface="+mn-lt"/>
              </a:rPr>
              <a:t>Izq</a:t>
            </a:r>
            <a:r>
              <a:rPr lang="es-ES" sz="1600" b="1" dirty="0">
                <a:latin typeface="+mn-lt"/>
              </a:rPr>
              <a:t>-Der</a:t>
            </a:r>
          </a:p>
        </p:txBody>
      </p:sp>
      <p:sp>
        <p:nvSpPr>
          <p:cNvPr id="15" name="14 CuadroTexto"/>
          <p:cNvSpPr txBox="1"/>
          <p:nvPr/>
        </p:nvSpPr>
        <p:spPr>
          <a:xfrm>
            <a:off x="5003800" y="3933825"/>
            <a:ext cx="1152525" cy="338138"/>
          </a:xfrm>
          <a:prstGeom prst="rect">
            <a:avLst/>
          </a:prstGeom>
          <a:noFill/>
        </p:spPr>
        <p:txBody>
          <a:bodyPr>
            <a:spAutoFit/>
          </a:bodyPr>
          <a:lstStyle/>
          <a:p>
            <a:pPr algn="ctr">
              <a:defRPr/>
            </a:pPr>
            <a:r>
              <a:rPr lang="es-ES" sz="1600" b="1" dirty="0">
                <a:latin typeface="+mn-lt"/>
              </a:rPr>
              <a:t>Clase social</a:t>
            </a:r>
          </a:p>
        </p:txBody>
      </p:sp>
      <p:sp>
        <p:nvSpPr>
          <p:cNvPr id="17" name="16 CuadroTexto"/>
          <p:cNvSpPr txBox="1"/>
          <p:nvPr/>
        </p:nvSpPr>
        <p:spPr>
          <a:xfrm>
            <a:off x="179388" y="2011363"/>
            <a:ext cx="1152525" cy="338137"/>
          </a:xfrm>
          <a:prstGeom prst="rect">
            <a:avLst/>
          </a:prstGeom>
          <a:noFill/>
        </p:spPr>
        <p:txBody>
          <a:bodyPr>
            <a:spAutoFit/>
          </a:bodyPr>
          <a:lstStyle/>
          <a:p>
            <a:pPr algn="ctr">
              <a:defRPr/>
            </a:pPr>
            <a:r>
              <a:rPr lang="es-ES" sz="1600" b="1" dirty="0">
                <a:latin typeface="+mn-lt"/>
              </a:rPr>
              <a:t>Educación</a:t>
            </a:r>
          </a:p>
        </p:txBody>
      </p:sp>
      <p:sp>
        <p:nvSpPr>
          <p:cNvPr id="18" name="17 CuadroTexto"/>
          <p:cNvSpPr txBox="1"/>
          <p:nvPr/>
        </p:nvSpPr>
        <p:spPr>
          <a:xfrm>
            <a:off x="293688" y="4365625"/>
            <a:ext cx="1152525" cy="338138"/>
          </a:xfrm>
          <a:prstGeom prst="rect">
            <a:avLst/>
          </a:prstGeom>
          <a:noFill/>
        </p:spPr>
        <p:txBody>
          <a:bodyPr>
            <a:spAutoFit/>
          </a:bodyPr>
          <a:lstStyle/>
          <a:p>
            <a:pPr algn="ctr">
              <a:defRPr/>
            </a:pPr>
            <a:r>
              <a:rPr lang="es-ES" sz="1600" b="1" dirty="0">
                <a:latin typeface="+mn-lt"/>
              </a:rPr>
              <a:t>Sexo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79388" y="115888"/>
            <a:ext cx="6643687" cy="576262"/>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Perfil del Conocimiento del CPLT</a:t>
            </a:r>
            <a:endParaRPr lang="es-CL" sz="2800" b="1" dirty="0">
              <a:solidFill>
                <a:schemeClr val="accent5">
                  <a:lumMod val="60000"/>
                  <a:lumOff val="40000"/>
                </a:schemeClr>
              </a:solidFill>
              <a:latin typeface="Century Gothic" pitchFamily="34" charset="0"/>
            </a:endParaRPr>
          </a:p>
        </p:txBody>
      </p:sp>
      <p:sp>
        <p:nvSpPr>
          <p:cNvPr id="2" name="1 CuadroTexto"/>
          <p:cNvSpPr txBox="1"/>
          <p:nvPr/>
        </p:nvSpPr>
        <p:spPr>
          <a:xfrm>
            <a:off x="179388" y="836613"/>
            <a:ext cx="8785225" cy="923925"/>
          </a:xfrm>
          <a:prstGeom prst="rect">
            <a:avLst/>
          </a:prstGeom>
          <a:noFill/>
        </p:spPr>
        <p:txBody>
          <a:bodyPr>
            <a:spAutoFit/>
          </a:bodyPr>
          <a:lstStyle/>
          <a:p>
            <a:pPr algn="just">
              <a:defRPr/>
            </a:pPr>
            <a:r>
              <a:rPr lang="es-ES" dirty="0">
                <a:latin typeface="+mn-lt"/>
                <a:cs typeface="+mn-cs"/>
              </a:rPr>
              <a:t>El ejercicio equivalente al conocimiento de la Ley en relación al conocimiento del Consejo, muestra que se repite el patrón: quienes se identifican con algún sector político, conocen más. Asimismo, los hombres, personas de clase alta y con educación superior.</a:t>
            </a:r>
          </a:p>
        </p:txBody>
      </p:sp>
      <p:sp>
        <p:nvSpPr>
          <p:cNvPr id="12" name="11 CuadroTexto"/>
          <p:cNvSpPr txBox="1"/>
          <p:nvPr/>
        </p:nvSpPr>
        <p:spPr>
          <a:xfrm>
            <a:off x="293688" y="1900238"/>
            <a:ext cx="1152525" cy="338137"/>
          </a:xfrm>
          <a:prstGeom prst="rect">
            <a:avLst/>
          </a:prstGeom>
          <a:noFill/>
        </p:spPr>
        <p:txBody>
          <a:bodyPr>
            <a:spAutoFit/>
          </a:bodyPr>
          <a:lstStyle/>
          <a:p>
            <a:pPr algn="ctr">
              <a:defRPr/>
            </a:pPr>
            <a:r>
              <a:rPr lang="es-ES" sz="1600" b="1" dirty="0">
                <a:latin typeface="+mn-lt"/>
              </a:rPr>
              <a:t>Educación</a:t>
            </a:r>
          </a:p>
        </p:txBody>
      </p:sp>
      <p:sp>
        <p:nvSpPr>
          <p:cNvPr id="13" name="12 CuadroTexto"/>
          <p:cNvSpPr txBox="1"/>
          <p:nvPr/>
        </p:nvSpPr>
        <p:spPr>
          <a:xfrm>
            <a:off x="293688" y="4365625"/>
            <a:ext cx="1152525" cy="338138"/>
          </a:xfrm>
          <a:prstGeom prst="rect">
            <a:avLst/>
          </a:prstGeom>
          <a:noFill/>
        </p:spPr>
        <p:txBody>
          <a:bodyPr>
            <a:spAutoFit/>
          </a:bodyPr>
          <a:lstStyle/>
          <a:p>
            <a:pPr algn="ctr">
              <a:defRPr/>
            </a:pPr>
            <a:r>
              <a:rPr lang="es-ES" sz="1600" b="1" dirty="0">
                <a:latin typeface="+mn-lt"/>
              </a:rPr>
              <a:t>Sexo</a:t>
            </a:r>
          </a:p>
        </p:txBody>
      </p:sp>
      <p:sp>
        <p:nvSpPr>
          <p:cNvPr id="16" name="15 CuadroTexto"/>
          <p:cNvSpPr txBox="1"/>
          <p:nvPr/>
        </p:nvSpPr>
        <p:spPr>
          <a:xfrm>
            <a:off x="4859338" y="4422775"/>
            <a:ext cx="1441450" cy="338138"/>
          </a:xfrm>
          <a:prstGeom prst="rect">
            <a:avLst/>
          </a:prstGeom>
          <a:noFill/>
        </p:spPr>
        <p:txBody>
          <a:bodyPr>
            <a:spAutoFit/>
          </a:bodyPr>
          <a:lstStyle/>
          <a:p>
            <a:pPr algn="ctr">
              <a:defRPr/>
            </a:pPr>
            <a:r>
              <a:rPr lang="es-ES" sz="1600" b="1" dirty="0">
                <a:latin typeface="+mn-lt"/>
              </a:rPr>
              <a:t>Escala </a:t>
            </a:r>
            <a:r>
              <a:rPr lang="es-ES" sz="1600" b="1" dirty="0" err="1">
                <a:latin typeface="+mn-lt"/>
              </a:rPr>
              <a:t>Izq</a:t>
            </a:r>
            <a:r>
              <a:rPr lang="es-ES" sz="1600" b="1" dirty="0">
                <a:latin typeface="+mn-lt"/>
              </a:rPr>
              <a:t>-Der</a:t>
            </a:r>
          </a:p>
        </p:txBody>
      </p:sp>
      <p:sp>
        <p:nvSpPr>
          <p:cNvPr id="17" name="16 CuadroTexto"/>
          <p:cNvSpPr txBox="1"/>
          <p:nvPr/>
        </p:nvSpPr>
        <p:spPr>
          <a:xfrm>
            <a:off x="5365750" y="1895475"/>
            <a:ext cx="935038" cy="338138"/>
          </a:xfrm>
          <a:prstGeom prst="rect">
            <a:avLst/>
          </a:prstGeom>
          <a:noFill/>
        </p:spPr>
        <p:txBody>
          <a:bodyPr>
            <a:spAutoFit/>
          </a:bodyPr>
          <a:lstStyle/>
          <a:p>
            <a:pPr algn="ctr">
              <a:defRPr/>
            </a:pPr>
            <a:r>
              <a:rPr lang="es-ES" sz="1600" b="1" dirty="0">
                <a:latin typeface="+mn-lt"/>
              </a:rPr>
              <a:t>NSE</a:t>
            </a:r>
          </a:p>
        </p:txBody>
      </p:sp>
      <p:graphicFrame>
        <p:nvGraphicFramePr>
          <p:cNvPr id="91144" name="4 Gráfico"/>
          <p:cNvGraphicFramePr>
            <a:graphicFrameLocks/>
          </p:cNvGraphicFramePr>
          <p:nvPr/>
        </p:nvGraphicFramePr>
        <p:xfrm>
          <a:off x="496888" y="2006600"/>
          <a:ext cx="4403725" cy="4497388"/>
        </p:xfrm>
        <a:graphic>
          <a:graphicData uri="http://schemas.openxmlformats.org/presentationml/2006/ole">
            <mc:AlternateContent xmlns:mc="http://schemas.openxmlformats.org/markup-compatibility/2006">
              <mc:Choice xmlns:v="urn:schemas-microsoft-com:vml" Requires="v">
                <p:oleObj spid="_x0000_s91160" r:id="rId5" imgW="4401693" imgH="4499238" progId="Excel.Chart.8">
                  <p:embed/>
                </p:oleObj>
              </mc:Choice>
              <mc:Fallback>
                <p:oleObj r:id="rId5" imgW="4401693" imgH="4499238" progId="Excel.Chart.8">
                  <p:embed/>
                  <p:pic>
                    <p:nvPicPr>
                      <p:cNvPr id="0" name="4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88" y="2006600"/>
                        <a:ext cx="44037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45" name="5 Gráfico"/>
          <p:cNvGraphicFramePr>
            <a:graphicFrameLocks/>
          </p:cNvGraphicFramePr>
          <p:nvPr/>
        </p:nvGraphicFramePr>
        <p:xfrm>
          <a:off x="4808538" y="2017713"/>
          <a:ext cx="4206875" cy="4557712"/>
        </p:xfrm>
        <a:graphic>
          <a:graphicData uri="http://schemas.openxmlformats.org/presentationml/2006/ole">
            <mc:AlternateContent xmlns:mc="http://schemas.openxmlformats.org/markup-compatibility/2006">
              <mc:Choice xmlns:v="urn:schemas-microsoft-com:vml" Requires="v">
                <p:oleObj spid="_x0000_s91161" r:id="rId7" imgW="4206605" imgH="4560203" progId="Excel.Chart.8">
                  <p:embed/>
                </p:oleObj>
              </mc:Choice>
              <mc:Fallback>
                <p:oleObj r:id="rId7" imgW="4206605" imgH="4560203" progId="Excel.Chart.8">
                  <p:embed/>
                  <p:pic>
                    <p:nvPicPr>
                      <p:cNvPr id="0" name="5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8538" y="2017713"/>
                        <a:ext cx="4206875"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7950" y="0"/>
            <a:ext cx="6643688" cy="1071563"/>
          </a:xfrm>
        </p:spPr>
        <p:txBody>
          <a:bodyPr rtlCol="0">
            <a:noAutofit/>
          </a:bodyPr>
          <a:lstStyle/>
          <a:p>
            <a:pPr algn="l" eaLnBrk="1" fontAlgn="auto" hangingPunct="1">
              <a:spcAft>
                <a:spcPts val="0"/>
              </a:spcAft>
              <a:defRPr/>
            </a:pPr>
            <a:r>
              <a:rPr lang="es-CL" sz="2400" b="1" dirty="0" smtClean="0">
                <a:solidFill>
                  <a:schemeClr val="accent5">
                    <a:lumMod val="60000"/>
                    <a:lumOff val="40000"/>
                  </a:schemeClr>
                </a:solidFill>
                <a:latin typeface="Century Gothic" pitchFamily="34" charset="0"/>
              </a:rPr>
              <a:t>EFECTOS DEL CONOCIMIENTO DEL CPLT EN VARIABLES DE INTERÉS</a:t>
            </a:r>
            <a:endParaRPr lang="es-CL" sz="2400" b="1" dirty="0">
              <a:solidFill>
                <a:schemeClr val="accent5">
                  <a:lumMod val="60000"/>
                  <a:lumOff val="40000"/>
                </a:schemeClr>
              </a:solidFill>
              <a:latin typeface="Century Gothic" pitchFamily="34" charset="0"/>
            </a:endParaRPr>
          </a:p>
        </p:txBody>
      </p:sp>
      <p:graphicFrame>
        <p:nvGraphicFramePr>
          <p:cNvPr id="3" name="2 Tabla"/>
          <p:cNvGraphicFramePr>
            <a:graphicFrameLocks noGrp="1"/>
          </p:cNvGraphicFramePr>
          <p:nvPr/>
        </p:nvGraphicFramePr>
        <p:xfrm>
          <a:off x="395288" y="1268413"/>
          <a:ext cx="8280400" cy="2520950"/>
        </p:xfrm>
        <a:graphic>
          <a:graphicData uri="http://schemas.openxmlformats.org/drawingml/2006/table">
            <a:tbl>
              <a:tblPr firstRow="1" firstCol="1">
                <a:tableStyleId>{21E4AEA4-8DFA-4A89-87EB-49C32662AFE0}</a:tableStyleId>
              </a:tblPr>
              <a:tblGrid>
                <a:gridCol w="5504846"/>
                <a:gridCol w="1387777"/>
                <a:gridCol w="1387777"/>
              </a:tblGrid>
              <a:tr h="438370">
                <a:tc row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400" u="none" strike="noStrike" dirty="0" smtClean="0">
                          <a:solidFill>
                            <a:schemeClr val="tx1"/>
                          </a:solidFill>
                          <a:effectLst/>
                        </a:rPr>
                        <a:t>En una escala de 1 a 10, donde 1 es "nada" y 10 es "mucho…</a:t>
                      </a:r>
                    </a:p>
                    <a:p>
                      <a:pPr marL="0" marR="0" indent="0" algn="l" defTabSz="914400" rtl="0" eaLnBrk="1" fontAlgn="b" latinLnBrk="0" hangingPunct="1">
                        <a:lnSpc>
                          <a:spcPct val="100000"/>
                        </a:lnSpc>
                        <a:spcBef>
                          <a:spcPts val="0"/>
                        </a:spcBef>
                        <a:spcAft>
                          <a:spcPts val="0"/>
                        </a:spcAft>
                        <a:buClrTx/>
                        <a:buSzTx/>
                        <a:buFontTx/>
                        <a:buNone/>
                        <a:tabLst/>
                        <a:defRPr/>
                      </a:pPr>
                      <a:endParaRPr lang="es-ES" sz="1400" b="0" i="0" u="none" strike="noStrike" dirty="0">
                        <a:solidFill>
                          <a:schemeClr val="tx1"/>
                        </a:solidFill>
                        <a:effectLst/>
                        <a:latin typeface="Arial"/>
                      </a:endParaRPr>
                    </a:p>
                  </a:txBody>
                  <a:tcPr marL="9523" marR="9523" marT="9514" marB="0" anchor="b"/>
                </a:tc>
                <a:tc gridSpan="2">
                  <a:txBody>
                    <a:bodyPr/>
                    <a:lstStyle/>
                    <a:p>
                      <a:pPr algn="ctr" fontAlgn="b"/>
                      <a:r>
                        <a:rPr lang="es-ES" sz="1400" u="none" strike="noStrike" dirty="0">
                          <a:effectLst/>
                        </a:rPr>
                        <a:t> </a:t>
                      </a:r>
                      <a:r>
                        <a:rPr lang="es-ES" sz="1400" b="1" u="none" strike="noStrike" dirty="0" smtClean="0">
                          <a:solidFill>
                            <a:schemeClr val="tx1"/>
                          </a:solidFill>
                          <a:effectLst/>
                        </a:rPr>
                        <a:t>Conocimiento</a:t>
                      </a:r>
                      <a:r>
                        <a:rPr lang="es-ES" sz="1400" b="1" u="none" strike="noStrike" baseline="0" dirty="0" smtClean="0">
                          <a:solidFill>
                            <a:schemeClr val="tx1"/>
                          </a:solidFill>
                          <a:effectLst/>
                        </a:rPr>
                        <a:t> del Consejo para la Transparencia</a:t>
                      </a:r>
                      <a:endParaRPr lang="es-ES" sz="1400" b="1" i="0" u="none" strike="noStrike" dirty="0">
                        <a:solidFill>
                          <a:schemeClr val="tx1"/>
                        </a:solidFill>
                        <a:effectLst/>
                        <a:latin typeface="Arial"/>
                      </a:endParaRPr>
                    </a:p>
                  </a:txBody>
                  <a:tcPr marL="9523" marR="9523" marT="9514" marB="0" anchor="b"/>
                </a:tc>
                <a:tc hMerge="1">
                  <a:txBody>
                    <a:bodyPr/>
                    <a:lstStyle/>
                    <a:p>
                      <a:endParaRPr lang="es-ES"/>
                    </a:p>
                  </a:txBody>
                  <a:tcPr/>
                </a:tc>
              </a:tr>
              <a:tr h="223379">
                <a:tc vMerge="1">
                  <a:txBody>
                    <a:bodyPr/>
                    <a:lstStyle/>
                    <a:p>
                      <a:endParaRPr lang="es-ES"/>
                    </a:p>
                  </a:txBody>
                  <a:tcPr/>
                </a:tc>
                <a:tc>
                  <a:txBody>
                    <a:bodyPr/>
                    <a:lstStyle/>
                    <a:p>
                      <a:pPr algn="ctr" fontAlgn="b"/>
                      <a:r>
                        <a:rPr lang="es-ES" sz="1400" u="none" strike="noStrike" dirty="0" smtClean="0">
                          <a:effectLst/>
                        </a:rPr>
                        <a:t>Sí</a:t>
                      </a:r>
                      <a:endParaRPr lang="es-ES" sz="1400" b="0" i="0" u="none" strike="noStrike" dirty="0">
                        <a:solidFill>
                          <a:srgbClr val="000000"/>
                        </a:solidFill>
                        <a:effectLst/>
                        <a:latin typeface="Arial"/>
                      </a:endParaRPr>
                    </a:p>
                  </a:txBody>
                  <a:tcPr marL="9523" marR="9523" marT="9514" marB="0" anchor="b"/>
                </a:tc>
                <a:tc>
                  <a:txBody>
                    <a:bodyPr/>
                    <a:lstStyle/>
                    <a:p>
                      <a:pPr algn="ctr" fontAlgn="b"/>
                      <a:r>
                        <a:rPr lang="es-ES" sz="1400" u="none" strike="noStrike" dirty="0">
                          <a:effectLst/>
                        </a:rPr>
                        <a:t>No</a:t>
                      </a:r>
                      <a:endParaRPr lang="es-ES" sz="1400" b="0" i="0" u="none" strike="noStrike" dirty="0">
                        <a:solidFill>
                          <a:srgbClr val="000000"/>
                        </a:solidFill>
                        <a:effectLst/>
                        <a:latin typeface="Arial"/>
                      </a:endParaRPr>
                    </a:p>
                  </a:txBody>
                  <a:tcPr marL="9523" marR="9523" marT="9514" marB="0" anchor="b"/>
                </a:tc>
              </a:tr>
              <a:tr h="223379">
                <a:tc vMerge="1">
                  <a:txBody>
                    <a:bodyPr/>
                    <a:lstStyle/>
                    <a:p>
                      <a:endParaRPr lang="es-ES"/>
                    </a:p>
                  </a:txBody>
                  <a:tcPr/>
                </a:tc>
                <a:tc>
                  <a:txBody>
                    <a:bodyPr/>
                    <a:lstStyle/>
                    <a:p>
                      <a:pPr algn="ctr" fontAlgn="b"/>
                      <a:r>
                        <a:rPr lang="es-ES" sz="1400" u="none" strike="noStrike" dirty="0">
                          <a:effectLst/>
                        </a:rPr>
                        <a:t>Media</a:t>
                      </a:r>
                      <a:endParaRPr lang="es-ES" sz="1400" b="0" i="0" u="none" strike="noStrike" dirty="0">
                        <a:solidFill>
                          <a:srgbClr val="000000"/>
                        </a:solidFill>
                        <a:effectLst/>
                        <a:latin typeface="Arial"/>
                      </a:endParaRPr>
                    </a:p>
                  </a:txBody>
                  <a:tcPr marL="9523" marR="9523" marT="9514" marB="0" anchor="b"/>
                </a:tc>
                <a:tc>
                  <a:txBody>
                    <a:bodyPr/>
                    <a:lstStyle/>
                    <a:p>
                      <a:pPr algn="ctr" fontAlgn="b"/>
                      <a:r>
                        <a:rPr lang="es-ES" sz="1400" u="none" strike="noStrike" dirty="0">
                          <a:effectLst/>
                        </a:rPr>
                        <a:t>Media</a:t>
                      </a:r>
                      <a:endParaRPr lang="es-ES" sz="1400" b="0" i="0" u="none" strike="noStrike" dirty="0">
                        <a:solidFill>
                          <a:srgbClr val="000000"/>
                        </a:solidFill>
                        <a:effectLst/>
                        <a:latin typeface="Arial"/>
                      </a:endParaRPr>
                    </a:p>
                  </a:txBody>
                  <a:tcPr marL="9523" marR="9523" marT="9514" marB="0" anchor="b"/>
                </a:tc>
              </a:tr>
              <a:tr h="320712">
                <a:tc>
                  <a:txBody>
                    <a:bodyPr/>
                    <a:lstStyle/>
                    <a:p>
                      <a:pPr algn="l" fontAlgn="t"/>
                      <a:r>
                        <a:rPr lang="es-ES" sz="1400" b="0" u="none" strike="noStrike" dirty="0" smtClean="0">
                          <a:solidFill>
                            <a:schemeClr val="tx1"/>
                          </a:solidFill>
                          <a:effectLst/>
                        </a:rPr>
                        <a:t>¿Cuánto </a:t>
                      </a:r>
                      <a:r>
                        <a:rPr lang="es-ES" sz="1400" b="0" u="none" strike="noStrike" dirty="0">
                          <a:solidFill>
                            <a:schemeClr val="tx1"/>
                          </a:solidFill>
                          <a:effectLst/>
                        </a:rPr>
                        <a:t>confía Ud. en el sector público?</a:t>
                      </a:r>
                      <a:endParaRPr lang="es-ES" sz="1400" b="0" i="0" u="none" strike="noStrike" dirty="0">
                        <a:solidFill>
                          <a:schemeClr val="tx1"/>
                        </a:solidFill>
                        <a:effectLst/>
                        <a:latin typeface="Arial"/>
                      </a:endParaRPr>
                    </a:p>
                  </a:txBody>
                  <a:tcPr marL="9523" marR="9523" marT="9514" marB="0"/>
                </a:tc>
                <a:tc>
                  <a:txBody>
                    <a:bodyPr/>
                    <a:lstStyle/>
                    <a:p>
                      <a:pPr algn="ctr" fontAlgn="t"/>
                      <a:r>
                        <a:rPr lang="es-CL" sz="1400" b="0" i="0" u="none" strike="noStrike" dirty="0" smtClean="0">
                          <a:solidFill>
                            <a:srgbClr val="000000"/>
                          </a:solidFill>
                          <a:effectLst/>
                          <a:latin typeface="+mj-lt"/>
                        </a:rPr>
                        <a:t>4,5</a:t>
                      </a:r>
                      <a:endParaRPr lang="es-CL" sz="1400" b="0" i="0" u="none" strike="noStrike" dirty="0">
                        <a:solidFill>
                          <a:srgbClr val="000000"/>
                        </a:solidFill>
                        <a:effectLst/>
                        <a:latin typeface="+mj-lt"/>
                      </a:endParaRPr>
                    </a:p>
                  </a:txBody>
                  <a:tcPr marL="9524" marR="9524" marT="9518" marB="0" anchor="ctr"/>
                </a:tc>
                <a:tc>
                  <a:txBody>
                    <a:bodyPr/>
                    <a:lstStyle/>
                    <a:p>
                      <a:pPr algn="ctr" fontAlgn="t"/>
                      <a:r>
                        <a:rPr lang="es-CL" sz="1400" b="0" i="0" u="none" strike="noStrike" dirty="0" smtClean="0">
                          <a:solidFill>
                            <a:srgbClr val="000000"/>
                          </a:solidFill>
                          <a:effectLst/>
                          <a:latin typeface="+mj-lt"/>
                        </a:rPr>
                        <a:t>4,1</a:t>
                      </a:r>
                      <a:r>
                        <a:rPr lang="es-CL" sz="1400" b="0" i="0" u="none" strike="noStrike" kern="1200" dirty="0" smtClean="0">
                          <a:solidFill>
                            <a:srgbClr val="000000"/>
                          </a:solidFill>
                          <a:effectLst/>
                          <a:latin typeface="+mn-lt"/>
                          <a:ea typeface="+mn-ea"/>
                          <a:cs typeface="+mn-cs"/>
                        </a:rPr>
                        <a:t>*</a:t>
                      </a:r>
                      <a:endParaRPr lang="es-CL" sz="1400" b="0" i="0" u="none" strike="noStrike" dirty="0">
                        <a:solidFill>
                          <a:srgbClr val="000000"/>
                        </a:solidFill>
                        <a:effectLst/>
                        <a:latin typeface="+mj-lt"/>
                      </a:endParaRPr>
                    </a:p>
                  </a:txBody>
                  <a:tcPr marL="9524" marR="9524" marT="9518" marB="0" anchor="ctr"/>
                </a:tc>
              </a:tr>
              <a:tr h="438370">
                <a:tc>
                  <a:txBody>
                    <a:bodyPr/>
                    <a:lstStyle/>
                    <a:p>
                      <a:pPr algn="l" fontAlgn="t"/>
                      <a:r>
                        <a:rPr lang="es-ES" sz="1400" b="0" u="none" strike="noStrike" dirty="0" smtClean="0">
                          <a:solidFill>
                            <a:schemeClr val="tx1"/>
                          </a:solidFill>
                          <a:effectLst/>
                        </a:rPr>
                        <a:t>¿</a:t>
                      </a:r>
                      <a:r>
                        <a:rPr lang="es-ES" sz="1400" b="0" u="none" strike="noStrike" dirty="0">
                          <a:solidFill>
                            <a:schemeClr val="tx1"/>
                          </a:solidFill>
                          <a:effectLst/>
                        </a:rPr>
                        <a:t>Qué tan transparentes cree Ud. que son los organismos públicos en Chile?</a:t>
                      </a:r>
                      <a:endParaRPr lang="es-ES" sz="1400" b="0" i="0" u="none" strike="noStrike" dirty="0">
                        <a:solidFill>
                          <a:schemeClr val="tx1"/>
                        </a:solidFill>
                        <a:effectLst/>
                        <a:latin typeface="Arial"/>
                      </a:endParaRPr>
                    </a:p>
                  </a:txBody>
                  <a:tcPr marL="9523" marR="9523" marT="9514" marB="0"/>
                </a:tc>
                <a:tc>
                  <a:txBody>
                    <a:bodyPr/>
                    <a:lstStyle/>
                    <a:p>
                      <a:pPr algn="ctr" fontAlgn="t"/>
                      <a:r>
                        <a:rPr lang="es-CL" sz="1400" b="0" i="0" u="none" strike="noStrike" dirty="0" smtClean="0">
                          <a:solidFill>
                            <a:srgbClr val="000000"/>
                          </a:solidFill>
                          <a:effectLst/>
                          <a:latin typeface="+mj-lt"/>
                        </a:rPr>
                        <a:t>4,2</a:t>
                      </a:r>
                      <a:endParaRPr lang="es-CL" sz="1400" b="0" i="0" u="none" strike="noStrike" dirty="0">
                        <a:solidFill>
                          <a:srgbClr val="000000"/>
                        </a:solidFill>
                        <a:effectLst/>
                        <a:latin typeface="+mj-lt"/>
                      </a:endParaRPr>
                    </a:p>
                  </a:txBody>
                  <a:tcPr marL="9524" marR="9524" marT="9518" marB="0" anchor="ctr"/>
                </a:tc>
                <a:tc>
                  <a:txBody>
                    <a:bodyPr/>
                    <a:lstStyle/>
                    <a:p>
                      <a:pPr algn="ctr" fontAlgn="t"/>
                      <a:r>
                        <a:rPr lang="es-CL" sz="1400" b="0" i="0" u="none" strike="noStrike" dirty="0" smtClean="0">
                          <a:solidFill>
                            <a:srgbClr val="000000"/>
                          </a:solidFill>
                          <a:effectLst/>
                          <a:latin typeface="+mj-lt"/>
                        </a:rPr>
                        <a:t>3,8</a:t>
                      </a:r>
                      <a:r>
                        <a:rPr lang="es-CL" sz="1400" b="0" i="0" u="none" strike="noStrike" kern="1200" dirty="0" smtClean="0">
                          <a:solidFill>
                            <a:srgbClr val="000000"/>
                          </a:solidFill>
                          <a:effectLst/>
                          <a:latin typeface="+mn-lt"/>
                          <a:ea typeface="+mn-ea"/>
                          <a:cs typeface="+mn-cs"/>
                        </a:rPr>
                        <a:t>*</a:t>
                      </a:r>
                      <a:endParaRPr lang="es-CL" sz="1400" b="0" i="0" u="none" strike="noStrike" dirty="0">
                        <a:solidFill>
                          <a:srgbClr val="000000"/>
                        </a:solidFill>
                        <a:effectLst/>
                        <a:latin typeface="+mj-lt"/>
                      </a:endParaRPr>
                    </a:p>
                  </a:txBody>
                  <a:tcPr marL="9524" marR="9524" marT="9518" marB="0" anchor="ctr"/>
                </a:tc>
              </a:tr>
              <a:tr h="438370">
                <a:tc>
                  <a:txBody>
                    <a:bodyPr/>
                    <a:lstStyle/>
                    <a:p>
                      <a:pPr algn="l" fontAlgn="t"/>
                      <a:r>
                        <a:rPr lang="es-ES" sz="1400" b="0" u="none" strike="noStrike" dirty="0" smtClean="0">
                          <a:solidFill>
                            <a:schemeClr val="tx1"/>
                          </a:solidFill>
                          <a:effectLst/>
                        </a:rPr>
                        <a:t>¿</a:t>
                      </a:r>
                      <a:r>
                        <a:rPr lang="es-ES" sz="1400" b="0" u="none" strike="noStrike" dirty="0">
                          <a:solidFill>
                            <a:schemeClr val="tx1"/>
                          </a:solidFill>
                          <a:effectLst/>
                        </a:rPr>
                        <a:t>Qué tan transparentes cree Ud. que son los funcionarios públicos en Chile?</a:t>
                      </a:r>
                      <a:endParaRPr lang="es-ES" sz="1400" b="0" i="0" u="none" strike="noStrike" dirty="0">
                        <a:solidFill>
                          <a:schemeClr val="tx1"/>
                        </a:solidFill>
                        <a:effectLst/>
                        <a:latin typeface="Arial"/>
                      </a:endParaRPr>
                    </a:p>
                  </a:txBody>
                  <a:tcPr marL="9523" marR="9523" marT="9514" marB="0"/>
                </a:tc>
                <a:tc>
                  <a:txBody>
                    <a:bodyPr/>
                    <a:lstStyle/>
                    <a:p>
                      <a:pPr algn="ctr" fontAlgn="t"/>
                      <a:r>
                        <a:rPr lang="es-CL" sz="1400" b="0" i="0" u="none" strike="noStrike" dirty="0" smtClean="0">
                          <a:solidFill>
                            <a:srgbClr val="000000"/>
                          </a:solidFill>
                          <a:effectLst/>
                          <a:latin typeface="+mj-lt"/>
                        </a:rPr>
                        <a:t>4,2</a:t>
                      </a:r>
                      <a:endParaRPr lang="es-CL" sz="1400" b="0" i="0" u="none" strike="noStrike" dirty="0">
                        <a:solidFill>
                          <a:srgbClr val="000000"/>
                        </a:solidFill>
                        <a:effectLst/>
                        <a:latin typeface="+mj-lt"/>
                      </a:endParaRPr>
                    </a:p>
                  </a:txBody>
                  <a:tcPr marL="9524" marR="9524" marT="9518" marB="0" anchor="ctr"/>
                </a:tc>
                <a:tc>
                  <a:txBody>
                    <a:bodyPr/>
                    <a:lstStyle/>
                    <a:p>
                      <a:pPr algn="ctr" fontAlgn="t"/>
                      <a:r>
                        <a:rPr lang="es-CL" sz="1400" b="0" i="0" u="none" strike="noStrike" dirty="0" smtClean="0">
                          <a:solidFill>
                            <a:srgbClr val="000000"/>
                          </a:solidFill>
                          <a:effectLst/>
                          <a:latin typeface="+mj-lt"/>
                        </a:rPr>
                        <a:t>3,9</a:t>
                      </a:r>
                      <a:r>
                        <a:rPr lang="es-CL" sz="1400" b="0" i="0" u="none" strike="noStrike" kern="1200" dirty="0" smtClean="0">
                          <a:solidFill>
                            <a:srgbClr val="000000"/>
                          </a:solidFill>
                          <a:effectLst/>
                          <a:latin typeface="+mn-lt"/>
                          <a:ea typeface="+mn-ea"/>
                          <a:cs typeface="+mn-cs"/>
                        </a:rPr>
                        <a:t>*</a:t>
                      </a:r>
                      <a:endParaRPr lang="es-CL" sz="1400" b="0" i="0" u="none" strike="noStrike" dirty="0">
                        <a:solidFill>
                          <a:srgbClr val="000000"/>
                        </a:solidFill>
                        <a:effectLst/>
                        <a:latin typeface="+mj-lt"/>
                      </a:endParaRPr>
                    </a:p>
                  </a:txBody>
                  <a:tcPr marL="9524" marR="9524" marT="9518" marB="0" anchor="ctr"/>
                </a:tc>
              </a:tr>
              <a:tr h="438370">
                <a:tc>
                  <a:txBody>
                    <a:bodyPr/>
                    <a:lstStyle/>
                    <a:p>
                      <a:pPr algn="l" fontAlgn="t"/>
                      <a:r>
                        <a:rPr lang="es-CL" sz="1400" b="0" i="0" u="none" strike="noStrike" dirty="0" smtClean="0">
                          <a:solidFill>
                            <a:schemeClr val="tx1"/>
                          </a:solidFill>
                          <a:effectLst/>
                          <a:latin typeface="Arial"/>
                        </a:rPr>
                        <a:t>¿Cuán corruptos cree Ud. que son los organismos públicos en Chile?</a:t>
                      </a:r>
                      <a:endParaRPr lang="es-ES" sz="1400" b="0" i="0" u="none" strike="noStrike" dirty="0">
                        <a:solidFill>
                          <a:schemeClr val="tx1"/>
                        </a:solidFill>
                        <a:effectLst/>
                        <a:latin typeface="Arial"/>
                      </a:endParaRPr>
                    </a:p>
                  </a:txBody>
                  <a:tcPr marL="9523" marR="9523" marT="9514" marB="0"/>
                </a:tc>
                <a:tc>
                  <a:txBody>
                    <a:bodyPr/>
                    <a:lstStyle/>
                    <a:p>
                      <a:pPr algn="ctr" fontAlgn="t"/>
                      <a:r>
                        <a:rPr lang="es-CL" sz="1400" b="0" i="0" u="none" strike="noStrike" dirty="0" smtClean="0">
                          <a:solidFill>
                            <a:srgbClr val="000000"/>
                          </a:solidFill>
                          <a:effectLst/>
                          <a:latin typeface="+mj-lt"/>
                        </a:rPr>
                        <a:t>6,8</a:t>
                      </a:r>
                      <a:endParaRPr lang="es-CL" sz="1400" b="0" i="0" u="none" strike="noStrike" dirty="0">
                        <a:solidFill>
                          <a:srgbClr val="000000"/>
                        </a:solidFill>
                        <a:effectLst/>
                        <a:latin typeface="+mj-lt"/>
                      </a:endParaRPr>
                    </a:p>
                  </a:txBody>
                  <a:tcPr marL="9524" marR="9524" marT="9518" marB="0" anchor="ctr"/>
                </a:tc>
                <a:tc>
                  <a:txBody>
                    <a:bodyPr/>
                    <a:lstStyle/>
                    <a:p>
                      <a:pPr algn="ctr" fontAlgn="t"/>
                      <a:r>
                        <a:rPr lang="es-CL" sz="1400" b="0" i="0" u="none" strike="noStrike" dirty="0" smtClean="0">
                          <a:solidFill>
                            <a:srgbClr val="000000"/>
                          </a:solidFill>
                          <a:effectLst/>
                          <a:latin typeface="+mj-lt"/>
                        </a:rPr>
                        <a:t>7,0</a:t>
                      </a:r>
                      <a:endParaRPr lang="es-CL" sz="1400" b="0" i="0" u="none" strike="noStrike" dirty="0">
                        <a:solidFill>
                          <a:srgbClr val="000000"/>
                        </a:solidFill>
                        <a:effectLst/>
                        <a:latin typeface="+mj-lt"/>
                      </a:endParaRPr>
                    </a:p>
                  </a:txBody>
                  <a:tcPr marL="9524" marR="9524" marT="9518" marB="0" anchor="ctr"/>
                </a:tc>
              </a:tr>
            </a:tbl>
          </a:graphicData>
        </a:graphic>
      </p:graphicFrame>
      <p:graphicFrame>
        <p:nvGraphicFramePr>
          <p:cNvPr id="11" name="10 Tabla"/>
          <p:cNvGraphicFramePr>
            <a:graphicFrameLocks noGrp="1"/>
          </p:cNvGraphicFramePr>
          <p:nvPr/>
        </p:nvGraphicFramePr>
        <p:xfrm>
          <a:off x="395288" y="4076700"/>
          <a:ext cx="8281987" cy="2166939"/>
        </p:xfrm>
        <a:graphic>
          <a:graphicData uri="http://schemas.openxmlformats.org/drawingml/2006/table">
            <a:tbl>
              <a:tblPr firstRow="1" firstCol="1">
                <a:tableStyleId>{93296810-A885-4BE3-A3E7-6D5BEEA58F35}</a:tableStyleId>
              </a:tblPr>
              <a:tblGrid>
                <a:gridCol w="5505901"/>
                <a:gridCol w="1388043"/>
                <a:gridCol w="1388043"/>
              </a:tblGrid>
              <a:tr h="497434">
                <a:tc row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400" u="none" strike="noStrike" dirty="0" smtClean="0">
                          <a:solidFill>
                            <a:schemeClr val="tx1"/>
                          </a:solidFill>
                          <a:effectLst/>
                        </a:rPr>
                        <a:t>En una escala de 1 a 10, donde 1 es "nada" y 10 es "mucho, indique si la relación con el Estado es…</a:t>
                      </a:r>
                    </a:p>
                    <a:p>
                      <a:pPr marL="0" marR="0" indent="0" algn="l" defTabSz="914400" rtl="0" eaLnBrk="1" fontAlgn="b" latinLnBrk="0" hangingPunct="1">
                        <a:lnSpc>
                          <a:spcPct val="100000"/>
                        </a:lnSpc>
                        <a:spcBef>
                          <a:spcPts val="0"/>
                        </a:spcBef>
                        <a:spcAft>
                          <a:spcPts val="0"/>
                        </a:spcAft>
                        <a:buClrTx/>
                        <a:buSzTx/>
                        <a:buFontTx/>
                        <a:buNone/>
                        <a:tabLst/>
                        <a:defRPr/>
                      </a:pPr>
                      <a:endParaRPr lang="es-ES" sz="1400" b="0" i="0" u="none" strike="noStrike" dirty="0">
                        <a:solidFill>
                          <a:schemeClr val="tx1"/>
                        </a:solidFill>
                        <a:effectLst/>
                        <a:latin typeface="Arial"/>
                      </a:endParaRPr>
                    </a:p>
                  </a:txBody>
                  <a:tcPr marL="9526" marR="9526" marT="9529" marB="0" anchor="b"/>
                </a:tc>
                <a:tc gridSpan="2">
                  <a:txBody>
                    <a:bodyPr/>
                    <a:lstStyle/>
                    <a:p>
                      <a:pPr algn="ctr" fontAlgn="b"/>
                      <a:r>
                        <a:rPr lang="es-ES" sz="1400" u="none" strike="noStrike" dirty="0">
                          <a:solidFill>
                            <a:schemeClr val="tx1"/>
                          </a:solidFill>
                          <a:effectLst/>
                        </a:rPr>
                        <a:t> </a:t>
                      </a:r>
                      <a:r>
                        <a:rPr lang="es-ES" sz="1400" u="none" strike="noStrike" dirty="0" smtClean="0">
                          <a:solidFill>
                            <a:schemeClr val="tx1"/>
                          </a:solidFill>
                          <a:effectLst/>
                        </a:rPr>
                        <a:t>Conocimiento</a:t>
                      </a:r>
                      <a:r>
                        <a:rPr lang="es-ES" sz="1400" u="none" strike="noStrike" baseline="0" dirty="0" smtClean="0">
                          <a:solidFill>
                            <a:schemeClr val="tx1"/>
                          </a:solidFill>
                          <a:effectLst/>
                        </a:rPr>
                        <a:t> del Consejo para la Transparencia</a:t>
                      </a:r>
                      <a:endParaRPr lang="es-ES" sz="1400" b="1" i="0" u="none" strike="noStrike" dirty="0">
                        <a:solidFill>
                          <a:schemeClr val="tx1"/>
                        </a:solidFill>
                        <a:effectLst/>
                        <a:latin typeface="Arial"/>
                      </a:endParaRPr>
                    </a:p>
                  </a:txBody>
                  <a:tcPr marL="9526" marR="9526" marT="9529" marB="0" anchor="b"/>
                </a:tc>
                <a:tc hMerge="1">
                  <a:txBody>
                    <a:bodyPr/>
                    <a:lstStyle/>
                    <a:p>
                      <a:endParaRPr lang="es-ES"/>
                    </a:p>
                  </a:txBody>
                  <a:tcPr/>
                </a:tc>
              </a:tr>
              <a:tr h="271784">
                <a:tc vMerge="1">
                  <a:txBody>
                    <a:bodyPr/>
                    <a:lstStyle/>
                    <a:p>
                      <a:endParaRPr lang="es-ES"/>
                    </a:p>
                  </a:txBody>
                  <a:tcPr/>
                </a:tc>
                <a:tc>
                  <a:txBody>
                    <a:bodyPr/>
                    <a:lstStyle/>
                    <a:p>
                      <a:pPr algn="ctr" fontAlgn="b"/>
                      <a:r>
                        <a:rPr lang="es-ES" sz="1400" u="none" strike="noStrike" dirty="0" smtClean="0">
                          <a:effectLst/>
                        </a:rPr>
                        <a:t>Sí</a:t>
                      </a:r>
                      <a:endParaRPr lang="es-ES" sz="1400" b="0" i="0" u="none" strike="noStrike" dirty="0">
                        <a:solidFill>
                          <a:srgbClr val="000000"/>
                        </a:solidFill>
                        <a:effectLst/>
                        <a:latin typeface="Arial"/>
                      </a:endParaRPr>
                    </a:p>
                  </a:txBody>
                  <a:tcPr marL="9526" marR="9526" marT="9529" marB="0" anchor="b"/>
                </a:tc>
                <a:tc>
                  <a:txBody>
                    <a:bodyPr/>
                    <a:lstStyle/>
                    <a:p>
                      <a:pPr algn="ctr" fontAlgn="b"/>
                      <a:r>
                        <a:rPr lang="es-ES" sz="1400" u="none" strike="noStrike" dirty="0">
                          <a:effectLst/>
                        </a:rPr>
                        <a:t>No</a:t>
                      </a:r>
                      <a:endParaRPr lang="es-ES" sz="1400" b="0" i="0" u="none" strike="noStrike" dirty="0">
                        <a:solidFill>
                          <a:srgbClr val="000000"/>
                        </a:solidFill>
                        <a:effectLst/>
                        <a:latin typeface="Arial"/>
                      </a:endParaRPr>
                    </a:p>
                  </a:txBody>
                  <a:tcPr marL="9526" marR="9526" marT="9529" marB="0" anchor="b"/>
                </a:tc>
              </a:tr>
              <a:tr h="271784">
                <a:tc vMerge="1">
                  <a:txBody>
                    <a:bodyPr/>
                    <a:lstStyle/>
                    <a:p>
                      <a:endParaRPr lang="es-ES"/>
                    </a:p>
                  </a:txBody>
                  <a:tcPr/>
                </a:tc>
                <a:tc>
                  <a:txBody>
                    <a:bodyPr/>
                    <a:lstStyle/>
                    <a:p>
                      <a:pPr algn="ctr" fontAlgn="b"/>
                      <a:r>
                        <a:rPr lang="es-ES" sz="1400" u="none" strike="noStrike" dirty="0">
                          <a:effectLst/>
                        </a:rPr>
                        <a:t>Media</a:t>
                      </a:r>
                      <a:endParaRPr lang="es-ES" sz="1400" b="0" i="0" u="none" strike="noStrike" dirty="0">
                        <a:solidFill>
                          <a:srgbClr val="000000"/>
                        </a:solidFill>
                        <a:effectLst/>
                        <a:latin typeface="Arial"/>
                      </a:endParaRPr>
                    </a:p>
                  </a:txBody>
                  <a:tcPr marL="9526" marR="9526" marT="9529" marB="0" anchor="b"/>
                </a:tc>
                <a:tc>
                  <a:txBody>
                    <a:bodyPr/>
                    <a:lstStyle/>
                    <a:p>
                      <a:pPr algn="ctr" fontAlgn="b"/>
                      <a:r>
                        <a:rPr lang="es-ES" sz="1400" u="none" strike="noStrike" dirty="0">
                          <a:effectLst/>
                        </a:rPr>
                        <a:t>Media</a:t>
                      </a:r>
                      <a:endParaRPr lang="es-ES" sz="1400" b="0" i="0" u="none" strike="noStrike" dirty="0">
                        <a:solidFill>
                          <a:srgbClr val="000000"/>
                        </a:solidFill>
                        <a:effectLst/>
                        <a:latin typeface="Arial"/>
                      </a:endParaRPr>
                    </a:p>
                  </a:txBody>
                  <a:tcPr marL="9526" marR="9526" marT="9529" marB="0" anchor="b"/>
                </a:tc>
              </a:tr>
              <a:tr h="271784">
                <a:tc>
                  <a:txBody>
                    <a:bodyPr/>
                    <a:lstStyle/>
                    <a:p>
                      <a:pPr algn="l" fontAlgn="t"/>
                      <a:r>
                        <a:rPr lang="es-ES" sz="1400" b="0" u="none" strike="noStrike" dirty="0" smtClean="0">
                          <a:solidFill>
                            <a:schemeClr val="tx1"/>
                          </a:solidFill>
                          <a:effectLst/>
                          <a:latin typeface="+mn-lt"/>
                        </a:rPr>
                        <a:t>Distante/Cercana</a:t>
                      </a:r>
                      <a:endParaRPr lang="es-ES" sz="1400" b="0" i="0" u="none" strike="noStrike" dirty="0">
                        <a:solidFill>
                          <a:schemeClr val="tx1"/>
                        </a:solidFill>
                        <a:effectLst/>
                        <a:latin typeface="+mn-lt"/>
                      </a:endParaRPr>
                    </a:p>
                  </a:txBody>
                  <a:tcPr marL="9526" marR="9526" marT="9529" marB="0"/>
                </a:tc>
                <a:tc>
                  <a:txBody>
                    <a:bodyPr/>
                    <a:lstStyle/>
                    <a:p>
                      <a:pPr marL="0" algn="ctr" defTabSz="914400" rtl="0" eaLnBrk="1" fontAlgn="t" latinLnBrk="0" hangingPunct="1"/>
                      <a:r>
                        <a:rPr lang="es-CL" sz="1400" b="0" i="0" u="none" strike="noStrike" kern="1200" dirty="0" smtClean="0">
                          <a:solidFill>
                            <a:srgbClr val="000000"/>
                          </a:solidFill>
                          <a:effectLst/>
                          <a:latin typeface="+mj-lt"/>
                          <a:ea typeface="+mn-ea"/>
                          <a:cs typeface="+mn-cs"/>
                        </a:rPr>
                        <a:t>4,3</a:t>
                      </a:r>
                      <a:endParaRPr lang="es-CL" sz="1400" b="0" i="0" u="none" strike="noStrike" kern="1200" dirty="0">
                        <a:solidFill>
                          <a:srgbClr val="000000"/>
                        </a:solidFill>
                        <a:effectLst/>
                        <a:latin typeface="+mj-lt"/>
                        <a:ea typeface="+mn-ea"/>
                        <a:cs typeface="+mn-cs"/>
                      </a:endParaRPr>
                    </a:p>
                  </a:txBody>
                  <a:tcPr marL="9525" marR="9525" marT="9529" marB="0"/>
                </a:tc>
                <a:tc>
                  <a:txBody>
                    <a:bodyPr/>
                    <a:lstStyle/>
                    <a:p>
                      <a:pPr marL="0" algn="ctr" defTabSz="914400" rtl="0" eaLnBrk="1" fontAlgn="t" latinLnBrk="0" hangingPunct="1"/>
                      <a:r>
                        <a:rPr lang="es-CL" sz="1400" b="0" i="0" u="none" strike="noStrike" kern="1200" dirty="0" smtClean="0">
                          <a:solidFill>
                            <a:srgbClr val="000000"/>
                          </a:solidFill>
                          <a:effectLst/>
                          <a:latin typeface="+mj-lt"/>
                          <a:ea typeface="+mn-ea"/>
                          <a:cs typeface="+mn-cs"/>
                        </a:rPr>
                        <a:t>3,8*</a:t>
                      </a:r>
                      <a:endParaRPr lang="es-CL" sz="1400" b="0" i="0" u="none" strike="noStrike" kern="1200" dirty="0">
                        <a:solidFill>
                          <a:srgbClr val="000000"/>
                        </a:solidFill>
                        <a:effectLst/>
                        <a:latin typeface="+mj-lt"/>
                        <a:ea typeface="+mn-ea"/>
                        <a:cs typeface="+mn-cs"/>
                      </a:endParaRPr>
                    </a:p>
                  </a:txBody>
                  <a:tcPr marL="9525" marR="9525" marT="9529" marB="0"/>
                </a:tc>
              </a:tr>
              <a:tr h="273396">
                <a:tc>
                  <a:txBody>
                    <a:bodyPr/>
                    <a:lstStyle/>
                    <a:p>
                      <a:pPr algn="l" fontAlgn="t"/>
                      <a:r>
                        <a:rPr lang="es-ES" sz="1400" b="0" i="0" u="none" strike="noStrike" dirty="0" smtClean="0">
                          <a:solidFill>
                            <a:schemeClr val="tx1"/>
                          </a:solidFill>
                          <a:effectLst/>
                          <a:latin typeface="+mn-lt"/>
                        </a:rPr>
                        <a:t>De</a:t>
                      </a:r>
                      <a:r>
                        <a:rPr lang="es-ES" sz="1400" b="0" i="0" u="none" strike="noStrike" baseline="0" dirty="0" smtClean="0">
                          <a:solidFill>
                            <a:schemeClr val="tx1"/>
                          </a:solidFill>
                          <a:effectLst/>
                          <a:latin typeface="+mn-lt"/>
                        </a:rPr>
                        <a:t> no cooperación/cooperación</a:t>
                      </a:r>
                      <a:endParaRPr lang="es-ES" sz="1400" b="0" i="0" u="none" strike="noStrike" dirty="0">
                        <a:solidFill>
                          <a:schemeClr val="tx1"/>
                        </a:solidFill>
                        <a:effectLst/>
                        <a:latin typeface="+mn-lt"/>
                      </a:endParaRPr>
                    </a:p>
                  </a:txBody>
                  <a:tcPr marL="9526" marR="9526" marT="9529" marB="0"/>
                </a:tc>
                <a:tc>
                  <a:txBody>
                    <a:bodyPr/>
                    <a:lstStyle/>
                    <a:p>
                      <a:pPr marL="0" algn="ctr" defTabSz="914400" rtl="0" eaLnBrk="1" fontAlgn="t" latinLnBrk="0" hangingPunct="1"/>
                      <a:r>
                        <a:rPr lang="es-CL" sz="1400" b="0" i="0" u="none" strike="noStrike" kern="1200" dirty="0" smtClean="0">
                          <a:solidFill>
                            <a:srgbClr val="000000"/>
                          </a:solidFill>
                          <a:effectLst/>
                          <a:latin typeface="+mj-lt"/>
                          <a:ea typeface="+mn-ea"/>
                          <a:cs typeface="+mn-cs"/>
                        </a:rPr>
                        <a:t>4,5</a:t>
                      </a:r>
                      <a:endParaRPr lang="es-CL" sz="1400" b="0" i="0" u="none" strike="noStrike" kern="1200" dirty="0">
                        <a:solidFill>
                          <a:srgbClr val="000000"/>
                        </a:solidFill>
                        <a:effectLst/>
                        <a:latin typeface="+mj-lt"/>
                        <a:ea typeface="+mn-ea"/>
                        <a:cs typeface="+mn-cs"/>
                      </a:endParaRPr>
                    </a:p>
                  </a:txBody>
                  <a:tcPr marL="9525" marR="9525" marT="9529" marB="0"/>
                </a:tc>
                <a:tc>
                  <a:txBody>
                    <a:bodyPr/>
                    <a:lstStyle/>
                    <a:p>
                      <a:pPr marL="0" algn="ctr" defTabSz="914400" rtl="0" eaLnBrk="1" fontAlgn="t" latinLnBrk="0" hangingPunct="1"/>
                      <a:r>
                        <a:rPr lang="es-CL" sz="1400" b="0" i="0" u="none" strike="noStrike" kern="1200" dirty="0" smtClean="0">
                          <a:solidFill>
                            <a:srgbClr val="000000"/>
                          </a:solidFill>
                          <a:effectLst/>
                          <a:latin typeface="+mj-lt"/>
                          <a:ea typeface="+mn-ea"/>
                          <a:cs typeface="+mn-cs"/>
                        </a:rPr>
                        <a:t>4,3*</a:t>
                      </a:r>
                      <a:endParaRPr lang="es-CL" sz="1400" b="0" i="0" u="none" strike="noStrike" kern="1200" dirty="0">
                        <a:solidFill>
                          <a:srgbClr val="000000"/>
                        </a:solidFill>
                        <a:effectLst/>
                        <a:latin typeface="+mj-lt"/>
                        <a:ea typeface="+mn-ea"/>
                        <a:cs typeface="+mn-cs"/>
                      </a:endParaRPr>
                    </a:p>
                  </a:txBody>
                  <a:tcPr marL="9525" marR="9525" marT="9529" marB="0"/>
                </a:tc>
              </a:tr>
              <a:tr h="308973">
                <a:tc>
                  <a:txBody>
                    <a:bodyPr/>
                    <a:lstStyle/>
                    <a:p>
                      <a:pPr algn="l" fontAlgn="t"/>
                      <a:r>
                        <a:rPr lang="es-ES" sz="1400" b="0" i="0" u="none" strike="noStrike" dirty="0" smtClean="0">
                          <a:solidFill>
                            <a:schemeClr val="tx1"/>
                          </a:solidFill>
                          <a:effectLst/>
                          <a:latin typeface="+mn-lt"/>
                        </a:rPr>
                        <a:t>De mal trato/ de buen</a:t>
                      </a:r>
                      <a:r>
                        <a:rPr lang="es-ES" sz="1400" b="0" i="0" u="none" strike="noStrike" baseline="0" dirty="0" smtClean="0">
                          <a:solidFill>
                            <a:schemeClr val="tx1"/>
                          </a:solidFill>
                          <a:effectLst/>
                          <a:latin typeface="+mn-lt"/>
                        </a:rPr>
                        <a:t> trato</a:t>
                      </a:r>
                      <a:endParaRPr lang="es-ES" sz="1400" b="0" i="0" u="none" strike="noStrike" dirty="0">
                        <a:solidFill>
                          <a:schemeClr val="tx1"/>
                        </a:solidFill>
                        <a:effectLst/>
                        <a:latin typeface="+mn-lt"/>
                      </a:endParaRPr>
                    </a:p>
                  </a:txBody>
                  <a:tcPr marL="9526" marR="9526" marT="9529" marB="0"/>
                </a:tc>
                <a:tc>
                  <a:txBody>
                    <a:bodyPr/>
                    <a:lstStyle/>
                    <a:p>
                      <a:pPr marL="0" algn="ctr" defTabSz="914400" rtl="0" eaLnBrk="1" fontAlgn="t" latinLnBrk="0" hangingPunct="1"/>
                      <a:r>
                        <a:rPr lang="es-CL" sz="1400" b="0" i="0" u="none" strike="noStrike" kern="1200" dirty="0" smtClean="0">
                          <a:solidFill>
                            <a:srgbClr val="000000"/>
                          </a:solidFill>
                          <a:effectLst/>
                          <a:latin typeface="+mj-lt"/>
                          <a:ea typeface="+mn-ea"/>
                          <a:cs typeface="+mn-cs"/>
                        </a:rPr>
                        <a:t>4,9</a:t>
                      </a:r>
                      <a:endParaRPr lang="es-CL" sz="1400" b="0" i="0" u="none" strike="noStrike" kern="1200" dirty="0">
                        <a:solidFill>
                          <a:srgbClr val="000000"/>
                        </a:solidFill>
                        <a:effectLst/>
                        <a:latin typeface="+mj-lt"/>
                        <a:ea typeface="+mn-ea"/>
                        <a:cs typeface="+mn-cs"/>
                      </a:endParaRPr>
                    </a:p>
                  </a:txBody>
                  <a:tcPr marL="9525" marR="9525" marT="9529" marB="0"/>
                </a:tc>
                <a:tc>
                  <a:txBody>
                    <a:bodyPr/>
                    <a:lstStyle/>
                    <a:p>
                      <a:pPr marL="0" algn="ctr" defTabSz="914400" rtl="0" eaLnBrk="1" fontAlgn="t" latinLnBrk="0" hangingPunct="1"/>
                      <a:r>
                        <a:rPr lang="es-CL" sz="1400" b="0" i="0" u="none" strike="noStrike" kern="1200" dirty="0" smtClean="0">
                          <a:solidFill>
                            <a:srgbClr val="000000"/>
                          </a:solidFill>
                          <a:effectLst/>
                          <a:latin typeface="+mj-lt"/>
                          <a:ea typeface="+mn-ea"/>
                          <a:cs typeface="+mn-cs"/>
                        </a:rPr>
                        <a:t>4,4*</a:t>
                      </a:r>
                      <a:endParaRPr lang="es-CL" sz="1400" b="0" i="0" u="none" strike="noStrike" kern="1200" dirty="0">
                        <a:solidFill>
                          <a:srgbClr val="000000"/>
                        </a:solidFill>
                        <a:effectLst/>
                        <a:latin typeface="+mj-lt"/>
                        <a:ea typeface="+mn-ea"/>
                        <a:cs typeface="+mn-cs"/>
                      </a:endParaRPr>
                    </a:p>
                  </a:txBody>
                  <a:tcPr marL="9525" marR="9525" marT="9529" marB="0"/>
                </a:tc>
              </a:tr>
              <a:tr h="271784">
                <a:tc>
                  <a:txBody>
                    <a:bodyPr/>
                    <a:lstStyle/>
                    <a:p>
                      <a:pPr algn="l" fontAlgn="t"/>
                      <a:r>
                        <a:rPr lang="es-ES" sz="1400" b="0" i="0" u="none" strike="noStrike" dirty="0" smtClean="0">
                          <a:solidFill>
                            <a:schemeClr val="tx1"/>
                          </a:solidFill>
                          <a:effectLst/>
                          <a:latin typeface="+mn-lt"/>
                        </a:rPr>
                        <a:t>De discriminación/ justa</a:t>
                      </a:r>
                      <a:endParaRPr lang="es-ES" sz="1400" b="0" i="0" u="none" strike="noStrike" dirty="0">
                        <a:solidFill>
                          <a:schemeClr val="tx1"/>
                        </a:solidFill>
                        <a:effectLst/>
                        <a:latin typeface="+mn-lt"/>
                      </a:endParaRPr>
                    </a:p>
                  </a:txBody>
                  <a:tcPr marL="9526" marR="9526" marT="9529" marB="0"/>
                </a:tc>
                <a:tc>
                  <a:txBody>
                    <a:bodyPr/>
                    <a:lstStyle/>
                    <a:p>
                      <a:pPr marL="0" algn="ctr" defTabSz="914400" rtl="0" eaLnBrk="1" fontAlgn="t" latinLnBrk="0" hangingPunct="1"/>
                      <a:r>
                        <a:rPr lang="es-CL" sz="1400" b="0" i="0" u="none" strike="noStrike" kern="1200" dirty="0" smtClean="0">
                          <a:solidFill>
                            <a:srgbClr val="000000"/>
                          </a:solidFill>
                          <a:effectLst/>
                          <a:latin typeface="+mj-lt"/>
                          <a:ea typeface="+mn-ea"/>
                          <a:cs typeface="+mn-cs"/>
                        </a:rPr>
                        <a:t>4,5</a:t>
                      </a:r>
                      <a:endParaRPr lang="es-CL" sz="1400" b="0" i="0" u="none" strike="noStrike" kern="1200" dirty="0">
                        <a:solidFill>
                          <a:srgbClr val="000000"/>
                        </a:solidFill>
                        <a:effectLst/>
                        <a:latin typeface="+mj-lt"/>
                        <a:ea typeface="+mn-ea"/>
                        <a:cs typeface="+mn-cs"/>
                      </a:endParaRPr>
                    </a:p>
                  </a:txBody>
                  <a:tcPr marL="9525" marR="9525" marT="9529" marB="0"/>
                </a:tc>
                <a:tc>
                  <a:txBody>
                    <a:bodyPr/>
                    <a:lstStyle/>
                    <a:p>
                      <a:pPr marL="0" algn="ctr" defTabSz="914400" rtl="0" eaLnBrk="1" fontAlgn="t" latinLnBrk="0" hangingPunct="1"/>
                      <a:r>
                        <a:rPr lang="es-CL" sz="1400" b="0" i="0" u="none" strike="noStrike" kern="1200" dirty="0" smtClean="0">
                          <a:solidFill>
                            <a:srgbClr val="000000"/>
                          </a:solidFill>
                          <a:effectLst/>
                          <a:latin typeface="+mj-lt"/>
                          <a:ea typeface="+mn-ea"/>
                          <a:cs typeface="+mn-cs"/>
                        </a:rPr>
                        <a:t>4,2*</a:t>
                      </a:r>
                      <a:endParaRPr lang="es-CL" sz="1400" b="0" i="0" u="none" strike="noStrike" kern="1200" dirty="0">
                        <a:solidFill>
                          <a:srgbClr val="000000"/>
                        </a:solidFill>
                        <a:effectLst/>
                        <a:latin typeface="+mj-lt"/>
                        <a:ea typeface="+mn-ea"/>
                        <a:cs typeface="+mn-cs"/>
                      </a:endParaRPr>
                    </a:p>
                  </a:txBody>
                  <a:tcPr marL="9525" marR="9525" marT="9529" marB="0"/>
                </a:tc>
              </a:tr>
            </a:tbl>
          </a:graphicData>
        </a:graphic>
      </p:graphicFrame>
      <p:sp>
        <p:nvSpPr>
          <p:cNvPr id="92231" name="5 CuadroTexto"/>
          <p:cNvSpPr txBox="1">
            <a:spLocks noChangeArrowheads="1"/>
          </p:cNvSpPr>
          <p:nvPr/>
        </p:nvSpPr>
        <p:spPr bwMode="auto">
          <a:xfrm>
            <a:off x="684213" y="6551613"/>
            <a:ext cx="8229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100"/>
              <a:t>* Diferencia significativa Test de comparación de medias </a:t>
            </a:r>
            <a:r>
              <a:rPr lang="es-ES" altLang="es-CL" sz="1100" i="1"/>
              <a:t>t </a:t>
            </a:r>
            <a:r>
              <a:rPr lang="es-ES" altLang="es-CL" sz="1100"/>
              <a:t>p&lt;0,05</a:t>
            </a:r>
            <a:endParaRPr lang="es-ES" altLang="es-CL" sz="1100" i="1"/>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23850" y="0"/>
            <a:ext cx="65008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PERCEPCIONES SOBRE EL CONSEJO</a:t>
            </a:r>
            <a:endParaRPr lang="es-CL" sz="2800" b="1" dirty="0">
              <a:solidFill>
                <a:schemeClr val="accent5">
                  <a:lumMod val="60000"/>
                  <a:lumOff val="40000"/>
                </a:schemeClr>
              </a:solidFill>
              <a:latin typeface="Century Gothic"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250791913"/>
              </p:ext>
            </p:extLst>
          </p:nvPr>
        </p:nvGraphicFramePr>
        <p:xfrm>
          <a:off x="179388" y="3860800"/>
          <a:ext cx="8561387" cy="1342096"/>
        </p:xfrm>
        <a:graphic>
          <a:graphicData uri="http://schemas.openxmlformats.org/drawingml/2006/table">
            <a:tbl>
              <a:tblPr firstRow="1" bandRow="1">
                <a:tableStyleId>{BC89EF96-8CEA-46FF-86C4-4CE0E7609802}</a:tableStyleId>
              </a:tblPr>
              <a:tblGrid>
                <a:gridCol w="1656207"/>
                <a:gridCol w="1728217"/>
                <a:gridCol w="1728217"/>
                <a:gridCol w="1728217"/>
                <a:gridCol w="1720529"/>
              </a:tblGrid>
              <a:tr h="335524">
                <a:tc>
                  <a:txBody>
                    <a:bodyPr/>
                    <a:lstStyle/>
                    <a:p>
                      <a:r>
                        <a:rPr lang="es-ES" sz="1600" b="0" dirty="0" smtClean="0"/>
                        <a:t>2014</a:t>
                      </a:r>
                      <a:endParaRPr lang="es-ES" sz="1600" b="0" dirty="0"/>
                    </a:p>
                  </a:txBody>
                  <a:tcPr marL="91447" marR="91447" marT="45762" marB="4576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ES" sz="1400" b="0" dirty="0" smtClean="0"/>
                        <a:t>42%</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ES" sz="1400" b="0" dirty="0" smtClean="0"/>
                        <a:t>46%</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ES" sz="1400" b="0" dirty="0" smtClean="0"/>
                        <a:t>41%</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ES" sz="1400" b="0" dirty="0" smtClean="0"/>
                        <a:t>37%</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35524">
                <a:tc>
                  <a:txBody>
                    <a:bodyPr/>
                    <a:lstStyle/>
                    <a:p>
                      <a:r>
                        <a:rPr lang="es-ES" sz="1600" dirty="0" smtClean="0"/>
                        <a:t>2013</a:t>
                      </a:r>
                      <a:endParaRPr lang="es-ES" sz="1600" b="1" dirty="0"/>
                    </a:p>
                  </a:txBody>
                  <a:tcPr marL="91447" marR="91447" marT="45762" marB="4576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ES" sz="1400" dirty="0" smtClean="0"/>
                        <a:t>57%</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ES" sz="1400" dirty="0" smtClean="0"/>
                        <a:t>65%</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ES" sz="1400" dirty="0" smtClean="0"/>
                        <a:t>59%</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ES" sz="1400" dirty="0" smtClean="0"/>
                        <a:t>52%</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35524">
                <a:tc>
                  <a:txBody>
                    <a:bodyPr/>
                    <a:lstStyle/>
                    <a:p>
                      <a:r>
                        <a:rPr lang="es-CL" sz="1600" dirty="0" smtClean="0"/>
                        <a:t>2012</a:t>
                      </a:r>
                      <a:endParaRPr lang="es-ES" sz="1600" b="1" dirty="0"/>
                    </a:p>
                  </a:txBody>
                  <a:tcPr marL="91447" marR="91447" marT="45762" marB="4576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CL" sz="1400" dirty="0" smtClean="0"/>
                        <a:t>39%</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CL" sz="1400" dirty="0" smtClean="0"/>
                        <a:t>61%</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CL" sz="1400" dirty="0" smtClean="0"/>
                        <a:t>53%</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CL" sz="1400" dirty="0" smtClean="0"/>
                        <a:t>38%</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35524">
                <a:tc>
                  <a:txBody>
                    <a:bodyPr/>
                    <a:lstStyle/>
                    <a:p>
                      <a:r>
                        <a:rPr lang="es-CL" sz="1600" dirty="0" smtClean="0"/>
                        <a:t>2011</a:t>
                      </a:r>
                      <a:endParaRPr lang="es-ES" sz="1600" b="1" dirty="0"/>
                    </a:p>
                  </a:txBody>
                  <a:tcPr marL="91447" marR="91447" marT="45762" marB="4576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CL" sz="1400" dirty="0" smtClean="0"/>
                        <a:t>46%</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CL" sz="1400" dirty="0" smtClean="0"/>
                        <a:t>53%</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CL" sz="1400" dirty="0" smtClean="0"/>
                        <a:t>47%</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s-CL" sz="1400" dirty="0" smtClean="0"/>
                        <a:t>31%</a:t>
                      </a:r>
                      <a:endParaRPr lang="es-ES" sz="1400" b="0" dirty="0"/>
                    </a:p>
                  </a:txBody>
                  <a:tcPr marL="91447" marR="91447" marT="45762" marB="4576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94250" name="7 Gráfico"/>
          <p:cNvGraphicFramePr>
            <a:graphicFrameLocks/>
          </p:cNvGraphicFramePr>
          <p:nvPr/>
        </p:nvGraphicFramePr>
        <p:xfrm>
          <a:off x="1641475" y="498475"/>
          <a:ext cx="7121525" cy="3276600"/>
        </p:xfrm>
        <a:graphic>
          <a:graphicData uri="http://schemas.openxmlformats.org/presentationml/2006/ole">
            <mc:AlternateContent xmlns:mc="http://schemas.openxmlformats.org/markup-compatibility/2006">
              <mc:Choice xmlns:v="urn:schemas-microsoft-com:vml" Requires="v">
                <p:oleObj spid="_x0000_s94259" r:id="rId5" imgW="7120745" imgH="3273836" progId="Excel.Chart.8">
                  <p:embed/>
                </p:oleObj>
              </mc:Choice>
              <mc:Fallback>
                <p:oleObj r:id="rId5" imgW="7120745" imgH="3273836" progId="Excel.Chart.8">
                  <p:embed/>
                  <p:pic>
                    <p:nvPicPr>
                      <p:cNvPr id="0" name="7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475" y="498475"/>
                        <a:ext cx="71215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395288" y="3716338"/>
            <a:ext cx="8496300" cy="2124075"/>
          </a:xfrm>
          <a:prstGeom prst="rect">
            <a:avLst/>
          </a:prstGeom>
          <a:noFill/>
        </p:spPr>
        <p:txBody>
          <a:bodyPr>
            <a:spAutoFit/>
          </a:bodyPr>
          <a:lstStyle/>
          <a:p>
            <a:pPr fontAlgn="auto">
              <a:spcBef>
                <a:spcPts val="0"/>
              </a:spcBef>
              <a:spcAft>
                <a:spcPts val="0"/>
              </a:spcAft>
              <a:defRPr/>
            </a:pPr>
            <a:r>
              <a:rPr lang="es-ES" sz="4400" b="1" spc="-150" dirty="0">
                <a:solidFill>
                  <a:schemeClr val="bg1"/>
                </a:solidFill>
                <a:latin typeface="Century Gothic" pitchFamily="34" charset="0"/>
              </a:rPr>
              <a:t>CONOCIMIENTO DE MECANISMOS GENERALES DE ACCESO A LA INFORMACIÓN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txBox="1">
            <a:spLocks/>
          </p:cNvSpPr>
          <p:nvPr/>
        </p:nvSpPr>
        <p:spPr bwMode="auto">
          <a:xfrm>
            <a:off x="457200" y="142875"/>
            <a:ext cx="8229600" cy="714375"/>
          </a:xfrm>
          <a:prstGeom prst="rect">
            <a:avLst/>
          </a:prstGeom>
          <a:noFill/>
          <a:ln w="9525">
            <a:noFill/>
            <a:miter lim="800000"/>
            <a:headEnd/>
            <a:tailEnd/>
          </a:ln>
        </p:spPr>
        <p:txBody>
          <a:bodyPr anchor="ctr">
            <a:normAutofit fontScale="97500" lnSpcReduction="10000"/>
          </a:bodyPr>
          <a:lstStyle/>
          <a:p>
            <a:pPr fontAlgn="auto">
              <a:spcAft>
                <a:spcPts val="0"/>
              </a:spcAft>
              <a:defRPr/>
            </a:pPr>
            <a:r>
              <a:rPr lang="es-CL" sz="4400" b="1" dirty="0">
                <a:solidFill>
                  <a:srgbClr val="17365D">
                    <a:lumMod val="60000"/>
                    <a:lumOff val="40000"/>
                  </a:srgbClr>
                </a:solidFill>
                <a:latin typeface="Century Gothic" pitchFamily="34" charset="0"/>
              </a:rPr>
              <a:t>Marco de referencia</a:t>
            </a:r>
          </a:p>
        </p:txBody>
      </p:sp>
      <p:graphicFrame>
        <p:nvGraphicFramePr>
          <p:cNvPr id="3" name="2 Tabla"/>
          <p:cNvGraphicFramePr>
            <a:graphicFrameLocks noGrp="1"/>
          </p:cNvGraphicFramePr>
          <p:nvPr/>
        </p:nvGraphicFramePr>
        <p:xfrm>
          <a:off x="3502025" y="3548063"/>
          <a:ext cx="2139950" cy="630936"/>
        </p:xfrm>
        <a:graphic>
          <a:graphicData uri="http://schemas.openxmlformats.org/drawingml/2006/table">
            <a:tbl>
              <a:tblPr firstRow="1" firstCol="1" bandRow="1">
                <a:tableStyleId>{5C22544A-7EE6-4342-B048-85BDC9FD1C3A}</a:tableStyleId>
              </a:tblPr>
              <a:tblGrid>
                <a:gridCol w="609146"/>
                <a:gridCol w="1530804"/>
              </a:tblGrid>
              <a:tr h="210079">
                <a:tc>
                  <a:txBody>
                    <a:bodyPr/>
                    <a:lstStyle/>
                    <a:p>
                      <a:pPr algn="just">
                        <a:lnSpc>
                          <a:spcPct val="115000"/>
                        </a:lnSpc>
                        <a:spcAft>
                          <a:spcPts val="0"/>
                        </a:spcAft>
                      </a:pPr>
                      <a:r>
                        <a:rPr lang="es-CL" sz="1200">
                          <a:effectLst/>
                        </a:rPr>
                        <a:t> </a:t>
                      </a:r>
                      <a:endParaRPr lang="es-CL" sz="1200">
                        <a:effectLst/>
                        <a:latin typeface="Arial"/>
                        <a:ea typeface="Calibri"/>
                        <a:cs typeface="Times New Roman"/>
                      </a:endParaRPr>
                    </a:p>
                  </a:txBody>
                  <a:tcPr marL="68600" marR="68600" marT="0" marB="0"/>
                </a:tc>
                <a:tc>
                  <a:txBody>
                    <a:bodyPr/>
                    <a:lstStyle/>
                    <a:p>
                      <a:pPr algn="just">
                        <a:lnSpc>
                          <a:spcPct val="115000"/>
                        </a:lnSpc>
                        <a:spcAft>
                          <a:spcPts val="0"/>
                        </a:spcAft>
                      </a:pPr>
                      <a:r>
                        <a:rPr lang="es-CL" sz="1200">
                          <a:effectLst/>
                        </a:rPr>
                        <a:t>PERMANENTES</a:t>
                      </a:r>
                      <a:endParaRPr lang="es-CL" sz="1200">
                        <a:effectLst/>
                        <a:latin typeface="Arial"/>
                        <a:ea typeface="Calibri"/>
                        <a:cs typeface="Times New Roman"/>
                      </a:endParaRPr>
                    </a:p>
                  </a:txBody>
                  <a:tcPr marL="68600" marR="68600" marT="0" marB="0"/>
                </a:tc>
              </a:tr>
              <a:tr h="210079">
                <a:tc>
                  <a:txBody>
                    <a:bodyPr/>
                    <a:lstStyle/>
                    <a:p>
                      <a:pPr algn="just">
                        <a:lnSpc>
                          <a:spcPct val="115000"/>
                        </a:lnSpc>
                        <a:spcAft>
                          <a:spcPts val="0"/>
                        </a:spcAft>
                      </a:pPr>
                      <a:r>
                        <a:rPr lang="es-CL" sz="1200">
                          <a:effectLst/>
                        </a:rPr>
                        <a:t> </a:t>
                      </a:r>
                      <a:endParaRPr lang="es-CL" sz="1200">
                        <a:effectLst/>
                        <a:latin typeface="Arial"/>
                        <a:ea typeface="Calibri"/>
                        <a:cs typeface="Times New Roman"/>
                      </a:endParaRPr>
                    </a:p>
                  </a:txBody>
                  <a:tcPr marL="68600" marR="68600" marT="0" marB="0"/>
                </a:tc>
                <a:tc>
                  <a:txBody>
                    <a:bodyPr/>
                    <a:lstStyle/>
                    <a:p>
                      <a:pPr algn="just">
                        <a:lnSpc>
                          <a:spcPct val="115000"/>
                        </a:lnSpc>
                        <a:spcAft>
                          <a:spcPts val="0"/>
                        </a:spcAft>
                      </a:pPr>
                      <a:r>
                        <a:rPr lang="es-CL" sz="1200">
                          <a:effectLst/>
                        </a:rPr>
                        <a:t>CICLO ALTERNADO </a:t>
                      </a:r>
                      <a:endParaRPr lang="es-CL" sz="1200">
                        <a:effectLst/>
                        <a:latin typeface="Arial"/>
                        <a:ea typeface="Calibri"/>
                        <a:cs typeface="Times New Roman"/>
                      </a:endParaRPr>
                    </a:p>
                  </a:txBody>
                  <a:tcPr marL="68600" marR="68600" marT="0" marB="0"/>
                </a:tc>
              </a:tr>
              <a:tr h="210079">
                <a:tc>
                  <a:txBody>
                    <a:bodyPr/>
                    <a:lstStyle/>
                    <a:p>
                      <a:pPr algn="just">
                        <a:lnSpc>
                          <a:spcPct val="115000"/>
                        </a:lnSpc>
                        <a:spcAft>
                          <a:spcPts val="0"/>
                        </a:spcAft>
                      </a:pPr>
                      <a:r>
                        <a:rPr lang="es-CL" sz="1200">
                          <a:effectLst/>
                        </a:rPr>
                        <a:t> </a:t>
                      </a:r>
                      <a:endParaRPr lang="es-CL" sz="1200">
                        <a:effectLst/>
                        <a:latin typeface="Arial"/>
                        <a:ea typeface="Calibri"/>
                        <a:cs typeface="Times New Roman"/>
                      </a:endParaRPr>
                    </a:p>
                  </a:txBody>
                  <a:tcPr marL="68600" marR="68600" marT="0" marB="0"/>
                </a:tc>
                <a:tc>
                  <a:txBody>
                    <a:bodyPr/>
                    <a:lstStyle/>
                    <a:p>
                      <a:pPr algn="just">
                        <a:lnSpc>
                          <a:spcPct val="115000"/>
                        </a:lnSpc>
                        <a:spcAft>
                          <a:spcPts val="0"/>
                        </a:spcAft>
                      </a:pPr>
                      <a:r>
                        <a:rPr lang="es-CL" sz="1200">
                          <a:effectLst/>
                        </a:rPr>
                        <a:t>CONTINGENTES</a:t>
                      </a:r>
                      <a:endParaRPr lang="es-CL" sz="1200">
                        <a:effectLst/>
                        <a:latin typeface="Arial"/>
                        <a:ea typeface="Calibri"/>
                        <a:cs typeface="Times New Roman"/>
                      </a:endParaRPr>
                    </a:p>
                  </a:txBody>
                  <a:tcPr marL="68600" marR="68600" marT="0" marB="0"/>
                </a:tc>
              </a:tr>
            </a:tbl>
          </a:graphicData>
        </a:graphic>
      </p:graphicFrame>
      <p:graphicFrame>
        <p:nvGraphicFramePr>
          <p:cNvPr id="5" name="4 Tabla"/>
          <p:cNvGraphicFramePr>
            <a:graphicFrameLocks noGrp="1"/>
          </p:cNvGraphicFramePr>
          <p:nvPr/>
        </p:nvGraphicFramePr>
        <p:xfrm>
          <a:off x="1092200" y="3500438"/>
          <a:ext cx="6738938" cy="1963737"/>
        </p:xfrm>
        <a:graphic>
          <a:graphicData uri="http://schemas.openxmlformats.org/drawingml/2006/table">
            <a:tbl>
              <a:tblPr firstRow="1" bandRow="1">
                <a:tableStyleId>{00A15C55-8517-42AA-B614-E9B94910E393}</a:tableStyleId>
              </a:tblPr>
              <a:tblGrid>
                <a:gridCol w="2245812"/>
                <a:gridCol w="2246563"/>
                <a:gridCol w="2246563"/>
              </a:tblGrid>
              <a:tr h="561068">
                <a:tc>
                  <a:txBody>
                    <a:bodyPr/>
                    <a:lstStyle/>
                    <a:p>
                      <a:pPr algn="ctr">
                        <a:lnSpc>
                          <a:spcPct val="115000"/>
                        </a:lnSpc>
                        <a:spcAft>
                          <a:spcPts val="0"/>
                        </a:spcAft>
                      </a:pPr>
                      <a:r>
                        <a:rPr lang="es-CL" sz="1600" dirty="0">
                          <a:effectLst/>
                        </a:rPr>
                        <a:t>2015</a:t>
                      </a:r>
                    </a:p>
                    <a:p>
                      <a:pPr algn="ctr">
                        <a:lnSpc>
                          <a:spcPct val="115000"/>
                        </a:lnSpc>
                        <a:spcAft>
                          <a:spcPts val="0"/>
                        </a:spcAft>
                      </a:pPr>
                      <a:r>
                        <a:rPr lang="es-CL" sz="1600" dirty="0">
                          <a:effectLst/>
                        </a:rPr>
                        <a:t>(AÑO 1)</a:t>
                      </a:r>
                      <a:endParaRPr lang="es-CL"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CL" sz="1600">
                          <a:effectLst/>
                        </a:rPr>
                        <a:t>2016</a:t>
                      </a:r>
                    </a:p>
                    <a:p>
                      <a:pPr algn="ctr">
                        <a:lnSpc>
                          <a:spcPct val="115000"/>
                        </a:lnSpc>
                        <a:spcAft>
                          <a:spcPts val="0"/>
                        </a:spcAft>
                      </a:pPr>
                      <a:r>
                        <a:rPr lang="es-CL" sz="1600">
                          <a:effectLst/>
                        </a:rPr>
                        <a:t>(AÑO 2)</a:t>
                      </a:r>
                      <a:endParaRPr lang="es-CL" sz="1600">
                        <a:effectLst/>
                        <a:latin typeface="Arial"/>
                        <a:ea typeface="Calibri"/>
                        <a:cs typeface="Times New Roman"/>
                      </a:endParaRPr>
                    </a:p>
                  </a:txBody>
                  <a:tcPr marL="68580" marR="68580" marT="0" marB="0"/>
                </a:tc>
                <a:tc>
                  <a:txBody>
                    <a:bodyPr/>
                    <a:lstStyle/>
                    <a:p>
                      <a:pPr algn="ctr">
                        <a:lnSpc>
                          <a:spcPct val="115000"/>
                        </a:lnSpc>
                        <a:spcAft>
                          <a:spcPts val="0"/>
                        </a:spcAft>
                      </a:pPr>
                      <a:r>
                        <a:rPr lang="es-CL" sz="1600">
                          <a:effectLst/>
                        </a:rPr>
                        <a:t>2017</a:t>
                      </a:r>
                    </a:p>
                    <a:p>
                      <a:pPr algn="ctr">
                        <a:lnSpc>
                          <a:spcPct val="115000"/>
                        </a:lnSpc>
                        <a:spcAft>
                          <a:spcPts val="0"/>
                        </a:spcAft>
                      </a:pPr>
                      <a:r>
                        <a:rPr lang="es-CL" sz="1600">
                          <a:effectLst/>
                        </a:rPr>
                        <a:t>(AÑO 3)</a:t>
                      </a:r>
                      <a:endParaRPr lang="es-CL" sz="1600">
                        <a:effectLst/>
                        <a:latin typeface="Arial"/>
                        <a:ea typeface="Calibri"/>
                        <a:cs typeface="Times New Roman"/>
                      </a:endParaRPr>
                    </a:p>
                  </a:txBody>
                  <a:tcPr marL="68580" marR="68580" marT="0" marB="0"/>
                </a:tc>
              </a:tr>
              <a:tr h="1402669">
                <a:tc>
                  <a:txBody>
                    <a:bodyPr/>
                    <a:lstStyle/>
                    <a:p>
                      <a:pPr algn="ctr">
                        <a:lnSpc>
                          <a:spcPct val="115000"/>
                        </a:lnSpc>
                        <a:spcAft>
                          <a:spcPts val="0"/>
                        </a:spcAft>
                      </a:pPr>
                      <a:r>
                        <a:rPr lang="es-CL" sz="1600" dirty="0">
                          <a:effectLst/>
                        </a:rPr>
                        <a:t>PERMANENTES</a:t>
                      </a:r>
                    </a:p>
                    <a:p>
                      <a:pPr algn="ctr">
                        <a:lnSpc>
                          <a:spcPct val="115000"/>
                        </a:lnSpc>
                        <a:spcAft>
                          <a:spcPts val="0"/>
                        </a:spcAft>
                      </a:pPr>
                      <a:r>
                        <a:rPr lang="es-CL" sz="1600" dirty="0">
                          <a:effectLst/>
                        </a:rPr>
                        <a:t>+</a:t>
                      </a:r>
                    </a:p>
                    <a:p>
                      <a:pPr algn="ctr">
                        <a:lnSpc>
                          <a:spcPct val="115000"/>
                        </a:lnSpc>
                        <a:spcAft>
                          <a:spcPts val="0"/>
                        </a:spcAft>
                      </a:pPr>
                      <a:r>
                        <a:rPr lang="es-CL" sz="1600" dirty="0">
                          <a:effectLst/>
                        </a:rPr>
                        <a:t>LOBBY</a:t>
                      </a:r>
                    </a:p>
                    <a:p>
                      <a:pPr algn="ctr">
                        <a:lnSpc>
                          <a:spcPct val="115000"/>
                        </a:lnSpc>
                        <a:spcAft>
                          <a:spcPts val="0"/>
                        </a:spcAft>
                      </a:pPr>
                      <a:r>
                        <a:rPr lang="es-CL" sz="1600" dirty="0">
                          <a:effectLst/>
                        </a:rPr>
                        <a:t>+</a:t>
                      </a:r>
                    </a:p>
                    <a:p>
                      <a:pPr algn="ctr">
                        <a:lnSpc>
                          <a:spcPct val="115000"/>
                        </a:lnSpc>
                        <a:spcAft>
                          <a:spcPts val="1000"/>
                        </a:spcAft>
                      </a:pPr>
                      <a:r>
                        <a:rPr lang="es-CL" sz="1600" dirty="0">
                          <a:effectLst/>
                        </a:rPr>
                        <a:t>COFIANZA-CORRUPCIÓN</a:t>
                      </a:r>
                      <a:endParaRPr lang="es-CL"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CL" sz="1600" dirty="0">
                          <a:effectLst/>
                        </a:rPr>
                        <a:t>PERMANENTES</a:t>
                      </a:r>
                    </a:p>
                    <a:p>
                      <a:pPr algn="ctr">
                        <a:lnSpc>
                          <a:spcPct val="115000"/>
                        </a:lnSpc>
                        <a:spcAft>
                          <a:spcPts val="0"/>
                        </a:spcAft>
                      </a:pPr>
                      <a:r>
                        <a:rPr lang="es-CL" sz="1600" dirty="0">
                          <a:effectLst/>
                        </a:rPr>
                        <a:t>+</a:t>
                      </a:r>
                    </a:p>
                    <a:p>
                      <a:pPr algn="ctr">
                        <a:lnSpc>
                          <a:spcPct val="115000"/>
                        </a:lnSpc>
                        <a:spcAft>
                          <a:spcPts val="0"/>
                        </a:spcAft>
                      </a:pPr>
                      <a:r>
                        <a:rPr lang="es-CL" sz="1600" dirty="0">
                          <a:effectLst/>
                        </a:rPr>
                        <a:t>DATOS PERSONALES</a:t>
                      </a:r>
                    </a:p>
                    <a:p>
                      <a:pPr algn="ctr">
                        <a:lnSpc>
                          <a:spcPct val="115000"/>
                        </a:lnSpc>
                        <a:spcAft>
                          <a:spcPts val="0"/>
                        </a:spcAft>
                      </a:pPr>
                      <a:r>
                        <a:rPr lang="es-CL" sz="1600" dirty="0" smtClean="0">
                          <a:effectLst/>
                        </a:rPr>
                        <a:t>+</a:t>
                      </a:r>
                    </a:p>
                    <a:p>
                      <a:pPr algn="ctr">
                        <a:lnSpc>
                          <a:spcPct val="115000"/>
                        </a:lnSpc>
                        <a:spcAft>
                          <a:spcPts val="0"/>
                        </a:spcAft>
                      </a:pPr>
                      <a:r>
                        <a:rPr lang="es-CL" sz="1600" b="1" dirty="0" smtClean="0">
                          <a:effectLst/>
                        </a:rPr>
                        <a:t>POR</a:t>
                      </a:r>
                      <a:r>
                        <a:rPr lang="es-CL" sz="1600" b="1" baseline="0" dirty="0" smtClean="0">
                          <a:effectLst/>
                        </a:rPr>
                        <a:t> DEFINIR</a:t>
                      </a:r>
                      <a:endParaRPr lang="es-CL" sz="1600" b="1" dirty="0">
                        <a:effectLst/>
                      </a:endParaRPr>
                    </a:p>
                  </a:txBody>
                  <a:tcPr marL="68580" marR="68580" marT="0" marB="0"/>
                </a:tc>
                <a:tc>
                  <a:txBody>
                    <a:bodyPr/>
                    <a:lstStyle/>
                    <a:p>
                      <a:pPr algn="ctr">
                        <a:lnSpc>
                          <a:spcPct val="115000"/>
                        </a:lnSpc>
                        <a:spcAft>
                          <a:spcPts val="0"/>
                        </a:spcAft>
                      </a:pPr>
                      <a:r>
                        <a:rPr lang="es-CL" sz="1600" dirty="0">
                          <a:effectLst/>
                        </a:rPr>
                        <a:t>PERMANENTES</a:t>
                      </a:r>
                    </a:p>
                    <a:p>
                      <a:pPr algn="ctr">
                        <a:lnSpc>
                          <a:spcPct val="115000"/>
                        </a:lnSpc>
                        <a:spcAft>
                          <a:spcPts val="0"/>
                        </a:spcAft>
                      </a:pPr>
                      <a:r>
                        <a:rPr lang="es-CL" sz="1600" dirty="0">
                          <a:effectLst/>
                        </a:rPr>
                        <a:t>+</a:t>
                      </a:r>
                    </a:p>
                    <a:p>
                      <a:pPr algn="ctr">
                        <a:lnSpc>
                          <a:spcPct val="115000"/>
                        </a:lnSpc>
                        <a:spcAft>
                          <a:spcPts val="0"/>
                        </a:spcAft>
                      </a:pPr>
                      <a:r>
                        <a:rPr lang="es-CL" sz="1600" dirty="0">
                          <a:effectLst/>
                        </a:rPr>
                        <a:t>LOBBY</a:t>
                      </a:r>
                    </a:p>
                    <a:p>
                      <a:pPr algn="ctr">
                        <a:lnSpc>
                          <a:spcPct val="115000"/>
                        </a:lnSpc>
                        <a:spcAft>
                          <a:spcPts val="0"/>
                        </a:spcAft>
                      </a:pPr>
                      <a:r>
                        <a:rPr lang="es-CL" sz="1600" dirty="0">
                          <a:effectLst/>
                        </a:rPr>
                        <a:t>+</a:t>
                      </a:r>
                    </a:p>
                    <a:p>
                      <a:pPr algn="ctr">
                        <a:lnSpc>
                          <a:spcPct val="115000"/>
                        </a:lnSpc>
                        <a:spcAft>
                          <a:spcPts val="1000"/>
                        </a:spcAft>
                      </a:pPr>
                      <a:r>
                        <a:rPr lang="es-CL" sz="1600" dirty="0">
                          <a:effectLst/>
                        </a:rPr>
                        <a:t>CULTURA CÍVICA</a:t>
                      </a:r>
                      <a:endParaRPr lang="es-CL" sz="1600" dirty="0">
                        <a:effectLst/>
                        <a:latin typeface="Arial"/>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319088" y="981075"/>
            <a:ext cx="8285162" cy="2062163"/>
          </a:xfrm>
          <a:prstGeom prst="rect">
            <a:avLst/>
          </a:prstGeom>
          <a:ln/>
        </p:spPr>
        <p:style>
          <a:lnRef idx="1">
            <a:schemeClr val="accent2"/>
          </a:lnRef>
          <a:fillRef idx="2">
            <a:schemeClr val="accent2"/>
          </a:fillRef>
          <a:effectRef idx="1">
            <a:schemeClr val="accent2"/>
          </a:effectRef>
          <a:fontRef idx="minor">
            <a:schemeClr val="dk1"/>
          </a:fontRef>
        </p:style>
        <p:txBody>
          <a:bodyPr anchor="ctr">
            <a:spAutoFit/>
          </a:bodyPr>
          <a:lstStyle/>
          <a:p>
            <a:pPr algn="just" eaLnBrk="0" hangingPunct="0">
              <a:defRPr/>
            </a:pPr>
            <a:r>
              <a:rPr lang="es-CL" sz="1600" dirty="0">
                <a:solidFill>
                  <a:prstClr val="black"/>
                </a:solidFill>
                <a:ea typeface="Calibri" pitchFamily="34" charset="0"/>
                <a:cs typeface="Arial" pitchFamily="34" charset="0"/>
              </a:rPr>
              <a:t>Se definió una sección de preguntas PERMANENTES, que se aplicarán cada año y que dan cuenta del modelo conceptual previamente presentado.</a:t>
            </a:r>
          </a:p>
          <a:p>
            <a:pPr algn="just" eaLnBrk="0" hangingPunct="0">
              <a:defRPr/>
            </a:pPr>
            <a:endParaRPr lang="es-CL" sz="1600" dirty="0">
              <a:solidFill>
                <a:prstClr val="black"/>
              </a:solidFill>
              <a:ea typeface="Calibri" pitchFamily="34" charset="0"/>
              <a:cs typeface="Arial" pitchFamily="34" charset="0"/>
            </a:endParaRPr>
          </a:p>
          <a:p>
            <a:pPr algn="just" eaLnBrk="0" hangingPunct="0">
              <a:defRPr/>
            </a:pPr>
            <a:r>
              <a:rPr lang="es-CL" sz="1600" dirty="0">
                <a:solidFill>
                  <a:prstClr val="black"/>
                </a:solidFill>
                <a:ea typeface="Calibri" pitchFamily="34" charset="0"/>
                <a:cs typeface="Arial" pitchFamily="34" charset="0"/>
              </a:rPr>
              <a:t>Preguntas MÓVILES que se aplicarán en ciclos alternados de tiempo y que apuntan a temas relevantes para el Consejo, como Lobby y Protección de Datos Personales. </a:t>
            </a:r>
          </a:p>
          <a:p>
            <a:pPr algn="just" eaLnBrk="0" hangingPunct="0">
              <a:defRPr/>
            </a:pPr>
            <a:endParaRPr lang="es-CL" sz="1600" dirty="0">
              <a:solidFill>
                <a:prstClr val="black"/>
              </a:solidFill>
              <a:ea typeface="Calibri" pitchFamily="34" charset="0"/>
              <a:cs typeface="Arial" pitchFamily="34" charset="0"/>
            </a:endParaRPr>
          </a:p>
          <a:p>
            <a:pPr algn="just" eaLnBrk="0" hangingPunct="0">
              <a:defRPr/>
            </a:pPr>
            <a:r>
              <a:rPr lang="es-CL" sz="1600" dirty="0">
                <a:solidFill>
                  <a:prstClr val="black"/>
                </a:solidFill>
                <a:ea typeface="Calibri" pitchFamily="34" charset="0"/>
                <a:cs typeface="Arial" pitchFamily="34" charset="0"/>
              </a:rPr>
              <a:t>Finalmente, se consideró dejar consignada la inclusión de sets de preguntas CONTINGENTES, que deberían ir cambiando de acuerdo a los intereses de foco de la institución. </a:t>
            </a:r>
            <a:endParaRPr lang="es-CL" sz="1600" dirty="0">
              <a:solidFill>
                <a:prstClr val="black"/>
              </a:solidFill>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96258" name="2 Rectángulo"/>
          <p:cNvSpPr>
            <a:spLocks noChangeArrowheads="1"/>
          </p:cNvSpPr>
          <p:nvPr/>
        </p:nvSpPr>
        <p:spPr bwMode="auto">
          <a:xfrm>
            <a:off x="-36513" y="0"/>
            <a:ext cx="69850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L" altLang="es-CL" sz="2400" b="1">
                <a:solidFill>
                  <a:srgbClr val="4181D0"/>
                </a:solidFill>
                <a:latin typeface="Century Gothic" pitchFamily="34" charset="0"/>
              </a:rPr>
              <a:t>CONOCIMIENTO MECANISMOS DE ACCESO A LA INFORMACIÓN: SOLICITUDES DE INFORMACIÓN</a:t>
            </a:r>
            <a:endParaRPr lang="es-ES" altLang="es-CL" sz="2400">
              <a:solidFill>
                <a:srgbClr val="000000"/>
              </a:solidFill>
            </a:endParaRPr>
          </a:p>
        </p:txBody>
      </p:sp>
      <p:graphicFrame>
        <p:nvGraphicFramePr>
          <p:cNvPr id="6" name="2 Gráfico"/>
          <p:cNvGraphicFramePr>
            <a:graphicFrameLocks/>
          </p:cNvGraphicFramePr>
          <p:nvPr/>
        </p:nvGraphicFramePr>
        <p:xfrm>
          <a:off x="467544" y="1556792"/>
          <a:ext cx="5688632"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8" name="7 Llamada rectangular"/>
          <p:cNvSpPr/>
          <p:nvPr/>
        </p:nvSpPr>
        <p:spPr>
          <a:xfrm>
            <a:off x="6443663" y="1844675"/>
            <a:ext cx="2535237" cy="4464050"/>
          </a:xfrm>
          <a:prstGeom prst="wedgeRectCallout">
            <a:avLst>
              <a:gd name="adj1" fmla="val -111422"/>
              <a:gd name="adj2" fmla="val 40471"/>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s-CL" sz="1600" b="1" u="sng" dirty="0">
                <a:solidFill>
                  <a:prstClr val="black"/>
                </a:solidFill>
              </a:rPr>
              <a:t>A pesar de que ahora la pregunta es totalmente abierta</a:t>
            </a:r>
            <a:r>
              <a:rPr lang="es-CL" sz="1400" dirty="0">
                <a:solidFill>
                  <a:prstClr val="black"/>
                </a:solidFill>
              </a:rPr>
              <a:t>,  </a:t>
            </a:r>
          </a:p>
          <a:p>
            <a:pPr algn="ctr" fontAlgn="auto">
              <a:spcBef>
                <a:spcPts val="0"/>
              </a:spcBef>
              <a:spcAft>
                <a:spcPts val="0"/>
              </a:spcAft>
              <a:defRPr/>
            </a:pPr>
            <a:r>
              <a:rPr lang="es-CL" sz="1600" dirty="0">
                <a:solidFill>
                  <a:prstClr val="black"/>
                </a:solidFill>
              </a:rPr>
              <a:t>en relación al año pasado,  SE MANTIENE la identificación del canal web.</a:t>
            </a:r>
          </a:p>
          <a:p>
            <a:pPr algn="ctr" fontAlgn="auto">
              <a:spcBef>
                <a:spcPts val="0"/>
              </a:spcBef>
              <a:spcAft>
                <a:spcPts val="0"/>
              </a:spcAft>
              <a:defRPr/>
            </a:pPr>
            <a:endParaRPr lang="es-CL" sz="1600" dirty="0">
              <a:solidFill>
                <a:prstClr val="black"/>
              </a:solidFill>
            </a:endParaRPr>
          </a:p>
          <a:p>
            <a:pPr algn="ctr" fontAlgn="auto">
              <a:spcBef>
                <a:spcPts val="0"/>
              </a:spcBef>
              <a:spcAft>
                <a:spcPts val="0"/>
              </a:spcAft>
              <a:defRPr/>
            </a:pPr>
            <a:r>
              <a:rPr lang="es-CL" sz="1600" dirty="0">
                <a:solidFill>
                  <a:prstClr val="black"/>
                </a:solidFill>
              </a:rPr>
              <a:t>Aumentó de manera importante el porcentaje de personas que indica </a:t>
            </a:r>
            <a:r>
              <a:rPr lang="es-CL" sz="1600" b="1" u="sng" dirty="0">
                <a:solidFill>
                  <a:prstClr val="black"/>
                </a:solidFill>
              </a:rPr>
              <a:t>NO SABER</a:t>
            </a:r>
            <a:r>
              <a:rPr lang="es-CL" sz="1600" dirty="0">
                <a:solidFill>
                  <a:prstClr val="black"/>
                </a:solidFill>
              </a:rPr>
              <a:t> cómo hacer una solicitud de información</a:t>
            </a:r>
            <a:r>
              <a:rPr lang="es-CL" sz="1400" dirty="0">
                <a:solidFill>
                  <a:prstClr val="black"/>
                </a:solidFill>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graphicFrame>
        <p:nvGraphicFramePr>
          <p:cNvPr id="15" name="14 Tabla"/>
          <p:cNvGraphicFramePr>
            <a:graphicFrameLocks noGrp="1"/>
          </p:cNvGraphicFramePr>
          <p:nvPr/>
        </p:nvGraphicFramePr>
        <p:xfrm>
          <a:off x="971550" y="5157788"/>
          <a:ext cx="2736850" cy="1096968"/>
        </p:xfrm>
        <a:graphic>
          <a:graphicData uri="http://schemas.openxmlformats.org/drawingml/2006/table">
            <a:tbl>
              <a:tblPr firstRow="1" bandRow="1">
                <a:tableStyleId>{5DA37D80-6434-44D0-A028-1B22A696006F}</a:tableStyleId>
              </a:tblPr>
              <a:tblGrid>
                <a:gridCol w="804955"/>
                <a:gridCol w="643965"/>
                <a:gridCol w="643965"/>
                <a:gridCol w="643965"/>
              </a:tblGrid>
              <a:tr h="274241">
                <a:tc>
                  <a:txBody>
                    <a:bodyPr/>
                    <a:lstStyle/>
                    <a:p>
                      <a:endParaRPr lang="es-ES" sz="1200" dirty="0"/>
                    </a:p>
                  </a:txBody>
                  <a:tcPr marL="91489" marR="91489" marT="45681" marB="45681"/>
                </a:tc>
                <a:tc>
                  <a:txBody>
                    <a:bodyPr/>
                    <a:lstStyle/>
                    <a:p>
                      <a:pPr algn="ctr"/>
                      <a:r>
                        <a:rPr lang="es-CL" sz="1200" dirty="0" smtClean="0"/>
                        <a:t>2012</a:t>
                      </a:r>
                      <a:endParaRPr lang="es-ES" sz="1200" dirty="0"/>
                    </a:p>
                  </a:txBody>
                  <a:tcPr marL="91489" marR="91489" marT="45681" marB="45681"/>
                </a:tc>
                <a:tc>
                  <a:txBody>
                    <a:bodyPr/>
                    <a:lstStyle/>
                    <a:p>
                      <a:pPr algn="ctr"/>
                      <a:r>
                        <a:rPr lang="es-ES" sz="1200" dirty="0" smtClean="0"/>
                        <a:t>2013</a:t>
                      </a:r>
                      <a:endParaRPr lang="es-ES" sz="1200" dirty="0"/>
                    </a:p>
                  </a:txBody>
                  <a:tcPr marL="91489" marR="91489" marT="45681" marB="45681"/>
                </a:tc>
                <a:tc>
                  <a:txBody>
                    <a:bodyPr/>
                    <a:lstStyle/>
                    <a:p>
                      <a:pPr algn="ctr"/>
                      <a:r>
                        <a:rPr lang="es-ES" sz="1200" dirty="0" smtClean="0"/>
                        <a:t>2014</a:t>
                      </a:r>
                      <a:endParaRPr lang="es-ES" sz="1200" dirty="0"/>
                    </a:p>
                  </a:txBody>
                  <a:tcPr marL="91489" marR="91489" marT="45681" marB="45681"/>
                </a:tc>
              </a:tr>
              <a:tr h="274241">
                <a:tc>
                  <a:txBody>
                    <a:bodyPr/>
                    <a:lstStyle/>
                    <a:p>
                      <a:r>
                        <a:rPr lang="es-CL" sz="1200" dirty="0" smtClean="0"/>
                        <a:t>Sí</a:t>
                      </a:r>
                      <a:endParaRPr lang="es-ES" sz="1200" dirty="0"/>
                    </a:p>
                  </a:txBody>
                  <a:tcPr marL="91489" marR="91489" marT="45681" marB="45681"/>
                </a:tc>
                <a:tc>
                  <a:txBody>
                    <a:bodyPr/>
                    <a:lstStyle/>
                    <a:p>
                      <a:pPr algn="ctr"/>
                      <a:r>
                        <a:rPr lang="es-CL" sz="1200" dirty="0" smtClean="0"/>
                        <a:t>37%</a:t>
                      </a:r>
                      <a:endParaRPr lang="es-ES" sz="1200" dirty="0"/>
                    </a:p>
                  </a:txBody>
                  <a:tcPr marL="91489" marR="91489" marT="45681" marB="45681"/>
                </a:tc>
                <a:tc>
                  <a:txBody>
                    <a:bodyPr/>
                    <a:lstStyle/>
                    <a:p>
                      <a:pPr algn="ctr"/>
                      <a:r>
                        <a:rPr lang="es-ES" sz="1200" dirty="0" smtClean="0"/>
                        <a:t>24%</a:t>
                      </a:r>
                      <a:endParaRPr lang="es-ES" sz="1200" dirty="0"/>
                    </a:p>
                  </a:txBody>
                  <a:tcPr marL="91489" marR="91489" marT="45681" marB="45681"/>
                </a:tc>
                <a:tc>
                  <a:txBody>
                    <a:bodyPr/>
                    <a:lstStyle/>
                    <a:p>
                      <a:pPr algn="ctr"/>
                      <a:r>
                        <a:rPr lang="es-ES" sz="1200" dirty="0" smtClean="0"/>
                        <a:t>20%</a:t>
                      </a:r>
                      <a:endParaRPr lang="es-ES" sz="1200" dirty="0"/>
                    </a:p>
                  </a:txBody>
                  <a:tcPr marL="91489" marR="91489" marT="45681" marB="45681"/>
                </a:tc>
              </a:tr>
              <a:tr h="274241">
                <a:tc>
                  <a:txBody>
                    <a:bodyPr/>
                    <a:lstStyle/>
                    <a:p>
                      <a:r>
                        <a:rPr lang="es-CL" sz="1200" dirty="0" smtClean="0"/>
                        <a:t>No</a:t>
                      </a:r>
                      <a:endParaRPr lang="es-ES" sz="1200" dirty="0"/>
                    </a:p>
                  </a:txBody>
                  <a:tcPr marL="91489" marR="91489" marT="45681" marB="45681"/>
                </a:tc>
                <a:tc>
                  <a:txBody>
                    <a:bodyPr/>
                    <a:lstStyle/>
                    <a:p>
                      <a:pPr algn="ctr"/>
                      <a:r>
                        <a:rPr lang="es-CL" sz="1200" dirty="0" smtClean="0"/>
                        <a:t>23%</a:t>
                      </a:r>
                      <a:endParaRPr lang="es-ES" sz="1200" dirty="0"/>
                    </a:p>
                  </a:txBody>
                  <a:tcPr marL="91489" marR="91489" marT="45681" marB="45681"/>
                </a:tc>
                <a:tc>
                  <a:txBody>
                    <a:bodyPr/>
                    <a:lstStyle/>
                    <a:p>
                      <a:pPr algn="ctr"/>
                      <a:r>
                        <a:rPr lang="es-ES" sz="1200" dirty="0" smtClean="0"/>
                        <a:t>65%</a:t>
                      </a:r>
                      <a:endParaRPr lang="es-ES" sz="1200" dirty="0"/>
                    </a:p>
                  </a:txBody>
                  <a:tcPr marL="91489" marR="91489" marT="45681" marB="45681"/>
                </a:tc>
                <a:tc>
                  <a:txBody>
                    <a:bodyPr/>
                    <a:lstStyle/>
                    <a:p>
                      <a:pPr algn="ctr"/>
                      <a:r>
                        <a:rPr lang="es-ES" sz="1200" dirty="0" smtClean="0"/>
                        <a:t>60%</a:t>
                      </a:r>
                      <a:endParaRPr lang="es-ES" sz="1200" dirty="0"/>
                    </a:p>
                  </a:txBody>
                  <a:tcPr marL="91489" marR="91489" marT="45681" marB="45681"/>
                </a:tc>
              </a:tr>
              <a:tr h="274241">
                <a:tc>
                  <a:txBody>
                    <a:bodyPr/>
                    <a:lstStyle/>
                    <a:p>
                      <a:r>
                        <a:rPr lang="es-CL" sz="1200" dirty="0" smtClean="0"/>
                        <a:t>No sabe</a:t>
                      </a:r>
                      <a:endParaRPr lang="es-ES" sz="1200" dirty="0"/>
                    </a:p>
                  </a:txBody>
                  <a:tcPr marL="91489" marR="91489" marT="45681" marB="45681"/>
                </a:tc>
                <a:tc>
                  <a:txBody>
                    <a:bodyPr/>
                    <a:lstStyle/>
                    <a:p>
                      <a:pPr algn="ctr"/>
                      <a:r>
                        <a:rPr lang="es-CL" sz="1200" b="1" dirty="0" smtClean="0">
                          <a:solidFill>
                            <a:schemeClr val="tx1"/>
                          </a:solidFill>
                        </a:rPr>
                        <a:t>40%</a:t>
                      </a:r>
                      <a:endParaRPr lang="es-ES" sz="1200" b="1" dirty="0">
                        <a:solidFill>
                          <a:schemeClr val="tx1"/>
                        </a:solidFill>
                      </a:endParaRPr>
                    </a:p>
                  </a:txBody>
                  <a:tcPr marL="91489" marR="91489" marT="45681" marB="45681"/>
                </a:tc>
                <a:tc>
                  <a:txBody>
                    <a:bodyPr/>
                    <a:lstStyle/>
                    <a:p>
                      <a:pPr algn="ctr"/>
                      <a:r>
                        <a:rPr lang="es-ES" sz="1200" b="1" dirty="0" smtClean="0">
                          <a:solidFill>
                            <a:schemeClr val="tx1"/>
                          </a:solidFill>
                        </a:rPr>
                        <a:t>11%</a:t>
                      </a:r>
                      <a:endParaRPr lang="es-ES" sz="1200" b="1" dirty="0">
                        <a:solidFill>
                          <a:schemeClr val="tx1"/>
                        </a:solidFill>
                      </a:endParaRPr>
                    </a:p>
                  </a:txBody>
                  <a:tcPr marL="91489" marR="91489" marT="45681" marB="45681"/>
                </a:tc>
                <a:tc>
                  <a:txBody>
                    <a:bodyPr/>
                    <a:lstStyle/>
                    <a:p>
                      <a:pPr algn="ctr"/>
                      <a:r>
                        <a:rPr lang="es-ES" sz="1200" b="1" dirty="0" smtClean="0">
                          <a:solidFill>
                            <a:schemeClr val="tx1"/>
                          </a:solidFill>
                        </a:rPr>
                        <a:t>20%</a:t>
                      </a:r>
                      <a:endParaRPr lang="es-ES" sz="1200" b="1" dirty="0">
                        <a:solidFill>
                          <a:schemeClr val="tx1"/>
                        </a:solidFill>
                      </a:endParaRPr>
                    </a:p>
                  </a:txBody>
                  <a:tcPr marL="91489" marR="91489" marT="45681" marB="45681"/>
                </a:tc>
              </a:tr>
            </a:tbl>
          </a:graphicData>
        </a:graphic>
      </p:graphicFrame>
      <p:sp>
        <p:nvSpPr>
          <p:cNvPr id="97309" name="9 Rectángulo"/>
          <p:cNvSpPr>
            <a:spLocks noChangeArrowheads="1"/>
          </p:cNvSpPr>
          <p:nvPr/>
        </p:nvSpPr>
        <p:spPr bwMode="auto">
          <a:xfrm>
            <a:off x="-6350" y="63500"/>
            <a:ext cx="6881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L" altLang="es-CL" sz="2400" b="1">
                <a:solidFill>
                  <a:srgbClr val="4181D0"/>
                </a:solidFill>
                <a:latin typeface="Century Gothic" pitchFamily="34" charset="0"/>
              </a:rPr>
              <a:t>CONOCIMIENTO MECANISMOS DE ACCESO A LA INFORMACIÓN: SOLICITUDES DE INFORMACIÓN</a:t>
            </a:r>
            <a:endParaRPr lang="es-ES" altLang="es-CL" sz="2400">
              <a:solidFill>
                <a:srgbClr val="000000"/>
              </a:solidFill>
            </a:endParaRPr>
          </a:p>
        </p:txBody>
      </p:sp>
      <p:graphicFrame>
        <p:nvGraphicFramePr>
          <p:cNvPr id="3" name="2 Tabla"/>
          <p:cNvGraphicFramePr>
            <a:graphicFrameLocks noGrp="1"/>
          </p:cNvGraphicFramePr>
          <p:nvPr/>
        </p:nvGraphicFramePr>
        <p:xfrm>
          <a:off x="4787900" y="5157788"/>
          <a:ext cx="3671888" cy="1098552"/>
        </p:xfrm>
        <a:graphic>
          <a:graphicData uri="http://schemas.openxmlformats.org/drawingml/2006/table">
            <a:tbl>
              <a:tblPr firstRow="1" bandRow="1">
                <a:tableStyleId>{5DA37D80-6434-44D0-A028-1B22A696006F}</a:tableStyleId>
              </a:tblPr>
              <a:tblGrid>
                <a:gridCol w="1528623"/>
                <a:gridCol w="676893"/>
                <a:gridCol w="733186"/>
                <a:gridCol w="733186"/>
              </a:tblGrid>
              <a:tr h="274638">
                <a:tc>
                  <a:txBody>
                    <a:bodyPr/>
                    <a:lstStyle/>
                    <a:p>
                      <a:endParaRPr lang="es-ES" sz="1200" dirty="0"/>
                    </a:p>
                  </a:txBody>
                  <a:tcPr marL="91433" marR="91433" marT="45773" marB="45773"/>
                </a:tc>
                <a:tc>
                  <a:txBody>
                    <a:bodyPr/>
                    <a:lstStyle/>
                    <a:p>
                      <a:pPr algn="ctr"/>
                      <a:r>
                        <a:rPr lang="es-CL" sz="1200" dirty="0" smtClean="0"/>
                        <a:t>2013</a:t>
                      </a:r>
                      <a:endParaRPr lang="es-ES" sz="1200" dirty="0"/>
                    </a:p>
                  </a:txBody>
                  <a:tcPr marL="91433" marR="91433" marT="45773" marB="45773"/>
                </a:tc>
                <a:tc>
                  <a:txBody>
                    <a:bodyPr/>
                    <a:lstStyle/>
                    <a:p>
                      <a:pPr algn="ctr"/>
                      <a:r>
                        <a:rPr lang="es-ES" sz="1200" dirty="0" smtClean="0"/>
                        <a:t>2014</a:t>
                      </a:r>
                      <a:endParaRPr lang="es-ES" sz="1200" dirty="0"/>
                    </a:p>
                  </a:txBody>
                  <a:tcPr marL="91433" marR="91433" marT="45773" marB="45773"/>
                </a:tc>
                <a:tc>
                  <a:txBody>
                    <a:bodyPr/>
                    <a:lstStyle/>
                    <a:p>
                      <a:pPr algn="ctr"/>
                      <a:r>
                        <a:rPr lang="es-ES" sz="1200" dirty="0" smtClean="0"/>
                        <a:t>2015</a:t>
                      </a:r>
                      <a:endParaRPr lang="es-ES" sz="1200" dirty="0"/>
                    </a:p>
                  </a:txBody>
                  <a:tcPr marL="91433" marR="91433" marT="45773" marB="45773"/>
                </a:tc>
              </a:tr>
              <a:tr h="274638">
                <a:tc>
                  <a:txBody>
                    <a:bodyPr/>
                    <a:lstStyle/>
                    <a:p>
                      <a:r>
                        <a:rPr lang="es-ES" sz="1200" dirty="0" smtClean="0"/>
                        <a:t>20</a:t>
                      </a:r>
                      <a:r>
                        <a:rPr lang="es-ES" sz="1200" baseline="0" dirty="0" smtClean="0"/>
                        <a:t> días</a:t>
                      </a:r>
                      <a:endParaRPr lang="es-ES" sz="1200" dirty="0"/>
                    </a:p>
                  </a:txBody>
                  <a:tcPr marL="91433" marR="91433" marT="45773" marB="45773"/>
                </a:tc>
                <a:tc>
                  <a:txBody>
                    <a:bodyPr/>
                    <a:lstStyle/>
                    <a:p>
                      <a:pPr algn="ctr"/>
                      <a:r>
                        <a:rPr lang="es-ES" sz="1200" dirty="0" smtClean="0"/>
                        <a:t>32%</a:t>
                      </a:r>
                      <a:endParaRPr lang="es-ES" sz="1200" dirty="0"/>
                    </a:p>
                  </a:txBody>
                  <a:tcPr marL="91433" marR="91433" marT="45773" marB="45773"/>
                </a:tc>
                <a:tc>
                  <a:txBody>
                    <a:bodyPr/>
                    <a:lstStyle/>
                    <a:p>
                      <a:pPr algn="ctr"/>
                      <a:r>
                        <a:rPr lang="es-ES" sz="1200" dirty="0" smtClean="0"/>
                        <a:t>7%</a:t>
                      </a:r>
                      <a:endParaRPr lang="es-ES" sz="1200" dirty="0"/>
                    </a:p>
                  </a:txBody>
                  <a:tcPr marL="91433" marR="91433" marT="45773" marB="45773"/>
                </a:tc>
                <a:tc>
                  <a:txBody>
                    <a:bodyPr/>
                    <a:lstStyle/>
                    <a:p>
                      <a:pPr algn="ctr"/>
                      <a:r>
                        <a:rPr lang="es-ES" sz="1200" dirty="0" smtClean="0"/>
                        <a:t>7%</a:t>
                      </a:r>
                      <a:endParaRPr lang="es-ES" sz="1200" dirty="0"/>
                    </a:p>
                  </a:txBody>
                  <a:tcPr marL="91433" marR="91433" marT="45773" marB="45773"/>
                </a:tc>
              </a:tr>
              <a:tr h="274638">
                <a:tc>
                  <a:txBody>
                    <a:bodyPr/>
                    <a:lstStyle/>
                    <a:p>
                      <a:r>
                        <a:rPr lang="es-CL" sz="1200" dirty="0" smtClean="0"/>
                        <a:t>Otra</a:t>
                      </a:r>
                      <a:r>
                        <a:rPr lang="es-CL" sz="1200" baseline="0" dirty="0" smtClean="0"/>
                        <a:t> cantidad de días</a:t>
                      </a:r>
                      <a:endParaRPr lang="es-ES" sz="1200" dirty="0"/>
                    </a:p>
                  </a:txBody>
                  <a:tcPr marL="91433" marR="91433" marT="45773" marB="45773"/>
                </a:tc>
                <a:tc>
                  <a:txBody>
                    <a:bodyPr/>
                    <a:lstStyle/>
                    <a:p>
                      <a:pPr algn="ctr"/>
                      <a:r>
                        <a:rPr lang="es-ES" sz="1200" dirty="0" smtClean="0"/>
                        <a:t>40%</a:t>
                      </a:r>
                      <a:endParaRPr lang="es-ES" sz="1200" dirty="0"/>
                    </a:p>
                  </a:txBody>
                  <a:tcPr marL="91433" marR="91433" marT="45773" marB="45773"/>
                </a:tc>
                <a:tc>
                  <a:txBody>
                    <a:bodyPr/>
                    <a:lstStyle/>
                    <a:p>
                      <a:pPr algn="ctr"/>
                      <a:r>
                        <a:rPr lang="es-ES" sz="1200" dirty="0" smtClean="0"/>
                        <a:t>71%</a:t>
                      </a:r>
                      <a:endParaRPr lang="es-ES" sz="1200" dirty="0"/>
                    </a:p>
                  </a:txBody>
                  <a:tcPr marL="91433" marR="91433" marT="45773" marB="45773"/>
                </a:tc>
                <a:tc>
                  <a:txBody>
                    <a:bodyPr/>
                    <a:lstStyle/>
                    <a:p>
                      <a:pPr algn="ctr"/>
                      <a:r>
                        <a:rPr lang="es-ES" sz="1200" dirty="0" smtClean="0"/>
                        <a:t>77%</a:t>
                      </a:r>
                      <a:endParaRPr lang="es-ES" sz="1200" dirty="0"/>
                    </a:p>
                  </a:txBody>
                  <a:tcPr marL="91433" marR="91433" marT="45773" marB="45773"/>
                </a:tc>
              </a:tr>
              <a:tr h="274638">
                <a:tc>
                  <a:txBody>
                    <a:bodyPr/>
                    <a:lstStyle/>
                    <a:p>
                      <a:r>
                        <a:rPr lang="es-ES" sz="1200" dirty="0" smtClean="0"/>
                        <a:t>NS/NR</a:t>
                      </a:r>
                      <a:endParaRPr lang="es-ES" sz="1200" dirty="0"/>
                    </a:p>
                  </a:txBody>
                  <a:tcPr marL="91433" marR="91433" marT="45773" marB="45773"/>
                </a:tc>
                <a:tc>
                  <a:txBody>
                    <a:bodyPr/>
                    <a:lstStyle/>
                    <a:p>
                      <a:pPr algn="ctr"/>
                      <a:r>
                        <a:rPr lang="es-ES" sz="1200" b="1" dirty="0" smtClean="0">
                          <a:solidFill>
                            <a:schemeClr val="tx1"/>
                          </a:solidFill>
                        </a:rPr>
                        <a:t>28%</a:t>
                      </a:r>
                      <a:endParaRPr lang="es-ES" sz="1200" b="1" dirty="0">
                        <a:solidFill>
                          <a:schemeClr val="tx1"/>
                        </a:solidFill>
                      </a:endParaRPr>
                    </a:p>
                  </a:txBody>
                  <a:tcPr marL="91433" marR="91433" marT="45773" marB="45773"/>
                </a:tc>
                <a:tc>
                  <a:txBody>
                    <a:bodyPr/>
                    <a:lstStyle/>
                    <a:p>
                      <a:pPr algn="ctr"/>
                      <a:r>
                        <a:rPr lang="es-ES" sz="1200" b="1" dirty="0" smtClean="0">
                          <a:solidFill>
                            <a:schemeClr val="tx1"/>
                          </a:solidFill>
                        </a:rPr>
                        <a:t>22%</a:t>
                      </a:r>
                      <a:endParaRPr lang="es-ES" sz="1200" b="1" dirty="0">
                        <a:solidFill>
                          <a:schemeClr val="tx1"/>
                        </a:solidFill>
                      </a:endParaRPr>
                    </a:p>
                  </a:txBody>
                  <a:tcPr marL="91433" marR="91433" marT="45773" marB="45773"/>
                </a:tc>
                <a:tc>
                  <a:txBody>
                    <a:bodyPr/>
                    <a:lstStyle/>
                    <a:p>
                      <a:pPr algn="ctr"/>
                      <a:r>
                        <a:rPr lang="es-ES" sz="1200" b="1" dirty="0" smtClean="0">
                          <a:solidFill>
                            <a:schemeClr val="tx1"/>
                          </a:solidFill>
                        </a:rPr>
                        <a:t>16%</a:t>
                      </a:r>
                      <a:endParaRPr lang="es-ES" sz="1200" b="1" dirty="0">
                        <a:solidFill>
                          <a:schemeClr val="tx1"/>
                        </a:solidFill>
                      </a:endParaRPr>
                    </a:p>
                  </a:txBody>
                  <a:tcPr marL="91433" marR="91433" marT="45773" marB="45773"/>
                </a:tc>
              </a:tr>
            </a:tbl>
          </a:graphicData>
        </a:graphic>
      </p:graphicFrame>
      <p:cxnSp>
        <p:nvCxnSpPr>
          <p:cNvPr id="5" name="4 Conector recto de flecha"/>
          <p:cNvCxnSpPr/>
          <p:nvPr/>
        </p:nvCxnSpPr>
        <p:spPr>
          <a:xfrm>
            <a:off x="3203575" y="3716338"/>
            <a:ext cx="100806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aphicFrame>
        <p:nvGraphicFramePr>
          <p:cNvPr id="9" name="1 Gráfico"/>
          <p:cNvGraphicFramePr>
            <a:graphicFrameLocks/>
          </p:cNvGraphicFramePr>
          <p:nvPr/>
        </p:nvGraphicFramePr>
        <p:xfrm>
          <a:off x="179512" y="1263650"/>
          <a:ext cx="3888432" cy="38136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3 Gráfico"/>
          <p:cNvGraphicFramePr>
            <a:graphicFrameLocks/>
          </p:cNvGraphicFramePr>
          <p:nvPr/>
        </p:nvGraphicFramePr>
        <p:xfrm>
          <a:off x="4211960" y="1263650"/>
          <a:ext cx="4680520" cy="3803998"/>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1446212"/>
          </a:xfrm>
          <a:prstGeom prst="rect">
            <a:avLst/>
          </a:prstGeom>
          <a:noFill/>
        </p:spPr>
        <p:txBody>
          <a:bodyPr>
            <a:spAutoFit/>
          </a:bodyPr>
          <a:lstStyle/>
          <a:p>
            <a:pPr fontAlgn="auto">
              <a:spcBef>
                <a:spcPts val="0"/>
              </a:spcBef>
              <a:spcAft>
                <a:spcPts val="0"/>
              </a:spcAft>
              <a:defRPr/>
            </a:pPr>
            <a:r>
              <a:rPr lang="es-ES" sz="4400" b="1" spc="-150" dirty="0">
                <a:solidFill>
                  <a:prstClr val="white"/>
                </a:solidFill>
                <a:latin typeface="Century Gothic" pitchFamily="34" charset="0"/>
              </a:rPr>
              <a:t>EJERCICIO HIPOTÉTICO DEL DERECHO</a:t>
            </a:r>
            <a:endParaRPr lang="es-CL" sz="4400" b="1" spc="-150" dirty="0">
              <a:solidFill>
                <a:prstClr val="white"/>
              </a:solidFill>
              <a:latin typeface="Century Gothic"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50813" y="115888"/>
            <a:ext cx="8820150" cy="714375"/>
          </a:xfrm>
        </p:spPr>
        <p:txBody>
          <a:bodyPr rtlCol="0">
            <a:noAutofit/>
          </a:bodyPr>
          <a:lstStyle/>
          <a:p>
            <a:pPr algn="l" fontAlgn="auto">
              <a:spcAft>
                <a:spcPts val="0"/>
              </a:spcAft>
              <a:defRPr/>
            </a:pPr>
            <a:r>
              <a:rPr lang="es-CL" sz="2600" b="1" dirty="0" smtClean="0">
                <a:solidFill>
                  <a:schemeClr val="accent5">
                    <a:lumMod val="60000"/>
                    <a:lumOff val="40000"/>
                  </a:schemeClr>
                </a:solidFill>
                <a:latin typeface="Century Gothic" pitchFamily="34" charset="0"/>
              </a:rPr>
              <a:t>CASO HIPOTÉTICO: Canales para solicitar información</a:t>
            </a:r>
            <a:endParaRPr lang="es-CL" sz="2600" b="1" dirty="0">
              <a:solidFill>
                <a:schemeClr val="accent5">
                  <a:lumMod val="60000"/>
                  <a:lumOff val="40000"/>
                </a:schemeClr>
              </a:solidFill>
              <a:latin typeface="Century Gothic" pitchFamily="34" charset="0"/>
            </a:endParaRPr>
          </a:p>
        </p:txBody>
      </p:sp>
      <p:sp>
        <p:nvSpPr>
          <p:cNvPr id="2" name="1 Rectángulo"/>
          <p:cNvSpPr/>
          <p:nvPr/>
        </p:nvSpPr>
        <p:spPr>
          <a:xfrm>
            <a:off x="6948488" y="981075"/>
            <a:ext cx="2016125" cy="5616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500" dirty="0">
                <a:solidFill>
                  <a:prstClr val="white"/>
                </a:solidFill>
              </a:rPr>
              <a:t>La opción carta emerge como una alternativa que no se había destacado en otras oportunidades (2%).</a:t>
            </a:r>
          </a:p>
          <a:p>
            <a:pPr algn="ctr">
              <a:defRPr/>
            </a:pPr>
            <a:endParaRPr lang="es-ES" sz="1500" dirty="0">
              <a:solidFill>
                <a:prstClr val="white"/>
              </a:solidFill>
            </a:endParaRPr>
          </a:p>
          <a:p>
            <a:pPr algn="ctr">
              <a:defRPr/>
            </a:pPr>
            <a:r>
              <a:rPr lang="es-ES" sz="1500" dirty="0">
                <a:solidFill>
                  <a:prstClr val="white"/>
                </a:solidFill>
              </a:rPr>
              <a:t>Aumenta de manera importante el porcentaje de personas que optarían </a:t>
            </a:r>
            <a:r>
              <a:rPr lang="es-ES" sz="1500" b="1" u="sng" dirty="0">
                <a:solidFill>
                  <a:prstClr val="white"/>
                </a:solidFill>
              </a:rPr>
              <a:t>por ir personalmente y visitar la página web.</a:t>
            </a:r>
          </a:p>
          <a:p>
            <a:pPr algn="ctr">
              <a:defRPr/>
            </a:pPr>
            <a:endParaRPr lang="es-ES" sz="1500" b="1" u="sng" dirty="0">
              <a:solidFill>
                <a:prstClr val="white"/>
              </a:solidFill>
            </a:endParaRPr>
          </a:p>
          <a:p>
            <a:pPr algn="ctr">
              <a:defRPr/>
            </a:pPr>
            <a:r>
              <a:rPr lang="es-ES" sz="1500" b="1" u="sng" dirty="0">
                <a:solidFill>
                  <a:prstClr val="white"/>
                </a:solidFill>
              </a:rPr>
              <a:t>Disminuyen los casos en que harían otra cosa </a:t>
            </a:r>
          </a:p>
          <a:p>
            <a:pPr algn="ctr">
              <a:defRPr/>
            </a:pPr>
            <a:r>
              <a:rPr lang="es-ES" sz="1500" dirty="0">
                <a:solidFill>
                  <a:prstClr val="white"/>
                </a:solidFill>
              </a:rPr>
              <a:t>(Por ejemplo:  </a:t>
            </a:r>
            <a:r>
              <a:rPr lang="es-ES" sz="1500" dirty="0" err="1">
                <a:solidFill>
                  <a:prstClr val="white"/>
                </a:solidFill>
              </a:rPr>
              <a:t>ChileAtiende</a:t>
            </a:r>
            <a:r>
              <a:rPr lang="es-ES" sz="1500" dirty="0">
                <a:solidFill>
                  <a:prstClr val="white"/>
                </a:solidFill>
              </a:rPr>
              <a:t>, Carabineros, preguntar a la familia o amigos, etc.)</a:t>
            </a:r>
          </a:p>
        </p:txBody>
      </p:sp>
      <p:graphicFrame>
        <p:nvGraphicFramePr>
          <p:cNvPr id="7" name="1 Gráfico"/>
          <p:cNvGraphicFramePr>
            <a:graphicFrameLocks/>
          </p:cNvGraphicFramePr>
          <p:nvPr/>
        </p:nvGraphicFramePr>
        <p:xfrm>
          <a:off x="395536" y="971080"/>
          <a:ext cx="6408712" cy="56262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nvGraphicFramePr>
        <p:xfrm>
          <a:off x="6019800" y="2638425"/>
          <a:ext cx="2590799" cy="574676"/>
        </p:xfrm>
        <a:graphic>
          <a:graphicData uri="http://schemas.openxmlformats.org/drawingml/2006/table">
            <a:tbl>
              <a:tblPr firstRow="1" bandRow="1">
                <a:tableStyleId>{ED083AE6-46FA-4A59-8FB0-9F97EB10719F}</a:tableStyleId>
              </a:tblPr>
              <a:tblGrid>
                <a:gridCol w="503853"/>
                <a:gridCol w="503853"/>
                <a:gridCol w="550391"/>
                <a:gridCol w="516351"/>
                <a:gridCol w="516351"/>
              </a:tblGrid>
              <a:tr h="287338">
                <a:tc>
                  <a:txBody>
                    <a:bodyPr/>
                    <a:lstStyle/>
                    <a:p>
                      <a:pPr algn="ctr"/>
                      <a:r>
                        <a:rPr lang="es-ES" sz="1200" b="0" dirty="0" smtClean="0"/>
                        <a:t>2014</a:t>
                      </a:r>
                      <a:endParaRPr lang="es-ES" sz="1200" b="0" dirty="0"/>
                    </a:p>
                  </a:txBody>
                  <a:tcPr marL="91396" marR="91396" marT="45610" marB="45610"/>
                </a:tc>
                <a:tc>
                  <a:txBody>
                    <a:bodyPr/>
                    <a:lstStyle/>
                    <a:p>
                      <a:pPr algn="ctr"/>
                      <a:r>
                        <a:rPr lang="es-ES" sz="1200" b="0" dirty="0" smtClean="0"/>
                        <a:t>2013</a:t>
                      </a:r>
                      <a:endParaRPr lang="es-ES" sz="1200" b="0" dirty="0"/>
                    </a:p>
                  </a:txBody>
                  <a:tcPr marL="91396" marR="91396" marT="45610" marB="45610"/>
                </a:tc>
                <a:tc>
                  <a:txBody>
                    <a:bodyPr/>
                    <a:lstStyle/>
                    <a:p>
                      <a:pPr algn="ctr"/>
                      <a:r>
                        <a:rPr lang="es-CL" sz="1200" b="0" dirty="0" smtClean="0"/>
                        <a:t>2012</a:t>
                      </a:r>
                      <a:endParaRPr lang="es-ES" sz="1200" b="0" dirty="0"/>
                    </a:p>
                  </a:txBody>
                  <a:tcPr marL="91396" marR="91396" marT="45610" marB="45610"/>
                </a:tc>
                <a:tc>
                  <a:txBody>
                    <a:bodyPr/>
                    <a:lstStyle/>
                    <a:p>
                      <a:pPr algn="ctr"/>
                      <a:r>
                        <a:rPr lang="es-CL" sz="1200" b="0" dirty="0" smtClean="0"/>
                        <a:t>2011</a:t>
                      </a:r>
                      <a:endParaRPr lang="es-ES" sz="1200" b="0" dirty="0"/>
                    </a:p>
                  </a:txBody>
                  <a:tcPr marL="91396" marR="91396" marT="45610" marB="45610"/>
                </a:tc>
                <a:tc>
                  <a:txBody>
                    <a:bodyPr/>
                    <a:lstStyle/>
                    <a:p>
                      <a:pPr algn="ctr"/>
                      <a:r>
                        <a:rPr lang="es-CL" sz="1200" b="0" dirty="0" smtClean="0"/>
                        <a:t>2010</a:t>
                      </a:r>
                      <a:endParaRPr lang="es-ES" sz="1200" b="0" dirty="0"/>
                    </a:p>
                  </a:txBody>
                  <a:tcPr marL="91396" marR="91396" marT="45610" marB="45610"/>
                </a:tc>
              </a:tr>
              <a:tr h="287338">
                <a:tc>
                  <a:txBody>
                    <a:bodyPr/>
                    <a:lstStyle/>
                    <a:p>
                      <a:pPr algn="ctr"/>
                      <a:r>
                        <a:rPr lang="es-ES" sz="1200" dirty="0" smtClean="0"/>
                        <a:t>32%</a:t>
                      </a:r>
                      <a:endParaRPr lang="es-ES" sz="1200" dirty="0"/>
                    </a:p>
                  </a:txBody>
                  <a:tcPr marL="91396" marR="91396" marT="45610" marB="45610"/>
                </a:tc>
                <a:tc>
                  <a:txBody>
                    <a:bodyPr/>
                    <a:lstStyle/>
                    <a:p>
                      <a:pPr algn="ctr"/>
                      <a:r>
                        <a:rPr lang="es-ES" sz="1200" dirty="0" smtClean="0"/>
                        <a:t>32%</a:t>
                      </a:r>
                      <a:endParaRPr lang="es-ES" sz="1200" dirty="0"/>
                    </a:p>
                  </a:txBody>
                  <a:tcPr marL="91396" marR="91396" marT="45610" marB="45610"/>
                </a:tc>
                <a:tc>
                  <a:txBody>
                    <a:bodyPr/>
                    <a:lstStyle/>
                    <a:p>
                      <a:pPr algn="ctr"/>
                      <a:r>
                        <a:rPr lang="es-CL" sz="1200" dirty="0" smtClean="0"/>
                        <a:t>27%</a:t>
                      </a:r>
                      <a:endParaRPr lang="es-ES" sz="1200" dirty="0"/>
                    </a:p>
                  </a:txBody>
                  <a:tcPr marL="91396" marR="91396" marT="45610" marB="45610"/>
                </a:tc>
                <a:tc>
                  <a:txBody>
                    <a:bodyPr/>
                    <a:lstStyle/>
                    <a:p>
                      <a:pPr algn="ctr"/>
                      <a:r>
                        <a:rPr lang="es-CL" sz="1200" dirty="0" smtClean="0"/>
                        <a:t>26%</a:t>
                      </a:r>
                      <a:endParaRPr lang="es-ES" sz="1200" dirty="0"/>
                    </a:p>
                  </a:txBody>
                  <a:tcPr marL="91396" marR="91396" marT="45610" marB="45610"/>
                </a:tc>
                <a:tc>
                  <a:txBody>
                    <a:bodyPr/>
                    <a:lstStyle/>
                    <a:p>
                      <a:pPr algn="ctr"/>
                      <a:r>
                        <a:rPr lang="es-CL" sz="1200" dirty="0" smtClean="0"/>
                        <a:t>14%</a:t>
                      </a:r>
                      <a:endParaRPr lang="es-ES" sz="1200" dirty="0"/>
                    </a:p>
                  </a:txBody>
                  <a:tcPr marL="91396" marR="91396" marT="45610" marB="45610"/>
                </a:tc>
              </a:tr>
            </a:tbl>
          </a:graphicData>
        </a:graphic>
      </p:graphicFrame>
      <p:sp>
        <p:nvSpPr>
          <p:cNvPr id="11" name="3 Título"/>
          <p:cNvSpPr>
            <a:spLocks noGrp="1"/>
          </p:cNvSpPr>
          <p:nvPr>
            <p:ph type="title"/>
          </p:nvPr>
        </p:nvSpPr>
        <p:spPr>
          <a:xfrm>
            <a:off x="214313" y="188913"/>
            <a:ext cx="8821737" cy="714375"/>
          </a:xfrm>
        </p:spPr>
        <p:txBody>
          <a:bodyPr rtlCol="0">
            <a:noAutofit/>
          </a:bodyPr>
          <a:lstStyle/>
          <a:p>
            <a:pPr algn="l" fontAlgn="auto">
              <a:spcAft>
                <a:spcPts val="0"/>
              </a:spcAft>
              <a:defRPr/>
            </a:pPr>
            <a:r>
              <a:rPr lang="es-CL" sz="2600" b="1" dirty="0" smtClean="0">
                <a:solidFill>
                  <a:schemeClr val="accent5">
                    <a:lumMod val="60000"/>
                    <a:lumOff val="40000"/>
                  </a:schemeClr>
                </a:solidFill>
                <a:latin typeface="Century Gothic" pitchFamily="34" charset="0"/>
              </a:rPr>
              <a:t>CASO HIPOTÉTICO: </a:t>
            </a:r>
            <a:r>
              <a:rPr lang="es-CL" sz="2600" b="1" dirty="0">
                <a:solidFill>
                  <a:schemeClr val="accent5">
                    <a:lumMod val="60000"/>
                    <a:lumOff val="40000"/>
                  </a:schemeClr>
                </a:solidFill>
                <a:latin typeface="Century Gothic" pitchFamily="34" charset="0"/>
              </a:rPr>
              <a:t>¿</a:t>
            </a:r>
            <a:r>
              <a:rPr lang="es-CL" sz="2600" b="1" dirty="0" smtClean="0">
                <a:solidFill>
                  <a:schemeClr val="accent5">
                    <a:lumMod val="60000"/>
                    <a:lumOff val="40000"/>
                  </a:schemeClr>
                </a:solidFill>
                <a:latin typeface="Century Gothic" pitchFamily="34" charset="0"/>
              </a:rPr>
              <a:t>Qué haría si no le entregan información?</a:t>
            </a:r>
            <a:endParaRPr lang="es-CL" sz="2600" b="1" dirty="0">
              <a:solidFill>
                <a:schemeClr val="accent5">
                  <a:lumMod val="60000"/>
                  <a:lumOff val="40000"/>
                </a:schemeClr>
              </a:solidFill>
              <a:latin typeface="Century Gothic" pitchFamily="34" charset="0"/>
            </a:endParaRPr>
          </a:p>
        </p:txBody>
      </p:sp>
      <p:cxnSp>
        <p:nvCxnSpPr>
          <p:cNvPr id="12" name="11 Conector recto de flecha"/>
          <p:cNvCxnSpPr/>
          <p:nvPr/>
        </p:nvCxnSpPr>
        <p:spPr>
          <a:xfrm>
            <a:off x="5476875" y="2925763"/>
            <a:ext cx="5349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0376" name="Rectángulo 6"/>
          <p:cNvSpPr>
            <a:spLocks noChangeArrowheads="1"/>
          </p:cNvSpPr>
          <p:nvPr/>
        </p:nvSpPr>
        <p:spPr bwMode="auto">
          <a:xfrm>
            <a:off x="436563" y="2636838"/>
            <a:ext cx="4927600" cy="576262"/>
          </a:xfrm>
          <a:prstGeom prst="rect">
            <a:avLst/>
          </a:prstGeom>
          <a:noFill/>
          <a:ln w="25400">
            <a:solidFill>
              <a:srgbClr val="FF0000"/>
            </a:solidFill>
            <a:miter lim="800000"/>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s-ES" altLang="es-CL">
              <a:solidFill>
                <a:srgbClr val="FFFFFF"/>
              </a:solidFill>
              <a:latin typeface="Calibri" pitchFamily="34" charset="0"/>
            </a:endParaRPr>
          </a:p>
        </p:txBody>
      </p:sp>
      <p:graphicFrame>
        <p:nvGraphicFramePr>
          <p:cNvPr id="14" name="2 Gráfico"/>
          <p:cNvGraphicFramePr>
            <a:graphicFrameLocks/>
          </p:cNvGraphicFramePr>
          <p:nvPr/>
        </p:nvGraphicFramePr>
        <p:xfrm>
          <a:off x="323528" y="1171327"/>
          <a:ext cx="5042493" cy="5267325"/>
        </p:xfrm>
        <a:graphic>
          <a:graphicData uri="http://schemas.openxmlformats.org/drawingml/2006/chart">
            <c:chart xmlns:c="http://schemas.openxmlformats.org/drawingml/2006/chart" xmlns:r="http://schemas.openxmlformats.org/officeDocument/2006/relationships" r:id="rId2"/>
          </a:graphicData>
        </a:graphic>
      </p:graphicFrame>
      <p:sp>
        <p:nvSpPr>
          <p:cNvPr id="9" name="8 Llamada rectangular"/>
          <p:cNvSpPr/>
          <p:nvPr/>
        </p:nvSpPr>
        <p:spPr>
          <a:xfrm>
            <a:off x="6011863" y="4221163"/>
            <a:ext cx="3024187" cy="2466975"/>
          </a:xfrm>
          <a:prstGeom prst="wedgeRectCallout">
            <a:avLst>
              <a:gd name="adj1" fmla="val -102264"/>
              <a:gd name="adj2" fmla="val -12575"/>
            </a:avLst>
          </a:prstGeom>
        </p:spPr>
        <p:style>
          <a:lnRef idx="3">
            <a:schemeClr val="lt1"/>
          </a:lnRef>
          <a:fillRef idx="1">
            <a:schemeClr val="accent6"/>
          </a:fillRef>
          <a:effectRef idx="1">
            <a:schemeClr val="accent6"/>
          </a:effectRef>
          <a:fontRef idx="minor">
            <a:schemeClr val="lt1"/>
          </a:fontRef>
        </p:style>
        <p:txBody>
          <a:bodyPr anchor="ctr"/>
          <a:lstStyle/>
          <a:p>
            <a:pPr fontAlgn="auto">
              <a:spcBef>
                <a:spcPts val="0"/>
              </a:spcBef>
              <a:spcAft>
                <a:spcPts val="0"/>
              </a:spcAft>
              <a:defRPr/>
            </a:pPr>
            <a:endParaRPr lang="es-CL" sz="1400" dirty="0">
              <a:solidFill>
                <a:prstClr val="black"/>
              </a:solidFill>
            </a:endParaRPr>
          </a:p>
          <a:p>
            <a:pPr fontAlgn="auto">
              <a:spcBef>
                <a:spcPts val="0"/>
              </a:spcBef>
              <a:spcAft>
                <a:spcPts val="0"/>
              </a:spcAft>
              <a:defRPr/>
            </a:pPr>
            <a:r>
              <a:rPr lang="es-CL" sz="1400" b="1" dirty="0">
                <a:solidFill>
                  <a:prstClr val="black"/>
                </a:solidFill>
              </a:rPr>
              <a:t>¿Por qué no haría nada? (Abierta)</a:t>
            </a:r>
          </a:p>
          <a:p>
            <a:pPr fontAlgn="auto">
              <a:spcBef>
                <a:spcPts val="0"/>
              </a:spcBef>
              <a:spcAft>
                <a:spcPts val="0"/>
              </a:spcAft>
              <a:defRPr/>
            </a:pPr>
            <a:endParaRPr lang="es-CL" sz="1400" dirty="0">
              <a:solidFill>
                <a:prstClr val="black"/>
              </a:solidFill>
            </a:endParaRPr>
          </a:p>
          <a:p>
            <a:pPr fontAlgn="auto">
              <a:lnSpc>
                <a:spcPct val="150000"/>
              </a:lnSpc>
              <a:spcBef>
                <a:spcPts val="0"/>
              </a:spcBef>
              <a:spcAft>
                <a:spcPts val="0"/>
              </a:spcAft>
              <a:defRPr/>
            </a:pPr>
            <a:r>
              <a:rPr lang="es-CL" sz="1400" dirty="0">
                <a:solidFill>
                  <a:prstClr val="black"/>
                </a:solidFill>
              </a:rPr>
              <a:t>No sacaría nada, no vale la pena  </a:t>
            </a:r>
            <a:r>
              <a:rPr lang="es-CL" sz="1400" b="1" dirty="0">
                <a:solidFill>
                  <a:prstClr val="black"/>
                </a:solidFill>
              </a:rPr>
              <a:t>25%</a:t>
            </a:r>
          </a:p>
          <a:p>
            <a:pPr fontAlgn="auto">
              <a:lnSpc>
                <a:spcPct val="150000"/>
              </a:lnSpc>
              <a:spcBef>
                <a:spcPts val="0"/>
              </a:spcBef>
              <a:spcAft>
                <a:spcPts val="0"/>
              </a:spcAft>
              <a:defRPr/>
            </a:pPr>
            <a:r>
              <a:rPr lang="es-CL" sz="1400" dirty="0">
                <a:solidFill>
                  <a:prstClr val="black"/>
                </a:solidFill>
              </a:rPr>
              <a:t>No me interesa  </a:t>
            </a:r>
            <a:r>
              <a:rPr lang="es-CL" sz="1400" b="1" dirty="0">
                <a:solidFill>
                  <a:prstClr val="black"/>
                </a:solidFill>
              </a:rPr>
              <a:t>25%</a:t>
            </a:r>
          </a:p>
          <a:p>
            <a:pPr fontAlgn="auto">
              <a:lnSpc>
                <a:spcPct val="150000"/>
              </a:lnSpc>
              <a:spcBef>
                <a:spcPts val="0"/>
              </a:spcBef>
              <a:spcAft>
                <a:spcPts val="0"/>
              </a:spcAft>
              <a:defRPr/>
            </a:pPr>
            <a:r>
              <a:rPr lang="es-CL" sz="1400" dirty="0">
                <a:solidFill>
                  <a:prstClr val="black"/>
                </a:solidFill>
              </a:rPr>
              <a:t>Es una pérdida de tiempo </a:t>
            </a:r>
            <a:r>
              <a:rPr lang="es-CL" sz="1400" b="1" dirty="0">
                <a:solidFill>
                  <a:prstClr val="black"/>
                </a:solidFill>
              </a:rPr>
              <a:t> 29%</a:t>
            </a:r>
          </a:p>
          <a:p>
            <a:pPr fontAlgn="auto">
              <a:lnSpc>
                <a:spcPct val="150000"/>
              </a:lnSpc>
              <a:spcBef>
                <a:spcPts val="0"/>
              </a:spcBef>
              <a:spcAft>
                <a:spcPts val="0"/>
              </a:spcAft>
              <a:defRPr/>
            </a:pPr>
            <a:r>
              <a:rPr lang="es-CL" sz="1400" b="1" u="sng" dirty="0">
                <a:solidFill>
                  <a:prstClr val="black"/>
                </a:solidFill>
              </a:rPr>
              <a:t>Desconfía de lo que harán 5%</a:t>
            </a:r>
          </a:p>
          <a:p>
            <a:pPr fontAlgn="auto">
              <a:spcBef>
                <a:spcPts val="0"/>
              </a:spcBef>
              <a:spcAft>
                <a:spcPts val="0"/>
              </a:spcAft>
              <a:buFontTx/>
              <a:buChar char="-"/>
              <a:defRPr/>
            </a:pPr>
            <a:endParaRPr lang="es-CL" sz="1400" b="1" dirty="0">
              <a:solidFill>
                <a:prstClr val="black"/>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76213" y="115888"/>
            <a:ext cx="7929562" cy="714375"/>
          </a:xfrm>
        </p:spPr>
        <p:txBody>
          <a:bodyPr rtlCol="0">
            <a:noAutofit/>
          </a:bodyPr>
          <a:lstStyle/>
          <a:p>
            <a:pPr algn="l" fontAlgn="auto">
              <a:spcAft>
                <a:spcPts val="0"/>
              </a:spcAft>
              <a:defRPr/>
            </a:pPr>
            <a:r>
              <a:rPr lang="es-CL" sz="2600" b="1" dirty="0" smtClean="0">
                <a:solidFill>
                  <a:schemeClr val="accent5">
                    <a:lumMod val="60000"/>
                    <a:lumOff val="40000"/>
                  </a:schemeClr>
                </a:solidFill>
                <a:latin typeface="Century Gothic" pitchFamily="34" charset="0"/>
              </a:rPr>
              <a:t>Identificación del órgano garante para presentar un reclamo </a:t>
            </a:r>
            <a:endParaRPr lang="es-CL" sz="2600" b="1" dirty="0">
              <a:solidFill>
                <a:schemeClr val="accent5">
                  <a:lumMod val="60000"/>
                  <a:lumOff val="40000"/>
                </a:schemeClr>
              </a:solidFill>
              <a:latin typeface="Century Gothic" pitchFamily="34" charset="0"/>
            </a:endParaRPr>
          </a:p>
        </p:txBody>
      </p:sp>
      <p:sp>
        <p:nvSpPr>
          <p:cNvPr id="9" name="9 Elipse"/>
          <p:cNvSpPr/>
          <p:nvPr/>
        </p:nvSpPr>
        <p:spPr>
          <a:xfrm>
            <a:off x="6029325" y="4198938"/>
            <a:ext cx="901700" cy="5429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es-CL" sz="1400" b="1" dirty="0" smtClean="0">
                <a:solidFill>
                  <a:sysClr val="window" lastClr="FFFFFF"/>
                </a:solidFill>
              </a:rPr>
              <a:t>2012</a:t>
            </a:r>
            <a:endParaRPr lang="es-CL" sz="1400" b="1" dirty="0">
              <a:solidFill>
                <a:sysClr val="window" lastClr="FFFFFF"/>
              </a:solidFill>
            </a:endParaRPr>
          </a:p>
          <a:p>
            <a:pPr algn="ctr" fontAlgn="auto">
              <a:spcBef>
                <a:spcPts val="0"/>
              </a:spcBef>
              <a:spcAft>
                <a:spcPts val="0"/>
              </a:spcAft>
              <a:defRPr/>
            </a:pPr>
            <a:r>
              <a:rPr lang="es-CL" sz="1400" b="1" dirty="0">
                <a:solidFill>
                  <a:prstClr val="white"/>
                </a:solidFill>
              </a:rPr>
              <a:t>7</a:t>
            </a:r>
            <a:r>
              <a:rPr lang="es-CL" sz="1400" b="1" dirty="0" smtClean="0">
                <a:solidFill>
                  <a:prstClr val="white"/>
                </a:solidFill>
              </a:rPr>
              <a:t>%</a:t>
            </a:r>
            <a:endParaRPr lang="es-ES" sz="1400" b="1" dirty="0">
              <a:solidFill>
                <a:sysClr val="window" lastClr="FFFFFF"/>
              </a:solidFill>
            </a:endParaRPr>
          </a:p>
        </p:txBody>
      </p:sp>
      <p:sp>
        <p:nvSpPr>
          <p:cNvPr id="11" name="9 Elipse"/>
          <p:cNvSpPr/>
          <p:nvPr/>
        </p:nvSpPr>
        <p:spPr>
          <a:xfrm>
            <a:off x="5106988" y="4200525"/>
            <a:ext cx="865187" cy="5429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es-CL" sz="1400" b="1" dirty="0" smtClean="0">
                <a:solidFill>
                  <a:sysClr val="window" lastClr="FFFFFF"/>
                </a:solidFill>
              </a:rPr>
              <a:t>2013</a:t>
            </a:r>
            <a:endParaRPr lang="es-CL" sz="1400" b="1" dirty="0">
              <a:solidFill>
                <a:sysClr val="window" lastClr="FFFFFF"/>
              </a:solidFill>
            </a:endParaRPr>
          </a:p>
          <a:p>
            <a:pPr algn="ctr" fontAlgn="auto">
              <a:spcBef>
                <a:spcPts val="0"/>
              </a:spcBef>
              <a:spcAft>
                <a:spcPts val="0"/>
              </a:spcAft>
              <a:defRPr/>
            </a:pPr>
            <a:r>
              <a:rPr lang="es-CL" sz="1400" b="1" dirty="0" smtClean="0">
                <a:solidFill>
                  <a:prstClr val="white"/>
                </a:solidFill>
              </a:rPr>
              <a:t>12%</a:t>
            </a:r>
            <a:endParaRPr lang="es-ES" sz="1400" b="1" dirty="0">
              <a:solidFill>
                <a:sysClr val="window" lastClr="FFFFFF"/>
              </a:solidFill>
            </a:endParaRPr>
          </a:p>
        </p:txBody>
      </p:sp>
      <p:sp>
        <p:nvSpPr>
          <p:cNvPr id="12" name="11 Llamada rectangular redondeada"/>
          <p:cNvSpPr/>
          <p:nvPr/>
        </p:nvSpPr>
        <p:spPr>
          <a:xfrm>
            <a:off x="7308850" y="1751013"/>
            <a:ext cx="1655763" cy="4702175"/>
          </a:xfrm>
          <a:prstGeom prst="wedgeRoundRectCallout">
            <a:avLst>
              <a:gd name="adj1" fmla="val -64524"/>
              <a:gd name="adj2" fmla="val -6566"/>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1400" dirty="0">
                <a:solidFill>
                  <a:prstClr val="black"/>
                </a:solidFill>
              </a:rPr>
              <a:t>En relación al año pasado, el reconocimiento del Consejo para la Transparencia como instancia para reclamar </a:t>
            </a:r>
            <a:r>
              <a:rPr lang="es-ES" sz="1400" b="1" u="sng" dirty="0">
                <a:solidFill>
                  <a:prstClr val="black"/>
                </a:solidFill>
              </a:rPr>
              <a:t>desciende 2%</a:t>
            </a:r>
            <a:r>
              <a:rPr lang="es-ES" sz="1400" dirty="0">
                <a:solidFill>
                  <a:prstClr val="black"/>
                </a:solidFill>
              </a:rPr>
              <a:t>.</a:t>
            </a:r>
          </a:p>
          <a:p>
            <a:pPr algn="ctr">
              <a:defRPr/>
            </a:pPr>
            <a:endParaRPr lang="es-ES" sz="1400" dirty="0">
              <a:solidFill>
                <a:prstClr val="black"/>
              </a:solidFill>
            </a:endParaRPr>
          </a:p>
          <a:p>
            <a:pPr algn="ctr">
              <a:defRPr/>
            </a:pPr>
            <a:r>
              <a:rPr lang="es-ES" sz="1400" dirty="0">
                <a:solidFill>
                  <a:prstClr val="black"/>
                </a:solidFill>
              </a:rPr>
              <a:t>Aumentan las respuestas genéricas como «institución correspondiente» o «página web».</a:t>
            </a:r>
          </a:p>
          <a:p>
            <a:pPr algn="ctr">
              <a:defRPr/>
            </a:pPr>
            <a:endParaRPr lang="es-ES" sz="1400" dirty="0">
              <a:solidFill>
                <a:prstClr val="black"/>
              </a:solidFill>
            </a:endParaRPr>
          </a:p>
          <a:p>
            <a:pPr algn="ctr">
              <a:defRPr/>
            </a:pPr>
            <a:r>
              <a:rPr lang="es-ES" sz="1400" dirty="0">
                <a:solidFill>
                  <a:prstClr val="black"/>
                </a:solidFill>
              </a:rPr>
              <a:t>El valor más alto fue el año 2013, donde se realizó la campaña comunicacional.</a:t>
            </a:r>
          </a:p>
        </p:txBody>
      </p:sp>
      <p:sp>
        <p:nvSpPr>
          <p:cNvPr id="14" name="9 Elipse"/>
          <p:cNvSpPr/>
          <p:nvPr/>
        </p:nvSpPr>
        <p:spPr>
          <a:xfrm>
            <a:off x="4067175" y="4200525"/>
            <a:ext cx="901700" cy="5429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es-CL" sz="1400" b="1" dirty="0" smtClean="0">
                <a:solidFill>
                  <a:sysClr val="window" lastClr="FFFFFF"/>
                </a:solidFill>
              </a:rPr>
              <a:t>2014</a:t>
            </a:r>
            <a:endParaRPr lang="es-CL" sz="1400" b="1" dirty="0">
              <a:solidFill>
                <a:sysClr val="window" lastClr="FFFFFF"/>
              </a:solidFill>
            </a:endParaRPr>
          </a:p>
          <a:p>
            <a:pPr algn="ctr" fontAlgn="auto">
              <a:spcBef>
                <a:spcPts val="0"/>
              </a:spcBef>
              <a:spcAft>
                <a:spcPts val="0"/>
              </a:spcAft>
              <a:defRPr/>
            </a:pPr>
            <a:r>
              <a:rPr lang="es-CL" sz="1400" b="1" dirty="0">
                <a:solidFill>
                  <a:prstClr val="white"/>
                </a:solidFill>
              </a:rPr>
              <a:t>7</a:t>
            </a:r>
            <a:r>
              <a:rPr lang="es-CL" sz="1400" b="1" dirty="0" smtClean="0">
                <a:solidFill>
                  <a:prstClr val="white"/>
                </a:solidFill>
              </a:rPr>
              <a:t>%</a:t>
            </a:r>
            <a:endParaRPr lang="es-ES" sz="1400" b="1" dirty="0">
              <a:solidFill>
                <a:sysClr val="window" lastClr="FFFFFF"/>
              </a:solidFill>
            </a:endParaRPr>
          </a:p>
        </p:txBody>
      </p:sp>
      <p:sp>
        <p:nvSpPr>
          <p:cNvPr id="3" name="2 Rectángulo"/>
          <p:cNvSpPr/>
          <p:nvPr/>
        </p:nvSpPr>
        <p:spPr>
          <a:xfrm>
            <a:off x="179388" y="4200525"/>
            <a:ext cx="6840537" cy="54292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graphicFrame>
        <p:nvGraphicFramePr>
          <p:cNvPr id="13" name="5 Gráfico"/>
          <p:cNvGraphicFramePr>
            <a:graphicFrameLocks/>
          </p:cNvGraphicFramePr>
          <p:nvPr/>
        </p:nvGraphicFramePr>
        <p:xfrm>
          <a:off x="179387" y="1036638"/>
          <a:ext cx="5793072" cy="5560714"/>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1446212"/>
          </a:xfrm>
          <a:prstGeom prst="rect">
            <a:avLst/>
          </a:prstGeom>
          <a:noFill/>
        </p:spPr>
        <p:txBody>
          <a:bodyPr>
            <a:spAutoFit/>
          </a:bodyPr>
          <a:lstStyle/>
          <a:p>
            <a:pPr fontAlgn="auto">
              <a:spcBef>
                <a:spcPts val="0"/>
              </a:spcBef>
              <a:spcAft>
                <a:spcPts val="0"/>
              </a:spcAft>
              <a:defRPr/>
            </a:pPr>
            <a:r>
              <a:rPr lang="es-ES" sz="4400" b="1" spc="-150" dirty="0">
                <a:solidFill>
                  <a:prstClr val="white"/>
                </a:solidFill>
                <a:latin typeface="Century Gothic" pitchFamily="34" charset="0"/>
              </a:rPr>
              <a:t>EJERCICIO EFECTIVO DEL DERECHO</a:t>
            </a:r>
            <a:endParaRPr lang="es-CL" sz="4400" b="1" spc="-150" dirty="0">
              <a:solidFill>
                <a:prstClr val="white"/>
              </a:solidFill>
              <a:latin typeface="Century Gothic"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57188" y="214313"/>
            <a:ext cx="6500812"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a:t>
            </a:r>
            <a:endParaRPr lang="es-CL" sz="2800" b="1" dirty="0">
              <a:solidFill>
                <a:schemeClr val="accent5">
                  <a:lumMod val="60000"/>
                  <a:lumOff val="40000"/>
                </a:schemeClr>
              </a:solidFill>
              <a:latin typeface="Century Gothic"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943356306"/>
              </p:ext>
            </p:extLst>
          </p:nvPr>
        </p:nvGraphicFramePr>
        <p:xfrm>
          <a:off x="395288" y="4581525"/>
          <a:ext cx="3457575" cy="1219200"/>
        </p:xfrm>
        <a:graphic>
          <a:graphicData uri="http://schemas.openxmlformats.org/drawingml/2006/table">
            <a:tbl>
              <a:tblPr firstRow="1" bandRow="1">
                <a:tableStyleId>{5DA37D80-6434-44D0-A028-1B22A696006F}</a:tableStyleId>
              </a:tblPr>
              <a:tblGrid>
                <a:gridCol w="1043796"/>
                <a:gridCol w="2413779"/>
              </a:tblGrid>
              <a:tr h="239549">
                <a:tc>
                  <a:txBody>
                    <a:bodyPr/>
                    <a:lstStyle/>
                    <a:p>
                      <a:endParaRPr lang="es-ES" sz="1400" b="0" dirty="0"/>
                    </a:p>
                  </a:txBody>
                  <a:tcPr marL="91462" marR="91462">
                    <a:solidFill>
                      <a:schemeClr val="bg1"/>
                    </a:solidFill>
                  </a:tcPr>
                </a:tc>
                <a:tc>
                  <a:txBody>
                    <a:bodyPr/>
                    <a:lstStyle/>
                    <a:p>
                      <a:pPr algn="ctr"/>
                      <a:r>
                        <a:rPr lang="es-CL" sz="1400" b="1" dirty="0" smtClean="0">
                          <a:solidFill>
                            <a:schemeClr val="tx1"/>
                          </a:solidFill>
                        </a:rPr>
                        <a:t>Ha</a:t>
                      </a:r>
                      <a:r>
                        <a:rPr lang="es-CL" sz="1400" b="1" baseline="0" dirty="0" smtClean="0">
                          <a:solidFill>
                            <a:schemeClr val="tx1"/>
                          </a:solidFill>
                        </a:rPr>
                        <a:t> solicitado información</a:t>
                      </a:r>
                      <a:endParaRPr lang="es-ES" sz="1400" b="1" dirty="0">
                        <a:solidFill>
                          <a:schemeClr val="tx1"/>
                        </a:solidFill>
                      </a:endParaRPr>
                    </a:p>
                  </a:txBody>
                  <a:tcPr marL="91462" marR="91462">
                    <a:solidFill>
                      <a:schemeClr val="bg1"/>
                    </a:solidFill>
                  </a:tcPr>
                </a:tc>
              </a:tr>
              <a:tr h="239549">
                <a:tc>
                  <a:txBody>
                    <a:bodyPr/>
                    <a:lstStyle/>
                    <a:p>
                      <a:r>
                        <a:rPr lang="es-ES" sz="1400" dirty="0" smtClean="0"/>
                        <a:t>2014</a:t>
                      </a:r>
                      <a:endParaRPr lang="es-ES" sz="1400" dirty="0"/>
                    </a:p>
                  </a:txBody>
                  <a:tcPr marL="91462" marR="91462">
                    <a:solidFill>
                      <a:schemeClr val="bg1"/>
                    </a:solidFill>
                  </a:tcPr>
                </a:tc>
                <a:tc>
                  <a:txBody>
                    <a:bodyPr/>
                    <a:lstStyle/>
                    <a:p>
                      <a:pPr algn="ctr"/>
                      <a:r>
                        <a:rPr lang="es-ES" sz="1400" dirty="0" smtClean="0"/>
                        <a:t>25,0%</a:t>
                      </a:r>
                      <a:endParaRPr lang="es-ES" sz="1400" dirty="0"/>
                    </a:p>
                  </a:txBody>
                  <a:tcPr marL="91462" marR="91462">
                    <a:solidFill>
                      <a:schemeClr val="bg1"/>
                    </a:solidFill>
                  </a:tcPr>
                </a:tc>
              </a:tr>
              <a:tr h="239549">
                <a:tc>
                  <a:txBody>
                    <a:bodyPr/>
                    <a:lstStyle/>
                    <a:p>
                      <a:r>
                        <a:rPr lang="es-ES" sz="1400" dirty="0" smtClean="0"/>
                        <a:t>2013</a:t>
                      </a:r>
                      <a:endParaRPr lang="es-ES" sz="1400" dirty="0"/>
                    </a:p>
                  </a:txBody>
                  <a:tcPr marL="91462" marR="91462">
                    <a:solidFill>
                      <a:schemeClr val="bg1"/>
                    </a:solidFill>
                  </a:tcPr>
                </a:tc>
                <a:tc>
                  <a:txBody>
                    <a:bodyPr/>
                    <a:lstStyle/>
                    <a:p>
                      <a:pPr algn="ctr"/>
                      <a:r>
                        <a:rPr lang="es-ES" sz="1400" dirty="0" smtClean="0"/>
                        <a:t>21,6%</a:t>
                      </a:r>
                      <a:endParaRPr lang="es-ES" sz="1400" dirty="0"/>
                    </a:p>
                  </a:txBody>
                  <a:tcPr marL="91462" marR="91462">
                    <a:solidFill>
                      <a:schemeClr val="bg1"/>
                    </a:solidFill>
                  </a:tcPr>
                </a:tc>
              </a:tr>
              <a:tr h="239549">
                <a:tc>
                  <a:txBody>
                    <a:bodyPr/>
                    <a:lstStyle/>
                    <a:p>
                      <a:r>
                        <a:rPr lang="es-CL" sz="1400" dirty="0" smtClean="0"/>
                        <a:t>2012</a:t>
                      </a:r>
                      <a:endParaRPr lang="es-ES" sz="1400" dirty="0"/>
                    </a:p>
                  </a:txBody>
                  <a:tcPr marL="91462" marR="91462">
                    <a:solidFill>
                      <a:schemeClr val="bg1"/>
                    </a:solidFill>
                  </a:tcPr>
                </a:tc>
                <a:tc>
                  <a:txBody>
                    <a:bodyPr/>
                    <a:lstStyle/>
                    <a:p>
                      <a:pPr algn="ctr"/>
                      <a:r>
                        <a:rPr lang="es-CL" sz="1400" dirty="0" smtClean="0"/>
                        <a:t>15,9%</a:t>
                      </a:r>
                      <a:endParaRPr lang="es-ES" sz="1400" dirty="0"/>
                    </a:p>
                  </a:txBody>
                  <a:tcPr marL="91462" marR="91462">
                    <a:solidFill>
                      <a:schemeClr val="bg1"/>
                    </a:solidFill>
                  </a:tcPr>
                </a:tc>
              </a:tr>
            </a:tbl>
          </a:graphicData>
        </a:graphic>
      </p:graphicFrame>
      <p:sp>
        <p:nvSpPr>
          <p:cNvPr id="2" name="1 Rectángulo redondeado"/>
          <p:cNvSpPr/>
          <p:nvPr/>
        </p:nvSpPr>
        <p:spPr>
          <a:xfrm>
            <a:off x="7451725" y="1916113"/>
            <a:ext cx="1439863" cy="309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prstClr val="white"/>
                </a:solidFill>
              </a:rPr>
              <a:t>Se observa una disminución de la categoría «otro» y el aumento del «no sabe».</a:t>
            </a:r>
          </a:p>
          <a:p>
            <a:pPr algn="ctr">
              <a:defRPr/>
            </a:pPr>
            <a:endParaRPr lang="es-ES" sz="1400" dirty="0">
              <a:solidFill>
                <a:prstClr val="white"/>
              </a:solidFill>
            </a:endParaRPr>
          </a:p>
          <a:p>
            <a:pPr algn="ctr">
              <a:defRPr/>
            </a:pPr>
            <a:r>
              <a:rPr lang="es-ES" sz="1400" dirty="0">
                <a:solidFill>
                  <a:prstClr val="white"/>
                </a:solidFill>
              </a:rPr>
              <a:t>También aumenta la proporción de quienes «no han tenido la necesidad».</a:t>
            </a:r>
          </a:p>
        </p:txBody>
      </p:sp>
      <p:cxnSp>
        <p:nvCxnSpPr>
          <p:cNvPr id="5" name="4 Conector recto de flecha"/>
          <p:cNvCxnSpPr/>
          <p:nvPr/>
        </p:nvCxnSpPr>
        <p:spPr>
          <a:xfrm>
            <a:off x="2124075" y="4005263"/>
            <a:ext cx="2232025" cy="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5 Gráfico"/>
          <p:cNvGraphicFramePr>
            <a:graphicFrameLocks/>
          </p:cNvGraphicFramePr>
          <p:nvPr/>
        </p:nvGraphicFramePr>
        <p:xfrm>
          <a:off x="251519" y="908720"/>
          <a:ext cx="3816425" cy="3672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9 Gráfico"/>
          <p:cNvGraphicFramePr>
            <a:graphicFrameLocks/>
          </p:cNvGraphicFramePr>
          <p:nvPr/>
        </p:nvGraphicFramePr>
        <p:xfrm>
          <a:off x="4356100" y="908720"/>
          <a:ext cx="4176340" cy="5184576"/>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7950" y="214313"/>
            <a:ext cx="6750050"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a:t>
            </a:r>
            <a:br>
              <a:rPr lang="es-CL" sz="2800" b="1" dirty="0" smtClean="0">
                <a:solidFill>
                  <a:schemeClr val="accent5">
                    <a:lumMod val="60000"/>
                    <a:lumOff val="40000"/>
                  </a:schemeClr>
                </a:solidFill>
                <a:latin typeface="Century Gothic" pitchFamily="34" charset="0"/>
              </a:rPr>
            </a:br>
            <a:r>
              <a:rPr lang="es-CL" sz="2800" b="1" dirty="0">
                <a:solidFill>
                  <a:schemeClr val="accent5">
                    <a:lumMod val="60000"/>
                    <a:lumOff val="40000"/>
                  </a:schemeClr>
                </a:solidFill>
                <a:latin typeface="Century Gothic" pitchFamily="34" charset="0"/>
              </a:rPr>
              <a:t>PERFIL </a:t>
            </a:r>
            <a:r>
              <a:rPr lang="es-CL" sz="2800" b="1" dirty="0" smtClean="0">
                <a:solidFill>
                  <a:schemeClr val="accent5">
                    <a:lumMod val="60000"/>
                    <a:lumOff val="40000"/>
                  </a:schemeClr>
                </a:solidFill>
                <a:latin typeface="Century Gothic" pitchFamily="34" charset="0"/>
              </a:rPr>
              <a:t>USUARIOS</a:t>
            </a:r>
            <a:endParaRPr lang="es-CL" sz="2800" b="1" dirty="0">
              <a:solidFill>
                <a:schemeClr val="accent5">
                  <a:lumMod val="60000"/>
                  <a:lumOff val="40000"/>
                </a:schemeClr>
              </a:solidFill>
              <a:latin typeface="Century Gothic" pitchFamily="34" charset="0"/>
            </a:endParaRPr>
          </a:p>
        </p:txBody>
      </p:sp>
      <p:sp>
        <p:nvSpPr>
          <p:cNvPr id="3" name="2 Rectángulo redondeado"/>
          <p:cNvSpPr/>
          <p:nvPr/>
        </p:nvSpPr>
        <p:spPr>
          <a:xfrm>
            <a:off x="611188" y="1389063"/>
            <a:ext cx="1511300" cy="13192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sp>
        <p:nvSpPr>
          <p:cNvPr id="5" name="4 Rectángulo redondeado"/>
          <p:cNvSpPr/>
          <p:nvPr/>
        </p:nvSpPr>
        <p:spPr>
          <a:xfrm>
            <a:off x="2770188" y="1341438"/>
            <a:ext cx="1512887" cy="136683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sp>
        <p:nvSpPr>
          <p:cNvPr id="6" name="5 Rectángulo redondeado"/>
          <p:cNvSpPr/>
          <p:nvPr/>
        </p:nvSpPr>
        <p:spPr>
          <a:xfrm>
            <a:off x="7092950" y="1389063"/>
            <a:ext cx="1439863" cy="138826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sp>
        <p:nvSpPr>
          <p:cNvPr id="7" name="6 Rectángulo redondeado"/>
          <p:cNvSpPr/>
          <p:nvPr/>
        </p:nvSpPr>
        <p:spPr>
          <a:xfrm>
            <a:off x="611188" y="2990056"/>
            <a:ext cx="1511300" cy="203041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sp>
        <p:nvSpPr>
          <p:cNvPr id="8" name="7 Triángulo isósceles"/>
          <p:cNvSpPr/>
          <p:nvPr/>
        </p:nvSpPr>
        <p:spPr>
          <a:xfrm rot="5400000">
            <a:off x="2266951" y="2347912"/>
            <a:ext cx="431800" cy="288925"/>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9" name="8 Triángulo isósceles"/>
          <p:cNvSpPr/>
          <p:nvPr/>
        </p:nvSpPr>
        <p:spPr>
          <a:xfrm rot="5400000">
            <a:off x="4428332" y="2339181"/>
            <a:ext cx="431800" cy="287337"/>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10" name="9 Triángulo isósceles"/>
          <p:cNvSpPr/>
          <p:nvPr/>
        </p:nvSpPr>
        <p:spPr>
          <a:xfrm rot="5400000">
            <a:off x="2208904" y="3899693"/>
            <a:ext cx="431800" cy="287338"/>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104458" name="29 CuadroTexto"/>
          <p:cNvSpPr txBox="1">
            <a:spLocks noChangeArrowheads="1"/>
          </p:cNvSpPr>
          <p:nvPr/>
        </p:nvSpPr>
        <p:spPr bwMode="auto">
          <a:xfrm rot="16200000">
            <a:off x="142143" y="1904206"/>
            <a:ext cx="14398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dirty="0">
                <a:solidFill>
                  <a:srgbClr val="406EA6"/>
                </a:solidFill>
              </a:rPr>
              <a:t>GÉNERO</a:t>
            </a:r>
            <a:endParaRPr lang="es-ES" altLang="es-CL" sz="1400" b="1" dirty="0">
              <a:solidFill>
                <a:srgbClr val="406EA6"/>
              </a:solidFill>
            </a:endParaRPr>
          </a:p>
        </p:txBody>
      </p:sp>
      <p:sp>
        <p:nvSpPr>
          <p:cNvPr id="104459" name="30 CuadroTexto"/>
          <p:cNvSpPr txBox="1">
            <a:spLocks noChangeArrowheads="1"/>
          </p:cNvSpPr>
          <p:nvPr/>
        </p:nvSpPr>
        <p:spPr bwMode="auto">
          <a:xfrm rot="16200000">
            <a:off x="2314743" y="1870868"/>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dirty="0">
                <a:solidFill>
                  <a:srgbClr val="406EA6"/>
                </a:solidFill>
              </a:rPr>
              <a:t>EDAD</a:t>
            </a:r>
            <a:endParaRPr lang="es-ES" altLang="es-CL" sz="1400" b="1" dirty="0">
              <a:solidFill>
                <a:srgbClr val="406EA6"/>
              </a:solidFill>
            </a:endParaRPr>
          </a:p>
        </p:txBody>
      </p:sp>
      <p:sp>
        <p:nvSpPr>
          <p:cNvPr id="104460" name="31 CuadroTexto"/>
          <p:cNvSpPr txBox="1">
            <a:spLocks noChangeArrowheads="1"/>
          </p:cNvSpPr>
          <p:nvPr/>
        </p:nvSpPr>
        <p:spPr bwMode="auto">
          <a:xfrm rot="16200000">
            <a:off x="-137317" y="3969543"/>
            <a:ext cx="1951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CL" altLang="es-CL" sz="1400" b="1" dirty="0">
                <a:solidFill>
                  <a:srgbClr val="406EA6"/>
                </a:solidFill>
              </a:rPr>
              <a:t>NIVEL EDUCACIÓN</a:t>
            </a:r>
            <a:endParaRPr lang="es-ES" altLang="es-CL" sz="1400" b="1" dirty="0">
              <a:solidFill>
                <a:srgbClr val="406EA6"/>
              </a:solidFill>
            </a:endParaRPr>
          </a:p>
        </p:txBody>
      </p:sp>
      <p:sp>
        <p:nvSpPr>
          <p:cNvPr id="104461" name="32 CuadroTexto"/>
          <p:cNvSpPr txBox="1">
            <a:spLocks noChangeArrowheads="1"/>
          </p:cNvSpPr>
          <p:nvPr/>
        </p:nvSpPr>
        <p:spPr bwMode="auto">
          <a:xfrm rot="16200000">
            <a:off x="6670677" y="1899443"/>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dirty="0">
                <a:solidFill>
                  <a:srgbClr val="406EA6"/>
                </a:solidFill>
              </a:rPr>
              <a:t>ACTIVIDAD</a:t>
            </a:r>
            <a:endParaRPr lang="es-ES" altLang="es-CL" sz="1400" b="1" dirty="0">
              <a:solidFill>
                <a:srgbClr val="406EA6"/>
              </a:solidFill>
            </a:endParaRPr>
          </a:p>
        </p:txBody>
      </p:sp>
      <p:sp>
        <p:nvSpPr>
          <p:cNvPr id="104462" name="39 CuadroTexto"/>
          <p:cNvSpPr txBox="1">
            <a:spLocks noChangeArrowheads="1"/>
          </p:cNvSpPr>
          <p:nvPr/>
        </p:nvSpPr>
        <p:spPr bwMode="auto">
          <a:xfrm>
            <a:off x="862075" y="1741621"/>
            <a:ext cx="1079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Mujer</a:t>
            </a:r>
          </a:p>
          <a:p>
            <a:pPr algn="ctr" eaLnBrk="1" hangingPunct="1"/>
            <a:r>
              <a:rPr lang="es-CL" altLang="es-CL" sz="1600">
                <a:solidFill>
                  <a:srgbClr val="000000"/>
                </a:solidFill>
              </a:rPr>
              <a:t>53,5%</a:t>
            </a:r>
          </a:p>
        </p:txBody>
      </p:sp>
      <p:sp>
        <p:nvSpPr>
          <p:cNvPr id="104463" name="40 CuadroTexto"/>
          <p:cNvSpPr txBox="1">
            <a:spLocks noChangeArrowheads="1"/>
          </p:cNvSpPr>
          <p:nvPr/>
        </p:nvSpPr>
        <p:spPr bwMode="auto">
          <a:xfrm>
            <a:off x="3015666" y="1745848"/>
            <a:ext cx="1296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dirty="0">
                <a:solidFill>
                  <a:srgbClr val="000000"/>
                </a:solidFill>
              </a:rPr>
              <a:t>26–40 años</a:t>
            </a:r>
          </a:p>
          <a:p>
            <a:pPr algn="ctr" eaLnBrk="1" hangingPunct="1"/>
            <a:r>
              <a:rPr lang="es-CL" altLang="es-CL" sz="1600" dirty="0">
                <a:solidFill>
                  <a:srgbClr val="000000"/>
                </a:solidFill>
              </a:rPr>
              <a:t>35%</a:t>
            </a:r>
          </a:p>
        </p:txBody>
      </p:sp>
      <p:sp>
        <p:nvSpPr>
          <p:cNvPr id="104464" name="41 CuadroTexto"/>
          <p:cNvSpPr txBox="1">
            <a:spLocks noChangeArrowheads="1"/>
          </p:cNvSpPr>
          <p:nvPr/>
        </p:nvSpPr>
        <p:spPr bwMode="auto">
          <a:xfrm>
            <a:off x="862075" y="3098006"/>
            <a:ext cx="122396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dirty="0">
                <a:solidFill>
                  <a:srgbClr val="000000"/>
                </a:solidFill>
              </a:rPr>
              <a:t>Educación</a:t>
            </a:r>
          </a:p>
          <a:p>
            <a:pPr algn="ctr" eaLnBrk="1" hangingPunct="1"/>
            <a:r>
              <a:rPr lang="es-CL" altLang="es-CL" sz="1600" dirty="0">
                <a:solidFill>
                  <a:srgbClr val="000000"/>
                </a:solidFill>
              </a:rPr>
              <a:t> Media</a:t>
            </a:r>
          </a:p>
          <a:p>
            <a:pPr algn="ctr" eaLnBrk="1" hangingPunct="1"/>
            <a:r>
              <a:rPr lang="es-CL" altLang="es-CL" sz="1600" dirty="0">
                <a:solidFill>
                  <a:srgbClr val="000000"/>
                </a:solidFill>
              </a:rPr>
              <a:t>38,2%</a:t>
            </a:r>
          </a:p>
          <a:p>
            <a:pPr algn="ctr" eaLnBrk="1" hangingPunct="1"/>
            <a:endParaRPr lang="es-CL" altLang="es-CL" sz="1600" dirty="0">
              <a:solidFill>
                <a:srgbClr val="000000"/>
              </a:solidFill>
            </a:endParaRPr>
          </a:p>
          <a:p>
            <a:pPr algn="ctr" eaLnBrk="1" hangingPunct="1"/>
            <a:r>
              <a:rPr lang="es-CL" altLang="es-CL" sz="1600" dirty="0">
                <a:solidFill>
                  <a:srgbClr val="000000"/>
                </a:solidFill>
              </a:rPr>
              <a:t>Educación</a:t>
            </a:r>
          </a:p>
          <a:p>
            <a:pPr algn="ctr" eaLnBrk="1" hangingPunct="1"/>
            <a:r>
              <a:rPr lang="es-CL" altLang="es-CL" sz="1600" dirty="0">
                <a:solidFill>
                  <a:srgbClr val="000000"/>
                </a:solidFill>
              </a:rPr>
              <a:t>Básica</a:t>
            </a:r>
          </a:p>
          <a:p>
            <a:pPr algn="ctr" eaLnBrk="1" hangingPunct="1"/>
            <a:r>
              <a:rPr lang="es-CL" altLang="es-CL" sz="1600" dirty="0">
                <a:solidFill>
                  <a:srgbClr val="000000"/>
                </a:solidFill>
              </a:rPr>
              <a:t>38,2%</a:t>
            </a:r>
            <a:endParaRPr lang="es-ES" altLang="es-CL" sz="1600" dirty="0">
              <a:solidFill>
                <a:srgbClr val="000000"/>
              </a:solidFill>
            </a:endParaRPr>
          </a:p>
        </p:txBody>
      </p:sp>
      <p:sp>
        <p:nvSpPr>
          <p:cNvPr id="104465" name="42 CuadroTexto"/>
          <p:cNvSpPr txBox="1">
            <a:spLocks noChangeArrowheads="1"/>
          </p:cNvSpPr>
          <p:nvPr/>
        </p:nvSpPr>
        <p:spPr bwMode="auto">
          <a:xfrm>
            <a:off x="7380288" y="1635125"/>
            <a:ext cx="1150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dirty="0">
                <a:solidFill>
                  <a:srgbClr val="000000"/>
                </a:solidFill>
              </a:rPr>
              <a:t>Empleada privada</a:t>
            </a:r>
          </a:p>
          <a:p>
            <a:pPr algn="ctr" eaLnBrk="1" hangingPunct="1"/>
            <a:r>
              <a:rPr lang="es-CL" altLang="es-CL" sz="1600" dirty="0">
                <a:solidFill>
                  <a:srgbClr val="000000"/>
                </a:solidFill>
              </a:rPr>
              <a:t>39,1%</a:t>
            </a:r>
          </a:p>
          <a:p>
            <a:pPr algn="ctr" eaLnBrk="1" hangingPunct="1"/>
            <a:endParaRPr lang="es-CL" altLang="es-CL" sz="800" dirty="0">
              <a:solidFill>
                <a:srgbClr val="000000"/>
              </a:solidFill>
            </a:endParaRPr>
          </a:p>
        </p:txBody>
      </p:sp>
      <p:sp>
        <p:nvSpPr>
          <p:cNvPr id="19" name="18 Rectángulo redondeado"/>
          <p:cNvSpPr/>
          <p:nvPr/>
        </p:nvSpPr>
        <p:spPr>
          <a:xfrm>
            <a:off x="4930775" y="1398588"/>
            <a:ext cx="1512888" cy="130968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sp>
        <p:nvSpPr>
          <p:cNvPr id="104467" name="29 CuadroTexto"/>
          <p:cNvSpPr txBox="1">
            <a:spLocks noChangeArrowheads="1"/>
          </p:cNvSpPr>
          <p:nvPr/>
        </p:nvSpPr>
        <p:spPr bwMode="auto">
          <a:xfrm rot="16200000">
            <a:off x="4433537" y="1965325"/>
            <a:ext cx="1439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dirty="0">
                <a:solidFill>
                  <a:srgbClr val="406EA6"/>
                </a:solidFill>
              </a:rPr>
              <a:t>MACROZONA</a:t>
            </a:r>
            <a:endParaRPr lang="es-ES" altLang="es-CL" sz="1400" b="1" dirty="0">
              <a:solidFill>
                <a:srgbClr val="406EA6"/>
              </a:solidFill>
            </a:endParaRPr>
          </a:p>
        </p:txBody>
      </p:sp>
      <p:sp>
        <p:nvSpPr>
          <p:cNvPr id="104468" name="39 CuadroTexto"/>
          <p:cNvSpPr txBox="1">
            <a:spLocks noChangeArrowheads="1"/>
          </p:cNvSpPr>
          <p:nvPr/>
        </p:nvSpPr>
        <p:spPr bwMode="auto">
          <a:xfrm>
            <a:off x="5280994" y="1820069"/>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Centro</a:t>
            </a:r>
          </a:p>
          <a:p>
            <a:pPr algn="ctr" eaLnBrk="1" hangingPunct="1"/>
            <a:r>
              <a:rPr lang="es-CL" altLang="es-CL" sz="1600">
                <a:solidFill>
                  <a:srgbClr val="000000"/>
                </a:solidFill>
              </a:rPr>
              <a:t>79,2%</a:t>
            </a:r>
          </a:p>
        </p:txBody>
      </p:sp>
      <p:sp>
        <p:nvSpPr>
          <p:cNvPr id="23" name="22 Rectángulo redondeado"/>
          <p:cNvSpPr/>
          <p:nvPr/>
        </p:nvSpPr>
        <p:spPr>
          <a:xfrm>
            <a:off x="2770188" y="2990055"/>
            <a:ext cx="1512887" cy="203041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sp>
        <p:nvSpPr>
          <p:cNvPr id="104470" name="29 CuadroTexto"/>
          <p:cNvSpPr txBox="1">
            <a:spLocks noChangeArrowheads="1"/>
          </p:cNvSpPr>
          <p:nvPr/>
        </p:nvSpPr>
        <p:spPr bwMode="auto">
          <a:xfrm rot="16200000">
            <a:off x="2243307" y="3847472"/>
            <a:ext cx="14398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dirty="0">
                <a:solidFill>
                  <a:srgbClr val="406EA6"/>
                </a:solidFill>
              </a:rPr>
              <a:t>NSE</a:t>
            </a:r>
            <a:endParaRPr lang="es-ES" altLang="es-CL" sz="1400" b="1" dirty="0">
              <a:solidFill>
                <a:srgbClr val="406EA6"/>
              </a:solidFill>
            </a:endParaRPr>
          </a:p>
        </p:txBody>
      </p:sp>
      <p:sp>
        <p:nvSpPr>
          <p:cNvPr id="104471" name="39 CuadroTexto"/>
          <p:cNvSpPr txBox="1">
            <a:spLocks noChangeArrowheads="1"/>
          </p:cNvSpPr>
          <p:nvPr/>
        </p:nvSpPr>
        <p:spPr bwMode="auto">
          <a:xfrm>
            <a:off x="3132622" y="3713163"/>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dirty="0">
                <a:solidFill>
                  <a:srgbClr val="000000"/>
                </a:solidFill>
              </a:rPr>
              <a:t>C3</a:t>
            </a:r>
          </a:p>
          <a:p>
            <a:pPr algn="ctr" eaLnBrk="1" hangingPunct="1"/>
            <a:r>
              <a:rPr lang="es-CL" altLang="es-CL" sz="1600" dirty="0">
                <a:solidFill>
                  <a:srgbClr val="000000"/>
                </a:solidFill>
              </a:rPr>
              <a:t>48,7%</a:t>
            </a:r>
          </a:p>
        </p:txBody>
      </p:sp>
      <p:sp>
        <p:nvSpPr>
          <p:cNvPr id="20" name="19 Triángulo isósceles"/>
          <p:cNvSpPr/>
          <p:nvPr/>
        </p:nvSpPr>
        <p:spPr>
          <a:xfrm rot="5400000">
            <a:off x="6588126" y="2347912"/>
            <a:ext cx="431800" cy="288925"/>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27" name="26 Rectángulo redondeado"/>
          <p:cNvSpPr/>
          <p:nvPr/>
        </p:nvSpPr>
        <p:spPr>
          <a:xfrm>
            <a:off x="4930775" y="3024583"/>
            <a:ext cx="1512888" cy="196135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sp>
        <p:nvSpPr>
          <p:cNvPr id="104474" name="39 CuadroTexto"/>
          <p:cNvSpPr txBox="1">
            <a:spLocks noChangeArrowheads="1"/>
          </p:cNvSpPr>
          <p:nvPr/>
        </p:nvSpPr>
        <p:spPr bwMode="auto">
          <a:xfrm>
            <a:off x="5280994" y="3713163"/>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dirty="0">
                <a:solidFill>
                  <a:srgbClr val="000000"/>
                </a:solidFill>
              </a:rPr>
              <a:t>Centro</a:t>
            </a:r>
          </a:p>
          <a:p>
            <a:pPr algn="ctr" eaLnBrk="1" hangingPunct="1"/>
            <a:r>
              <a:rPr lang="es-CL" altLang="es-CL" sz="1600" dirty="0">
                <a:solidFill>
                  <a:srgbClr val="000000"/>
                </a:solidFill>
              </a:rPr>
              <a:t>48,4%</a:t>
            </a:r>
          </a:p>
        </p:txBody>
      </p:sp>
      <p:sp>
        <p:nvSpPr>
          <p:cNvPr id="104475" name="29 CuadroTexto"/>
          <p:cNvSpPr txBox="1">
            <a:spLocks noChangeArrowheads="1"/>
          </p:cNvSpPr>
          <p:nvPr/>
        </p:nvSpPr>
        <p:spPr bwMode="auto">
          <a:xfrm rot="16200000">
            <a:off x="4376388" y="3862552"/>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dirty="0">
                <a:solidFill>
                  <a:srgbClr val="406EA6"/>
                </a:solidFill>
              </a:rPr>
              <a:t>ESCALA POLITICA</a:t>
            </a:r>
            <a:endParaRPr lang="es-ES" altLang="es-CL" sz="1200" b="1" dirty="0">
              <a:solidFill>
                <a:srgbClr val="406EA6"/>
              </a:solidFill>
            </a:endParaRPr>
          </a:p>
        </p:txBody>
      </p:sp>
      <p:sp>
        <p:nvSpPr>
          <p:cNvPr id="31" name="30 Rectángulo redondeado"/>
          <p:cNvSpPr/>
          <p:nvPr/>
        </p:nvSpPr>
        <p:spPr>
          <a:xfrm>
            <a:off x="7123873" y="2990057"/>
            <a:ext cx="1512887" cy="20304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solidFill>
                <a:prstClr val="black"/>
              </a:solidFill>
            </a:endParaRPr>
          </a:p>
        </p:txBody>
      </p:sp>
      <p:sp>
        <p:nvSpPr>
          <p:cNvPr id="104477" name="29 CuadroTexto"/>
          <p:cNvSpPr txBox="1">
            <a:spLocks noChangeArrowheads="1"/>
          </p:cNvSpPr>
          <p:nvPr/>
        </p:nvSpPr>
        <p:spPr bwMode="auto">
          <a:xfrm rot="16200000">
            <a:off x="6600436" y="3900008"/>
            <a:ext cx="14398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dirty="0">
                <a:solidFill>
                  <a:srgbClr val="406EA6"/>
                </a:solidFill>
              </a:rPr>
              <a:t>CONOCE</a:t>
            </a:r>
            <a:endParaRPr lang="es-ES" altLang="es-CL" sz="1400" b="1" dirty="0">
              <a:solidFill>
                <a:srgbClr val="406EA6"/>
              </a:solidFill>
            </a:endParaRPr>
          </a:p>
        </p:txBody>
      </p:sp>
      <p:sp>
        <p:nvSpPr>
          <p:cNvPr id="104478" name="39 CuadroTexto"/>
          <p:cNvSpPr txBox="1">
            <a:spLocks noChangeArrowheads="1"/>
          </p:cNvSpPr>
          <p:nvPr/>
        </p:nvSpPr>
        <p:spPr bwMode="auto">
          <a:xfrm>
            <a:off x="7416007" y="3237871"/>
            <a:ext cx="1079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dirty="0">
                <a:solidFill>
                  <a:srgbClr val="000000"/>
                </a:solidFill>
              </a:rPr>
              <a:t>Ninguno</a:t>
            </a:r>
          </a:p>
          <a:p>
            <a:pPr algn="ctr" eaLnBrk="1" hangingPunct="1"/>
            <a:r>
              <a:rPr lang="es-CL" altLang="es-CL" sz="1600" dirty="0">
                <a:solidFill>
                  <a:srgbClr val="000000"/>
                </a:solidFill>
              </a:rPr>
              <a:t>64,2%</a:t>
            </a:r>
          </a:p>
          <a:p>
            <a:pPr algn="ctr" eaLnBrk="1" hangingPunct="1"/>
            <a:endParaRPr lang="es-CL" altLang="es-CL" sz="1600" dirty="0">
              <a:solidFill>
                <a:srgbClr val="000000"/>
              </a:solidFill>
            </a:endParaRPr>
          </a:p>
          <a:p>
            <a:pPr algn="ctr" eaLnBrk="1" hangingPunct="1"/>
            <a:r>
              <a:rPr lang="es-CL" altLang="es-CL" sz="1600" dirty="0">
                <a:solidFill>
                  <a:srgbClr val="000000"/>
                </a:solidFill>
              </a:rPr>
              <a:t>LT y/o CPLT</a:t>
            </a:r>
          </a:p>
          <a:p>
            <a:pPr algn="ctr" eaLnBrk="1" hangingPunct="1"/>
            <a:r>
              <a:rPr lang="es-CL" altLang="es-CL" sz="1600" dirty="0">
                <a:solidFill>
                  <a:srgbClr val="000000"/>
                </a:solidFill>
              </a:rPr>
              <a:t>35,8%</a:t>
            </a:r>
          </a:p>
        </p:txBody>
      </p:sp>
      <p:sp>
        <p:nvSpPr>
          <p:cNvPr id="24" name="23 Triángulo isósceles"/>
          <p:cNvSpPr/>
          <p:nvPr/>
        </p:nvSpPr>
        <p:spPr>
          <a:xfrm rot="5400000">
            <a:off x="4427537" y="3860799"/>
            <a:ext cx="431800" cy="288925"/>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28" name="27 Triángulo isósceles"/>
          <p:cNvSpPr/>
          <p:nvPr/>
        </p:nvSpPr>
        <p:spPr>
          <a:xfrm rot="5400000">
            <a:off x="6586537" y="3860799"/>
            <a:ext cx="431800" cy="288925"/>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pic>
        <p:nvPicPr>
          <p:cNvPr id="104481"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776" y="5099050"/>
            <a:ext cx="4513436" cy="174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Proceso alternativo"/>
          <p:cNvSpPr/>
          <p:nvPr/>
        </p:nvSpPr>
        <p:spPr>
          <a:xfrm>
            <a:off x="184932" y="5164124"/>
            <a:ext cx="3456384" cy="1617935"/>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sz="1600" b="1" dirty="0" smtClean="0"/>
              <a:t>El perfil del usuario de información pública a nivel nacional contrasta de manera importante con el perfil de nuestros reclamantes</a:t>
            </a:r>
            <a:endParaRPr lang="es-CL" sz="1600" b="1" dirty="0"/>
          </a:p>
        </p:txBody>
      </p:sp>
      <p:sp>
        <p:nvSpPr>
          <p:cNvPr id="11" name="10 Cerrar llave"/>
          <p:cNvSpPr/>
          <p:nvPr/>
        </p:nvSpPr>
        <p:spPr>
          <a:xfrm>
            <a:off x="3664159" y="5167647"/>
            <a:ext cx="431404" cy="1617935"/>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13" name="12 Conector recto"/>
          <p:cNvCxnSpPr/>
          <p:nvPr/>
        </p:nvCxnSpPr>
        <p:spPr>
          <a:xfrm>
            <a:off x="107504" y="5089525"/>
            <a:ext cx="8529256" cy="952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57188" y="214313"/>
            <a:ext cx="6500812"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a:t>
            </a:r>
            <a:endParaRPr lang="es-CL" sz="2800" b="1" dirty="0">
              <a:solidFill>
                <a:schemeClr val="accent5">
                  <a:lumMod val="60000"/>
                  <a:lumOff val="40000"/>
                </a:schemeClr>
              </a:solidFill>
              <a:latin typeface="Century Gothic" pitchFamily="34" charset="0"/>
            </a:endParaRPr>
          </a:p>
        </p:txBody>
      </p:sp>
      <p:sp>
        <p:nvSpPr>
          <p:cNvPr id="11" name="10 Llamada rectangular"/>
          <p:cNvSpPr/>
          <p:nvPr/>
        </p:nvSpPr>
        <p:spPr>
          <a:xfrm>
            <a:off x="5292725" y="908050"/>
            <a:ext cx="3671888" cy="1079500"/>
          </a:xfrm>
          <a:prstGeom prst="wedgeRectCallout">
            <a:avLst>
              <a:gd name="adj1" fmla="val -50037"/>
              <a:gd name="adj2" fmla="val -20611"/>
            </a:avLst>
          </a:prstGeom>
        </p:spPr>
        <p:style>
          <a:lnRef idx="3">
            <a:schemeClr val="lt1"/>
          </a:lnRef>
          <a:fillRef idx="1">
            <a:schemeClr val="accent6"/>
          </a:fillRef>
          <a:effectRef idx="1">
            <a:schemeClr val="accent6"/>
          </a:effectRef>
          <a:fontRef idx="minor">
            <a:schemeClr val="lt1"/>
          </a:fontRef>
        </p:style>
        <p:txBody>
          <a:bodyPr/>
          <a:lstStyle/>
          <a:p>
            <a:pPr>
              <a:defRPr/>
            </a:pPr>
            <a:endParaRPr lang="es-CL" sz="1400" dirty="0">
              <a:solidFill>
                <a:prstClr val="black"/>
              </a:solidFill>
            </a:endParaRPr>
          </a:p>
          <a:p>
            <a:pPr algn="ctr">
              <a:defRPr/>
            </a:pPr>
            <a:r>
              <a:rPr lang="es-CL" sz="1600" b="1" dirty="0">
                <a:solidFill>
                  <a:prstClr val="black"/>
                </a:solidFill>
              </a:rPr>
              <a:t>¿A través de qué medios solicitó esa información? </a:t>
            </a:r>
          </a:p>
          <a:p>
            <a:pPr algn="ctr">
              <a:defRPr/>
            </a:pPr>
            <a:r>
              <a:rPr lang="es-CL" sz="1200" b="1" dirty="0">
                <a:solidFill>
                  <a:prstClr val="black"/>
                </a:solidFill>
              </a:rPr>
              <a:t>(Respuesta múltiple)</a:t>
            </a:r>
          </a:p>
          <a:p>
            <a:pPr>
              <a:defRPr/>
            </a:pPr>
            <a:endParaRPr lang="es-CL" sz="1400" b="1" dirty="0">
              <a:solidFill>
                <a:prstClr val="black"/>
              </a:solidFill>
            </a:endParaRPr>
          </a:p>
          <a:p>
            <a:pPr>
              <a:defRPr/>
            </a:pPr>
            <a:endParaRPr lang="es-CL" sz="1400" dirty="0">
              <a:solidFill>
                <a:prstClr val="black"/>
              </a:solidFill>
            </a:endParaRPr>
          </a:p>
          <a:p>
            <a:pPr>
              <a:buFontTx/>
              <a:buChar char="-"/>
              <a:defRPr/>
            </a:pPr>
            <a:endParaRPr lang="es-CL" sz="1200" b="1" dirty="0">
              <a:solidFill>
                <a:prstClr val="black"/>
              </a:solidFill>
            </a:endParaRPr>
          </a:p>
        </p:txBody>
      </p:sp>
      <p:sp>
        <p:nvSpPr>
          <p:cNvPr id="2" name="1 Llamada con línea 1"/>
          <p:cNvSpPr/>
          <p:nvPr/>
        </p:nvSpPr>
        <p:spPr>
          <a:xfrm>
            <a:off x="5616575" y="5741988"/>
            <a:ext cx="3024188" cy="1008062"/>
          </a:xfrm>
          <a:prstGeom prst="borderCallout1">
            <a:avLst>
              <a:gd name="adj1" fmla="val 6970"/>
              <a:gd name="adj2" fmla="val -52706"/>
              <a:gd name="adj3" fmla="val -19803"/>
              <a:gd name="adj4" fmla="val -8662"/>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sz="1600" b="1" dirty="0">
                <a:solidFill>
                  <a:srgbClr val="1F497D"/>
                </a:solidFill>
              </a:rPr>
              <a:t>Se observa una mantención en las preferencias de los canales.</a:t>
            </a:r>
          </a:p>
        </p:txBody>
      </p:sp>
      <p:graphicFrame>
        <p:nvGraphicFramePr>
          <p:cNvPr id="106501" name="Chart 7"/>
          <p:cNvGraphicFramePr>
            <a:graphicFrameLocks/>
          </p:cNvGraphicFramePr>
          <p:nvPr/>
        </p:nvGraphicFramePr>
        <p:xfrm>
          <a:off x="127000" y="862013"/>
          <a:ext cx="4997450" cy="5910262"/>
        </p:xfrm>
        <a:graphic>
          <a:graphicData uri="http://schemas.openxmlformats.org/presentationml/2006/ole">
            <mc:AlternateContent xmlns:mc="http://schemas.openxmlformats.org/markup-compatibility/2006">
              <mc:Choice xmlns:v="urn:schemas-microsoft-com:vml" Requires="v">
                <p:oleObj spid="_x0000_s106555" name="Gráfico" r:id="rId5" imgW="4972217" imgH="5886562" progId="Excel.Chart.8">
                  <p:embed/>
                </p:oleObj>
              </mc:Choice>
              <mc:Fallback>
                <p:oleObj name="Gráfico" r:id="rId5" imgW="4972217" imgH="5886562" progId="Excel.Char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 y="862013"/>
                        <a:ext cx="499745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12 Tabla"/>
          <p:cNvGraphicFramePr>
            <a:graphicFrameLocks noGrp="1"/>
          </p:cNvGraphicFramePr>
          <p:nvPr/>
        </p:nvGraphicFramePr>
        <p:xfrm>
          <a:off x="5148263" y="2465388"/>
          <a:ext cx="3816350" cy="3195638"/>
        </p:xfrm>
        <a:graphic>
          <a:graphicData uri="http://schemas.openxmlformats.org/drawingml/2006/table">
            <a:tbl>
              <a:tblPr firstRow="1" bandRow="1">
                <a:tableStyleId>{9DCAF9ED-07DC-4A11-8D7F-57B35C25682E}</a:tableStyleId>
              </a:tblPr>
              <a:tblGrid>
                <a:gridCol w="1440130"/>
                <a:gridCol w="648060"/>
                <a:gridCol w="576053"/>
                <a:gridCol w="576053"/>
                <a:gridCol w="576054"/>
              </a:tblGrid>
              <a:tr h="431878">
                <a:tc>
                  <a:txBody>
                    <a:bodyPr/>
                    <a:lstStyle/>
                    <a:p>
                      <a:pPr algn="ctr"/>
                      <a:endParaRPr lang="es-ES" sz="1200" dirty="0"/>
                    </a:p>
                  </a:txBody>
                  <a:tcPr marL="91428" marR="91428" marT="45702" marB="45702" anchor="ctr">
                    <a:solidFill>
                      <a:schemeClr val="accent1">
                        <a:lumMod val="60000"/>
                        <a:lumOff val="40000"/>
                      </a:schemeClr>
                    </a:solidFill>
                  </a:tcPr>
                </a:tc>
                <a:tc>
                  <a:txBody>
                    <a:bodyPr/>
                    <a:lstStyle/>
                    <a:p>
                      <a:pPr algn="ctr"/>
                      <a:r>
                        <a:rPr lang="es-ES" sz="1400" dirty="0" smtClean="0"/>
                        <a:t>2015</a:t>
                      </a:r>
                      <a:endParaRPr lang="es-ES" sz="1400" dirty="0"/>
                    </a:p>
                  </a:txBody>
                  <a:tcPr marL="91428" marR="91428" marT="45702" marB="45702" anchor="ctr">
                    <a:solidFill>
                      <a:schemeClr val="accent1">
                        <a:lumMod val="60000"/>
                        <a:lumOff val="40000"/>
                      </a:schemeClr>
                    </a:solidFill>
                  </a:tcPr>
                </a:tc>
                <a:tc>
                  <a:txBody>
                    <a:bodyPr/>
                    <a:lstStyle/>
                    <a:p>
                      <a:pPr algn="ctr"/>
                      <a:r>
                        <a:rPr lang="es-ES" sz="1400" dirty="0" smtClean="0"/>
                        <a:t>2014</a:t>
                      </a:r>
                      <a:endParaRPr lang="es-ES" sz="1400" dirty="0"/>
                    </a:p>
                  </a:txBody>
                  <a:tcPr marL="91428" marR="91428" marT="45702" marB="45702" anchor="ctr">
                    <a:solidFill>
                      <a:schemeClr val="accent1">
                        <a:lumMod val="60000"/>
                        <a:lumOff val="40000"/>
                      </a:schemeClr>
                    </a:solidFill>
                  </a:tcPr>
                </a:tc>
                <a:tc>
                  <a:txBody>
                    <a:bodyPr/>
                    <a:lstStyle/>
                    <a:p>
                      <a:pPr algn="ctr"/>
                      <a:r>
                        <a:rPr lang="es-CL" sz="1400" dirty="0" smtClean="0"/>
                        <a:t>2013</a:t>
                      </a:r>
                      <a:endParaRPr lang="es-ES" sz="1400" dirty="0"/>
                    </a:p>
                  </a:txBody>
                  <a:tcPr marL="91428" marR="91428" marT="45702" marB="45702" anchor="ctr">
                    <a:solidFill>
                      <a:schemeClr val="accent1">
                        <a:lumMod val="60000"/>
                        <a:lumOff val="40000"/>
                      </a:schemeClr>
                    </a:solidFill>
                  </a:tcPr>
                </a:tc>
                <a:tc>
                  <a:txBody>
                    <a:bodyPr/>
                    <a:lstStyle/>
                    <a:p>
                      <a:pPr algn="ctr"/>
                      <a:r>
                        <a:rPr lang="es-CL" sz="1400" dirty="0" smtClean="0"/>
                        <a:t>2012</a:t>
                      </a:r>
                      <a:endParaRPr lang="es-ES" sz="1400" dirty="0"/>
                    </a:p>
                  </a:txBody>
                  <a:tcPr marL="91428" marR="91428" marT="45702" marB="45702" anchor="ctr">
                    <a:solidFill>
                      <a:schemeClr val="accent1">
                        <a:lumMod val="60000"/>
                        <a:lumOff val="40000"/>
                      </a:schemeClr>
                    </a:solidFill>
                  </a:tcPr>
                </a:tc>
              </a:tr>
              <a:tr h="431878">
                <a:tc>
                  <a:txBody>
                    <a:bodyPr/>
                    <a:lstStyle/>
                    <a:p>
                      <a:pPr algn="l"/>
                      <a:r>
                        <a:rPr lang="es-CL" sz="1400" dirty="0" smtClean="0"/>
                        <a:t>Presencialmente</a:t>
                      </a:r>
                      <a:endParaRPr lang="es-ES" sz="1400" dirty="0"/>
                    </a:p>
                  </a:txBody>
                  <a:tcPr marL="91428" marR="91428" marT="45702" marB="45702"/>
                </a:tc>
                <a:tc>
                  <a:txBody>
                    <a:bodyPr/>
                    <a:lstStyle/>
                    <a:p>
                      <a:pPr algn="ctr"/>
                      <a:r>
                        <a:rPr lang="es-ES" sz="1400" b="1" dirty="0" smtClean="0"/>
                        <a:t>75%</a:t>
                      </a:r>
                      <a:endParaRPr lang="es-ES" sz="1400" b="1" dirty="0"/>
                    </a:p>
                  </a:txBody>
                  <a:tcPr marL="91428" marR="91428" marT="45702" marB="45702"/>
                </a:tc>
                <a:tc>
                  <a:txBody>
                    <a:bodyPr/>
                    <a:lstStyle/>
                    <a:p>
                      <a:pPr algn="ctr"/>
                      <a:r>
                        <a:rPr lang="es-ES" sz="1400" b="1" dirty="0" smtClean="0"/>
                        <a:t>73%</a:t>
                      </a:r>
                      <a:endParaRPr lang="es-ES" sz="1400" b="1" dirty="0"/>
                    </a:p>
                  </a:txBody>
                  <a:tcPr marL="91428" marR="91428" marT="45702" marB="45702"/>
                </a:tc>
                <a:tc>
                  <a:txBody>
                    <a:bodyPr/>
                    <a:lstStyle/>
                    <a:p>
                      <a:pPr algn="ctr"/>
                      <a:r>
                        <a:rPr lang="es-CL" sz="1400" b="0" dirty="0" smtClean="0"/>
                        <a:t>81%</a:t>
                      </a:r>
                      <a:endParaRPr lang="es-ES" sz="1400" b="0" dirty="0"/>
                    </a:p>
                  </a:txBody>
                  <a:tcPr marL="91428" marR="91428" marT="45702" marB="45702"/>
                </a:tc>
                <a:tc>
                  <a:txBody>
                    <a:bodyPr/>
                    <a:lstStyle/>
                    <a:p>
                      <a:pPr algn="ctr"/>
                      <a:r>
                        <a:rPr lang="es-CL" sz="1400" dirty="0" smtClean="0"/>
                        <a:t>78%</a:t>
                      </a:r>
                      <a:endParaRPr lang="es-ES" sz="1400" dirty="0"/>
                    </a:p>
                  </a:txBody>
                  <a:tcPr marL="91428" marR="91428" marT="45702" marB="45702"/>
                </a:tc>
              </a:tr>
              <a:tr h="431878">
                <a:tc>
                  <a:txBody>
                    <a:bodyPr/>
                    <a:lstStyle/>
                    <a:p>
                      <a:pPr algn="l"/>
                      <a:r>
                        <a:rPr lang="es-CL" sz="1400" dirty="0" smtClean="0"/>
                        <a:t>Página web</a:t>
                      </a:r>
                      <a:endParaRPr lang="es-ES" sz="1400" dirty="0"/>
                    </a:p>
                  </a:txBody>
                  <a:tcPr marL="91428" marR="91428" marT="45702" marB="45702"/>
                </a:tc>
                <a:tc>
                  <a:txBody>
                    <a:bodyPr/>
                    <a:lstStyle/>
                    <a:p>
                      <a:pPr algn="ctr"/>
                      <a:r>
                        <a:rPr lang="es-ES" sz="1400" b="1" dirty="0" smtClean="0"/>
                        <a:t>15%</a:t>
                      </a:r>
                      <a:endParaRPr lang="es-ES" sz="1400" b="1" dirty="0"/>
                    </a:p>
                  </a:txBody>
                  <a:tcPr marL="91428" marR="91428" marT="45702" marB="45702"/>
                </a:tc>
                <a:tc>
                  <a:txBody>
                    <a:bodyPr/>
                    <a:lstStyle/>
                    <a:p>
                      <a:pPr algn="ctr"/>
                      <a:r>
                        <a:rPr lang="es-ES" sz="1400" b="1" dirty="0" smtClean="0"/>
                        <a:t>17%</a:t>
                      </a:r>
                      <a:endParaRPr lang="es-ES" sz="1400" b="1" dirty="0"/>
                    </a:p>
                  </a:txBody>
                  <a:tcPr marL="91428" marR="91428" marT="45702" marB="45702"/>
                </a:tc>
                <a:tc>
                  <a:txBody>
                    <a:bodyPr/>
                    <a:lstStyle/>
                    <a:p>
                      <a:pPr algn="ctr"/>
                      <a:r>
                        <a:rPr lang="es-CL" sz="1400" b="0" dirty="0" smtClean="0"/>
                        <a:t>13%</a:t>
                      </a:r>
                      <a:endParaRPr lang="es-ES" sz="1400" b="0" dirty="0"/>
                    </a:p>
                  </a:txBody>
                  <a:tcPr marL="91428" marR="91428" marT="45702" marB="45702"/>
                </a:tc>
                <a:tc>
                  <a:txBody>
                    <a:bodyPr/>
                    <a:lstStyle/>
                    <a:p>
                      <a:pPr algn="ctr"/>
                      <a:r>
                        <a:rPr lang="es-CL" sz="1400" dirty="0" smtClean="0"/>
                        <a:t>14%</a:t>
                      </a:r>
                      <a:endParaRPr lang="es-ES" sz="1400" dirty="0"/>
                    </a:p>
                  </a:txBody>
                  <a:tcPr marL="91428" marR="91428" marT="45702" marB="45702"/>
                </a:tc>
              </a:tr>
              <a:tr h="431878">
                <a:tc>
                  <a:txBody>
                    <a:bodyPr/>
                    <a:lstStyle/>
                    <a:p>
                      <a:pPr algn="l"/>
                      <a:r>
                        <a:rPr lang="es-CL" sz="1400" dirty="0" smtClean="0"/>
                        <a:t>Teléfono</a:t>
                      </a:r>
                      <a:endParaRPr lang="es-ES" sz="1400" dirty="0"/>
                    </a:p>
                  </a:txBody>
                  <a:tcPr marL="91428" marR="91428" marT="45702" marB="45702"/>
                </a:tc>
                <a:tc>
                  <a:txBody>
                    <a:bodyPr/>
                    <a:lstStyle/>
                    <a:p>
                      <a:pPr algn="ctr"/>
                      <a:r>
                        <a:rPr lang="es-ES" sz="1400" b="1" dirty="0" smtClean="0"/>
                        <a:t>6%</a:t>
                      </a:r>
                      <a:endParaRPr lang="es-ES" sz="1400" b="1" dirty="0"/>
                    </a:p>
                  </a:txBody>
                  <a:tcPr marL="91428" marR="91428" marT="45702" marB="45702"/>
                </a:tc>
                <a:tc>
                  <a:txBody>
                    <a:bodyPr/>
                    <a:lstStyle/>
                    <a:p>
                      <a:pPr algn="ctr"/>
                      <a:r>
                        <a:rPr lang="es-ES" sz="1400" b="1" dirty="0" smtClean="0"/>
                        <a:t>5%</a:t>
                      </a:r>
                      <a:endParaRPr lang="es-ES" sz="1400" b="1" dirty="0"/>
                    </a:p>
                  </a:txBody>
                  <a:tcPr marL="91428" marR="91428" marT="45702" marB="45702"/>
                </a:tc>
                <a:tc>
                  <a:txBody>
                    <a:bodyPr/>
                    <a:lstStyle/>
                    <a:p>
                      <a:pPr algn="ctr"/>
                      <a:r>
                        <a:rPr lang="es-CL" sz="1400" b="0" dirty="0" smtClean="0"/>
                        <a:t>4%</a:t>
                      </a:r>
                      <a:endParaRPr lang="es-ES" sz="1400" b="0" dirty="0"/>
                    </a:p>
                  </a:txBody>
                  <a:tcPr marL="91428" marR="91428" marT="45702" marB="45702"/>
                </a:tc>
                <a:tc>
                  <a:txBody>
                    <a:bodyPr/>
                    <a:lstStyle/>
                    <a:p>
                      <a:pPr algn="ctr"/>
                      <a:r>
                        <a:rPr lang="es-CL" sz="1400" dirty="0" smtClean="0"/>
                        <a:t>4%</a:t>
                      </a:r>
                      <a:endParaRPr lang="es-ES" sz="1400" dirty="0"/>
                    </a:p>
                  </a:txBody>
                  <a:tcPr marL="91428" marR="91428" marT="45702" marB="45702"/>
                </a:tc>
              </a:tr>
              <a:tr h="518124">
                <a:tc>
                  <a:txBody>
                    <a:bodyPr/>
                    <a:lstStyle/>
                    <a:p>
                      <a:pPr algn="l"/>
                      <a:r>
                        <a:rPr lang="es-CL" sz="1400" dirty="0" smtClean="0"/>
                        <a:t>Correo</a:t>
                      </a:r>
                      <a:r>
                        <a:rPr lang="es-CL" sz="1400" baseline="0" dirty="0" smtClean="0"/>
                        <a:t> electrónico</a:t>
                      </a:r>
                      <a:endParaRPr lang="es-ES" sz="1400" dirty="0"/>
                    </a:p>
                  </a:txBody>
                  <a:tcPr marL="91428" marR="91428" marT="45702" marB="45702"/>
                </a:tc>
                <a:tc>
                  <a:txBody>
                    <a:bodyPr/>
                    <a:lstStyle/>
                    <a:p>
                      <a:pPr algn="ctr"/>
                      <a:r>
                        <a:rPr lang="es-ES" sz="1400" b="1" dirty="0" smtClean="0"/>
                        <a:t>2%</a:t>
                      </a:r>
                      <a:endParaRPr lang="es-ES" sz="1400" b="1" dirty="0"/>
                    </a:p>
                  </a:txBody>
                  <a:tcPr marL="91428" marR="91428" marT="45702" marB="45702"/>
                </a:tc>
                <a:tc>
                  <a:txBody>
                    <a:bodyPr/>
                    <a:lstStyle/>
                    <a:p>
                      <a:pPr algn="ctr"/>
                      <a:r>
                        <a:rPr lang="es-ES" sz="1400" b="1" dirty="0" smtClean="0"/>
                        <a:t>2%</a:t>
                      </a:r>
                      <a:endParaRPr lang="es-ES" sz="1400" b="1" dirty="0"/>
                    </a:p>
                  </a:txBody>
                  <a:tcPr marL="91428" marR="91428" marT="45702" marB="45702"/>
                </a:tc>
                <a:tc>
                  <a:txBody>
                    <a:bodyPr/>
                    <a:lstStyle/>
                    <a:p>
                      <a:pPr algn="ctr"/>
                      <a:r>
                        <a:rPr lang="es-CL" sz="1400" b="0" dirty="0" smtClean="0"/>
                        <a:t>3%</a:t>
                      </a:r>
                      <a:endParaRPr lang="es-ES" sz="1400" b="0" dirty="0"/>
                    </a:p>
                  </a:txBody>
                  <a:tcPr marL="91428" marR="91428" marT="45702" marB="45702"/>
                </a:tc>
                <a:tc>
                  <a:txBody>
                    <a:bodyPr/>
                    <a:lstStyle/>
                    <a:p>
                      <a:pPr algn="ctr"/>
                      <a:r>
                        <a:rPr lang="es-CL" sz="1400" dirty="0" smtClean="0"/>
                        <a:t>3%</a:t>
                      </a:r>
                      <a:endParaRPr lang="es-ES" sz="1400" dirty="0"/>
                    </a:p>
                  </a:txBody>
                  <a:tcPr marL="91428" marR="91428" marT="45702" marB="45702"/>
                </a:tc>
              </a:tr>
              <a:tr h="431878">
                <a:tc>
                  <a:txBody>
                    <a:bodyPr/>
                    <a:lstStyle/>
                    <a:p>
                      <a:pPr algn="l"/>
                      <a:r>
                        <a:rPr lang="es-CL" sz="1400" dirty="0" smtClean="0"/>
                        <a:t>Correo postal</a:t>
                      </a:r>
                      <a:endParaRPr lang="es-ES" sz="1400" dirty="0"/>
                    </a:p>
                  </a:txBody>
                  <a:tcPr marL="91428" marR="91428" marT="45702" marB="45702"/>
                </a:tc>
                <a:tc>
                  <a:txBody>
                    <a:bodyPr/>
                    <a:lstStyle/>
                    <a:p>
                      <a:pPr algn="ctr"/>
                      <a:r>
                        <a:rPr lang="es-ES" sz="1400" b="1" dirty="0" smtClean="0"/>
                        <a:t>1%</a:t>
                      </a:r>
                      <a:endParaRPr lang="es-ES" sz="1400" b="1" dirty="0"/>
                    </a:p>
                  </a:txBody>
                  <a:tcPr marL="91428" marR="91428" marT="45702" marB="45702"/>
                </a:tc>
                <a:tc>
                  <a:txBody>
                    <a:bodyPr/>
                    <a:lstStyle/>
                    <a:p>
                      <a:pPr algn="ctr"/>
                      <a:r>
                        <a:rPr lang="es-ES" sz="1400" b="1" dirty="0" smtClean="0"/>
                        <a:t>2%</a:t>
                      </a:r>
                      <a:endParaRPr lang="es-ES" sz="1400" b="1" dirty="0"/>
                    </a:p>
                  </a:txBody>
                  <a:tcPr marL="91428" marR="91428" marT="45702" marB="45702"/>
                </a:tc>
                <a:tc>
                  <a:txBody>
                    <a:bodyPr/>
                    <a:lstStyle/>
                    <a:p>
                      <a:pPr algn="ctr"/>
                      <a:r>
                        <a:rPr lang="es-CL" sz="1400" b="0" dirty="0" smtClean="0"/>
                        <a:t>3%</a:t>
                      </a:r>
                      <a:endParaRPr lang="es-ES" sz="1400" b="0" dirty="0"/>
                    </a:p>
                  </a:txBody>
                  <a:tcPr marL="91428" marR="91428" marT="45702" marB="45702"/>
                </a:tc>
                <a:tc>
                  <a:txBody>
                    <a:bodyPr/>
                    <a:lstStyle/>
                    <a:p>
                      <a:pPr algn="ctr"/>
                      <a:r>
                        <a:rPr lang="es-CL" sz="1400" dirty="0" smtClean="0"/>
                        <a:t>1%</a:t>
                      </a:r>
                      <a:endParaRPr lang="es-ES" sz="1400" dirty="0"/>
                    </a:p>
                  </a:txBody>
                  <a:tcPr marL="91428" marR="91428" marT="45702" marB="45702"/>
                </a:tc>
              </a:tr>
              <a:tr h="518124">
                <a:tc>
                  <a:txBody>
                    <a:bodyPr/>
                    <a:lstStyle/>
                    <a:p>
                      <a:pPr algn="l"/>
                      <a:r>
                        <a:rPr lang="es-ES" sz="1400" dirty="0" smtClean="0"/>
                        <a:t>Portal de Transparencia</a:t>
                      </a:r>
                      <a:r>
                        <a:rPr lang="es-ES" sz="1400" baseline="0" dirty="0" smtClean="0"/>
                        <a:t> </a:t>
                      </a:r>
                      <a:endParaRPr lang="es-ES" sz="1400" dirty="0"/>
                    </a:p>
                  </a:txBody>
                  <a:tcPr marL="91428" marR="91428" marT="45702" marB="45702">
                    <a:solidFill>
                      <a:schemeClr val="bg1"/>
                    </a:solidFill>
                  </a:tcPr>
                </a:tc>
                <a:tc>
                  <a:txBody>
                    <a:bodyPr/>
                    <a:lstStyle/>
                    <a:p>
                      <a:pPr algn="ctr"/>
                      <a:r>
                        <a:rPr lang="es-ES" sz="1400" b="1" dirty="0" smtClean="0"/>
                        <a:t>1%</a:t>
                      </a:r>
                      <a:endParaRPr lang="es-ES" sz="1400" b="1" dirty="0"/>
                    </a:p>
                  </a:txBody>
                  <a:tcPr marL="91428" marR="91428" marT="45702" marB="45702">
                    <a:solidFill>
                      <a:schemeClr val="bg1"/>
                    </a:solidFill>
                  </a:tcPr>
                </a:tc>
                <a:tc>
                  <a:txBody>
                    <a:bodyPr/>
                    <a:lstStyle/>
                    <a:p>
                      <a:pPr algn="ctr"/>
                      <a:r>
                        <a:rPr lang="es-ES" sz="1400" b="1" dirty="0" smtClean="0"/>
                        <a:t>1%</a:t>
                      </a:r>
                      <a:endParaRPr lang="es-ES" sz="1400" b="1" dirty="0"/>
                    </a:p>
                  </a:txBody>
                  <a:tcPr marL="91428" marR="91428" marT="45702" marB="45702">
                    <a:solidFill>
                      <a:schemeClr val="bg1"/>
                    </a:solidFill>
                  </a:tcPr>
                </a:tc>
                <a:tc>
                  <a:txBody>
                    <a:bodyPr/>
                    <a:lstStyle/>
                    <a:p>
                      <a:pPr algn="ctr"/>
                      <a:r>
                        <a:rPr lang="es-ES" sz="1400" b="1" dirty="0" smtClean="0"/>
                        <a:t>-</a:t>
                      </a:r>
                      <a:endParaRPr lang="es-ES" sz="1400" b="1" dirty="0"/>
                    </a:p>
                  </a:txBody>
                  <a:tcPr marL="91428" marR="91428" marT="45702" marB="45702">
                    <a:solidFill>
                      <a:schemeClr val="bg1"/>
                    </a:solidFill>
                  </a:tcPr>
                </a:tc>
                <a:tc>
                  <a:txBody>
                    <a:bodyPr/>
                    <a:lstStyle/>
                    <a:p>
                      <a:pPr algn="ctr"/>
                      <a:r>
                        <a:rPr lang="es-ES" sz="1400" dirty="0" smtClean="0"/>
                        <a:t>-</a:t>
                      </a:r>
                      <a:endParaRPr lang="es-ES" sz="1400" dirty="0"/>
                    </a:p>
                  </a:txBody>
                  <a:tcPr marL="91428" marR="91428" marT="45702" marB="45702">
                    <a:solidFill>
                      <a:schemeClr val="bg1"/>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8229600" cy="714375"/>
          </a:xfrm>
        </p:spPr>
        <p:txBody>
          <a:bodyPr rtlCol="0">
            <a:normAutofit fontScale="90000"/>
          </a:bodyPr>
          <a:lstStyle/>
          <a:p>
            <a:pPr algn="l" eaLnBrk="1" fontAlgn="auto" hangingPunct="1">
              <a:spcAft>
                <a:spcPts val="0"/>
              </a:spcAft>
              <a:defRPr/>
            </a:pPr>
            <a:r>
              <a:rPr lang="es-CL" b="1" dirty="0" smtClean="0">
                <a:solidFill>
                  <a:schemeClr val="accent5">
                    <a:lumMod val="60000"/>
                    <a:lumOff val="40000"/>
                  </a:schemeClr>
                </a:solidFill>
                <a:latin typeface="Century Gothic" pitchFamily="34" charset="0"/>
              </a:rPr>
              <a:t>¿Qué se </a:t>
            </a:r>
            <a:r>
              <a:rPr lang="es-CL" b="1" dirty="0">
                <a:solidFill>
                  <a:schemeClr val="accent5">
                    <a:lumMod val="60000"/>
                    <a:lumOff val="40000"/>
                  </a:schemeClr>
                </a:solidFill>
                <a:latin typeface="Century Gothic" pitchFamily="34" charset="0"/>
              </a:rPr>
              <a:t>m</a:t>
            </a:r>
            <a:r>
              <a:rPr lang="es-CL" b="1" dirty="0" smtClean="0">
                <a:solidFill>
                  <a:schemeClr val="accent5">
                    <a:lumMod val="60000"/>
                    <a:lumOff val="40000"/>
                  </a:schemeClr>
                </a:solidFill>
                <a:latin typeface="Century Gothic" pitchFamily="34" charset="0"/>
              </a:rPr>
              <a:t>ide?</a:t>
            </a:r>
            <a:endParaRPr lang="es-CL" b="1" dirty="0">
              <a:solidFill>
                <a:schemeClr val="accent5">
                  <a:lumMod val="60000"/>
                  <a:lumOff val="40000"/>
                </a:schemeClr>
              </a:solidFill>
              <a:latin typeface="Century Gothic" pitchFamily="34" charset="0"/>
            </a:endParaRPr>
          </a:p>
        </p:txBody>
      </p:sp>
      <p:sp>
        <p:nvSpPr>
          <p:cNvPr id="11" name="10 CuadroTexto"/>
          <p:cNvSpPr txBox="1"/>
          <p:nvPr/>
        </p:nvSpPr>
        <p:spPr>
          <a:xfrm>
            <a:off x="250825" y="2717800"/>
            <a:ext cx="1506538" cy="18161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CL" sz="1600" b="1" dirty="0">
                <a:solidFill>
                  <a:prstClr val="black"/>
                </a:solidFill>
              </a:rPr>
              <a:t>Valoración de la Transparencia y el Derecho de Acceso a la Información Pública.</a:t>
            </a:r>
            <a:endParaRPr lang="es-CL" sz="1700" dirty="0">
              <a:solidFill>
                <a:prstClr val="black"/>
              </a:solidFill>
            </a:endParaRPr>
          </a:p>
        </p:txBody>
      </p:sp>
      <p:sp>
        <p:nvSpPr>
          <p:cNvPr id="58372" name="11 CuadroTexto"/>
          <p:cNvSpPr txBox="1">
            <a:spLocks noChangeArrowheads="1"/>
          </p:cNvSpPr>
          <p:nvPr/>
        </p:nvSpPr>
        <p:spPr bwMode="auto">
          <a:xfrm>
            <a:off x="250825" y="765175"/>
            <a:ext cx="867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latin typeface="Calibri" pitchFamily="34" charset="0"/>
              </a:rPr>
              <a:t>Desde el punto de vista del componente ciudadano, resultan particularmente relevantes 3 tipos de elementos que permiten dar cuenta del nivel de penetración del Derecho de Acceso a la Información Pública en el país:</a:t>
            </a:r>
            <a:endParaRPr lang="es-ES" altLang="es-CL" sz="1600">
              <a:solidFill>
                <a:srgbClr val="000000"/>
              </a:solidFill>
              <a:latin typeface="Calibri" pitchFamily="34" charset="0"/>
            </a:endParaRPr>
          </a:p>
        </p:txBody>
      </p:sp>
      <p:sp>
        <p:nvSpPr>
          <p:cNvPr id="13" name="12 CuadroTexto"/>
          <p:cNvSpPr txBox="1"/>
          <p:nvPr/>
        </p:nvSpPr>
        <p:spPr>
          <a:xfrm>
            <a:off x="1757363" y="2717800"/>
            <a:ext cx="1512887" cy="18161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endParaRPr lang="es-CL" sz="1600" b="1" dirty="0">
              <a:solidFill>
                <a:prstClr val="black"/>
              </a:solidFill>
            </a:endParaRPr>
          </a:p>
          <a:p>
            <a:pPr algn="ctr">
              <a:defRPr/>
            </a:pPr>
            <a:r>
              <a:rPr lang="es-CL" sz="1600" b="1" dirty="0">
                <a:solidFill>
                  <a:prstClr val="black"/>
                </a:solidFill>
              </a:rPr>
              <a:t>Conocimiento del Derecho y sus mecanismos de uso y exigibilidad.</a:t>
            </a:r>
          </a:p>
        </p:txBody>
      </p:sp>
      <p:sp>
        <p:nvSpPr>
          <p:cNvPr id="14" name="13 CuadroTexto"/>
          <p:cNvSpPr txBox="1"/>
          <p:nvPr/>
        </p:nvSpPr>
        <p:spPr>
          <a:xfrm>
            <a:off x="5135563" y="2201863"/>
            <a:ext cx="1739900" cy="2308225"/>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p>
            <a:pPr algn="ctr">
              <a:defRPr/>
            </a:pPr>
            <a:endParaRPr lang="es-CL" sz="1600" b="1" dirty="0">
              <a:solidFill>
                <a:prstClr val="black"/>
              </a:solidFill>
            </a:endParaRPr>
          </a:p>
          <a:p>
            <a:pPr algn="ctr">
              <a:defRPr/>
            </a:pPr>
            <a:r>
              <a:rPr lang="es-CL" sz="1600" b="1" dirty="0">
                <a:solidFill>
                  <a:prstClr val="black"/>
                </a:solidFill>
              </a:rPr>
              <a:t>Percepciones de los ciudadanos sobre su relación con el Estado y expectativas sobre la información pública</a:t>
            </a:r>
          </a:p>
        </p:txBody>
      </p:sp>
      <p:sp>
        <p:nvSpPr>
          <p:cNvPr id="15" name="14 CuadroTexto"/>
          <p:cNvSpPr txBox="1"/>
          <p:nvPr/>
        </p:nvSpPr>
        <p:spPr>
          <a:xfrm>
            <a:off x="3270250" y="2717800"/>
            <a:ext cx="1652588" cy="18161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endParaRPr lang="es-CL" sz="1600" b="1" dirty="0">
              <a:solidFill>
                <a:prstClr val="black"/>
              </a:solidFill>
            </a:endParaRPr>
          </a:p>
          <a:p>
            <a:pPr algn="ctr">
              <a:defRPr/>
            </a:pPr>
            <a:r>
              <a:rPr lang="es-CL" sz="1600" b="1" dirty="0">
                <a:solidFill>
                  <a:prstClr val="black"/>
                </a:solidFill>
              </a:rPr>
              <a:t>Disposición al uso de la Ley y los mecanismos de exigibilidad del Derecho y uso real</a:t>
            </a:r>
          </a:p>
        </p:txBody>
      </p:sp>
      <p:sp>
        <p:nvSpPr>
          <p:cNvPr id="16" name="15 Rectángulo"/>
          <p:cNvSpPr/>
          <p:nvPr/>
        </p:nvSpPr>
        <p:spPr>
          <a:xfrm>
            <a:off x="250825" y="1557338"/>
            <a:ext cx="8677275" cy="50323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L" sz="1500" b="1" dirty="0">
                <a:solidFill>
                  <a:prstClr val="black"/>
                </a:solidFill>
              </a:rPr>
              <a:t>SECCIÓN PERMANENTE</a:t>
            </a:r>
            <a:endParaRPr lang="es-ES" sz="1500" b="1" dirty="0">
              <a:solidFill>
                <a:prstClr val="black"/>
              </a:solidFill>
            </a:endParaRPr>
          </a:p>
        </p:txBody>
      </p:sp>
      <p:sp>
        <p:nvSpPr>
          <p:cNvPr id="18" name="17 Rectángulo"/>
          <p:cNvSpPr/>
          <p:nvPr/>
        </p:nvSpPr>
        <p:spPr>
          <a:xfrm>
            <a:off x="6151563" y="4740275"/>
            <a:ext cx="2808287" cy="403225"/>
          </a:xfrm>
          <a:prstGeom prst="rect">
            <a:avLst/>
          </a:prstGeom>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s-ES" sz="1500" b="1" dirty="0">
                <a:solidFill>
                  <a:prstClr val="black"/>
                </a:solidFill>
              </a:rPr>
              <a:t>SECCIÓN MÓVIL: LOBBY</a:t>
            </a:r>
          </a:p>
        </p:txBody>
      </p:sp>
      <p:sp>
        <p:nvSpPr>
          <p:cNvPr id="20" name="19 CuadroTexto"/>
          <p:cNvSpPr txBox="1"/>
          <p:nvPr/>
        </p:nvSpPr>
        <p:spPr>
          <a:xfrm>
            <a:off x="7019925" y="2201863"/>
            <a:ext cx="1939925" cy="23082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endParaRPr lang="es-CL" sz="1600" b="1" dirty="0">
              <a:solidFill>
                <a:prstClr val="black"/>
              </a:solidFill>
            </a:endParaRPr>
          </a:p>
          <a:p>
            <a:pPr algn="ctr">
              <a:defRPr/>
            </a:pPr>
            <a:endParaRPr lang="es-CL" sz="1600" b="1" dirty="0">
              <a:solidFill>
                <a:prstClr val="black"/>
              </a:solidFill>
            </a:endParaRPr>
          </a:p>
          <a:p>
            <a:pPr algn="ctr">
              <a:defRPr/>
            </a:pPr>
            <a:endParaRPr lang="es-CL" sz="1600" b="1" dirty="0">
              <a:solidFill>
                <a:prstClr val="black"/>
              </a:solidFill>
            </a:endParaRPr>
          </a:p>
          <a:p>
            <a:pPr algn="ctr">
              <a:defRPr/>
            </a:pPr>
            <a:r>
              <a:rPr lang="es-CL" sz="1600" b="1" dirty="0">
                <a:solidFill>
                  <a:prstClr val="black"/>
                </a:solidFill>
              </a:rPr>
              <a:t>Características socio-demográficas</a:t>
            </a:r>
          </a:p>
          <a:p>
            <a:pPr algn="ctr">
              <a:defRPr/>
            </a:pPr>
            <a:endParaRPr lang="es-CL" sz="1600" b="1" dirty="0">
              <a:solidFill>
                <a:prstClr val="black"/>
              </a:solidFill>
            </a:endParaRPr>
          </a:p>
          <a:p>
            <a:pPr algn="ctr">
              <a:defRPr/>
            </a:pPr>
            <a:endParaRPr lang="es-CL" sz="1600" b="1" dirty="0">
              <a:solidFill>
                <a:prstClr val="black"/>
              </a:solidFill>
            </a:endParaRPr>
          </a:p>
          <a:p>
            <a:pPr algn="ctr">
              <a:defRPr/>
            </a:pPr>
            <a:endParaRPr lang="es-CL" sz="1600" b="1" dirty="0">
              <a:solidFill>
                <a:prstClr val="black"/>
              </a:solidFill>
            </a:endParaRPr>
          </a:p>
          <a:p>
            <a:pPr algn="ctr">
              <a:defRPr/>
            </a:pPr>
            <a:endParaRPr lang="es-CL" sz="1600" b="1" dirty="0">
              <a:solidFill>
                <a:prstClr val="black"/>
              </a:solidFill>
            </a:endParaRPr>
          </a:p>
        </p:txBody>
      </p:sp>
      <p:sp>
        <p:nvSpPr>
          <p:cNvPr id="21" name="20 Rectángulo"/>
          <p:cNvSpPr/>
          <p:nvPr/>
        </p:nvSpPr>
        <p:spPr>
          <a:xfrm>
            <a:off x="250825" y="4724400"/>
            <a:ext cx="5761038" cy="37782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C000"/>
            </a:solidFill>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s-ES" sz="1500" b="1" dirty="0">
                <a:solidFill>
                  <a:prstClr val="black"/>
                </a:solidFill>
              </a:rPr>
              <a:t>SECCIÓN CONTIGENTE 2015: Confianza y Corrupción</a:t>
            </a:r>
          </a:p>
        </p:txBody>
      </p:sp>
      <p:sp>
        <p:nvSpPr>
          <p:cNvPr id="2" name="1 Rectángulo"/>
          <p:cNvSpPr/>
          <p:nvPr/>
        </p:nvSpPr>
        <p:spPr>
          <a:xfrm>
            <a:off x="250824" y="5216525"/>
            <a:ext cx="2027238" cy="145283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sz="1400" b="1" dirty="0">
              <a:solidFill>
                <a:prstClr val="black"/>
              </a:solidFill>
            </a:endParaRPr>
          </a:p>
          <a:p>
            <a:pPr algn="ctr">
              <a:defRPr/>
            </a:pPr>
            <a:r>
              <a:rPr lang="es-ES" sz="1400" b="1" dirty="0">
                <a:solidFill>
                  <a:prstClr val="black"/>
                </a:solidFill>
              </a:rPr>
              <a:t>Elementos </a:t>
            </a:r>
            <a:r>
              <a:rPr lang="es-ES" sz="1400" b="1" dirty="0" smtClean="0">
                <a:solidFill>
                  <a:prstClr val="black"/>
                </a:solidFill>
              </a:rPr>
              <a:t>Constitutivos de la confianza</a:t>
            </a:r>
          </a:p>
          <a:p>
            <a:pPr algn="ctr">
              <a:defRPr/>
            </a:pPr>
            <a:endParaRPr lang="es-ES" sz="1400" b="1" dirty="0">
              <a:solidFill>
                <a:prstClr val="black"/>
              </a:solidFill>
            </a:endParaRPr>
          </a:p>
          <a:p>
            <a:pPr algn="ctr">
              <a:defRPr/>
            </a:pPr>
            <a:r>
              <a:rPr lang="es-ES" sz="1400" b="1" dirty="0" smtClean="0">
                <a:solidFill>
                  <a:prstClr val="black"/>
                </a:solidFill>
              </a:rPr>
              <a:t>Percepción de confianza </a:t>
            </a:r>
            <a:r>
              <a:rPr lang="es-ES" sz="1400" b="1" dirty="0">
                <a:solidFill>
                  <a:prstClr val="black"/>
                </a:solidFill>
              </a:rPr>
              <a:t>en sector público y privado</a:t>
            </a:r>
          </a:p>
          <a:p>
            <a:pPr algn="ctr">
              <a:defRPr/>
            </a:pPr>
            <a:endParaRPr lang="es-ES" sz="1400" b="1" dirty="0">
              <a:solidFill>
                <a:prstClr val="black"/>
              </a:solidFill>
            </a:endParaRPr>
          </a:p>
        </p:txBody>
      </p:sp>
      <p:sp>
        <p:nvSpPr>
          <p:cNvPr id="22" name="21 Rectángulo"/>
          <p:cNvSpPr/>
          <p:nvPr/>
        </p:nvSpPr>
        <p:spPr>
          <a:xfrm>
            <a:off x="2278062" y="5199331"/>
            <a:ext cx="1984375" cy="14700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sz="1500" dirty="0">
                <a:solidFill>
                  <a:prstClr val="black"/>
                </a:solidFill>
              </a:rPr>
              <a:t>Confianza en instituciones por percepción de </a:t>
            </a:r>
            <a:r>
              <a:rPr lang="es-ES" sz="1500" b="1" dirty="0">
                <a:solidFill>
                  <a:prstClr val="black"/>
                </a:solidFill>
              </a:rPr>
              <a:t>capacidad, integridad y orientación al bien común.</a:t>
            </a:r>
          </a:p>
        </p:txBody>
      </p:sp>
      <p:sp>
        <p:nvSpPr>
          <p:cNvPr id="23" name="22 Rectángulo"/>
          <p:cNvSpPr/>
          <p:nvPr/>
        </p:nvSpPr>
        <p:spPr>
          <a:xfrm>
            <a:off x="4283392" y="5216524"/>
            <a:ext cx="1754188" cy="145283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sz="1600" b="1" dirty="0">
              <a:solidFill>
                <a:prstClr val="black"/>
              </a:solidFill>
            </a:endParaRPr>
          </a:p>
          <a:p>
            <a:pPr algn="ctr">
              <a:defRPr/>
            </a:pPr>
            <a:r>
              <a:rPr lang="es-ES" sz="1500" b="1" dirty="0">
                <a:solidFill>
                  <a:prstClr val="black"/>
                </a:solidFill>
              </a:rPr>
              <a:t>Percepción de corrupción, </a:t>
            </a:r>
            <a:r>
              <a:rPr lang="es-ES" sz="1500" b="1" dirty="0" smtClean="0">
                <a:solidFill>
                  <a:prstClr val="black"/>
                </a:solidFill>
              </a:rPr>
              <a:t>de posibilidades de detección </a:t>
            </a:r>
            <a:r>
              <a:rPr lang="es-ES" sz="1500" b="1" dirty="0">
                <a:solidFill>
                  <a:prstClr val="black"/>
                </a:solidFill>
              </a:rPr>
              <a:t>y sanción</a:t>
            </a:r>
            <a:r>
              <a:rPr lang="es-ES" sz="1500" dirty="0">
                <a:solidFill>
                  <a:prstClr val="black"/>
                </a:solidFill>
              </a:rPr>
              <a:t>.</a:t>
            </a:r>
          </a:p>
          <a:p>
            <a:pPr algn="ctr">
              <a:defRPr/>
            </a:pPr>
            <a:endParaRPr lang="es-ES" dirty="0">
              <a:solidFill>
                <a:prstClr val="white"/>
              </a:solidFill>
            </a:endParaRPr>
          </a:p>
        </p:txBody>
      </p:sp>
      <p:sp>
        <p:nvSpPr>
          <p:cNvPr id="24" name="23 CuadroTexto"/>
          <p:cNvSpPr txBox="1"/>
          <p:nvPr/>
        </p:nvSpPr>
        <p:spPr>
          <a:xfrm>
            <a:off x="6161088" y="5241925"/>
            <a:ext cx="2808287" cy="1323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endParaRPr lang="es-CL" sz="1600" b="1" dirty="0">
              <a:solidFill>
                <a:prstClr val="black"/>
              </a:solidFill>
            </a:endParaRPr>
          </a:p>
          <a:p>
            <a:pPr algn="ctr">
              <a:defRPr/>
            </a:pPr>
            <a:r>
              <a:rPr lang="es-CL" sz="1600" b="1" dirty="0">
                <a:solidFill>
                  <a:prstClr val="black"/>
                </a:solidFill>
              </a:rPr>
              <a:t>Conocimiento y percepciones de Ley del Lobby</a:t>
            </a:r>
          </a:p>
          <a:p>
            <a:pPr algn="ctr">
              <a:defRPr/>
            </a:pPr>
            <a:endParaRPr lang="es-CL" sz="1600" b="1" dirty="0">
              <a:solidFill>
                <a:prstClr val="black"/>
              </a:solidFill>
            </a:endParaRPr>
          </a:p>
          <a:p>
            <a:pPr algn="ctr">
              <a:defRPr/>
            </a:pPr>
            <a:endParaRPr lang="es-CL" sz="1600" b="1" dirty="0">
              <a:solidFill>
                <a:prstClr val="black"/>
              </a:solidFill>
            </a:endParaRPr>
          </a:p>
        </p:txBody>
      </p:sp>
      <p:sp>
        <p:nvSpPr>
          <p:cNvPr id="3" name="2 Rectángulo"/>
          <p:cNvSpPr/>
          <p:nvPr/>
        </p:nvSpPr>
        <p:spPr>
          <a:xfrm>
            <a:off x="250825" y="2155825"/>
            <a:ext cx="4672013" cy="584200"/>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CL" sz="1600" b="1" dirty="0">
                <a:solidFill>
                  <a:prstClr val="black"/>
                </a:solidFill>
              </a:rPr>
              <a:t>Elementos centrales de seguimiento para la instalación del Derecho en la ciudadanía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57188" y="214313"/>
            <a:ext cx="6500812"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a:t>
            </a:r>
            <a:endParaRPr lang="es-CL" sz="2800" b="1" dirty="0">
              <a:solidFill>
                <a:schemeClr val="accent5">
                  <a:lumMod val="60000"/>
                  <a:lumOff val="40000"/>
                </a:schemeClr>
              </a:solidFill>
              <a:latin typeface="Century Gothic" pitchFamily="34" charset="0"/>
            </a:endParaRPr>
          </a:p>
        </p:txBody>
      </p:sp>
      <p:graphicFrame>
        <p:nvGraphicFramePr>
          <p:cNvPr id="7" name="6 Tabla"/>
          <p:cNvGraphicFramePr>
            <a:graphicFrameLocks noGrp="1"/>
          </p:cNvGraphicFramePr>
          <p:nvPr/>
        </p:nvGraphicFramePr>
        <p:xfrm>
          <a:off x="1187450" y="4941888"/>
          <a:ext cx="1584325" cy="1828800"/>
        </p:xfrm>
        <a:graphic>
          <a:graphicData uri="http://schemas.openxmlformats.org/drawingml/2006/table">
            <a:tbl>
              <a:tblPr firstRow="1" bandRow="1">
                <a:tableStyleId>{9DCAF9ED-07DC-4A11-8D7F-57B35C25682E}</a:tableStyleId>
              </a:tblPr>
              <a:tblGrid>
                <a:gridCol w="833855"/>
                <a:gridCol w="750470"/>
              </a:tblGrid>
              <a:tr h="202312">
                <a:tc>
                  <a:txBody>
                    <a:bodyPr/>
                    <a:lstStyle/>
                    <a:p>
                      <a:pPr algn="l"/>
                      <a:r>
                        <a:rPr lang="es-ES" sz="1400" b="0" dirty="0" smtClean="0">
                          <a:solidFill>
                            <a:schemeClr val="tx1"/>
                          </a:solidFill>
                        </a:rPr>
                        <a:t>2014</a:t>
                      </a:r>
                      <a:endParaRPr lang="es-ES" sz="1400" b="0" dirty="0">
                        <a:solidFill>
                          <a:schemeClr val="tx1"/>
                        </a:solidFill>
                      </a:endParaRPr>
                    </a:p>
                  </a:txBody>
                  <a:tcPr marL="91449" marR="9144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a:txBody>
                    <a:bodyPr/>
                    <a:lstStyle/>
                    <a:p>
                      <a:pPr algn="ctr"/>
                      <a:r>
                        <a:rPr lang="es-ES" sz="1400" b="1" dirty="0" smtClean="0">
                          <a:solidFill>
                            <a:schemeClr val="tx1"/>
                          </a:solidFill>
                        </a:rPr>
                        <a:t>79,7</a:t>
                      </a:r>
                      <a:endParaRPr lang="es-ES" sz="1400" b="1" dirty="0">
                        <a:solidFill>
                          <a:schemeClr val="tx1"/>
                        </a:solidFill>
                      </a:endParaRPr>
                    </a:p>
                  </a:txBody>
                  <a:tcPr marL="91449" marR="9144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02312">
                <a:tc>
                  <a:txBody>
                    <a:bodyPr/>
                    <a:lstStyle/>
                    <a:p>
                      <a:pPr algn="l"/>
                      <a:r>
                        <a:rPr lang="es-ES" sz="1400" b="0" dirty="0" smtClean="0">
                          <a:solidFill>
                            <a:schemeClr val="tx1"/>
                          </a:solidFill>
                        </a:rPr>
                        <a:t>2013</a:t>
                      </a:r>
                      <a:endParaRPr lang="es-ES" sz="1400" b="0" dirty="0">
                        <a:solidFill>
                          <a:schemeClr val="tx1"/>
                        </a:solidFill>
                      </a:endParaRPr>
                    </a:p>
                  </a:txBody>
                  <a:tcPr marL="91449" marR="91449">
                    <a:lnL w="12700" cap="flat" cmpd="sng" algn="ctr">
                      <a:solidFill>
                        <a:schemeClr val="tx1"/>
                      </a:solidFill>
                      <a:prstDash val="solid"/>
                      <a:round/>
                      <a:headEnd type="none" w="med" len="med"/>
                      <a:tailEnd type="none" w="med" len="med"/>
                    </a:lnL>
                    <a:solidFill>
                      <a:schemeClr val="accent6"/>
                    </a:solidFill>
                  </a:tcPr>
                </a:tc>
                <a:tc>
                  <a:txBody>
                    <a:bodyPr/>
                    <a:lstStyle/>
                    <a:p>
                      <a:pPr algn="ctr"/>
                      <a:r>
                        <a:rPr lang="es-ES" sz="1400" b="1" dirty="0" smtClean="0">
                          <a:solidFill>
                            <a:schemeClr val="tx1"/>
                          </a:solidFill>
                        </a:rPr>
                        <a:t>80,9</a:t>
                      </a:r>
                      <a:endParaRPr lang="es-ES" sz="1400" b="1" dirty="0">
                        <a:solidFill>
                          <a:schemeClr val="tx1"/>
                        </a:solidFill>
                      </a:endParaRPr>
                    </a:p>
                  </a:txBody>
                  <a:tcPr marL="91449" marR="91449">
                    <a:lnR w="12700" cap="flat" cmpd="sng" algn="ctr">
                      <a:solidFill>
                        <a:schemeClr val="tx1"/>
                      </a:solidFill>
                      <a:prstDash val="solid"/>
                      <a:round/>
                      <a:headEnd type="none" w="med" len="med"/>
                      <a:tailEnd type="none" w="med" len="med"/>
                    </a:lnR>
                    <a:solidFill>
                      <a:schemeClr val="bg1"/>
                    </a:solidFill>
                  </a:tcPr>
                </a:tc>
              </a:tr>
              <a:tr h="202312">
                <a:tc>
                  <a:txBody>
                    <a:bodyPr/>
                    <a:lstStyle/>
                    <a:p>
                      <a:pPr algn="l"/>
                      <a:r>
                        <a:rPr lang="es-CL" sz="1400" b="0" dirty="0" smtClean="0">
                          <a:solidFill>
                            <a:schemeClr val="tx1"/>
                          </a:solidFill>
                        </a:rPr>
                        <a:t>2012</a:t>
                      </a:r>
                      <a:endParaRPr lang="es-ES" sz="1400" b="0" dirty="0">
                        <a:solidFill>
                          <a:schemeClr val="tx1"/>
                        </a:solidFill>
                      </a:endParaRPr>
                    </a:p>
                  </a:txBody>
                  <a:tcPr marL="91449" marR="91449">
                    <a:lnL w="12700" cap="flat" cmpd="sng" algn="ctr">
                      <a:solidFill>
                        <a:schemeClr val="tx1"/>
                      </a:solidFill>
                      <a:prstDash val="solid"/>
                      <a:round/>
                      <a:headEnd type="none" w="med" len="med"/>
                      <a:tailEnd type="none" w="med" len="med"/>
                    </a:lnL>
                    <a:solidFill>
                      <a:schemeClr val="accent6"/>
                    </a:solidFill>
                  </a:tcPr>
                </a:tc>
                <a:tc>
                  <a:txBody>
                    <a:bodyPr/>
                    <a:lstStyle/>
                    <a:p>
                      <a:pPr algn="ctr"/>
                      <a:r>
                        <a:rPr lang="es-CL" sz="1400" b="1" dirty="0" smtClean="0">
                          <a:solidFill>
                            <a:schemeClr val="tx1"/>
                          </a:solidFill>
                        </a:rPr>
                        <a:t>76,8</a:t>
                      </a:r>
                      <a:endParaRPr lang="es-ES" sz="1400" b="1" dirty="0">
                        <a:solidFill>
                          <a:schemeClr val="tx1"/>
                        </a:solidFill>
                      </a:endParaRPr>
                    </a:p>
                  </a:txBody>
                  <a:tcPr marL="91449" marR="91449">
                    <a:lnR w="12700" cap="flat" cmpd="sng" algn="ctr">
                      <a:solidFill>
                        <a:schemeClr val="tx1"/>
                      </a:solidFill>
                      <a:prstDash val="solid"/>
                      <a:round/>
                      <a:headEnd type="none" w="med" len="med"/>
                      <a:tailEnd type="none" w="med" len="med"/>
                    </a:lnR>
                    <a:solidFill>
                      <a:schemeClr val="bg1"/>
                    </a:solidFill>
                  </a:tcPr>
                </a:tc>
              </a:tr>
              <a:tr h="202312">
                <a:tc>
                  <a:txBody>
                    <a:bodyPr/>
                    <a:lstStyle/>
                    <a:p>
                      <a:pPr algn="l"/>
                      <a:r>
                        <a:rPr lang="es-CL" sz="1400" dirty="0" smtClean="0"/>
                        <a:t>2011</a:t>
                      </a:r>
                      <a:endParaRPr lang="es-ES" sz="1400" dirty="0"/>
                    </a:p>
                  </a:txBody>
                  <a:tcPr marL="91449" marR="91449">
                    <a:lnL w="12700" cap="flat" cmpd="sng" algn="ctr">
                      <a:solidFill>
                        <a:schemeClr val="tx1"/>
                      </a:solidFill>
                      <a:prstDash val="solid"/>
                      <a:round/>
                      <a:headEnd type="none" w="med" len="med"/>
                      <a:tailEnd type="none" w="med" len="med"/>
                    </a:lnL>
                    <a:solidFill>
                      <a:schemeClr val="accent6"/>
                    </a:solidFill>
                  </a:tcPr>
                </a:tc>
                <a:tc>
                  <a:txBody>
                    <a:bodyPr/>
                    <a:lstStyle/>
                    <a:p>
                      <a:pPr algn="ctr"/>
                      <a:r>
                        <a:rPr lang="es-CL" sz="1400" b="1" dirty="0" smtClean="0"/>
                        <a:t>79,6</a:t>
                      </a:r>
                      <a:endParaRPr lang="es-ES" sz="1400" b="1" dirty="0"/>
                    </a:p>
                  </a:txBody>
                  <a:tcPr marL="91449" marR="91449">
                    <a:lnR w="12700" cap="flat" cmpd="sng" algn="ctr">
                      <a:solidFill>
                        <a:schemeClr val="tx1"/>
                      </a:solidFill>
                      <a:prstDash val="solid"/>
                      <a:round/>
                      <a:headEnd type="none" w="med" len="med"/>
                      <a:tailEnd type="none" w="med" len="med"/>
                    </a:lnR>
                  </a:tcPr>
                </a:tc>
              </a:tr>
              <a:tr h="202312">
                <a:tc>
                  <a:txBody>
                    <a:bodyPr/>
                    <a:lstStyle/>
                    <a:p>
                      <a:pPr algn="l"/>
                      <a:r>
                        <a:rPr lang="es-CL" sz="1400" dirty="0" smtClean="0"/>
                        <a:t>2010</a:t>
                      </a:r>
                      <a:endParaRPr lang="es-ES" sz="1400" dirty="0"/>
                    </a:p>
                  </a:txBody>
                  <a:tcPr marL="91449" marR="91449">
                    <a:lnL w="12700" cap="flat" cmpd="sng" algn="ctr">
                      <a:solidFill>
                        <a:schemeClr val="tx1"/>
                      </a:solidFill>
                      <a:prstDash val="solid"/>
                      <a:round/>
                      <a:headEnd type="none" w="med" len="med"/>
                      <a:tailEnd type="none" w="med" len="med"/>
                    </a:lnL>
                    <a:solidFill>
                      <a:schemeClr val="accent6"/>
                    </a:solidFill>
                  </a:tcPr>
                </a:tc>
                <a:tc>
                  <a:txBody>
                    <a:bodyPr/>
                    <a:lstStyle/>
                    <a:p>
                      <a:pPr algn="ctr"/>
                      <a:r>
                        <a:rPr lang="es-CL" sz="1400" b="1" dirty="0" smtClean="0"/>
                        <a:t>75,6</a:t>
                      </a:r>
                      <a:endParaRPr lang="es-ES" sz="1400" b="1" dirty="0"/>
                    </a:p>
                  </a:txBody>
                  <a:tcPr marL="91449" marR="91449">
                    <a:lnR w="12700" cap="flat" cmpd="sng" algn="ctr">
                      <a:solidFill>
                        <a:schemeClr val="tx1"/>
                      </a:solidFill>
                      <a:prstDash val="solid"/>
                      <a:round/>
                      <a:headEnd type="none" w="med" len="med"/>
                      <a:tailEnd type="none" w="med" len="med"/>
                    </a:lnR>
                    <a:solidFill>
                      <a:schemeClr val="bg1"/>
                    </a:solidFill>
                  </a:tcPr>
                </a:tc>
              </a:tr>
              <a:tr h="202312">
                <a:tc>
                  <a:txBody>
                    <a:bodyPr/>
                    <a:lstStyle/>
                    <a:p>
                      <a:pPr algn="l"/>
                      <a:r>
                        <a:rPr lang="es-CL" sz="1400" dirty="0" smtClean="0"/>
                        <a:t>2009</a:t>
                      </a:r>
                      <a:endParaRPr lang="es-ES" sz="1400" dirty="0"/>
                    </a:p>
                  </a:txBody>
                  <a:tcPr marL="91449" marR="9144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s-CL" sz="1400" b="1" dirty="0" smtClean="0"/>
                        <a:t>65,8</a:t>
                      </a:r>
                      <a:endParaRPr lang="es-ES" sz="1400" b="1" dirty="0"/>
                    </a:p>
                  </a:txBody>
                  <a:tcPr marL="91449" marR="9144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9" name="2 Gráfico"/>
          <p:cNvGraphicFramePr>
            <a:graphicFrameLocks/>
          </p:cNvGraphicFramePr>
          <p:nvPr/>
        </p:nvGraphicFramePr>
        <p:xfrm>
          <a:off x="323528" y="1052512"/>
          <a:ext cx="3024336" cy="3888581"/>
        </p:xfrm>
        <a:graphic>
          <a:graphicData uri="http://schemas.openxmlformats.org/drawingml/2006/chart">
            <c:chart xmlns:c="http://schemas.openxmlformats.org/drawingml/2006/chart" xmlns:r="http://schemas.openxmlformats.org/officeDocument/2006/relationships" r:id="rId5"/>
          </a:graphicData>
        </a:graphic>
      </p:graphicFrame>
      <p:sp>
        <p:nvSpPr>
          <p:cNvPr id="8" name="7 Llamada rectangular"/>
          <p:cNvSpPr/>
          <p:nvPr/>
        </p:nvSpPr>
        <p:spPr>
          <a:xfrm>
            <a:off x="3924300" y="1052513"/>
            <a:ext cx="5040313" cy="1368425"/>
          </a:xfrm>
          <a:prstGeom prst="wedgeRectCallout">
            <a:avLst>
              <a:gd name="adj1" fmla="val -92930"/>
              <a:gd name="adj2" fmla="val 7960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L" sz="1600" dirty="0">
                <a:solidFill>
                  <a:prstClr val="black"/>
                </a:solidFill>
              </a:rPr>
              <a:t>Un </a:t>
            </a:r>
            <a:r>
              <a:rPr lang="es-CL" sz="1600" b="1" dirty="0">
                <a:solidFill>
                  <a:prstClr val="black"/>
                </a:solidFill>
              </a:rPr>
              <a:t>47% de ellos recibió razones por parte del organismo para no entregar la información solicitada</a:t>
            </a:r>
            <a:r>
              <a:rPr lang="es-CL" sz="1600" dirty="0">
                <a:solidFill>
                  <a:prstClr val="black"/>
                </a:solidFill>
              </a:rPr>
              <a:t>.</a:t>
            </a:r>
          </a:p>
          <a:p>
            <a:pPr algn="ctr">
              <a:defRPr/>
            </a:pPr>
            <a:r>
              <a:rPr lang="es-CL" sz="1600" dirty="0">
                <a:solidFill>
                  <a:prstClr val="black"/>
                </a:solidFill>
              </a:rPr>
              <a:t>2014: 55% </a:t>
            </a:r>
          </a:p>
          <a:p>
            <a:pPr algn="ctr">
              <a:defRPr/>
            </a:pPr>
            <a:r>
              <a:rPr lang="es-CL" sz="1600" dirty="0">
                <a:solidFill>
                  <a:prstClr val="black"/>
                </a:solidFill>
              </a:rPr>
              <a:t>2013: 46%</a:t>
            </a:r>
          </a:p>
          <a:p>
            <a:pPr algn="ctr">
              <a:defRPr/>
            </a:pPr>
            <a:r>
              <a:rPr lang="es-CL" sz="1600" dirty="0">
                <a:solidFill>
                  <a:prstClr val="black"/>
                </a:solidFill>
              </a:rPr>
              <a:t>2012: 27%</a:t>
            </a:r>
            <a:endParaRPr lang="es-CL" sz="1400" dirty="0">
              <a:solidFill>
                <a:prstClr val="black"/>
              </a:solidFill>
            </a:endParaRPr>
          </a:p>
        </p:txBody>
      </p:sp>
      <p:sp>
        <p:nvSpPr>
          <p:cNvPr id="2" name="1 Rectángulo redondeado"/>
          <p:cNvSpPr/>
          <p:nvPr/>
        </p:nvSpPr>
        <p:spPr>
          <a:xfrm>
            <a:off x="7380288" y="4437063"/>
            <a:ext cx="1368425" cy="180022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rgbClr val="1F497D"/>
                </a:solidFill>
              </a:rPr>
              <a:t>Aumenta de manera importante la categoría otros con aumento de «están en paro».</a:t>
            </a:r>
          </a:p>
        </p:txBody>
      </p:sp>
      <p:graphicFrame>
        <p:nvGraphicFramePr>
          <p:cNvPr id="107548" name="4 Gráfico"/>
          <p:cNvGraphicFramePr>
            <a:graphicFrameLocks/>
          </p:cNvGraphicFramePr>
          <p:nvPr/>
        </p:nvGraphicFramePr>
        <p:xfrm>
          <a:off x="3513138" y="2838450"/>
          <a:ext cx="5502275" cy="3594100"/>
        </p:xfrm>
        <a:graphic>
          <a:graphicData uri="http://schemas.openxmlformats.org/presentationml/2006/ole">
            <mc:AlternateContent xmlns:mc="http://schemas.openxmlformats.org/markup-compatibility/2006">
              <mc:Choice xmlns:v="urn:schemas-microsoft-com:vml" Requires="v">
                <p:oleObj spid="_x0000_s107556" r:id="rId6" imgW="5505165" imgH="3590855" progId="Excel.Chart.8">
                  <p:embed/>
                </p:oleObj>
              </mc:Choice>
              <mc:Fallback>
                <p:oleObj r:id="rId6" imgW="5505165" imgH="3590855" progId="Excel.Chart.8">
                  <p:embed/>
                  <p:pic>
                    <p:nvPicPr>
                      <p:cNvPr id="0" name="4 Gráfico"/>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3138" y="2838450"/>
                        <a:ext cx="55022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57188" y="214313"/>
            <a:ext cx="6500812"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a:t>
            </a:r>
            <a:endParaRPr lang="es-CL" sz="2800" b="1" dirty="0">
              <a:solidFill>
                <a:schemeClr val="accent5">
                  <a:lumMod val="60000"/>
                  <a:lumOff val="40000"/>
                </a:schemeClr>
              </a:solidFill>
              <a:latin typeface="Century Gothic" pitchFamily="34" charset="0"/>
            </a:endParaRPr>
          </a:p>
        </p:txBody>
      </p:sp>
      <p:graphicFrame>
        <p:nvGraphicFramePr>
          <p:cNvPr id="108547" name="Object 6"/>
          <p:cNvGraphicFramePr>
            <a:graphicFrameLocks noChangeAspect="1"/>
          </p:cNvGraphicFramePr>
          <p:nvPr/>
        </p:nvGraphicFramePr>
        <p:xfrm>
          <a:off x="344488" y="857250"/>
          <a:ext cx="3917950" cy="4195763"/>
        </p:xfrm>
        <a:graphic>
          <a:graphicData uri="http://schemas.openxmlformats.org/presentationml/2006/ole">
            <mc:AlternateContent xmlns:mc="http://schemas.openxmlformats.org/markup-compatibility/2006">
              <mc:Choice xmlns:v="urn:schemas-microsoft-com:vml" Requires="v">
                <p:oleObj spid="_x0000_s108586" r:id="rId5" imgW="3913971" imgH="4194412" progId="Excel.Chart.8">
                  <p:embed/>
                </p:oleObj>
              </mc:Choice>
              <mc:Fallback>
                <p:oleObj r:id="rId5" imgW="3913971" imgH="4194412" progId="Excel.Char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857250"/>
                        <a:ext cx="391795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6 Tabla"/>
          <p:cNvGraphicFramePr>
            <a:graphicFrameLocks noGrp="1"/>
          </p:cNvGraphicFramePr>
          <p:nvPr/>
        </p:nvGraphicFramePr>
        <p:xfrm>
          <a:off x="1547813" y="4724400"/>
          <a:ext cx="1582737" cy="1830390"/>
        </p:xfrm>
        <a:graphic>
          <a:graphicData uri="http://schemas.openxmlformats.org/drawingml/2006/table">
            <a:tbl>
              <a:tblPr bandRow="1">
                <a:tableStyleId>{1E171933-4619-4E11-9A3F-F7608DF75F80}</a:tableStyleId>
              </a:tblPr>
              <a:tblGrid>
                <a:gridCol w="833020"/>
                <a:gridCol w="749717"/>
              </a:tblGrid>
              <a:tr h="366078">
                <a:tc>
                  <a:txBody>
                    <a:bodyPr/>
                    <a:lstStyle/>
                    <a:p>
                      <a:pPr algn="l"/>
                      <a:r>
                        <a:rPr lang="es-ES" sz="1400" dirty="0" smtClean="0"/>
                        <a:t>2014</a:t>
                      </a:r>
                      <a:endParaRPr lang="es-ES" sz="1400" b="0" dirty="0">
                        <a:solidFill>
                          <a:schemeClr val="tx1"/>
                        </a:solidFill>
                      </a:endParaRPr>
                    </a:p>
                  </a:txBody>
                  <a:tcPr marL="91357" marR="91357" marT="45760" marB="45760"/>
                </a:tc>
                <a:tc>
                  <a:txBody>
                    <a:bodyPr/>
                    <a:lstStyle/>
                    <a:p>
                      <a:pPr algn="ctr"/>
                      <a:r>
                        <a:rPr lang="es-ES" sz="1400" dirty="0" smtClean="0"/>
                        <a:t>77%</a:t>
                      </a:r>
                      <a:endParaRPr lang="es-ES" sz="1400" b="1" dirty="0">
                        <a:solidFill>
                          <a:schemeClr val="tx1"/>
                        </a:solidFill>
                      </a:endParaRPr>
                    </a:p>
                  </a:txBody>
                  <a:tcPr marL="91357" marR="91357" marT="45760" marB="45760"/>
                </a:tc>
              </a:tr>
              <a:tr h="366078">
                <a:tc>
                  <a:txBody>
                    <a:bodyPr/>
                    <a:lstStyle/>
                    <a:p>
                      <a:pPr algn="l"/>
                      <a:r>
                        <a:rPr lang="es-ES" sz="1400" dirty="0" smtClean="0"/>
                        <a:t>2013</a:t>
                      </a:r>
                      <a:endParaRPr lang="es-ES" sz="1400" b="0" dirty="0">
                        <a:solidFill>
                          <a:schemeClr val="tx1"/>
                        </a:solidFill>
                      </a:endParaRPr>
                    </a:p>
                  </a:txBody>
                  <a:tcPr marL="91357" marR="91357" marT="45760" marB="45760"/>
                </a:tc>
                <a:tc>
                  <a:txBody>
                    <a:bodyPr/>
                    <a:lstStyle/>
                    <a:p>
                      <a:pPr algn="ctr"/>
                      <a:r>
                        <a:rPr lang="es-ES" sz="1400" dirty="0" smtClean="0"/>
                        <a:t>75%</a:t>
                      </a:r>
                      <a:endParaRPr lang="es-ES" sz="1400" b="1" dirty="0">
                        <a:solidFill>
                          <a:schemeClr val="tx1"/>
                        </a:solidFill>
                      </a:endParaRPr>
                    </a:p>
                  </a:txBody>
                  <a:tcPr marL="91357" marR="91357" marT="45760" marB="45760"/>
                </a:tc>
              </a:tr>
              <a:tr h="366078">
                <a:tc>
                  <a:txBody>
                    <a:bodyPr/>
                    <a:lstStyle/>
                    <a:p>
                      <a:pPr algn="l"/>
                      <a:r>
                        <a:rPr lang="es-CL" sz="1400" dirty="0" smtClean="0"/>
                        <a:t>2012</a:t>
                      </a:r>
                      <a:endParaRPr lang="es-ES" sz="1400" b="0" dirty="0">
                        <a:solidFill>
                          <a:schemeClr val="tx1"/>
                        </a:solidFill>
                      </a:endParaRPr>
                    </a:p>
                  </a:txBody>
                  <a:tcPr marL="91357" marR="91357" marT="45760" marB="45760"/>
                </a:tc>
                <a:tc>
                  <a:txBody>
                    <a:bodyPr/>
                    <a:lstStyle/>
                    <a:p>
                      <a:pPr algn="ctr"/>
                      <a:r>
                        <a:rPr lang="es-CL" sz="1400" dirty="0" smtClean="0"/>
                        <a:t>80%</a:t>
                      </a:r>
                      <a:endParaRPr lang="es-ES" sz="1400" b="1" dirty="0">
                        <a:solidFill>
                          <a:schemeClr val="tx1"/>
                        </a:solidFill>
                      </a:endParaRPr>
                    </a:p>
                  </a:txBody>
                  <a:tcPr marL="91357" marR="91357" marT="45760" marB="45760"/>
                </a:tc>
              </a:tr>
              <a:tr h="366078">
                <a:tc>
                  <a:txBody>
                    <a:bodyPr/>
                    <a:lstStyle/>
                    <a:p>
                      <a:pPr algn="l"/>
                      <a:r>
                        <a:rPr lang="es-CL" sz="1400" dirty="0" smtClean="0"/>
                        <a:t>2011</a:t>
                      </a:r>
                      <a:endParaRPr lang="es-ES" sz="1400" dirty="0"/>
                    </a:p>
                  </a:txBody>
                  <a:tcPr marL="91357" marR="91357" marT="45760" marB="45760"/>
                </a:tc>
                <a:tc>
                  <a:txBody>
                    <a:bodyPr/>
                    <a:lstStyle/>
                    <a:p>
                      <a:pPr algn="ctr"/>
                      <a:r>
                        <a:rPr lang="es-CL" sz="1400" dirty="0" smtClean="0"/>
                        <a:t>76%</a:t>
                      </a:r>
                      <a:endParaRPr lang="es-ES" sz="1400" b="1" dirty="0"/>
                    </a:p>
                  </a:txBody>
                  <a:tcPr marL="91357" marR="91357" marT="45760" marB="45760"/>
                </a:tc>
              </a:tr>
              <a:tr h="366078">
                <a:tc>
                  <a:txBody>
                    <a:bodyPr/>
                    <a:lstStyle/>
                    <a:p>
                      <a:pPr algn="l"/>
                      <a:r>
                        <a:rPr lang="es-CL" sz="1400" dirty="0" smtClean="0"/>
                        <a:t>2010</a:t>
                      </a:r>
                      <a:endParaRPr lang="es-ES" sz="1400" dirty="0"/>
                    </a:p>
                  </a:txBody>
                  <a:tcPr marL="91357" marR="91357" marT="45760" marB="45760"/>
                </a:tc>
                <a:tc>
                  <a:txBody>
                    <a:bodyPr/>
                    <a:lstStyle/>
                    <a:p>
                      <a:pPr algn="ctr"/>
                      <a:r>
                        <a:rPr lang="es-CL" sz="1400" dirty="0" smtClean="0"/>
                        <a:t>72%</a:t>
                      </a:r>
                      <a:endParaRPr lang="es-ES" sz="1400" b="1" dirty="0"/>
                    </a:p>
                  </a:txBody>
                  <a:tcPr marL="91357" marR="91357" marT="45760" marB="45760"/>
                </a:tc>
              </a:tr>
            </a:tbl>
          </a:graphicData>
        </a:graphic>
      </p:graphicFrame>
      <p:graphicFrame>
        <p:nvGraphicFramePr>
          <p:cNvPr id="108567" name="Chart 10"/>
          <p:cNvGraphicFramePr>
            <a:graphicFrameLocks/>
          </p:cNvGraphicFramePr>
          <p:nvPr/>
        </p:nvGraphicFramePr>
        <p:xfrm>
          <a:off x="4667250" y="862013"/>
          <a:ext cx="4252913" cy="5868987"/>
        </p:xfrm>
        <a:graphic>
          <a:graphicData uri="http://schemas.openxmlformats.org/presentationml/2006/ole">
            <mc:AlternateContent xmlns:mc="http://schemas.openxmlformats.org/markup-compatibility/2006">
              <mc:Choice xmlns:v="urn:schemas-microsoft-com:vml" Requires="v">
                <p:oleObj spid="_x0000_s108587" name="Gráfico" r:id="rId7" imgW="4333921" imgH="5972287" progId="Excel.Chart.8">
                  <p:embed/>
                </p:oleObj>
              </mc:Choice>
              <mc:Fallback>
                <p:oleObj name="Gráfico" r:id="rId7" imgW="4333921" imgH="5972287" progId="Excel.Chart.8">
                  <p:embed/>
                  <p:pic>
                    <p:nvPicPr>
                      <p:cNvPr id="0" name="Chart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50" y="862013"/>
                        <a:ext cx="4252913"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2 Conector recto de flecha"/>
          <p:cNvCxnSpPr/>
          <p:nvPr/>
        </p:nvCxnSpPr>
        <p:spPr>
          <a:xfrm>
            <a:off x="3132138" y="2924175"/>
            <a:ext cx="1584325"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 name="1 Elipse"/>
          <p:cNvSpPr/>
          <p:nvPr/>
        </p:nvSpPr>
        <p:spPr>
          <a:xfrm>
            <a:off x="7812088" y="3284538"/>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3 Título"/>
          <p:cNvSpPr>
            <a:spLocks noGrp="1"/>
          </p:cNvSpPr>
          <p:nvPr>
            <p:ph type="title"/>
          </p:nvPr>
        </p:nvSpPr>
        <p:spPr>
          <a:xfrm>
            <a:off x="250825" y="115888"/>
            <a:ext cx="8535988"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 TRANSPARENCIA ACTIVA</a:t>
            </a:r>
            <a:endParaRPr lang="es-CL" sz="2800" b="1" dirty="0">
              <a:solidFill>
                <a:schemeClr val="accent5">
                  <a:lumMod val="60000"/>
                  <a:lumOff val="40000"/>
                </a:schemeClr>
              </a:solidFill>
              <a:latin typeface="Century Gothic" pitchFamily="34" charset="0"/>
            </a:endParaRPr>
          </a:p>
        </p:txBody>
      </p:sp>
      <p:sp>
        <p:nvSpPr>
          <p:cNvPr id="10" name="9 Elipse"/>
          <p:cNvSpPr/>
          <p:nvPr/>
        </p:nvSpPr>
        <p:spPr>
          <a:xfrm>
            <a:off x="250825" y="5229225"/>
            <a:ext cx="1079500" cy="998538"/>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s-CL" sz="1600" b="1" dirty="0">
                <a:solidFill>
                  <a:prstClr val="white"/>
                </a:solidFill>
              </a:rPr>
              <a:t>2011</a:t>
            </a:r>
          </a:p>
          <a:p>
            <a:pPr algn="ctr" fontAlgn="auto">
              <a:spcBef>
                <a:spcPts val="0"/>
              </a:spcBef>
              <a:spcAft>
                <a:spcPts val="0"/>
              </a:spcAft>
              <a:defRPr/>
            </a:pPr>
            <a:r>
              <a:rPr lang="es-CL" b="1" dirty="0">
                <a:solidFill>
                  <a:prstClr val="white"/>
                </a:solidFill>
              </a:rPr>
              <a:t>7,7%</a:t>
            </a:r>
            <a:endParaRPr lang="es-ES" b="1" dirty="0">
              <a:solidFill>
                <a:prstClr val="white"/>
              </a:solidFill>
            </a:endParaRPr>
          </a:p>
        </p:txBody>
      </p:sp>
      <p:sp>
        <p:nvSpPr>
          <p:cNvPr id="12" name="11 Elipse"/>
          <p:cNvSpPr/>
          <p:nvPr/>
        </p:nvSpPr>
        <p:spPr>
          <a:xfrm>
            <a:off x="1116013" y="5229225"/>
            <a:ext cx="1079500" cy="998538"/>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s-CL" sz="1500" b="1" dirty="0">
                <a:solidFill>
                  <a:prstClr val="white"/>
                </a:solidFill>
              </a:rPr>
              <a:t>2012</a:t>
            </a:r>
            <a:endParaRPr lang="es-CL" sz="1300" b="1" dirty="0">
              <a:solidFill>
                <a:prstClr val="white"/>
              </a:solidFill>
            </a:endParaRPr>
          </a:p>
          <a:p>
            <a:pPr algn="ctr" fontAlgn="auto">
              <a:spcBef>
                <a:spcPts val="0"/>
              </a:spcBef>
              <a:spcAft>
                <a:spcPts val="0"/>
              </a:spcAft>
              <a:defRPr/>
            </a:pPr>
            <a:r>
              <a:rPr lang="es-CL" b="1" dirty="0">
                <a:solidFill>
                  <a:prstClr val="white"/>
                </a:solidFill>
              </a:rPr>
              <a:t>6,1%</a:t>
            </a:r>
            <a:endParaRPr lang="es-ES" b="1" dirty="0">
              <a:solidFill>
                <a:prstClr val="white"/>
              </a:solidFill>
            </a:endParaRPr>
          </a:p>
        </p:txBody>
      </p:sp>
      <p:sp>
        <p:nvSpPr>
          <p:cNvPr id="11" name="10 Elipse"/>
          <p:cNvSpPr/>
          <p:nvPr/>
        </p:nvSpPr>
        <p:spPr>
          <a:xfrm>
            <a:off x="2051050" y="5229225"/>
            <a:ext cx="1079500" cy="998538"/>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s-CL" sz="1600" b="1" dirty="0">
                <a:solidFill>
                  <a:prstClr val="white"/>
                </a:solidFill>
              </a:rPr>
              <a:t>2013</a:t>
            </a:r>
          </a:p>
          <a:p>
            <a:pPr algn="ctr" fontAlgn="auto">
              <a:spcBef>
                <a:spcPts val="0"/>
              </a:spcBef>
              <a:spcAft>
                <a:spcPts val="0"/>
              </a:spcAft>
              <a:defRPr/>
            </a:pPr>
            <a:r>
              <a:rPr lang="es-CL" b="1" dirty="0">
                <a:solidFill>
                  <a:prstClr val="white"/>
                </a:solidFill>
              </a:rPr>
              <a:t>14,1%</a:t>
            </a:r>
            <a:endParaRPr lang="es-ES" b="1" dirty="0">
              <a:solidFill>
                <a:prstClr val="white"/>
              </a:solidFill>
            </a:endParaRPr>
          </a:p>
        </p:txBody>
      </p:sp>
      <p:sp>
        <p:nvSpPr>
          <p:cNvPr id="13" name="12 Elipse"/>
          <p:cNvSpPr/>
          <p:nvPr/>
        </p:nvSpPr>
        <p:spPr>
          <a:xfrm>
            <a:off x="2954338" y="5245100"/>
            <a:ext cx="1079500" cy="998538"/>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s-CL" sz="1600" b="1" dirty="0">
                <a:solidFill>
                  <a:prstClr val="white"/>
                </a:solidFill>
              </a:rPr>
              <a:t>2014</a:t>
            </a:r>
          </a:p>
          <a:p>
            <a:pPr algn="ctr" fontAlgn="auto">
              <a:spcBef>
                <a:spcPts val="0"/>
              </a:spcBef>
              <a:spcAft>
                <a:spcPts val="0"/>
              </a:spcAft>
              <a:defRPr/>
            </a:pPr>
            <a:r>
              <a:rPr lang="es-CL" b="1" dirty="0">
                <a:solidFill>
                  <a:prstClr val="white"/>
                </a:solidFill>
              </a:rPr>
              <a:t>19,2%</a:t>
            </a:r>
            <a:endParaRPr lang="es-ES" b="1" dirty="0">
              <a:solidFill>
                <a:prstClr val="white"/>
              </a:solidFill>
            </a:endParaRPr>
          </a:p>
        </p:txBody>
      </p:sp>
      <p:graphicFrame>
        <p:nvGraphicFramePr>
          <p:cNvPr id="109575" name="Chart 8"/>
          <p:cNvGraphicFramePr>
            <a:graphicFrameLocks/>
          </p:cNvGraphicFramePr>
          <p:nvPr/>
        </p:nvGraphicFramePr>
        <p:xfrm>
          <a:off x="201613" y="1041400"/>
          <a:ext cx="4359275" cy="4189413"/>
        </p:xfrm>
        <a:graphic>
          <a:graphicData uri="http://schemas.openxmlformats.org/presentationml/2006/ole">
            <mc:AlternateContent xmlns:mc="http://schemas.openxmlformats.org/markup-compatibility/2006">
              <mc:Choice xmlns:v="urn:schemas-microsoft-com:vml" Requires="v">
                <p:oleObj spid="_x0000_s109614" name="Gráfico" r:id="rId5" imgW="4305151" imgH="4124176" progId="Excel.Chart.8">
                  <p:embed/>
                </p:oleObj>
              </mc:Choice>
              <mc:Fallback>
                <p:oleObj name="Gráfico" r:id="rId5" imgW="4305151" imgH="4124176" progId="Excel.Char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13" y="1041400"/>
                        <a:ext cx="4359275"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15 Tabla"/>
          <p:cNvGraphicFramePr>
            <a:graphicFrameLocks noGrp="1"/>
          </p:cNvGraphicFramePr>
          <p:nvPr/>
        </p:nvGraphicFramePr>
        <p:xfrm>
          <a:off x="4716463" y="1125538"/>
          <a:ext cx="4032252" cy="1401774"/>
        </p:xfrm>
        <a:graphic>
          <a:graphicData uri="http://schemas.openxmlformats.org/drawingml/2006/table">
            <a:tbl>
              <a:tblPr firstCol="1" bandRow="1">
                <a:tableStyleId>{8799B23B-EC83-4686-B30A-512413B5E67A}</a:tableStyleId>
              </a:tblPr>
              <a:tblGrid>
                <a:gridCol w="1008063"/>
                <a:gridCol w="1008063"/>
                <a:gridCol w="1008063"/>
                <a:gridCol w="1008063"/>
              </a:tblGrid>
              <a:tr h="82285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dirty="0" smtClean="0"/>
                        <a:t>Alguna vez, ¿Ud. ha buscado información de este tipo en el sitio web de algún organismo público? </a:t>
                      </a:r>
                    </a:p>
                  </a:txBody>
                  <a:tcPr marL="91454" marR="91454" marT="45669" marB="45669">
                    <a:solidFill>
                      <a:schemeClr val="bg1"/>
                    </a:solidFill>
                  </a:tcPr>
                </a:tc>
                <a:tc hMerge="1">
                  <a:txBody>
                    <a:bodyPr/>
                    <a:lstStyle/>
                    <a:p>
                      <a:pPr algn="ctr"/>
                      <a:endParaRPr lang="es-ES" sz="1300" b="0" dirty="0"/>
                    </a:p>
                  </a:txBody>
                  <a:tcPr marL="91458" marR="91458" marT="45745" marB="45745">
                    <a:solidFill>
                      <a:schemeClr val="bg1"/>
                    </a:solidFill>
                  </a:tcPr>
                </a:tc>
                <a:tc hMerge="1">
                  <a:txBody>
                    <a:bodyPr/>
                    <a:lstStyle/>
                    <a:p>
                      <a:pPr algn="ctr"/>
                      <a:endParaRPr lang="es-ES" sz="1300" b="0" dirty="0"/>
                    </a:p>
                  </a:txBody>
                  <a:tcPr marL="91458" marR="91458" marT="45745" marB="45745">
                    <a:solidFill>
                      <a:schemeClr val="bg1"/>
                    </a:solidFill>
                  </a:tcPr>
                </a:tc>
                <a:tc hMerge="1">
                  <a:txBody>
                    <a:bodyPr/>
                    <a:lstStyle/>
                    <a:p>
                      <a:pPr algn="ctr"/>
                      <a:endParaRPr lang="es-ES" sz="1300" b="0" dirty="0"/>
                    </a:p>
                  </a:txBody>
                  <a:tcPr marL="91458" marR="91458" marT="45745" marB="45745">
                    <a:solidFill>
                      <a:schemeClr val="bg1"/>
                    </a:solidFill>
                  </a:tcPr>
                </a:tc>
              </a:tr>
              <a:tr h="289456">
                <a:tc>
                  <a:txBody>
                    <a:bodyPr/>
                    <a:lstStyle/>
                    <a:p>
                      <a:pPr algn="ctr"/>
                      <a:r>
                        <a:rPr lang="es-ES" sz="1300" b="0" dirty="0" smtClean="0"/>
                        <a:t>2012</a:t>
                      </a:r>
                      <a:endParaRPr lang="es-ES" sz="1300" b="0" dirty="0"/>
                    </a:p>
                  </a:txBody>
                  <a:tcPr marL="91454" marR="91454" marT="45669" marB="45669">
                    <a:solidFill>
                      <a:schemeClr val="bg1"/>
                    </a:solidFill>
                  </a:tcPr>
                </a:tc>
                <a:tc>
                  <a:txBody>
                    <a:bodyPr/>
                    <a:lstStyle/>
                    <a:p>
                      <a:pPr algn="ctr"/>
                      <a:r>
                        <a:rPr lang="es-ES" sz="1300" b="0" dirty="0" smtClean="0"/>
                        <a:t>2013</a:t>
                      </a:r>
                      <a:endParaRPr lang="es-ES" sz="1300" b="0" dirty="0"/>
                    </a:p>
                  </a:txBody>
                  <a:tcPr marL="91454" marR="91454" marT="45669" marB="45669">
                    <a:solidFill>
                      <a:schemeClr val="bg1"/>
                    </a:solidFill>
                  </a:tcPr>
                </a:tc>
                <a:tc>
                  <a:txBody>
                    <a:bodyPr/>
                    <a:lstStyle/>
                    <a:p>
                      <a:pPr algn="ctr"/>
                      <a:r>
                        <a:rPr lang="es-ES" sz="1300" b="0" dirty="0" smtClean="0"/>
                        <a:t>2014</a:t>
                      </a:r>
                      <a:endParaRPr lang="es-ES" sz="1300" b="0" dirty="0"/>
                    </a:p>
                  </a:txBody>
                  <a:tcPr marL="91454" marR="91454" marT="45669" marB="45669">
                    <a:solidFill>
                      <a:schemeClr val="bg1"/>
                    </a:solidFill>
                  </a:tcPr>
                </a:tc>
                <a:tc>
                  <a:txBody>
                    <a:bodyPr/>
                    <a:lstStyle/>
                    <a:p>
                      <a:pPr algn="ctr"/>
                      <a:r>
                        <a:rPr lang="es-ES" sz="1300" b="1" dirty="0" smtClean="0"/>
                        <a:t>2015</a:t>
                      </a:r>
                      <a:endParaRPr lang="es-ES" sz="1300" b="1" dirty="0"/>
                    </a:p>
                  </a:txBody>
                  <a:tcPr marL="91454" marR="91454" marT="45669" marB="45669">
                    <a:solidFill>
                      <a:srgbClr val="33CCCC"/>
                    </a:solidFill>
                  </a:tcPr>
                </a:tc>
              </a:tr>
              <a:tr h="289456">
                <a:tc>
                  <a:txBody>
                    <a:bodyPr/>
                    <a:lstStyle/>
                    <a:p>
                      <a:pPr algn="ctr"/>
                      <a:r>
                        <a:rPr lang="es-ES" sz="1300" b="0" dirty="0" smtClean="0"/>
                        <a:t>9%</a:t>
                      </a:r>
                      <a:endParaRPr lang="es-ES" sz="1300" b="0" dirty="0"/>
                    </a:p>
                  </a:txBody>
                  <a:tcPr marL="91454" marR="91454" marT="45669" marB="45669">
                    <a:solidFill>
                      <a:schemeClr val="bg1"/>
                    </a:solidFill>
                  </a:tcPr>
                </a:tc>
                <a:tc>
                  <a:txBody>
                    <a:bodyPr/>
                    <a:lstStyle/>
                    <a:p>
                      <a:pPr algn="ctr"/>
                      <a:r>
                        <a:rPr lang="es-ES" sz="1300" b="0" dirty="0" smtClean="0"/>
                        <a:t>12%</a:t>
                      </a:r>
                      <a:endParaRPr lang="es-ES" sz="1300" b="0" dirty="0"/>
                    </a:p>
                  </a:txBody>
                  <a:tcPr marL="91454" marR="91454" marT="45669" marB="45669">
                    <a:solidFill>
                      <a:schemeClr val="bg1"/>
                    </a:solidFill>
                  </a:tcPr>
                </a:tc>
                <a:tc>
                  <a:txBody>
                    <a:bodyPr/>
                    <a:lstStyle/>
                    <a:p>
                      <a:pPr algn="ctr"/>
                      <a:r>
                        <a:rPr lang="es-ES" sz="1300" b="0" dirty="0" smtClean="0"/>
                        <a:t>12%</a:t>
                      </a:r>
                      <a:endParaRPr lang="es-ES" sz="1300" b="0" dirty="0"/>
                    </a:p>
                  </a:txBody>
                  <a:tcPr marL="91454" marR="91454" marT="45669" marB="45669">
                    <a:solidFill>
                      <a:schemeClr val="bg1"/>
                    </a:solidFill>
                  </a:tcPr>
                </a:tc>
                <a:tc>
                  <a:txBody>
                    <a:bodyPr/>
                    <a:lstStyle/>
                    <a:p>
                      <a:pPr algn="ctr"/>
                      <a:r>
                        <a:rPr lang="es-ES" sz="1300" b="1" dirty="0" smtClean="0"/>
                        <a:t>13%</a:t>
                      </a:r>
                      <a:endParaRPr lang="es-ES" sz="1300" b="1" dirty="0"/>
                    </a:p>
                  </a:txBody>
                  <a:tcPr marL="91454" marR="91454" marT="45669" marB="45669">
                    <a:solidFill>
                      <a:srgbClr val="33CCCC"/>
                    </a:solidFill>
                  </a:tcPr>
                </a:tc>
              </a:tr>
            </a:tbl>
          </a:graphicData>
        </a:graphic>
      </p:graphicFrame>
      <p:sp>
        <p:nvSpPr>
          <p:cNvPr id="4" name="3 Flecha derecha"/>
          <p:cNvSpPr/>
          <p:nvPr/>
        </p:nvSpPr>
        <p:spPr>
          <a:xfrm rot="20331866">
            <a:off x="2114550" y="2657475"/>
            <a:ext cx="2617788" cy="4445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graphicFrame>
        <p:nvGraphicFramePr>
          <p:cNvPr id="109596" name="Chart 9"/>
          <p:cNvGraphicFramePr>
            <a:graphicFrameLocks/>
          </p:cNvGraphicFramePr>
          <p:nvPr>
            <p:extLst>
              <p:ext uri="{D42A27DB-BD31-4B8C-83A1-F6EECF244321}">
                <p14:modId xmlns:p14="http://schemas.microsoft.com/office/powerpoint/2010/main" val="2355237337"/>
              </p:ext>
            </p:extLst>
          </p:nvPr>
        </p:nvGraphicFramePr>
        <p:xfrm>
          <a:off x="4602163" y="2514600"/>
          <a:ext cx="4484687" cy="4262438"/>
        </p:xfrm>
        <a:graphic>
          <a:graphicData uri="http://schemas.openxmlformats.org/presentationml/2006/ole">
            <mc:AlternateContent xmlns:mc="http://schemas.openxmlformats.org/markup-compatibility/2006">
              <mc:Choice xmlns:v="urn:schemas-microsoft-com:vml" Requires="v">
                <p:oleObj spid="_x0000_s109615" name="Gráfico" r:id="rId7" imgW="4486136" imgH="4257787" progId="Excel.Chart.8">
                  <p:embed/>
                </p:oleObj>
              </mc:Choice>
              <mc:Fallback>
                <p:oleObj name="Gráfico" r:id="rId7" imgW="4486136" imgH="4257787" progId="Excel.Chart.8">
                  <p:embed/>
                  <p:pic>
                    <p:nvPicPr>
                      <p:cNvPr id="0" name="Chart 9"/>
                      <p:cNvPicPr>
                        <a:picLocks noChangeArrowheads="1"/>
                      </p:cNvPicPr>
                      <p:nvPr/>
                    </p:nvPicPr>
                    <p:blipFill>
                      <a:blip r:embed="rId8"/>
                      <a:srcRect/>
                      <a:stretch>
                        <a:fillRect/>
                      </a:stretch>
                    </p:blipFill>
                    <p:spPr bwMode="auto">
                      <a:xfrm>
                        <a:off x="4602163" y="2514600"/>
                        <a:ext cx="4484687"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97" name="4 CuadroTexto"/>
          <p:cNvSpPr txBox="1">
            <a:spLocks noChangeArrowheads="1"/>
          </p:cNvSpPr>
          <p:nvPr/>
        </p:nvSpPr>
        <p:spPr bwMode="auto">
          <a:xfrm>
            <a:off x="4686300" y="4054475"/>
            <a:ext cx="1839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CL" altLang="es-ES" sz="1100">
                <a:solidFill>
                  <a:srgbClr val="000000"/>
                </a:solidFill>
                <a:latin typeface="Calibri" pitchFamily="34" charset="0"/>
              </a:rPr>
              <a:t>No tengo acceso a Internet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3 Título"/>
          <p:cNvSpPr>
            <a:spLocks noGrp="1"/>
          </p:cNvSpPr>
          <p:nvPr>
            <p:ph type="title"/>
          </p:nvPr>
        </p:nvSpPr>
        <p:spPr>
          <a:xfrm>
            <a:off x="357188" y="214313"/>
            <a:ext cx="8535987"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 </a:t>
            </a:r>
            <a:br>
              <a:rPr lang="es-CL" sz="2800" b="1" dirty="0" smtClean="0">
                <a:solidFill>
                  <a:schemeClr val="accent5">
                    <a:lumMod val="60000"/>
                    <a:lumOff val="40000"/>
                  </a:schemeClr>
                </a:solidFill>
                <a:latin typeface="Century Gothic" pitchFamily="34" charset="0"/>
              </a:rPr>
            </a:br>
            <a:r>
              <a:rPr lang="es-CL" sz="2800" b="1" dirty="0" smtClean="0">
                <a:solidFill>
                  <a:schemeClr val="accent5">
                    <a:lumMod val="60000"/>
                    <a:lumOff val="40000"/>
                  </a:schemeClr>
                </a:solidFill>
                <a:latin typeface="Century Gothic" pitchFamily="34" charset="0"/>
              </a:rPr>
              <a:t>PERFIL USUARIOS TRANSPARENCIA ACTIVA</a:t>
            </a:r>
            <a:endParaRPr lang="es-CL" sz="2800" b="1" dirty="0">
              <a:solidFill>
                <a:schemeClr val="accent5">
                  <a:lumMod val="60000"/>
                  <a:lumOff val="40000"/>
                </a:schemeClr>
              </a:solidFill>
              <a:latin typeface="Century Gothic" pitchFamily="34" charset="0"/>
            </a:endParaRPr>
          </a:p>
        </p:txBody>
      </p:sp>
      <p:sp>
        <p:nvSpPr>
          <p:cNvPr id="3" name="2 Rectángulo redondeado"/>
          <p:cNvSpPr/>
          <p:nvPr/>
        </p:nvSpPr>
        <p:spPr>
          <a:xfrm>
            <a:off x="611188" y="1389063"/>
            <a:ext cx="1512887" cy="20304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solidFill>
                <a:prstClr val="black"/>
              </a:solidFill>
            </a:endParaRPr>
          </a:p>
        </p:txBody>
      </p:sp>
      <p:sp>
        <p:nvSpPr>
          <p:cNvPr id="4" name="3 Rectángulo redondeado"/>
          <p:cNvSpPr/>
          <p:nvPr/>
        </p:nvSpPr>
        <p:spPr>
          <a:xfrm>
            <a:off x="2770188" y="1341438"/>
            <a:ext cx="1512887" cy="20304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solidFill>
                <a:prstClr val="black"/>
              </a:solidFill>
            </a:endParaRPr>
          </a:p>
        </p:txBody>
      </p:sp>
      <p:sp>
        <p:nvSpPr>
          <p:cNvPr id="5" name="4 Rectángulo redondeado"/>
          <p:cNvSpPr/>
          <p:nvPr/>
        </p:nvSpPr>
        <p:spPr>
          <a:xfrm>
            <a:off x="7092950" y="1389063"/>
            <a:ext cx="1511300" cy="20304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solidFill>
                <a:prstClr val="black"/>
              </a:solidFill>
            </a:endParaRPr>
          </a:p>
        </p:txBody>
      </p:sp>
      <p:sp>
        <p:nvSpPr>
          <p:cNvPr id="6" name="5 Rectángulo redondeado"/>
          <p:cNvSpPr/>
          <p:nvPr/>
        </p:nvSpPr>
        <p:spPr>
          <a:xfrm>
            <a:off x="612775" y="3765550"/>
            <a:ext cx="1511300" cy="20304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solidFill>
                <a:prstClr val="black"/>
              </a:solidFill>
            </a:endParaRPr>
          </a:p>
        </p:txBody>
      </p:sp>
      <p:sp>
        <p:nvSpPr>
          <p:cNvPr id="8" name="7 Triángulo isósceles"/>
          <p:cNvSpPr/>
          <p:nvPr/>
        </p:nvSpPr>
        <p:spPr>
          <a:xfrm rot="5400000">
            <a:off x="2266951" y="2347912"/>
            <a:ext cx="431800" cy="288925"/>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9" name="8 Triángulo isósceles"/>
          <p:cNvSpPr/>
          <p:nvPr/>
        </p:nvSpPr>
        <p:spPr>
          <a:xfrm rot="5400000">
            <a:off x="4428332" y="2339181"/>
            <a:ext cx="431800" cy="287337"/>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10" name="9 Triángulo isósceles"/>
          <p:cNvSpPr/>
          <p:nvPr/>
        </p:nvSpPr>
        <p:spPr>
          <a:xfrm rot="5400000">
            <a:off x="2267744" y="4725194"/>
            <a:ext cx="431800" cy="287338"/>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110602" name="29 CuadroTexto"/>
          <p:cNvSpPr txBox="1">
            <a:spLocks noChangeArrowheads="1"/>
          </p:cNvSpPr>
          <p:nvPr/>
        </p:nvSpPr>
        <p:spPr bwMode="auto">
          <a:xfrm rot="-5400000">
            <a:off x="117475" y="2259013"/>
            <a:ext cx="14398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a:solidFill>
                  <a:srgbClr val="406EA6"/>
                </a:solidFill>
              </a:rPr>
              <a:t>GÉNERO</a:t>
            </a:r>
            <a:endParaRPr lang="es-ES" altLang="es-CL" sz="1400" b="1">
              <a:solidFill>
                <a:srgbClr val="406EA6"/>
              </a:solidFill>
            </a:endParaRPr>
          </a:p>
        </p:txBody>
      </p:sp>
      <p:sp>
        <p:nvSpPr>
          <p:cNvPr id="110603" name="30 CuadroTexto"/>
          <p:cNvSpPr txBox="1">
            <a:spLocks noChangeArrowheads="1"/>
          </p:cNvSpPr>
          <p:nvPr/>
        </p:nvSpPr>
        <p:spPr bwMode="auto">
          <a:xfrm rot="-5400000">
            <a:off x="2349501" y="2138362"/>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a:solidFill>
                  <a:srgbClr val="406EA6"/>
                </a:solidFill>
              </a:rPr>
              <a:t>EDAD</a:t>
            </a:r>
            <a:endParaRPr lang="es-ES" altLang="es-CL" sz="1400" b="1">
              <a:solidFill>
                <a:srgbClr val="406EA6"/>
              </a:solidFill>
            </a:endParaRPr>
          </a:p>
        </p:txBody>
      </p:sp>
      <p:sp>
        <p:nvSpPr>
          <p:cNvPr id="110604" name="31 CuadroTexto"/>
          <p:cNvSpPr txBox="1">
            <a:spLocks noChangeArrowheads="1"/>
          </p:cNvSpPr>
          <p:nvPr/>
        </p:nvSpPr>
        <p:spPr bwMode="auto">
          <a:xfrm rot="-5400000">
            <a:off x="-137318" y="4666456"/>
            <a:ext cx="1951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CL" altLang="es-CL" sz="1400" b="1">
                <a:solidFill>
                  <a:srgbClr val="406EA6"/>
                </a:solidFill>
              </a:rPr>
              <a:t>NIVEL EDUCACIÓN</a:t>
            </a:r>
            <a:endParaRPr lang="es-ES" altLang="es-CL" sz="1400" b="1">
              <a:solidFill>
                <a:srgbClr val="406EA6"/>
              </a:solidFill>
            </a:endParaRPr>
          </a:p>
        </p:txBody>
      </p:sp>
      <p:sp>
        <p:nvSpPr>
          <p:cNvPr id="110605" name="32 CuadroTexto"/>
          <p:cNvSpPr txBox="1">
            <a:spLocks noChangeArrowheads="1"/>
          </p:cNvSpPr>
          <p:nvPr/>
        </p:nvSpPr>
        <p:spPr bwMode="auto">
          <a:xfrm rot="-5400000">
            <a:off x="6670676" y="2185987"/>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a:solidFill>
                  <a:srgbClr val="406EA6"/>
                </a:solidFill>
              </a:rPr>
              <a:t>ACTIVIDAD</a:t>
            </a:r>
            <a:endParaRPr lang="es-ES" altLang="es-CL" sz="1400" b="1">
              <a:solidFill>
                <a:srgbClr val="406EA6"/>
              </a:solidFill>
            </a:endParaRPr>
          </a:p>
        </p:txBody>
      </p:sp>
      <p:sp>
        <p:nvSpPr>
          <p:cNvPr id="110606" name="39 CuadroTexto"/>
          <p:cNvSpPr txBox="1">
            <a:spLocks noChangeArrowheads="1"/>
          </p:cNvSpPr>
          <p:nvPr/>
        </p:nvSpPr>
        <p:spPr bwMode="auto">
          <a:xfrm>
            <a:off x="900113" y="2105025"/>
            <a:ext cx="1079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Mujer</a:t>
            </a:r>
          </a:p>
          <a:p>
            <a:pPr algn="ctr" eaLnBrk="1" hangingPunct="1"/>
            <a:r>
              <a:rPr lang="es-CL" altLang="es-CL" sz="1600">
                <a:solidFill>
                  <a:srgbClr val="000000"/>
                </a:solidFill>
              </a:rPr>
              <a:t>50,8%</a:t>
            </a:r>
          </a:p>
        </p:txBody>
      </p:sp>
      <p:sp>
        <p:nvSpPr>
          <p:cNvPr id="110607" name="40 CuadroTexto"/>
          <p:cNvSpPr txBox="1">
            <a:spLocks noChangeArrowheads="1"/>
          </p:cNvSpPr>
          <p:nvPr/>
        </p:nvSpPr>
        <p:spPr bwMode="auto">
          <a:xfrm>
            <a:off x="3059113" y="2057400"/>
            <a:ext cx="1296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26–40 años</a:t>
            </a:r>
          </a:p>
          <a:p>
            <a:pPr algn="ctr" eaLnBrk="1" hangingPunct="1"/>
            <a:r>
              <a:rPr lang="es-CL" altLang="es-CL" sz="1600">
                <a:solidFill>
                  <a:srgbClr val="000000"/>
                </a:solidFill>
              </a:rPr>
              <a:t>41,4%</a:t>
            </a:r>
          </a:p>
        </p:txBody>
      </p:sp>
      <p:sp>
        <p:nvSpPr>
          <p:cNvPr id="110608" name="41 CuadroTexto"/>
          <p:cNvSpPr txBox="1">
            <a:spLocks noChangeArrowheads="1"/>
          </p:cNvSpPr>
          <p:nvPr/>
        </p:nvSpPr>
        <p:spPr bwMode="auto">
          <a:xfrm>
            <a:off x="900113" y="4481513"/>
            <a:ext cx="1223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Educación</a:t>
            </a:r>
          </a:p>
          <a:p>
            <a:pPr algn="ctr" eaLnBrk="1" hangingPunct="1"/>
            <a:r>
              <a:rPr lang="es-CL" altLang="es-CL" sz="1600">
                <a:solidFill>
                  <a:srgbClr val="000000"/>
                </a:solidFill>
              </a:rPr>
              <a:t> Media</a:t>
            </a:r>
          </a:p>
          <a:p>
            <a:pPr algn="ctr" eaLnBrk="1" hangingPunct="1"/>
            <a:r>
              <a:rPr lang="es-CL" altLang="es-CL" sz="1600">
                <a:solidFill>
                  <a:srgbClr val="000000"/>
                </a:solidFill>
              </a:rPr>
              <a:t>22,3%</a:t>
            </a:r>
          </a:p>
          <a:p>
            <a:pPr algn="ctr" eaLnBrk="1" hangingPunct="1"/>
            <a:endParaRPr lang="es-CL" altLang="es-CL" sz="1600">
              <a:solidFill>
                <a:srgbClr val="000000"/>
              </a:solidFill>
            </a:endParaRPr>
          </a:p>
          <a:p>
            <a:pPr algn="ctr" eaLnBrk="1" hangingPunct="1"/>
            <a:endParaRPr lang="es-ES" altLang="es-CL" sz="1600">
              <a:solidFill>
                <a:srgbClr val="000000"/>
              </a:solidFill>
            </a:endParaRPr>
          </a:p>
        </p:txBody>
      </p:sp>
      <p:sp>
        <p:nvSpPr>
          <p:cNvPr id="110609" name="42 CuadroTexto"/>
          <p:cNvSpPr txBox="1">
            <a:spLocks noChangeArrowheads="1"/>
          </p:cNvSpPr>
          <p:nvPr/>
        </p:nvSpPr>
        <p:spPr bwMode="auto">
          <a:xfrm>
            <a:off x="7381875" y="2092325"/>
            <a:ext cx="1150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Empleada privada</a:t>
            </a:r>
          </a:p>
          <a:p>
            <a:pPr algn="ctr" eaLnBrk="1" hangingPunct="1"/>
            <a:r>
              <a:rPr lang="es-CL" altLang="es-CL" sz="1600">
                <a:solidFill>
                  <a:srgbClr val="000000"/>
                </a:solidFill>
              </a:rPr>
              <a:t>37,4%</a:t>
            </a:r>
          </a:p>
          <a:p>
            <a:pPr algn="ctr" eaLnBrk="1" hangingPunct="1"/>
            <a:endParaRPr lang="es-CL" altLang="es-CL" sz="800">
              <a:solidFill>
                <a:srgbClr val="000000"/>
              </a:solidFill>
            </a:endParaRPr>
          </a:p>
        </p:txBody>
      </p:sp>
      <p:sp>
        <p:nvSpPr>
          <p:cNvPr id="19" name="18 Rectángulo redondeado"/>
          <p:cNvSpPr/>
          <p:nvPr/>
        </p:nvSpPr>
        <p:spPr>
          <a:xfrm>
            <a:off x="4930775" y="1398588"/>
            <a:ext cx="1512888" cy="20304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solidFill>
                <a:prstClr val="black"/>
              </a:solidFill>
            </a:endParaRPr>
          </a:p>
        </p:txBody>
      </p:sp>
      <p:sp>
        <p:nvSpPr>
          <p:cNvPr id="110611" name="29 CuadroTexto"/>
          <p:cNvSpPr txBox="1">
            <a:spLocks noChangeArrowheads="1"/>
          </p:cNvSpPr>
          <p:nvPr/>
        </p:nvSpPr>
        <p:spPr bwMode="auto">
          <a:xfrm rot="-5400000">
            <a:off x="4437062" y="2268538"/>
            <a:ext cx="1439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a:solidFill>
                  <a:srgbClr val="406EA6"/>
                </a:solidFill>
              </a:rPr>
              <a:t>MACROZONA</a:t>
            </a:r>
            <a:endParaRPr lang="es-ES" altLang="es-CL" sz="1400" b="1">
              <a:solidFill>
                <a:srgbClr val="406EA6"/>
              </a:solidFill>
            </a:endParaRPr>
          </a:p>
        </p:txBody>
      </p:sp>
      <p:sp>
        <p:nvSpPr>
          <p:cNvPr id="110612" name="39 CuadroTexto"/>
          <p:cNvSpPr txBox="1">
            <a:spLocks noChangeArrowheads="1"/>
          </p:cNvSpPr>
          <p:nvPr/>
        </p:nvSpPr>
        <p:spPr bwMode="auto">
          <a:xfrm>
            <a:off x="5219700" y="2114550"/>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Centro</a:t>
            </a:r>
          </a:p>
          <a:p>
            <a:pPr algn="ctr" eaLnBrk="1" hangingPunct="1"/>
            <a:r>
              <a:rPr lang="es-CL" altLang="es-CL" sz="1600">
                <a:solidFill>
                  <a:srgbClr val="000000"/>
                </a:solidFill>
              </a:rPr>
              <a:t>73,9%</a:t>
            </a:r>
          </a:p>
        </p:txBody>
      </p:sp>
      <p:sp>
        <p:nvSpPr>
          <p:cNvPr id="22" name="21 Rectángulo redondeado"/>
          <p:cNvSpPr/>
          <p:nvPr/>
        </p:nvSpPr>
        <p:spPr>
          <a:xfrm>
            <a:off x="2770188" y="3740150"/>
            <a:ext cx="1512887" cy="20304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solidFill>
                <a:prstClr val="black"/>
              </a:solidFill>
            </a:endParaRPr>
          </a:p>
        </p:txBody>
      </p:sp>
      <p:sp>
        <p:nvSpPr>
          <p:cNvPr id="110614" name="29 CuadroTexto"/>
          <p:cNvSpPr txBox="1">
            <a:spLocks noChangeArrowheads="1"/>
          </p:cNvSpPr>
          <p:nvPr/>
        </p:nvSpPr>
        <p:spPr bwMode="auto">
          <a:xfrm rot="-5400000">
            <a:off x="2276476" y="4610100"/>
            <a:ext cx="14398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a:solidFill>
                  <a:srgbClr val="406EA6"/>
                </a:solidFill>
              </a:rPr>
              <a:t>NSE</a:t>
            </a:r>
            <a:endParaRPr lang="es-ES" altLang="es-CL" sz="1400" b="1">
              <a:solidFill>
                <a:srgbClr val="406EA6"/>
              </a:solidFill>
            </a:endParaRPr>
          </a:p>
        </p:txBody>
      </p:sp>
      <p:sp>
        <p:nvSpPr>
          <p:cNvPr id="110615" name="39 CuadroTexto"/>
          <p:cNvSpPr txBox="1">
            <a:spLocks noChangeArrowheads="1"/>
          </p:cNvSpPr>
          <p:nvPr/>
        </p:nvSpPr>
        <p:spPr bwMode="auto">
          <a:xfrm>
            <a:off x="3059113" y="4456113"/>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C3</a:t>
            </a:r>
          </a:p>
          <a:p>
            <a:pPr algn="ctr" eaLnBrk="1" hangingPunct="1"/>
            <a:r>
              <a:rPr lang="es-CL" altLang="es-CL" sz="1600">
                <a:solidFill>
                  <a:srgbClr val="000000"/>
                </a:solidFill>
              </a:rPr>
              <a:t>45,6%</a:t>
            </a:r>
          </a:p>
        </p:txBody>
      </p:sp>
      <p:sp>
        <p:nvSpPr>
          <p:cNvPr id="25" name="24 Triángulo isósceles"/>
          <p:cNvSpPr/>
          <p:nvPr/>
        </p:nvSpPr>
        <p:spPr>
          <a:xfrm rot="5400000">
            <a:off x="6588126" y="2347912"/>
            <a:ext cx="431800" cy="288925"/>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26" name="25 Rectángulo redondeado"/>
          <p:cNvSpPr/>
          <p:nvPr/>
        </p:nvSpPr>
        <p:spPr>
          <a:xfrm>
            <a:off x="4930775" y="3789363"/>
            <a:ext cx="1512888" cy="20304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solidFill>
                <a:prstClr val="black"/>
              </a:solidFill>
            </a:endParaRPr>
          </a:p>
        </p:txBody>
      </p:sp>
      <p:sp>
        <p:nvSpPr>
          <p:cNvPr id="110618" name="39 CuadroTexto"/>
          <p:cNvSpPr txBox="1">
            <a:spLocks noChangeArrowheads="1"/>
          </p:cNvSpPr>
          <p:nvPr/>
        </p:nvSpPr>
        <p:spPr bwMode="auto">
          <a:xfrm>
            <a:off x="5219700" y="4505325"/>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Centro</a:t>
            </a:r>
          </a:p>
          <a:p>
            <a:pPr algn="ctr" eaLnBrk="1" hangingPunct="1"/>
            <a:r>
              <a:rPr lang="es-CL" altLang="es-CL" sz="1600">
                <a:solidFill>
                  <a:srgbClr val="000000"/>
                </a:solidFill>
              </a:rPr>
              <a:t>58,9%</a:t>
            </a:r>
          </a:p>
        </p:txBody>
      </p:sp>
      <p:sp>
        <p:nvSpPr>
          <p:cNvPr id="110619" name="27 CuadroTexto"/>
          <p:cNvSpPr txBox="1">
            <a:spLocks noChangeArrowheads="1"/>
          </p:cNvSpPr>
          <p:nvPr/>
        </p:nvSpPr>
        <p:spPr bwMode="auto">
          <a:xfrm rot="-5400000">
            <a:off x="4418013" y="4730750"/>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406EA6"/>
                </a:solidFill>
              </a:rPr>
              <a:t>ESCALA POLITICA</a:t>
            </a:r>
            <a:endParaRPr lang="es-ES" altLang="es-CL" sz="1200" b="1">
              <a:solidFill>
                <a:srgbClr val="406EA6"/>
              </a:solidFill>
            </a:endParaRPr>
          </a:p>
        </p:txBody>
      </p:sp>
      <p:sp>
        <p:nvSpPr>
          <p:cNvPr id="29" name="28 Rectángulo redondeado"/>
          <p:cNvSpPr/>
          <p:nvPr/>
        </p:nvSpPr>
        <p:spPr>
          <a:xfrm>
            <a:off x="7091363" y="3789363"/>
            <a:ext cx="1512887" cy="20304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solidFill>
                <a:prstClr val="black"/>
              </a:solidFill>
            </a:endParaRPr>
          </a:p>
        </p:txBody>
      </p:sp>
      <p:sp>
        <p:nvSpPr>
          <p:cNvPr id="110621" name="29 CuadroTexto"/>
          <p:cNvSpPr txBox="1">
            <a:spLocks noChangeArrowheads="1"/>
          </p:cNvSpPr>
          <p:nvPr/>
        </p:nvSpPr>
        <p:spPr bwMode="auto">
          <a:xfrm rot="-5400000">
            <a:off x="6597650" y="4659313"/>
            <a:ext cx="14398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a:solidFill>
                  <a:srgbClr val="406EA6"/>
                </a:solidFill>
              </a:rPr>
              <a:t>CONOCE</a:t>
            </a:r>
            <a:endParaRPr lang="es-ES" altLang="es-CL" sz="1400" b="1">
              <a:solidFill>
                <a:srgbClr val="406EA6"/>
              </a:solidFill>
            </a:endParaRPr>
          </a:p>
        </p:txBody>
      </p:sp>
      <p:sp>
        <p:nvSpPr>
          <p:cNvPr id="110622" name="39 CuadroTexto"/>
          <p:cNvSpPr txBox="1">
            <a:spLocks noChangeArrowheads="1"/>
          </p:cNvSpPr>
          <p:nvPr/>
        </p:nvSpPr>
        <p:spPr bwMode="auto">
          <a:xfrm>
            <a:off x="7380288" y="4005263"/>
            <a:ext cx="1079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600">
                <a:solidFill>
                  <a:srgbClr val="000000"/>
                </a:solidFill>
              </a:rPr>
              <a:t>Ninguno 33%</a:t>
            </a:r>
          </a:p>
          <a:p>
            <a:pPr algn="ctr" eaLnBrk="1" hangingPunct="1"/>
            <a:endParaRPr lang="es-CL" altLang="es-CL" sz="1600">
              <a:solidFill>
                <a:srgbClr val="000000"/>
              </a:solidFill>
            </a:endParaRPr>
          </a:p>
          <a:p>
            <a:pPr algn="ctr" eaLnBrk="1" hangingPunct="1"/>
            <a:r>
              <a:rPr lang="es-CL" altLang="es-CL" sz="1600">
                <a:solidFill>
                  <a:srgbClr val="000000"/>
                </a:solidFill>
              </a:rPr>
              <a:t>LT y/o CPLT</a:t>
            </a:r>
          </a:p>
          <a:p>
            <a:pPr algn="ctr" eaLnBrk="1" hangingPunct="1"/>
            <a:r>
              <a:rPr lang="es-CL" altLang="es-CL" sz="1600">
                <a:solidFill>
                  <a:srgbClr val="000000"/>
                </a:solidFill>
              </a:rPr>
              <a:t>67%</a:t>
            </a:r>
          </a:p>
        </p:txBody>
      </p:sp>
      <p:sp>
        <p:nvSpPr>
          <p:cNvPr id="32" name="31 Triángulo isósceles"/>
          <p:cNvSpPr/>
          <p:nvPr/>
        </p:nvSpPr>
        <p:spPr>
          <a:xfrm rot="5400000">
            <a:off x="4427538" y="4738687"/>
            <a:ext cx="431800" cy="288925"/>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
        <p:nvSpPr>
          <p:cNvPr id="33" name="32 Triángulo isósceles"/>
          <p:cNvSpPr/>
          <p:nvPr/>
        </p:nvSpPr>
        <p:spPr>
          <a:xfrm rot="5400000">
            <a:off x="6586538" y="4738687"/>
            <a:ext cx="431800" cy="288925"/>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solidFill>
                <a:prstClr val="black"/>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57188" y="214313"/>
            <a:ext cx="6500812"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a:t>
            </a:r>
            <a:endParaRPr lang="es-CL" sz="2800" b="1" dirty="0">
              <a:solidFill>
                <a:schemeClr val="accent5">
                  <a:lumMod val="60000"/>
                  <a:lumOff val="40000"/>
                </a:schemeClr>
              </a:solidFill>
              <a:latin typeface="Century Gothic" pitchFamily="34" charset="0"/>
            </a:endParaRPr>
          </a:p>
        </p:txBody>
      </p:sp>
      <p:graphicFrame>
        <p:nvGraphicFramePr>
          <p:cNvPr id="111619" name="Chart 8"/>
          <p:cNvGraphicFramePr>
            <a:graphicFrameLocks/>
          </p:cNvGraphicFramePr>
          <p:nvPr/>
        </p:nvGraphicFramePr>
        <p:xfrm>
          <a:off x="276225" y="1000125"/>
          <a:ext cx="3827463" cy="5518150"/>
        </p:xfrm>
        <a:graphic>
          <a:graphicData uri="http://schemas.openxmlformats.org/presentationml/2006/ole">
            <mc:AlternateContent xmlns:mc="http://schemas.openxmlformats.org/markup-compatibility/2006">
              <mc:Choice xmlns:v="urn:schemas-microsoft-com:vml" Requires="v">
                <p:oleObj spid="_x0000_s111637" name="Gráfico" r:id="rId5" imgW="3895679" imgH="5619676" progId="Excel.Chart.8">
                  <p:embed/>
                </p:oleObj>
              </mc:Choice>
              <mc:Fallback>
                <p:oleObj name="Gráfico" r:id="rId5" imgW="3895679" imgH="5619676" progId="Excel.Char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 y="1000125"/>
                        <a:ext cx="3827463"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1 Llamada rectangular redondeada"/>
          <p:cNvSpPr/>
          <p:nvPr/>
        </p:nvSpPr>
        <p:spPr>
          <a:xfrm>
            <a:off x="3090863" y="3284538"/>
            <a:ext cx="1150937" cy="3097212"/>
          </a:xfrm>
          <a:prstGeom prst="wedgeRoundRectCallout">
            <a:avLst>
              <a:gd name="adj1" fmla="val 11076"/>
              <a:gd name="adj2" fmla="val -75045"/>
              <a:gd name="adj3" fmla="val 16667"/>
            </a:avLst>
          </a:prstGeom>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es-ES" sz="1400" dirty="0">
                <a:solidFill>
                  <a:prstClr val="black"/>
                </a:solidFill>
              </a:rPr>
              <a:t>Aumenta la proporción de personas que han buscado información en Municipios  (+4%)</a:t>
            </a:r>
          </a:p>
          <a:p>
            <a:pPr algn="ctr">
              <a:defRPr/>
            </a:pPr>
            <a:endParaRPr lang="es-ES" sz="1400" dirty="0">
              <a:solidFill>
                <a:prstClr val="black"/>
              </a:solidFill>
            </a:endParaRPr>
          </a:p>
          <a:p>
            <a:pPr algn="ctr">
              <a:defRPr/>
            </a:pPr>
            <a:r>
              <a:rPr lang="es-ES" sz="1400" dirty="0">
                <a:solidFill>
                  <a:prstClr val="black"/>
                </a:solidFill>
              </a:rPr>
              <a:t>Disminuye la búsqueda en Ministerios </a:t>
            </a:r>
          </a:p>
          <a:p>
            <a:pPr algn="ctr">
              <a:defRPr/>
            </a:pPr>
            <a:r>
              <a:rPr lang="es-ES" sz="1400" dirty="0">
                <a:solidFill>
                  <a:prstClr val="black"/>
                </a:solidFill>
              </a:rPr>
              <a:t>(-5%) </a:t>
            </a:r>
          </a:p>
        </p:txBody>
      </p:sp>
      <p:graphicFrame>
        <p:nvGraphicFramePr>
          <p:cNvPr id="111621" name="Chart 8"/>
          <p:cNvGraphicFramePr>
            <a:graphicFrameLocks/>
          </p:cNvGraphicFramePr>
          <p:nvPr/>
        </p:nvGraphicFramePr>
        <p:xfrm>
          <a:off x="4559300" y="850900"/>
          <a:ext cx="4262438" cy="5051425"/>
        </p:xfrm>
        <a:graphic>
          <a:graphicData uri="http://schemas.openxmlformats.org/presentationml/2006/ole">
            <mc:AlternateContent xmlns:mc="http://schemas.openxmlformats.org/markup-compatibility/2006">
              <mc:Choice xmlns:v="urn:schemas-microsoft-com:vml" Requires="v">
                <p:oleObj spid="_x0000_s111638" name="Gráfico" r:id="rId7" imgW="4343288" imgH="5143500" progId="Excel.Chart.8">
                  <p:embed/>
                </p:oleObj>
              </mc:Choice>
              <mc:Fallback>
                <p:oleObj name="Gráfico" r:id="rId7" imgW="4343288" imgH="5143500" progId="Excel.Chart.8">
                  <p:embed/>
                  <p:pic>
                    <p:nvPicPr>
                      <p:cNvPr id="0" name="Char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850900"/>
                        <a:ext cx="4262438"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2" name="2 Rectángulo"/>
          <p:cNvSpPr>
            <a:spLocks noChangeArrowheads="1"/>
          </p:cNvSpPr>
          <p:nvPr/>
        </p:nvSpPr>
        <p:spPr bwMode="auto">
          <a:xfrm>
            <a:off x="4559300" y="5873750"/>
            <a:ext cx="4405313"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ES" sz="1200" b="1">
                <a:solidFill>
                  <a:srgbClr val="000000"/>
                </a:solidFill>
                <a:latin typeface="Calibri" pitchFamily="34" charset="0"/>
              </a:rPr>
              <a:t>*Categoría Otros incluye</a:t>
            </a:r>
            <a:r>
              <a:rPr lang="es-CL" altLang="es-ES" sz="1200">
                <a:solidFill>
                  <a:srgbClr val="000000"/>
                </a:solidFill>
                <a:latin typeface="Calibri" pitchFamily="34" charset="0"/>
              </a:rPr>
              <a:t>: Otros, Salud, Patentes municipales, Productos habitacionales, Información tributaria, Reforma educacional, Inicio de actividades, Sobre presupuesto para pavimentación, Valor de  cuentas, Ficha de protección social, Transporte, Seguridad.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57188" y="214313"/>
            <a:ext cx="6500812"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a:t>
            </a:r>
            <a:endParaRPr lang="es-CL" sz="2800" b="1" dirty="0">
              <a:solidFill>
                <a:schemeClr val="accent5">
                  <a:lumMod val="60000"/>
                  <a:lumOff val="40000"/>
                </a:schemeClr>
              </a:solidFill>
              <a:latin typeface="Century Gothic" pitchFamily="34" charset="0"/>
            </a:endParaRPr>
          </a:p>
        </p:txBody>
      </p:sp>
      <p:sp>
        <p:nvSpPr>
          <p:cNvPr id="15" name="14 Cerrar llave"/>
          <p:cNvSpPr/>
          <p:nvPr/>
        </p:nvSpPr>
        <p:spPr>
          <a:xfrm rot="5400000">
            <a:off x="7487445" y="2739231"/>
            <a:ext cx="144462" cy="1800225"/>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solidFill>
                <a:prstClr val="black"/>
              </a:solidFill>
            </a:endParaRPr>
          </a:p>
        </p:txBody>
      </p:sp>
      <p:cxnSp>
        <p:nvCxnSpPr>
          <p:cNvPr id="17" name="16 Conector recto de flecha"/>
          <p:cNvCxnSpPr/>
          <p:nvPr/>
        </p:nvCxnSpPr>
        <p:spPr>
          <a:xfrm flipV="1">
            <a:off x="2771775" y="2924175"/>
            <a:ext cx="1584325" cy="7921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112645" name="Content Placeholder 3"/>
          <p:cNvGraphicFramePr>
            <a:graphicFrameLocks noGrp="1"/>
          </p:cNvGraphicFramePr>
          <p:nvPr>
            <p:ph idx="1"/>
          </p:nvPr>
        </p:nvGraphicFramePr>
        <p:xfrm>
          <a:off x="106363" y="1009650"/>
          <a:ext cx="4071937" cy="4030663"/>
        </p:xfrm>
        <a:graphic>
          <a:graphicData uri="http://schemas.openxmlformats.org/presentationml/2006/ole">
            <mc:AlternateContent xmlns:mc="http://schemas.openxmlformats.org/markup-compatibility/2006">
              <mc:Choice xmlns:v="urn:schemas-microsoft-com:vml" Requires="v">
                <p:oleObj spid="_x0000_s112710" name="Gráfico" r:id="rId5" imgW="4010090" imgH="3962437" progId="Excel.Chart.8">
                  <p:embed/>
                </p:oleObj>
              </mc:Choice>
              <mc:Fallback>
                <p:oleObj name="Gráfico" r:id="rId5" imgW="4010090" imgH="3962437"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3" y="1009650"/>
                        <a:ext cx="4071937"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8 Tabla"/>
          <p:cNvGraphicFramePr>
            <a:graphicFrameLocks noGrp="1"/>
          </p:cNvGraphicFramePr>
          <p:nvPr/>
        </p:nvGraphicFramePr>
        <p:xfrm>
          <a:off x="1476375" y="4868863"/>
          <a:ext cx="1368426" cy="1800225"/>
        </p:xfrm>
        <a:graphic>
          <a:graphicData uri="http://schemas.openxmlformats.org/drawingml/2006/table">
            <a:tbl>
              <a:tblPr firstRow="1" bandRow="1">
                <a:tableStyleId>{9DCAF9ED-07DC-4A11-8D7F-57B35C25682E}</a:tableStyleId>
              </a:tblPr>
              <a:tblGrid>
                <a:gridCol w="684213"/>
                <a:gridCol w="684213"/>
              </a:tblGrid>
              <a:tr h="360045">
                <a:tc>
                  <a:txBody>
                    <a:bodyPr/>
                    <a:lstStyle/>
                    <a:p>
                      <a:pPr algn="l"/>
                      <a:r>
                        <a:rPr lang="es-ES" sz="1400" b="1" dirty="0" smtClean="0">
                          <a:solidFill>
                            <a:schemeClr val="tx1"/>
                          </a:solidFill>
                        </a:rPr>
                        <a:t>2014</a:t>
                      </a:r>
                      <a:endParaRPr lang="es-ES" sz="1400" b="1" dirty="0">
                        <a:solidFill>
                          <a:schemeClr val="tx1"/>
                        </a:solidFill>
                      </a:endParaRPr>
                    </a:p>
                  </a:txBody>
                  <a:tcPr marL="91458" marR="91458" marT="45721" marB="45721">
                    <a:solidFill>
                      <a:schemeClr val="bg1"/>
                    </a:solidFill>
                  </a:tcPr>
                </a:tc>
                <a:tc>
                  <a:txBody>
                    <a:bodyPr/>
                    <a:lstStyle/>
                    <a:p>
                      <a:pPr algn="ctr"/>
                      <a:r>
                        <a:rPr lang="es-ES" sz="1400" b="0" dirty="0" smtClean="0">
                          <a:solidFill>
                            <a:schemeClr val="tx1"/>
                          </a:solidFill>
                        </a:rPr>
                        <a:t>85,1</a:t>
                      </a:r>
                      <a:endParaRPr lang="es-ES" sz="1400" b="0" dirty="0">
                        <a:solidFill>
                          <a:schemeClr val="tx1"/>
                        </a:solidFill>
                      </a:endParaRPr>
                    </a:p>
                  </a:txBody>
                  <a:tcPr marL="91458" marR="91458" marT="45721" marB="45721">
                    <a:solidFill>
                      <a:schemeClr val="bg1"/>
                    </a:solidFill>
                  </a:tcPr>
                </a:tc>
              </a:tr>
              <a:tr h="360045">
                <a:tc>
                  <a:txBody>
                    <a:bodyPr/>
                    <a:lstStyle/>
                    <a:p>
                      <a:pPr algn="l"/>
                      <a:r>
                        <a:rPr lang="es-ES" sz="1400" b="1" dirty="0" smtClean="0">
                          <a:solidFill>
                            <a:schemeClr val="tx1"/>
                          </a:solidFill>
                        </a:rPr>
                        <a:t>2013</a:t>
                      </a:r>
                      <a:endParaRPr lang="es-ES" sz="1400" b="1" dirty="0">
                        <a:solidFill>
                          <a:schemeClr val="tx1"/>
                        </a:solidFill>
                      </a:endParaRPr>
                    </a:p>
                  </a:txBody>
                  <a:tcPr marL="91458" marR="91458" marT="45721" marB="45721">
                    <a:solidFill>
                      <a:schemeClr val="bg1"/>
                    </a:solidFill>
                  </a:tcPr>
                </a:tc>
                <a:tc>
                  <a:txBody>
                    <a:bodyPr/>
                    <a:lstStyle/>
                    <a:p>
                      <a:pPr algn="ctr"/>
                      <a:r>
                        <a:rPr lang="es-ES" sz="1400" b="0" dirty="0" smtClean="0">
                          <a:solidFill>
                            <a:schemeClr val="tx1"/>
                          </a:solidFill>
                        </a:rPr>
                        <a:t>77,3</a:t>
                      </a:r>
                      <a:endParaRPr lang="es-ES" sz="1400" b="0" dirty="0">
                        <a:solidFill>
                          <a:schemeClr val="tx1"/>
                        </a:solidFill>
                      </a:endParaRPr>
                    </a:p>
                  </a:txBody>
                  <a:tcPr marL="91458" marR="91458" marT="45721" marB="45721">
                    <a:solidFill>
                      <a:schemeClr val="bg1"/>
                    </a:solidFill>
                  </a:tcPr>
                </a:tc>
              </a:tr>
              <a:tr h="360045">
                <a:tc>
                  <a:txBody>
                    <a:bodyPr/>
                    <a:lstStyle/>
                    <a:p>
                      <a:pPr algn="l"/>
                      <a:r>
                        <a:rPr lang="es-CL" sz="1400" b="1" dirty="0" smtClean="0">
                          <a:solidFill>
                            <a:schemeClr val="tx1"/>
                          </a:solidFill>
                        </a:rPr>
                        <a:t>2012</a:t>
                      </a:r>
                      <a:endParaRPr lang="es-ES" sz="1400" b="1" dirty="0">
                        <a:solidFill>
                          <a:schemeClr val="tx1"/>
                        </a:solidFill>
                      </a:endParaRPr>
                    </a:p>
                  </a:txBody>
                  <a:tcPr marL="91458" marR="91458" marT="45721" marB="45721">
                    <a:solidFill>
                      <a:schemeClr val="bg1"/>
                    </a:solidFill>
                  </a:tcPr>
                </a:tc>
                <a:tc>
                  <a:txBody>
                    <a:bodyPr/>
                    <a:lstStyle/>
                    <a:p>
                      <a:pPr algn="ctr"/>
                      <a:r>
                        <a:rPr lang="es-CL" sz="1400" b="0" dirty="0" smtClean="0">
                          <a:solidFill>
                            <a:schemeClr val="tx1"/>
                          </a:solidFill>
                        </a:rPr>
                        <a:t>76,5</a:t>
                      </a:r>
                      <a:endParaRPr lang="es-ES" sz="1400" b="0" dirty="0">
                        <a:solidFill>
                          <a:schemeClr val="tx1"/>
                        </a:solidFill>
                      </a:endParaRPr>
                    </a:p>
                  </a:txBody>
                  <a:tcPr marL="91458" marR="91458" marT="45721" marB="45721">
                    <a:solidFill>
                      <a:schemeClr val="bg1"/>
                    </a:solidFill>
                  </a:tcPr>
                </a:tc>
              </a:tr>
              <a:tr h="360045">
                <a:tc>
                  <a:txBody>
                    <a:bodyPr/>
                    <a:lstStyle/>
                    <a:p>
                      <a:pPr algn="l"/>
                      <a:r>
                        <a:rPr lang="es-CL" sz="1400" b="1" dirty="0" smtClean="0"/>
                        <a:t>2011</a:t>
                      </a:r>
                      <a:endParaRPr lang="es-ES" sz="1400" b="1" dirty="0"/>
                    </a:p>
                  </a:txBody>
                  <a:tcPr marL="91458" marR="91458" marT="45721" marB="45721">
                    <a:solidFill>
                      <a:schemeClr val="bg1"/>
                    </a:solidFill>
                  </a:tcPr>
                </a:tc>
                <a:tc>
                  <a:txBody>
                    <a:bodyPr/>
                    <a:lstStyle/>
                    <a:p>
                      <a:pPr algn="ctr"/>
                      <a:r>
                        <a:rPr lang="es-CL" sz="1400" b="0" dirty="0" smtClean="0"/>
                        <a:t>79,3</a:t>
                      </a:r>
                      <a:endParaRPr lang="es-ES" sz="1400" b="0" dirty="0"/>
                    </a:p>
                  </a:txBody>
                  <a:tcPr marL="91458" marR="91458" marT="45721" marB="45721">
                    <a:solidFill>
                      <a:schemeClr val="bg1"/>
                    </a:solidFill>
                  </a:tcPr>
                </a:tc>
              </a:tr>
              <a:tr h="360045">
                <a:tc>
                  <a:txBody>
                    <a:bodyPr/>
                    <a:lstStyle/>
                    <a:p>
                      <a:pPr algn="l"/>
                      <a:r>
                        <a:rPr lang="es-CL" sz="1400" b="1" dirty="0" smtClean="0"/>
                        <a:t>2010</a:t>
                      </a:r>
                      <a:endParaRPr lang="es-ES" sz="1400" b="1" dirty="0"/>
                    </a:p>
                  </a:txBody>
                  <a:tcPr marL="91458" marR="91458" marT="45721" marB="45721">
                    <a:solidFill>
                      <a:schemeClr val="bg1"/>
                    </a:solidFill>
                  </a:tcPr>
                </a:tc>
                <a:tc>
                  <a:txBody>
                    <a:bodyPr/>
                    <a:lstStyle/>
                    <a:p>
                      <a:pPr algn="ctr"/>
                      <a:r>
                        <a:rPr lang="es-CL" sz="1400" b="0" dirty="0" smtClean="0"/>
                        <a:t>71,6</a:t>
                      </a:r>
                      <a:endParaRPr lang="es-ES" sz="1400" b="0" dirty="0"/>
                    </a:p>
                  </a:txBody>
                  <a:tcPr marL="91458" marR="91458" marT="45721" marB="45721">
                    <a:solidFill>
                      <a:schemeClr val="bg1"/>
                    </a:solidFill>
                  </a:tcPr>
                </a:tc>
              </a:tr>
            </a:tbl>
          </a:graphicData>
        </a:graphic>
      </p:graphicFrame>
      <p:graphicFrame>
        <p:nvGraphicFramePr>
          <p:cNvPr id="112665" name="Chart 8"/>
          <p:cNvGraphicFramePr>
            <a:graphicFrameLocks/>
          </p:cNvGraphicFramePr>
          <p:nvPr/>
        </p:nvGraphicFramePr>
        <p:xfrm>
          <a:off x="4157663" y="989013"/>
          <a:ext cx="4624387" cy="2562225"/>
        </p:xfrm>
        <a:graphic>
          <a:graphicData uri="http://schemas.openxmlformats.org/presentationml/2006/ole">
            <mc:AlternateContent xmlns:mc="http://schemas.openxmlformats.org/markup-compatibility/2006">
              <mc:Choice xmlns:v="urn:schemas-microsoft-com:vml" Requires="v">
                <p:oleObj spid="_x0000_s112711" name="Gráfico" r:id="rId7" imgW="4553043" imgH="2524199" progId="Excel.Chart.8">
                  <p:embed/>
                </p:oleObj>
              </mc:Choice>
              <mc:Fallback>
                <p:oleObj name="Gráfico" r:id="rId7" imgW="4553043" imgH="2524199" progId="Excel.Chart.8">
                  <p:embed/>
                  <p:pic>
                    <p:nvPicPr>
                      <p:cNvPr id="0" name="Char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7663" y="989013"/>
                        <a:ext cx="462438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66" name="Chart 10"/>
          <p:cNvGraphicFramePr>
            <a:graphicFrameLocks/>
          </p:cNvGraphicFramePr>
          <p:nvPr/>
        </p:nvGraphicFramePr>
        <p:xfrm>
          <a:off x="4157663" y="3668713"/>
          <a:ext cx="5038725" cy="2901950"/>
        </p:xfrm>
        <a:graphic>
          <a:graphicData uri="http://schemas.openxmlformats.org/presentationml/2006/ole">
            <mc:AlternateContent xmlns:mc="http://schemas.openxmlformats.org/markup-compatibility/2006">
              <mc:Choice xmlns:v="urn:schemas-microsoft-com:vml" Requires="v">
                <p:oleObj spid="_x0000_s112712" name="Gráfico" r:id="rId9" imgW="5019721" imgH="2886187" progId="Excel.Chart.8">
                  <p:embed/>
                </p:oleObj>
              </mc:Choice>
              <mc:Fallback>
                <p:oleObj name="Gráfico" r:id="rId9" imgW="5019721" imgH="2886187" progId="Excel.Chart.8">
                  <p:embed/>
                  <p:pic>
                    <p:nvPicPr>
                      <p:cNvPr id="0" name="Chart 1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7663" y="3668713"/>
                        <a:ext cx="50387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469487247"/>
              </p:ext>
            </p:extLst>
          </p:nvPr>
        </p:nvGraphicFramePr>
        <p:xfrm>
          <a:off x="5868144" y="2240121"/>
          <a:ext cx="899592" cy="1080135"/>
        </p:xfrm>
        <a:graphic>
          <a:graphicData uri="http://schemas.openxmlformats.org/drawingml/2006/table">
            <a:tbl>
              <a:tblPr firstRow="1" bandRow="1">
                <a:tableStyleId>{9DCAF9ED-07DC-4A11-8D7F-57B35C25682E}</a:tableStyleId>
              </a:tblPr>
              <a:tblGrid>
                <a:gridCol w="449796"/>
                <a:gridCol w="449796"/>
              </a:tblGrid>
              <a:tr h="360045">
                <a:tc>
                  <a:txBody>
                    <a:bodyPr/>
                    <a:lstStyle/>
                    <a:p>
                      <a:pPr algn="l"/>
                      <a:r>
                        <a:rPr lang="es-ES" sz="1200" b="1" dirty="0" smtClean="0">
                          <a:solidFill>
                            <a:schemeClr val="tx1"/>
                          </a:solidFill>
                        </a:rPr>
                        <a:t>2014</a:t>
                      </a:r>
                      <a:endParaRPr lang="es-ES" sz="1200" b="1" dirty="0">
                        <a:solidFill>
                          <a:schemeClr val="tx1"/>
                        </a:solidFill>
                      </a:endParaRPr>
                    </a:p>
                  </a:txBody>
                  <a:tcPr marL="0" marR="0" marT="45721" marB="45721">
                    <a:solidFill>
                      <a:schemeClr val="bg1"/>
                    </a:solidFill>
                  </a:tcPr>
                </a:tc>
                <a:tc>
                  <a:txBody>
                    <a:bodyPr/>
                    <a:lstStyle/>
                    <a:p>
                      <a:pPr algn="ctr"/>
                      <a:r>
                        <a:rPr lang="es-ES" sz="1200" b="0" dirty="0" smtClean="0">
                          <a:solidFill>
                            <a:schemeClr val="tx1"/>
                          </a:solidFill>
                        </a:rPr>
                        <a:t>82,5</a:t>
                      </a:r>
                      <a:endParaRPr lang="es-ES" sz="1200" b="0" dirty="0">
                        <a:solidFill>
                          <a:schemeClr val="tx1"/>
                        </a:solidFill>
                      </a:endParaRPr>
                    </a:p>
                  </a:txBody>
                  <a:tcPr marL="0" marR="0" marT="45721" marB="45721">
                    <a:solidFill>
                      <a:schemeClr val="bg1"/>
                    </a:solidFill>
                  </a:tcPr>
                </a:tc>
              </a:tr>
              <a:tr h="360045">
                <a:tc>
                  <a:txBody>
                    <a:bodyPr/>
                    <a:lstStyle/>
                    <a:p>
                      <a:pPr algn="l"/>
                      <a:r>
                        <a:rPr lang="es-ES" sz="1200" b="1" dirty="0" smtClean="0">
                          <a:solidFill>
                            <a:schemeClr val="tx1"/>
                          </a:solidFill>
                        </a:rPr>
                        <a:t>2013</a:t>
                      </a:r>
                      <a:endParaRPr lang="es-ES" sz="1200" b="1" dirty="0">
                        <a:solidFill>
                          <a:schemeClr val="tx1"/>
                        </a:solidFill>
                      </a:endParaRPr>
                    </a:p>
                  </a:txBody>
                  <a:tcPr marL="0" marR="0" marT="45721" marB="45721">
                    <a:solidFill>
                      <a:schemeClr val="bg1"/>
                    </a:solidFill>
                  </a:tcPr>
                </a:tc>
                <a:tc>
                  <a:txBody>
                    <a:bodyPr/>
                    <a:lstStyle/>
                    <a:p>
                      <a:pPr algn="ctr"/>
                      <a:r>
                        <a:rPr lang="es-ES" sz="1200" b="0" dirty="0" smtClean="0">
                          <a:solidFill>
                            <a:schemeClr val="tx1"/>
                          </a:solidFill>
                        </a:rPr>
                        <a:t>80,4</a:t>
                      </a:r>
                      <a:endParaRPr lang="es-ES" sz="1200" b="0" dirty="0">
                        <a:solidFill>
                          <a:schemeClr val="tx1"/>
                        </a:solidFill>
                      </a:endParaRPr>
                    </a:p>
                  </a:txBody>
                  <a:tcPr marL="0" marR="0" marT="45721" marB="45721">
                    <a:solidFill>
                      <a:schemeClr val="bg1"/>
                    </a:solidFill>
                  </a:tcPr>
                </a:tc>
              </a:tr>
              <a:tr h="360045">
                <a:tc>
                  <a:txBody>
                    <a:bodyPr/>
                    <a:lstStyle/>
                    <a:p>
                      <a:pPr algn="l"/>
                      <a:r>
                        <a:rPr lang="es-CL" sz="1200" b="1" dirty="0" smtClean="0">
                          <a:solidFill>
                            <a:schemeClr val="tx1"/>
                          </a:solidFill>
                        </a:rPr>
                        <a:t>2012</a:t>
                      </a:r>
                      <a:endParaRPr lang="es-ES" sz="1200" b="1" dirty="0">
                        <a:solidFill>
                          <a:schemeClr val="tx1"/>
                        </a:solidFill>
                      </a:endParaRPr>
                    </a:p>
                  </a:txBody>
                  <a:tcPr marL="0" marR="0" marT="45721" marB="45721">
                    <a:solidFill>
                      <a:schemeClr val="bg1"/>
                    </a:solidFill>
                  </a:tcPr>
                </a:tc>
                <a:tc>
                  <a:txBody>
                    <a:bodyPr/>
                    <a:lstStyle/>
                    <a:p>
                      <a:pPr algn="ctr"/>
                      <a:r>
                        <a:rPr lang="es-ES" sz="1200" b="0" dirty="0" smtClean="0">
                          <a:solidFill>
                            <a:schemeClr val="tx1"/>
                          </a:solidFill>
                        </a:rPr>
                        <a:t>82,2</a:t>
                      </a:r>
                      <a:endParaRPr lang="es-ES" sz="1200" b="0" dirty="0">
                        <a:solidFill>
                          <a:schemeClr val="tx1"/>
                        </a:solidFill>
                      </a:endParaRPr>
                    </a:p>
                  </a:txBody>
                  <a:tcPr marL="0" marR="0" marT="45721" marB="45721">
                    <a:solidFill>
                      <a:schemeClr val="bg1"/>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57188" y="214313"/>
            <a:ext cx="6500812"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EJERCICIO EFECTIVO DEL DERECHO</a:t>
            </a:r>
            <a:endParaRPr lang="es-CL" sz="2800" b="1" dirty="0">
              <a:solidFill>
                <a:schemeClr val="accent5">
                  <a:lumMod val="60000"/>
                  <a:lumOff val="40000"/>
                </a:schemeClr>
              </a:solidFill>
              <a:latin typeface="Century Gothic" pitchFamily="34" charset="0"/>
            </a:endParaRPr>
          </a:p>
        </p:txBody>
      </p:sp>
      <p:graphicFrame>
        <p:nvGraphicFramePr>
          <p:cNvPr id="113667" name="1 Gráfico"/>
          <p:cNvGraphicFramePr>
            <a:graphicFrameLocks/>
          </p:cNvGraphicFramePr>
          <p:nvPr/>
        </p:nvGraphicFramePr>
        <p:xfrm>
          <a:off x="339725" y="862013"/>
          <a:ext cx="4603750" cy="2338387"/>
        </p:xfrm>
        <a:graphic>
          <a:graphicData uri="http://schemas.openxmlformats.org/presentationml/2006/ole">
            <mc:AlternateContent xmlns:mc="http://schemas.openxmlformats.org/markup-compatibility/2006">
              <mc:Choice xmlns:v="urn:schemas-microsoft-com:vml" Requires="v">
                <p:oleObj spid="_x0000_s113685" name="Gráfico" r:id="rId5" imgW="4581479" imgH="2323951" progId="Excel.Chart.8">
                  <p:embed/>
                </p:oleObj>
              </mc:Choice>
              <mc:Fallback>
                <p:oleObj name="Gráfico" r:id="rId5" imgW="4581479" imgH="2323951" progId="Excel.Chart.8">
                  <p:embed/>
                  <p:pic>
                    <p:nvPicPr>
                      <p:cNvPr id="0" name="1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862013"/>
                        <a:ext cx="460375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11 Llamada rectangular redondeada"/>
          <p:cNvSpPr/>
          <p:nvPr/>
        </p:nvSpPr>
        <p:spPr>
          <a:xfrm>
            <a:off x="5435600" y="1125538"/>
            <a:ext cx="2520950" cy="1800225"/>
          </a:xfrm>
          <a:prstGeom prst="wedgeRoundRectCallout">
            <a:avLst>
              <a:gd name="adj1" fmla="val -63555"/>
              <a:gd name="adj2" fmla="val -18198"/>
              <a:gd name="adj3" fmla="val 16667"/>
            </a:avLst>
          </a:prstGeom>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es-ES" sz="1400" dirty="0">
                <a:solidFill>
                  <a:prstClr val="black"/>
                </a:solidFill>
              </a:rPr>
              <a:t>La mayoría de las solicitudes y búsquedas de información pública se relacionan con asuntos de interés particular, sin embargo, en las búsquedas hay un mayor interés público que en las solicitudes.</a:t>
            </a:r>
          </a:p>
        </p:txBody>
      </p:sp>
      <p:sp>
        <p:nvSpPr>
          <p:cNvPr id="13" name="12 Llamada rectangular redondeada"/>
          <p:cNvSpPr/>
          <p:nvPr/>
        </p:nvSpPr>
        <p:spPr>
          <a:xfrm>
            <a:off x="611188" y="3929063"/>
            <a:ext cx="2305050" cy="1943100"/>
          </a:xfrm>
          <a:prstGeom prst="wedgeRoundRectCallout">
            <a:avLst>
              <a:gd name="adj1" fmla="val 64243"/>
              <a:gd name="adj2" fmla="val -24262"/>
              <a:gd name="adj3" fmla="val 16667"/>
            </a:avLst>
          </a:prstGeom>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es-ES" sz="1400" dirty="0">
                <a:solidFill>
                  <a:prstClr val="black"/>
                </a:solidFill>
              </a:rPr>
              <a:t>En el cruce por NSE se ve una clara tendencia hacia una mayor proporción de solicitudes y búsquedas de interés público a medida que asciende el nivel socioeconómico.</a:t>
            </a:r>
          </a:p>
        </p:txBody>
      </p:sp>
      <p:graphicFrame>
        <p:nvGraphicFramePr>
          <p:cNvPr id="113670" name="6 Gráfico"/>
          <p:cNvGraphicFramePr>
            <a:graphicFrameLocks/>
          </p:cNvGraphicFramePr>
          <p:nvPr/>
        </p:nvGraphicFramePr>
        <p:xfrm>
          <a:off x="3441700" y="3090863"/>
          <a:ext cx="4565650" cy="3495675"/>
        </p:xfrm>
        <a:graphic>
          <a:graphicData uri="http://schemas.openxmlformats.org/presentationml/2006/ole">
            <mc:AlternateContent xmlns:mc="http://schemas.openxmlformats.org/markup-compatibility/2006">
              <mc:Choice xmlns:v="urn:schemas-microsoft-com:vml" Requires="v">
                <p:oleObj spid="_x0000_s113686" r:id="rId7" imgW="4572396" imgH="3499407" progId="Excel.Chart.8">
                  <p:embed/>
                </p:oleObj>
              </mc:Choice>
              <mc:Fallback>
                <p:oleObj r:id="rId7" imgW="4572396" imgH="3499407" progId="Excel.Chart.8">
                  <p:embed/>
                  <p:pic>
                    <p:nvPicPr>
                      <p:cNvPr id="0" name="6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1700" y="3090863"/>
                        <a:ext cx="45656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14313" y="0"/>
            <a:ext cx="6643687" cy="1071563"/>
          </a:xfrm>
        </p:spPr>
        <p:txBody>
          <a:bodyPr rtlCol="0">
            <a:noAutofit/>
          </a:bodyPr>
          <a:lstStyle/>
          <a:p>
            <a:pPr algn="l" eaLnBrk="1" fontAlgn="auto" hangingPunct="1">
              <a:spcAft>
                <a:spcPts val="0"/>
              </a:spcAft>
              <a:defRPr/>
            </a:pPr>
            <a:r>
              <a:rPr lang="es-CL" sz="2400" b="1" dirty="0" smtClean="0">
                <a:solidFill>
                  <a:schemeClr val="accent5">
                    <a:lumMod val="60000"/>
                    <a:lumOff val="40000"/>
                  </a:schemeClr>
                </a:solidFill>
                <a:latin typeface="Century Gothic" pitchFamily="34" charset="0"/>
              </a:rPr>
              <a:t>EFECTOS DEL EJERCICIO DEL DERECHO SOBRE VARIABLES DE INTERÉS</a:t>
            </a:r>
            <a:endParaRPr lang="es-CL" sz="2400" b="1" dirty="0">
              <a:solidFill>
                <a:schemeClr val="accent5">
                  <a:lumMod val="60000"/>
                  <a:lumOff val="40000"/>
                </a:schemeClr>
              </a:solidFill>
              <a:latin typeface="Century Gothic" pitchFamily="34" charset="0"/>
            </a:endParaRPr>
          </a:p>
        </p:txBody>
      </p:sp>
      <p:graphicFrame>
        <p:nvGraphicFramePr>
          <p:cNvPr id="3" name="2 Tabla"/>
          <p:cNvGraphicFramePr>
            <a:graphicFrameLocks noGrp="1"/>
          </p:cNvGraphicFramePr>
          <p:nvPr/>
        </p:nvGraphicFramePr>
        <p:xfrm>
          <a:off x="250825" y="1268413"/>
          <a:ext cx="8785225" cy="2351088"/>
        </p:xfrm>
        <a:graphic>
          <a:graphicData uri="http://schemas.openxmlformats.org/drawingml/2006/table">
            <a:tbl>
              <a:tblPr firstRow="1" firstCol="1">
                <a:tableStyleId>{21E4AEA4-8DFA-4A89-87EB-49C32662AFE0}</a:tableStyleId>
              </a:tblPr>
              <a:tblGrid>
                <a:gridCol w="5840455"/>
                <a:gridCol w="1472385"/>
                <a:gridCol w="1472385"/>
              </a:tblGrid>
              <a:tr h="440227">
                <a:tc row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400" u="none" strike="noStrike" dirty="0" smtClean="0">
                          <a:solidFill>
                            <a:schemeClr val="tx1"/>
                          </a:solidFill>
                          <a:effectLst/>
                          <a:latin typeface="+mn-lt"/>
                        </a:rPr>
                        <a:t>En una escala de 1 a 10, donde 1 es "nada" y</a:t>
                      </a:r>
                      <a:r>
                        <a:rPr lang="es-ES" sz="1400" u="none" strike="noStrike" baseline="0" dirty="0" smtClean="0">
                          <a:solidFill>
                            <a:schemeClr val="tx1"/>
                          </a:solidFill>
                          <a:effectLst/>
                          <a:latin typeface="+mn-lt"/>
                        </a:rPr>
                        <a:t> </a:t>
                      </a:r>
                      <a:r>
                        <a:rPr lang="es-ES" sz="1400" u="none" strike="noStrike" dirty="0" smtClean="0">
                          <a:solidFill>
                            <a:schemeClr val="tx1"/>
                          </a:solidFill>
                          <a:effectLst/>
                          <a:latin typeface="+mn-lt"/>
                        </a:rPr>
                        <a:t>10 es "mucho”…</a:t>
                      </a:r>
                    </a:p>
                    <a:p>
                      <a:pPr marL="0" marR="0" indent="0" algn="l" defTabSz="914400" rtl="0" eaLnBrk="1" fontAlgn="b" latinLnBrk="0" hangingPunct="1">
                        <a:lnSpc>
                          <a:spcPct val="100000"/>
                        </a:lnSpc>
                        <a:spcBef>
                          <a:spcPts val="0"/>
                        </a:spcBef>
                        <a:spcAft>
                          <a:spcPts val="0"/>
                        </a:spcAft>
                        <a:buClrTx/>
                        <a:buSzTx/>
                        <a:buFontTx/>
                        <a:buNone/>
                        <a:tabLst/>
                        <a:defRPr/>
                      </a:pPr>
                      <a:endParaRPr lang="es-ES" sz="1400" b="0" i="0" u="none" strike="noStrike" dirty="0">
                        <a:solidFill>
                          <a:schemeClr val="tx1"/>
                        </a:solidFill>
                        <a:effectLst/>
                        <a:latin typeface="+mn-lt"/>
                      </a:endParaRPr>
                    </a:p>
                  </a:txBody>
                  <a:tcPr marL="9524" marR="9524" marT="9516" marB="0" anchor="b"/>
                </a:tc>
                <a:tc gridSpan="2">
                  <a:txBody>
                    <a:bodyPr/>
                    <a:lstStyle/>
                    <a:p>
                      <a:pPr algn="ctr" fontAlgn="b"/>
                      <a:r>
                        <a:rPr lang="es-ES" sz="1400" u="none" strike="noStrike" dirty="0">
                          <a:solidFill>
                            <a:schemeClr val="tx1"/>
                          </a:solidFill>
                          <a:effectLst/>
                          <a:latin typeface="+mn-lt"/>
                        </a:rPr>
                        <a:t> </a:t>
                      </a:r>
                      <a:r>
                        <a:rPr lang="es-ES" sz="1400" u="none" strike="noStrike" dirty="0" smtClean="0">
                          <a:solidFill>
                            <a:schemeClr val="tx1"/>
                          </a:solidFill>
                          <a:effectLst/>
                          <a:latin typeface="+mn-lt"/>
                        </a:rPr>
                        <a:t>Ejercicio</a:t>
                      </a:r>
                      <a:r>
                        <a:rPr lang="es-ES" sz="1400" u="none" strike="noStrike" baseline="0" dirty="0" smtClean="0">
                          <a:solidFill>
                            <a:schemeClr val="tx1"/>
                          </a:solidFill>
                          <a:effectLst/>
                          <a:latin typeface="+mn-lt"/>
                        </a:rPr>
                        <a:t> del Derecho (SAI y/o TA)</a:t>
                      </a:r>
                      <a:endParaRPr lang="es-ES" sz="1400" b="1" i="0" u="none" strike="noStrike" dirty="0">
                        <a:solidFill>
                          <a:schemeClr val="tx1"/>
                        </a:solidFill>
                        <a:effectLst/>
                        <a:latin typeface="+mn-lt"/>
                      </a:endParaRPr>
                    </a:p>
                  </a:txBody>
                  <a:tcPr marL="9524" marR="9524" marT="9516" marB="0" anchor="ctr"/>
                </a:tc>
                <a:tc hMerge="1">
                  <a:txBody>
                    <a:bodyPr/>
                    <a:lstStyle/>
                    <a:p>
                      <a:endParaRPr lang="es-ES"/>
                    </a:p>
                  </a:txBody>
                  <a:tcPr/>
                </a:tc>
              </a:tr>
              <a:tr h="222942">
                <a:tc vMerge="1">
                  <a:txBody>
                    <a:bodyPr/>
                    <a:lstStyle/>
                    <a:p>
                      <a:endParaRPr lang="es-E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0" i="0" u="none" strike="noStrike" dirty="0" smtClean="0">
                          <a:solidFill>
                            <a:schemeClr val="dk1"/>
                          </a:solidFill>
                          <a:effectLst/>
                          <a:latin typeface="+mn-lt"/>
                        </a:rPr>
                        <a:t>Sí</a:t>
                      </a:r>
                      <a:endParaRPr lang="es-ES" sz="1400" b="0" i="0" u="none" strike="noStrike" dirty="0" smtClean="0">
                        <a:solidFill>
                          <a:srgbClr val="000000"/>
                        </a:solidFill>
                        <a:effectLst/>
                        <a:latin typeface="+mn-lt"/>
                      </a:endParaRPr>
                    </a:p>
                  </a:txBody>
                  <a:tcPr marL="9524" marR="9524" marT="951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0" i="0" u="none" strike="noStrike" dirty="0" smtClean="0">
                          <a:solidFill>
                            <a:schemeClr val="dk1"/>
                          </a:solidFill>
                          <a:effectLst/>
                          <a:latin typeface="+mn-lt"/>
                        </a:rPr>
                        <a:t>No</a:t>
                      </a:r>
                      <a:endParaRPr lang="es-ES" sz="1400" b="0" i="0" u="none" strike="noStrike" dirty="0" smtClean="0">
                        <a:solidFill>
                          <a:srgbClr val="000000"/>
                        </a:solidFill>
                        <a:effectLst/>
                        <a:latin typeface="+mn-lt"/>
                      </a:endParaRPr>
                    </a:p>
                  </a:txBody>
                  <a:tcPr marL="9524" marR="9524" marT="9516" marB="0" anchor="b"/>
                </a:tc>
              </a:tr>
              <a:tr h="222942">
                <a:tc vMerge="1">
                  <a:txBody>
                    <a:bodyPr/>
                    <a:lstStyle/>
                    <a:p>
                      <a:endParaRPr lang="es-ES"/>
                    </a:p>
                  </a:txBody>
                  <a:tcPr/>
                </a:tc>
                <a:tc>
                  <a:txBody>
                    <a:bodyPr/>
                    <a:lstStyle/>
                    <a:p>
                      <a:pPr algn="ctr" fontAlgn="b"/>
                      <a:r>
                        <a:rPr lang="es-ES" sz="1400" u="none" strike="noStrike" dirty="0">
                          <a:effectLst/>
                          <a:latin typeface="+mn-lt"/>
                        </a:rPr>
                        <a:t>Media</a:t>
                      </a:r>
                      <a:endParaRPr lang="es-ES" sz="1400" b="0" i="0" u="none" strike="noStrike" dirty="0">
                        <a:solidFill>
                          <a:srgbClr val="000000"/>
                        </a:solidFill>
                        <a:effectLst/>
                        <a:latin typeface="+mn-lt"/>
                      </a:endParaRPr>
                    </a:p>
                  </a:txBody>
                  <a:tcPr marL="9524" marR="9524" marT="9516" marB="0" anchor="b"/>
                </a:tc>
                <a:tc>
                  <a:txBody>
                    <a:bodyPr/>
                    <a:lstStyle/>
                    <a:p>
                      <a:pPr algn="ctr" fontAlgn="b"/>
                      <a:r>
                        <a:rPr lang="es-ES" sz="1400" u="none" strike="noStrike" dirty="0">
                          <a:effectLst/>
                          <a:latin typeface="+mn-lt"/>
                        </a:rPr>
                        <a:t>Media</a:t>
                      </a:r>
                      <a:endParaRPr lang="es-ES" sz="1400" b="0" i="0" u="none" strike="noStrike" dirty="0">
                        <a:solidFill>
                          <a:srgbClr val="000000"/>
                        </a:solidFill>
                        <a:effectLst/>
                        <a:latin typeface="+mn-lt"/>
                      </a:endParaRPr>
                    </a:p>
                  </a:txBody>
                  <a:tcPr marL="9524" marR="9524" marT="9516" marB="0" anchor="b"/>
                </a:tc>
              </a:tr>
              <a:tr h="287162">
                <a:tc>
                  <a:txBody>
                    <a:bodyPr/>
                    <a:lstStyle/>
                    <a:p>
                      <a:pPr algn="l" fontAlgn="t"/>
                      <a:r>
                        <a:rPr lang="es-ES" sz="1400" b="0" u="none" strike="noStrike" dirty="0" smtClean="0">
                          <a:solidFill>
                            <a:schemeClr val="tx1"/>
                          </a:solidFill>
                          <a:effectLst/>
                          <a:latin typeface="+mn-lt"/>
                        </a:rPr>
                        <a:t>¿Cuánto </a:t>
                      </a:r>
                      <a:r>
                        <a:rPr lang="es-ES" sz="1400" b="0" u="none" strike="noStrike" dirty="0">
                          <a:solidFill>
                            <a:schemeClr val="tx1"/>
                          </a:solidFill>
                          <a:effectLst/>
                          <a:latin typeface="+mn-lt"/>
                        </a:rPr>
                        <a:t>confía Ud. en el sector público?</a:t>
                      </a:r>
                      <a:endParaRPr lang="es-ES" sz="1400" b="0" i="0" u="none" strike="noStrike" dirty="0">
                        <a:solidFill>
                          <a:schemeClr val="tx1"/>
                        </a:solidFill>
                        <a:effectLst/>
                        <a:latin typeface="+mn-lt"/>
                      </a:endParaRPr>
                    </a:p>
                  </a:txBody>
                  <a:tcPr marL="9524" marR="9524" marT="9516" marB="0"/>
                </a:tc>
                <a:tc>
                  <a:txBody>
                    <a:bodyPr/>
                    <a:lstStyle/>
                    <a:p>
                      <a:pPr algn="ctr" fontAlgn="t"/>
                      <a:r>
                        <a:rPr lang="es-CL" sz="1400" b="0" i="0" u="none" strike="noStrike" dirty="0" smtClean="0">
                          <a:solidFill>
                            <a:srgbClr val="000000"/>
                          </a:solidFill>
                          <a:effectLst/>
                          <a:latin typeface="+mn-lt"/>
                        </a:rPr>
                        <a:t>4,2</a:t>
                      </a:r>
                      <a:endParaRPr lang="es-CL" sz="1400" b="0" i="0" u="none" strike="noStrike" dirty="0">
                        <a:solidFill>
                          <a:srgbClr val="000000"/>
                        </a:solidFill>
                        <a:effectLst/>
                        <a:latin typeface="+mn-lt"/>
                      </a:endParaRPr>
                    </a:p>
                  </a:txBody>
                  <a:tcPr marL="9525" marR="9525" marT="9519" marB="0" anchor="ctr"/>
                </a:tc>
                <a:tc>
                  <a:txBody>
                    <a:bodyPr/>
                    <a:lstStyle/>
                    <a:p>
                      <a:pPr algn="ctr" fontAlgn="t"/>
                      <a:r>
                        <a:rPr lang="es-CL" sz="1400" b="0" i="0" u="none" strike="noStrike" dirty="0" smtClean="0">
                          <a:solidFill>
                            <a:srgbClr val="000000"/>
                          </a:solidFill>
                          <a:effectLst/>
                          <a:latin typeface="+mn-lt"/>
                        </a:rPr>
                        <a:t>4,1*</a:t>
                      </a:r>
                      <a:endParaRPr lang="es-CL" sz="1400" b="0" i="0" u="none" strike="noStrike" dirty="0">
                        <a:solidFill>
                          <a:srgbClr val="000000"/>
                        </a:solidFill>
                        <a:effectLst/>
                        <a:latin typeface="+mn-lt"/>
                      </a:endParaRPr>
                    </a:p>
                  </a:txBody>
                  <a:tcPr marL="9525" marR="9525" marT="9519" marB="0" anchor="ctr"/>
                </a:tc>
              </a:tr>
              <a:tr h="392605">
                <a:tc>
                  <a:txBody>
                    <a:bodyPr/>
                    <a:lstStyle/>
                    <a:p>
                      <a:pPr algn="l" fontAlgn="t"/>
                      <a:r>
                        <a:rPr lang="es-ES" sz="1400" b="0" u="none" strike="noStrike" dirty="0" smtClean="0">
                          <a:solidFill>
                            <a:schemeClr val="tx1"/>
                          </a:solidFill>
                          <a:effectLst/>
                          <a:latin typeface="+mn-lt"/>
                        </a:rPr>
                        <a:t>¿</a:t>
                      </a:r>
                      <a:r>
                        <a:rPr lang="es-ES" sz="1400" b="0" u="none" strike="noStrike" dirty="0">
                          <a:solidFill>
                            <a:schemeClr val="tx1"/>
                          </a:solidFill>
                          <a:effectLst/>
                          <a:latin typeface="+mn-lt"/>
                        </a:rPr>
                        <a:t>Qué tan transparentes cree Ud. que son los organismos públicos en Chile?</a:t>
                      </a:r>
                      <a:endParaRPr lang="es-ES" sz="1400" b="0" i="0" u="none" strike="noStrike" dirty="0">
                        <a:solidFill>
                          <a:schemeClr val="tx1"/>
                        </a:solidFill>
                        <a:effectLst/>
                        <a:latin typeface="+mn-lt"/>
                      </a:endParaRPr>
                    </a:p>
                  </a:txBody>
                  <a:tcPr marL="9524" marR="9524" marT="9516" marB="0"/>
                </a:tc>
                <a:tc>
                  <a:txBody>
                    <a:bodyPr/>
                    <a:lstStyle/>
                    <a:p>
                      <a:pPr algn="ctr" fontAlgn="t"/>
                      <a:r>
                        <a:rPr lang="es-CL" sz="1400" b="0" i="0" u="none" strike="noStrike" dirty="0" smtClean="0">
                          <a:solidFill>
                            <a:srgbClr val="000000"/>
                          </a:solidFill>
                          <a:effectLst/>
                          <a:latin typeface="+mn-lt"/>
                        </a:rPr>
                        <a:t>4,0</a:t>
                      </a:r>
                      <a:endParaRPr lang="es-CL" sz="1400" b="0" i="0" u="none" strike="noStrike" dirty="0">
                        <a:solidFill>
                          <a:srgbClr val="000000"/>
                        </a:solidFill>
                        <a:effectLst/>
                        <a:latin typeface="+mn-lt"/>
                      </a:endParaRPr>
                    </a:p>
                  </a:txBody>
                  <a:tcPr marL="9525" marR="9525" marT="9519" marB="0" anchor="ctr"/>
                </a:tc>
                <a:tc>
                  <a:txBody>
                    <a:bodyPr/>
                    <a:lstStyle/>
                    <a:p>
                      <a:pPr algn="ctr" fontAlgn="t"/>
                      <a:r>
                        <a:rPr lang="es-CL" sz="1400" b="0" i="0" u="none" strike="noStrike" dirty="0" smtClean="0">
                          <a:solidFill>
                            <a:srgbClr val="000000"/>
                          </a:solidFill>
                          <a:effectLst/>
                          <a:latin typeface="+mn-lt"/>
                        </a:rPr>
                        <a:t>3,9</a:t>
                      </a:r>
                      <a:endParaRPr lang="es-CL" sz="1400" b="0" i="0" u="none" strike="noStrike" dirty="0">
                        <a:solidFill>
                          <a:srgbClr val="000000"/>
                        </a:solidFill>
                        <a:effectLst/>
                        <a:latin typeface="+mn-lt"/>
                      </a:endParaRPr>
                    </a:p>
                  </a:txBody>
                  <a:tcPr marL="9525" marR="9525" marT="9519" marB="0" anchor="ctr"/>
                </a:tc>
              </a:tr>
              <a:tr h="392605">
                <a:tc>
                  <a:txBody>
                    <a:bodyPr/>
                    <a:lstStyle/>
                    <a:p>
                      <a:pPr algn="l" fontAlgn="t"/>
                      <a:r>
                        <a:rPr lang="es-ES" sz="1400" b="0" u="none" strike="noStrike" dirty="0" smtClean="0">
                          <a:solidFill>
                            <a:schemeClr val="tx1"/>
                          </a:solidFill>
                          <a:effectLst/>
                          <a:latin typeface="+mn-lt"/>
                        </a:rPr>
                        <a:t>¿</a:t>
                      </a:r>
                      <a:r>
                        <a:rPr lang="es-ES" sz="1400" b="0" u="none" strike="noStrike" dirty="0">
                          <a:solidFill>
                            <a:schemeClr val="tx1"/>
                          </a:solidFill>
                          <a:effectLst/>
                          <a:latin typeface="+mn-lt"/>
                        </a:rPr>
                        <a:t>Qué tan transparentes cree Ud. que son los funcionarios públicos en Chile?</a:t>
                      </a:r>
                      <a:endParaRPr lang="es-ES" sz="1400" b="0" i="0" u="none" strike="noStrike" dirty="0">
                        <a:solidFill>
                          <a:schemeClr val="tx1"/>
                        </a:solidFill>
                        <a:effectLst/>
                        <a:latin typeface="+mn-lt"/>
                      </a:endParaRPr>
                    </a:p>
                  </a:txBody>
                  <a:tcPr marL="9524" marR="9524" marT="9516" marB="0"/>
                </a:tc>
                <a:tc>
                  <a:txBody>
                    <a:bodyPr/>
                    <a:lstStyle/>
                    <a:p>
                      <a:pPr algn="ctr" fontAlgn="t"/>
                      <a:r>
                        <a:rPr lang="es-CL" sz="1400" b="0" i="0" u="none" strike="noStrike" dirty="0" smtClean="0">
                          <a:solidFill>
                            <a:srgbClr val="000000"/>
                          </a:solidFill>
                          <a:effectLst/>
                          <a:latin typeface="+mn-lt"/>
                        </a:rPr>
                        <a:t>4,2</a:t>
                      </a:r>
                      <a:endParaRPr lang="es-CL" sz="1400" b="0" i="0" u="none" strike="noStrike" dirty="0">
                        <a:solidFill>
                          <a:srgbClr val="000000"/>
                        </a:solidFill>
                        <a:effectLst/>
                        <a:latin typeface="+mn-lt"/>
                      </a:endParaRPr>
                    </a:p>
                  </a:txBody>
                  <a:tcPr marL="9525" marR="9525" marT="9519"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CL" sz="1400" b="0" i="0" u="none" strike="noStrike" dirty="0" smtClean="0">
                          <a:solidFill>
                            <a:srgbClr val="000000"/>
                          </a:solidFill>
                          <a:effectLst/>
                          <a:latin typeface="+mn-lt"/>
                        </a:rPr>
                        <a:t>3,9</a:t>
                      </a:r>
                      <a:r>
                        <a:rPr lang="es-CL" sz="1400" b="0" i="0" u="none" strike="noStrike" kern="1200" dirty="0" smtClean="0">
                          <a:solidFill>
                            <a:srgbClr val="000000"/>
                          </a:solidFill>
                          <a:effectLst/>
                          <a:latin typeface="+mn-lt"/>
                          <a:ea typeface="+mn-ea"/>
                          <a:cs typeface="+mn-cs"/>
                        </a:rPr>
                        <a:t>*</a:t>
                      </a:r>
                    </a:p>
                  </a:txBody>
                  <a:tcPr marL="9525" marR="9525" marT="9519" marB="0" anchor="ctr"/>
                </a:tc>
              </a:tr>
              <a:tr h="39260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CL" sz="1400" b="0" i="0" u="none" strike="noStrike" dirty="0" smtClean="0">
                          <a:solidFill>
                            <a:schemeClr val="tx1"/>
                          </a:solidFill>
                          <a:effectLst/>
                          <a:latin typeface="+mn-lt"/>
                        </a:rPr>
                        <a:t>¿Cuán corruptos cree Ud. que son los organismos públicos en Chile?</a:t>
                      </a:r>
                      <a:endParaRPr lang="es-ES" sz="1400" b="0" i="0" u="none" strike="noStrike" dirty="0" smtClean="0">
                        <a:solidFill>
                          <a:schemeClr val="tx1"/>
                        </a:solidFill>
                        <a:effectLst/>
                        <a:latin typeface="+mn-lt"/>
                      </a:endParaRPr>
                    </a:p>
                  </a:txBody>
                  <a:tcPr marL="9524" marR="9524" marT="9516" marB="0"/>
                </a:tc>
                <a:tc>
                  <a:txBody>
                    <a:bodyPr/>
                    <a:lstStyle/>
                    <a:p>
                      <a:pPr algn="ctr" fontAlgn="t"/>
                      <a:r>
                        <a:rPr lang="es-CL" sz="1400" b="0" i="0" u="none" strike="noStrike" dirty="0" smtClean="0">
                          <a:solidFill>
                            <a:srgbClr val="000000"/>
                          </a:solidFill>
                          <a:effectLst/>
                          <a:latin typeface="+mn-lt"/>
                        </a:rPr>
                        <a:t>6,8</a:t>
                      </a:r>
                      <a:endParaRPr lang="es-CL" sz="1400" b="0" i="0" u="none" strike="noStrike" dirty="0">
                        <a:solidFill>
                          <a:srgbClr val="000000"/>
                        </a:solidFill>
                        <a:effectLst/>
                        <a:latin typeface="+mn-lt"/>
                      </a:endParaRPr>
                    </a:p>
                  </a:txBody>
                  <a:tcPr marL="9525" marR="9525" marT="9519"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CL" sz="1400" b="0" i="0" u="none" strike="noStrike" kern="1200" dirty="0" smtClean="0">
                          <a:solidFill>
                            <a:srgbClr val="000000"/>
                          </a:solidFill>
                          <a:effectLst/>
                          <a:latin typeface="+mn-lt"/>
                          <a:ea typeface="+mn-ea"/>
                          <a:cs typeface="+mn-cs"/>
                        </a:rPr>
                        <a:t>7,1*</a:t>
                      </a:r>
                    </a:p>
                  </a:txBody>
                  <a:tcPr marL="9525" marR="9525" marT="9519" marB="0" anchor="ctr"/>
                </a:tc>
              </a:tr>
            </a:tbl>
          </a:graphicData>
        </a:graphic>
      </p:graphicFrame>
      <p:graphicFrame>
        <p:nvGraphicFramePr>
          <p:cNvPr id="11" name="10 Tabla"/>
          <p:cNvGraphicFramePr>
            <a:graphicFrameLocks noGrp="1"/>
          </p:cNvGraphicFramePr>
          <p:nvPr/>
        </p:nvGraphicFramePr>
        <p:xfrm>
          <a:off x="250825" y="3933825"/>
          <a:ext cx="8785225" cy="2003423"/>
        </p:xfrm>
        <a:graphic>
          <a:graphicData uri="http://schemas.openxmlformats.org/drawingml/2006/table">
            <a:tbl>
              <a:tblPr firstRow="1" firstCol="1">
                <a:tableStyleId>{93296810-A885-4BE3-A3E7-6D5BEEA58F35}</a:tableStyleId>
              </a:tblPr>
              <a:tblGrid>
                <a:gridCol w="5856900"/>
                <a:gridCol w="1488497"/>
                <a:gridCol w="1439828"/>
              </a:tblGrid>
              <a:tr h="482897">
                <a:tc row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400" u="none" strike="noStrike" dirty="0" smtClean="0">
                          <a:solidFill>
                            <a:schemeClr val="tx1"/>
                          </a:solidFill>
                          <a:effectLst/>
                          <a:latin typeface="+mn-lt"/>
                        </a:rPr>
                        <a:t>En una escala de 1 a 10, donde 1 es "nada" y 10 es "mucho, indique si la relación con el Estado es…</a:t>
                      </a:r>
                    </a:p>
                    <a:p>
                      <a:pPr marL="0" marR="0" indent="0" algn="l" defTabSz="914400" rtl="0" eaLnBrk="1" fontAlgn="b" latinLnBrk="0" hangingPunct="1">
                        <a:lnSpc>
                          <a:spcPct val="100000"/>
                        </a:lnSpc>
                        <a:spcBef>
                          <a:spcPts val="0"/>
                        </a:spcBef>
                        <a:spcAft>
                          <a:spcPts val="0"/>
                        </a:spcAft>
                        <a:buClrTx/>
                        <a:buSzTx/>
                        <a:buFontTx/>
                        <a:buNone/>
                        <a:tabLst/>
                        <a:defRPr/>
                      </a:pPr>
                      <a:endParaRPr lang="es-ES" sz="1400" b="0" i="0" u="none" strike="noStrike" dirty="0">
                        <a:solidFill>
                          <a:schemeClr val="tx1"/>
                        </a:solidFill>
                        <a:effectLst/>
                        <a:latin typeface="+mn-lt"/>
                      </a:endParaRPr>
                    </a:p>
                  </a:txBody>
                  <a:tcPr marL="9527" marR="9527" marT="9527" marB="0" anchor="b"/>
                </a:tc>
                <a:tc gridSpan="2">
                  <a:txBody>
                    <a:bodyPr/>
                    <a:lstStyle/>
                    <a:p>
                      <a:pPr algn="ctr" fontAlgn="b"/>
                      <a:r>
                        <a:rPr lang="es-ES" sz="1400" u="none" strike="noStrike" dirty="0">
                          <a:solidFill>
                            <a:schemeClr val="tx1"/>
                          </a:solidFill>
                          <a:effectLst/>
                          <a:latin typeface="+mn-lt"/>
                        </a:rPr>
                        <a:t> </a:t>
                      </a:r>
                      <a:r>
                        <a:rPr lang="es-ES" sz="1400" u="none" strike="noStrike" dirty="0" smtClean="0">
                          <a:solidFill>
                            <a:schemeClr val="tx1"/>
                          </a:solidFill>
                          <a:effectLst/>
                          <a:latin typeface="+mn-lt"/>
                        </a:rPr>
                        <a:t>Ejercicio</a:t>
                      </a:r>
                      <a:r>
                        <a:rPr lang="es-ES" sz="1400" u="none" strike="noStrike" baseline="0" dirty="0" smtClean="0">
                          <a:solidFill>
                            <a:schemeClr val="tx1"/>
                          </a:solidFill>
                          <a:effectLst/>
                          <a:latin typeface="+mn-lt"/>
                        </a:rPr>
                        <a:t> del Derecho (SAI y/o TA)</a:t>
                      </a:r>
                      <a:endParaRPr lang="es-ES" sz="1400" b="1" i="0" u="none" strike="noStrike" dirty="0">
                        <a:solidFill>
                          <a:schemeClr val="tx1"/>
                        </a:solidFill>
                        <a:effectLst/>
                        <a:latin typeface="+mn-lt"/>
                      </a:endParaRPr>
                    </a:p>
                  </a:txBody>
                  <a:tcPr marL="9527" marR="9527" marT="9527" marB="0" anchor="b"/>
                </a:tc>
                <a:tc hMerge="1">
                  <a:txBody>
                    <a:bodyPr/>
                    <a:lstStyle/>
                    <a:p>
                      <a:endParaRPr lang="es-ES"/>
                    </a:p>
                  </a:txBody>
                  <a:tcPr/>
                </a:tc>
              </a:tr>
              <a:tr h="253421">
                <a:tc vMerge="1">
                  <a:txBody>
                    <a:bodyPr/>
                    <a:lstStyle/>
                    <a:p>
                      <a:endParaRPr lang="es-ES"/>
                    </a:p>
                  </a:txBody>
                  <a:tcPr/>
                </a:tc>
                <a:tc>
                  <a:txBody>
                    <a:bodyPr/>
                    <a:lstStyle/>
                    <a:p>
                      <a:pPr algn="ctr" fontAlgn="b"/>
                      <a:r>
                        <a:rPr lang="es-ES" sz="1400" u="none" strike="noStrike" dirty="0" smtClean="0">
                          <a:effectLst/>
                          <a:latin typeface="+mn-lt"/>
                        </a:rPr>
                        <a:t>Sí</a:t>
                      </a:r>
                      <a:endParaRPr lang="es-ES" sz="1400" b="0" i="0" u="none" strike="noStrike" dirty="0">
                        <a:solidFill>
                          <a:srgbClr val="000000"/>
                        </a:solidFill>
                        <a:effectLst/>
                        <a:latin typeface="+mn-lt"/>
                      </a:endParaRPr>
                    </a:p>
                  </a:txBody>
                  <a:tcPr marL="9527" marR="9527" marT="9527" marB="0" anchor="b"/>
                </a:tc>
                <a:tc>
                  <a:txBody>
                    <a:bodyPr/>
                    <a:lstStyle/>
                    <a:p>
                      <a:pPr algn="ctr" fontAlgn="b"/>
                      <a:r>
                        <a:rPr lang="es-ES" sz="1400" u="none" strike="noStrike" dirty="0">
                          <a:effectLst/>
                          <a:latin typeface="+mn-lt"/>
                        </a:rPr>
                        <a:t>No</a:t>
                      </a:r>
                      <a:endParaRPr lang="es-ES" sz="1400" b="0" i="0" u="none" strike="noStrike" dirty="0">
                        <a:solidFill>
                          <a:srgbClr val="000000"/>
                        </a:solidFill>
                        <a:effectLst/>
                        <a:latin typeface="+mn-lt"/>
                      </a:endParaRPr>
                    </a:p>
                  </a:txBody>
                  <a:tcPr marL="9527" marR="9527" marT="9527" marB="0" anchor="b"/>
                </a:tc>
              </a:tr>
              <a:tr h="253421">
                <a:tc vMerge="1">
                  <a:txBody>
                    <a:bodyPr/>
                    <a:lstStyle/>
                    <a:p>
                      <a:endParaRPr lang="es-ES"/>
                    </a:p>
                  </a:txBody>
                  <a:tcPr/>
                </a:tc>
                <a:tc>
                  <a:txBody>
                    <a:bodyPr/>
                    <a:lstStyle/>
                    <a:p>
                      <a:pPr algn="ctr" fontAlgn="b"/>
                      <a:r>
                        <a:rPr lang="es-ES" sz="1400" u="none" strike="noStrike" dirty="0">
                          <a:effectLst/>
                          <a:latin typeface="+mn-lt"/>
                        </a:rPr>
                        <a:t>Media</a:t>
                      </a:r>
                      <a:endParaRPr lang="es-ES" sz="1400" b="0" i="0" u="none" strike="noStrike" dirty="0">
                        <a:solidFill>
                          <a:srgbClr val="000000"/>
                        </a:solidFill>
                        <a:effectLst/>
                        <a:latin typeface="+mn-lt"/>
                      </a:endParaRPr>
                    </a:p>
                  </a:txBody>
                  <a:tcPr marL="9527" marR="9527" marT="9527" marB="0" anchor="b"/>
                </a:tc>
                <a:tc>
                  <a:txBody>
                    <a:bodyPr/>
                    <a:lstStyle/>
                    <a:p>
                      <a:pPr algn="ctr" fontAlgn="b"/>
                      <a:r>
                        <a:rPr lang="es-ES" sz="1400" u="none" strike="noStrike" dirty="0">
                          <a:effectLst/>
                          <a:latin typeface="+mn-lt"/>
                        </a:rPr>
                        <a:t>Media</a:t>
                      </a:r>
                      <a:endParaRPr lang="es-ES" sz="1400" b="0" i="0" u="none" strike="noStrike" dirty="0">
                        <a:solidFill>
                          <a:srgbClr val="000000"/>
                        </a:solidFill>
                        <a:effectLst/>
                        <a:latin typeface="+mn-lt"/>
                      </a:endParaRPr>
                    </a:p>
                  </a:txBody>
                  <a:tcPr marL="9527" marR="9527" marT="9527" marB="0" anchor="b"/>
                </a:tc>
              </a:tr>
              <a:tr h="253421">
                <a:tc>
                  <a:txBody>
                    <a:bodyPr/>
                    <a:lstStyle/>
                    <a:p>
                      <a:pPr algn="l" fontAlgn="t"/>
                      <a:r>
                        <a:rPr lang="es-ES" sz="1400" b="0" u="none" strike="noStrike" dirty="0" smtClean="0">
                          <a:solidFill>
                            <a:schemeClr val="tx1"/>
                          </a:solidFill>
                          <a:effectLst/>
                          <a:latin typeface="+mn-lt"/>
                        </a:rPr>
                        <a:t>Distante/Cercana</a:t>
                      </a:r>
                      <a:endParaRPr lang="es-ES" sz="1400" b="0" i="0" u="none" strike="noStrike" dirty="0">
                        <a:solidFill>
                          <a:schemeClr val="tx1"/>
                        </a:solidFill>
                        <a:effectLst/>
                        <a:latin typeface="+mn-lt"/>
                      </a:endParaRPr>
                    </a:p>
                  </a:txBody>
                  <a:tcPr marL="9527" marR="9527" marT="9527" marB="0"/>
                </a:tc>
                <a:tc>
                  <a:txBody>
                    <a:bodyPr/>
                    <a:lstStyle/>
                    <a:p>
                      <a:pPr marL="0" algn="ctr" defTabSz="914400" rtl="0" eaLnBrk="1" fontAlgn="t" latinLnBrk="0" hangingPunct="1"/>
                      <a:r>
                        <a:rPr lang="es-CL" sz="1400" b="0" i="0" u="none" strike="noStrike" kern="1200" dirty="0" smtClean="0">
                          <a:solidFill>
                            <a:srgbClr val="000000"/>
                          </a:solidFill>
                          <a:effectLst/>
                          <a:latin typeface="+mn-lt"/>
                          <a:ea typeface="+mn-ea"/>
                          <a:cs typeface="+mn-cs"/>
                        </a:rPr>
                        <a:t>4,1</a:t>
                      </a:r>
                      <a:endParaRPr lang="es-CL" sz="1400" b="0" i="0" u="none" strike="noStrike" kern="1200" dirty="0">
                        <a:solidFill>
                          <a:srgbClr val="000000"/>
                        </a:solidFill>
                        <a:effectLst/>
                        <a:latin typeface="+mn-lt"/>
                        <a:ea typeface="+mn-ea"/>
                        <a:cs typeface="+mn-cs"/>
                      </a:endParaRPr>
                    </a:p>
                  </a:txBody>
                  <a:tcPr marL="9526" marR="9526" marT="9525" marB="0"/>
                </a:tc>
                <a:tc>
                  <a:txBody>
                    <a:bodyPr/>
                    <a:lstStyle/>
                    <a:p>
                      <a:pPr marL="0" algn="ctr" defTabSz="914400" rtl="0" eaLnBrk="1" fontAlgn="t" latinLnBrk="0" hangingPunct="1"/>
                      <a:r>
                        <a:rPr lang="es-CL" sz="1400" b="0" i="0" u="none" strike="noStrike" kern="1200" dirty="0" smtClean="0">
                          <a:solidFill>
                            <a:srgbClr val="000000"/>
                          </a:solidFill>
                          <a:effectLst/>
                          <a:latin typeface="+mn-lt"/>
                          <a:ea typeface="+mn-ea"/>
                          <a:cs typeface="+mn-cs"/>
                        </a:rPr>
                        <a:t>3,8*</a:t>
                      </a:r>
                      <a:endParaRPr lang="es-CL" sz="1400" b="0" i="0" u="none" strike="noStrike" kern="1200" dirty="0">
                        <a:solidFill>
                          <a:srgbClr val="000000"/>
                        </a:solidFill>
                        <a:effectLst/>
                        <a:latin typeface="+mn-lt"/>
                        <a:ea typeface="+mn-ea"/>
                        <a:cs typeface="+mn-cs"/>
                      </a:endParaRPr>
                    </a:p>
                  </a:txBody>
                  <a:tcPr marL="9526" marR="9526" marT="9525" marB="0"/>
                </a:tc>
              </a:tr>
              <a:tr h="253421">
                <a:tc>
                  <a:txBody>
                    <a:bodyPr/>
                    <a:lstStyle/>
                    <a:p>
                      <a:pPr algn="l" fontAlgn="t"/>
                      <a:r>
                        <a:rPr lang="es-ES" sz="1400" b="0" i="0" u="none" strike="noStrike" dirty="0" smtClean="0">
                          <a:solidFill>
                            <a:schemeClr val="tx1"/>
                          </a:solidFill>
                          <a:effectLst/>
                          <a:latin typeface="+mn-lt"/>
                        </a:rPr>
                        <a:t>De</a:t>
                      </a:r>
                      <a:r>
                        <a:rPr lang="es-ES" sz="1400" b="0" i="0" u="none" strike="noStrike" baseline="0" dirty="0" smtClean="0">
                          <a:solidFill>
                            <a:schemeClr val="tx1"/>
                          </a:solidFill>
                          <a:effectLst/>
                          <a:latin typeface="+mn-lt"/>
                        </a:rPr>
                        <a:t> no cooperación/cooperación</a:t>
                      </a:r>
                      <a:endParaRPr lang="es-ES" sz="1400" b="0" i="0" u="none" strike="noStrike" dirty="0">
                        <a:solidFill>
                          <a:schemeClr val="tx1"/>
                        </a:solidFill>
                        <a:effectLst/>
                        <a:latin typeface="+mn-lt"/>
                      </a:endParaRPr>
                    </a:p>
                  </a:txBody>
                  <a:tcPr marL="9527" marR="9527" marT="9527" marB="0"/>
                </a:tc>
                <a:tc>
                  <a:txBody>
                    <a:bodyPr/>
                    <a:lstStyle/>
                    <a:p>
                      <a:pPr marL="0" algn="ctr" defTabSz="914400" rtl="0" eaLnBrk="1" fontAlgn="t" latinLnBrk="0" hangingPunct="1"/>
                      <a:r>
                        <a:rPr lang="es-CL" sz="1400" b="0" i="0" u="none" strike="noStrike" kern="1200" dirty="0" smtClean="0">
                          <a:solidFill>
                            <a:srgbClr val="000000"/>
                          </a:solidFill>
                          <a:effectLst/>
                          <a:latin typeface="+mn-lt"/>
                          <a:ea typeface="+mn-ea"/>
                          <a:cs typeface="+mn-cs"/>
                        </a:rPr>
                        <a:t>4,6</a:t>
                      </a:r>
                      <a:endParaRPr lang="es-CL" sz="1400" b="0" i="0" u="none" strike="noStrike" kern="1200" dirty="0">
                        <a:solidFill>
                          <a:srgbClr val="000000"/>
                        </a:solidFill>
                        <a:effectLst/>
                        <a:latin typeface="+mn-lt"/>
                        <a:ea typeface="+mn-ea"/>
                        <a:cs typeface="+mn-cs"/>
                      </a:endParaRPr>
                    </a:p>
                  </a:txBody>
                  <a:tcPr marL="9526" marR="9526" marT="9525" marB="0"/>
                </a:tc>
                <a:tc>
                  <a:txBody>
                    <a:bodyPr/>
                    <a:lstStyle/>
                    <a:p>
                      <a:pPr marL="0" algn="ctr" defTabSz="914400" rtl="0" eaLnBrk="1" fontAlgn="t" latinLnBrk="0" hangingPunct="1"/>
                      <a:r>
                        <a:rPr lang="es-CL" sz="1400" b="0" i="0" u="none" strike="noStrike" kern="1200" dirty="0" smtClean="0">
                          <a:solidFill>
                            <a:srgbClr val="000000"/>
                          </a:solidFill>
                          <a:effectLst/>
                          <a:latin typeface="+mn-lt"/>
                          <a:ea typeface="+mn-ea"/>
                          <a:cs typeface="+mn-cs"/>
                        </a:rPr>
                        <a:t>4,2*</a:t>
                      </a:r>
                      <a:endParaRPr lang="es-CL" sz="1400" b="0" i="0" u="none" strike="noStrike" kern="1200" dirty="0">
                        <a:solidFill>
                          <a:srgbClr val="000000"/>
                        </a:solidFill>
                        <a:effectLst/>
                        <a:latin typeface="+mn-lt"/>
                        <a:ea typeface="+mn-ea"/>
                        <a:cs typeface="+mn-cs"/>
                      </a:endParaRPr>
                    </a:p>
                  </a:txBody>
                  <a:tcPr marL="9526" marR="9526" marT="9525" marB="0"/>
                </a:tc>
              </a:tr>
              <a:tr h="253421">
                <a:tc>
                  <a:txBody>
                    <a:bodyPr/>
                    <a:lstStyle/>
                    <a:p>
                      <a:pPr algn="l" fontAlgn="t"/>
                      <a:r>
                        <a:rPr lang="es-ES" sz="1400" b="0" i="0" u="none" strike="noStrike" dirty="0" smtClean="0">
                          <a:solidFill>
                            <a:schemeClr val="tx1"/>
                          </a:solidFill>
                          <a:effectLst/>
                          <a:latin typeface="+mn-lt"/>
                        </a:rPr>
                        <a:t>De mal trato/ de buen</a:t>
                      </a:r>
                      <a:r>
                        <a:rPr lang="es-ES" sz="1400" b="0" i="0" u="none" strike="noStrike" baseline="0" dirty="0" smtClean="0">
                          <a:solidFill>
                            <a:schemeClr val="tx1"/>
                          </a:solidFill>
                          <a:effectLst/>
                          <a:latin typeface="+mn-lt"/>
                        </a:rPr>
                        <a:t> trato</a:t>
                      </a:r>
                      <a:endParaRPr lang="es-ES" sz="1400" b="0" i="0" u="none" strike="noStrike" dirty="0">
                        <a:solidFill>
                          <a:schemeClr val="tx1"/>
                        </a:solidFill>
                        <a:effectLst/>
                        <a:latin typeface="+mn-lt"/>
                      </a:endParaRPr>
                    </a:p>
                  </a:txBody>
                  <a:tcPr marL="9527" marR="9527" marT="9527" marB="0"/>
                </a:tc>
                <a:tc>
                  <a:txBody>
                    <a:bodyPr/>
                    <a:lstStyle/>
                    <a:p>
                      <a:pPr marL="0" algn="ctr" defTabSz="914400" rtl="0" eaLnBrk="1" fontAlgn="t" latinLnBrk="0" hangingPunct="1"/>
                      <a:r>
                        <a:rPr lang="es-CL" sz="1400" b="0" i="0" u="none" strike="noStrike" kern="1200" dirty="0" smtClean="0">
                          <a:solidFill>
                            <a:srgbClr val="000000"/>
                          </a:solidFill>
                          <a:effectLst/>
                          <a:latin typeface="+mn-lt"/>
                          <a:ea typeface="+mn-ea"/>
                          <a:cs typeface="+mn-cs"/>
                        </a:rPr>
                        <a:t>4,6</a:t>
                      </a:r>
                      <a:endParaRPr lang="es-CL" sz="1400" b="0" i="0" u="none" strike="noStrike" kern="1200" dirty="0">
                        <a:solidFill>
                          <a:srgbClr val="000000"/>
                        </a:solidFill>
                        <a:effectLst/>
                        <a:latin typeface="+mn-lt"/>
                        <a:ea typeface="+mn-ea"/>
                        <a:cs typeface="+mn-cs"/>
                      </a:endParaRPr>
                    </a:p>
                  </a:txBody>
                  <a:tcPr marL="9526" marR="9526" marT="9525" marB="0"/>
                </a:tc>
                <a:tc>
                  <a:txBody>
                    <a:bodyPr/>
                    <a:lstStyle/>
                    <a:p>
                      <a:pPr marL="0" algn="ctr" defTabSz="914400" rtl="0" eaLnBrk="1" fontAlgn="t" latinLnBrk="0" hangingPunct="1"/>
                      <a:r>
                        <a:rPr lang="es-CL" sz="1400" b="0" i="0" u="none" strike="noStrike" kern="1200" dirty="0" smtClean="0">
                          <a:solidFill>
                            <a:srgbClr val="000000"/>
                          </a:solidFill>
                          <a:effectLst/>
                          <a:latin typeface="+mn-lt"/>
                          <a:ea typeface="+mn-ea"/>
                          <a:cs typeface="+mn-cs"/>
                        </a:rPr>
                        <a:t>4,5</a:t>
                      </a:r>
                      <a:endParaRPr lang="es-CL" sz="1400" b="0" i="0" u="none" strike="noStrike" kern="1200" dirty="0">
                        <a:solidFill>
                          <a:srgbClr val="000000"/>
                        </a:solidFill>
                        <a:effectLst/>
                        <a:latin typeface="+mn-lt"/>
                        <a:ea typeface="+mn-ea"/>
                        <a:cs typeface="+mn-cs"/>
                      </a:endParaRPr>
                    </a:p>
                  </a:txBody>
                  <a:tcPr marL="9526" marR="9526" marT="9525" marB="0"/>
                </a:tc>
              </a:tr>
              <a:tr h="253421">
                <a:tc>
                  <a:txBody>
                    <a:bodyPr/>
                    <a:lstStyle/>
                    <a:p>
                      <a:pPr algn="l" fontAlgn="t"/>
                      <a:r>
                        <a:rPr lang="es-ES" sz="1400" b="0" i="0" u="none" strike="noStrike" dirty="0" smtClean="0">
                          <a:solidFill>
                            <a:schemeClr val="tx1"/>
                          </a:solidFill>
                          <a:effectLst/>
                          <a:latin typeface="+mn-lt"/>
                        </a:rPr>
                        <a:t>De discriminación/ justa</a:t>
                      </a:r>
                      <a:endParaRPr lang="es-ES" sz="1400" b="0" i="0" u="none" strike="noStrike" dirty="0">
                        <a:solidFill>
                          <a:schemeClr val="tx1"/>
                        </a:solidFill>
                        <a:effectLst/>
                        <a:latin typeface="+mn-lt"/>
                      </a:endParaRPr>
                    </a:p>
                  </a:txBody>
                  <a:tcPr marL="9527" marR="9527" marT="9527" marB="0"/>
                </a:tc>
                <a:tc>
                  <a:txBody>
                    <a:bodyPr/>
                    <a:lstStyle/>
                    <a:p>
                      <a:pPr marL="0" algn="ctr" defTabSz="914400" rtl="0" eaLnBrk="1" fontAlgn="t" latinLnBrk="0" hangingPunct="1"/>
                      <a:r>
                        <a:rPr lang="es-CL" sz="1400" b="0" i="0" u="none" strike="noStrike" kern="1200" dirty="0" smtClean="0">
                          <a:solidFill>
                            <a:srgbClr val="000000"/>
                          </a:solidFill>
                          <a:effectLst/>
                          <a:latin typeface="+mn-lt"/>
                          <a:ea typeface="+mn-ea"/>
                          <a:cs typeface="+mn-cs"/>
                        </a:rPr>
                        <a:t>4,3</a:t>
                      </a:r>
                      <a:endParaRPr lang="es-CL" sz="1400" b="0" i="0" u="none" strike="noStrike" kern="1200" dirty="0">
                        <a:solidFill>
                          <a:srgbClr val="000000"/>
                        </a:solidFill>
                        <a:effectLst/>
                        <a:latin typeface="+mn-lt"/>
                        <a:ea typeface="+mn-ea"/>
                        <a:cs typeface="+mn-cs"/>
                      </a:endParaRPr>
                    </a:p>
                  </a:txBody>
                  <a:tcPr marL="9526" marR="9526" marT="9525" marB="0"/>
                </a:tc>
                <a:tc>
                  <a:txBody>
                    <a:bodyPr/>
                    <a:lstStyle/>
                    <a:p>
                      <a:pPr marL="0" algn="ctr" defTabSz="914400" rtl="0" eaLnBrk="1" fontAlgn="t" latinLnBrk="0" hangingPunct="1"/>
                      <a:r>
                        <a:rPr lang="es-CL" sz="1400" b="0" i="0" u="none" strike="noStrike" kern="1200" dirty="0" smtClean="0">
                          <a:solidFill>
                            <a:srgbClr val="000000"/>
                          </a:solidFill>
                          <a:effectLst/>
                          <a:latin typeface="+mn-lt"/>
                          <a:ea typeface="+mn-ea"/>
                          <a:cs typeface="+mn-cs"/>
                        </a:rPr>
                        <a:t>4,2*</a:t>
                      </a:r>
                      <a:endParaRPr lang="es-CL" sz="1400" b="0" i="0" u="none" strike="noStrike" kern="1200" dirty="0">
                        <a:solidFill>
                          <a:srgbClr val="000000"/>
                        </a:solidFill>
                        <a:effectLst/>
                        <a:latin typeface="+mn-lt"/>
                        <a:ea typeface="+mn-ea"/>
                        <a:cs typeface="+mn-cs"/>
                      </a:endParaRPr>
                    </a:p>
                  </a:txBody>
                  <a:tcPr marL="9526" marR="9526" marT="9525" marB="0"/>
                </a:tc>
              </a:tr>
            </a:tbl>
          </a:graphicData>
        </a:graphic>
      </p:graphicFrame>
      <p:sp>
        <p:nvSpPr>
          <p:cNvPr id="114759" name="5 CuadroTexto"/>
          <p:cNvSpPr txBox="1">
            <a:spLocks noChangeArrowheads="1"/>
          </p:cNvSpPr>
          <p:nvPr/>
        </p:nvSpPr>
        <p:spPr bwMode="auto">
          <a:xfrm>
            <a:off x="446088" y="6551613"/>
            <a:ext cx="8229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100">
                <a:solidFill>
                  <a:srgbClr val="000000"/>
                </a:solidFill>
              </a:rPr>
              <a:t>* Diferencia significativa Test de comparación de medias </a:t>
            </a:r>
            <a:r>
              <a:rPr lang="es-ES" altLang="es-CL" sz="1100" i="1">
                <a:solidFill>
                  <a:srgbClr val="000000"/>
                </a:solidFill>
              </a:rPr>
              <a:t>t </a:t>
            </a:r>
            <a:r>
              <a:rPr lang="es-ES" altLang="es-CL" sz="1100">
                <a:solidFill>
                  <a:srgbClr val="000000"/>
                </a:solidFill>
              </a:rPr>
              <a:t>p&lt;0,05</a:t>
            </a:r>
            <a:endParaRPr lang="es-ES" altLang="es-CL" sz="1100" i="1">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406EA6"/>
            </a:gs>
            <a:gs pos="85001">
              <a:srgbClr val="406EA6"/>
            </a:gs>
            <a:gs pos="100000">
              <a:srgbClr val="558ED5"/>
            </a:gs>
          </a:gsLst>
          <a:lin ang="540000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769937"/>
          </a:xfrm>
          <a:prstGeom prst="rect">
            <a:avLst/>
          </a:prstGeom>
          <a:noFill/>
        </p:spPr>
        <p:txBody>
          <a:bodyPr>
            <a:spAutoFit/>
          </a:bodyPr>
          <a:lstStyle/>
          <a:p>
            <a:pPr>
              <a:defRPr/>
            </a:pPr>
            <a:r>
              <a:rPr lang="es-ES" sz="4400" b="1" spc="-150" dirty="0">
                <a:solidFill>
                  <a:prstClr val="white"/>
                </a:solidFill>
                <a:latin typeface="Century Gothic" pitchFamily="34" charset="0"/>
              </a:rPr>
              <a:t>LEY DE LOBBY</a:t>
            </a:r>
            <a:endParaRPr lang="es-CL" sz="4400" b="1" spc="-150" dirty="0">
              <a:solidFill>
                <a:prstClr val="white"/>
              </a:solidFill>
              <a:latin typeface="Century Gothic"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950" y="4941888"/>
            <a:ext cx="3816350" cy="1800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4" name="3 Título"/>
          <p:cNvSpPr>
            <a:spLocks noGrp="1"/>
          </p:cNvSpPr>
          <p:nvPr>
            <p:ph type="title"/>
          </p:nvPr>
        </p:nvSpPr>
        <p:spPr>
          <a:xfrm>
            <a:off x="323850" y="188913"/>
            <a:ext cx="6500813" cy="714375"/>
          </a:xfrm>
        </p:spPr>
        <p:txBody>
          <a:bodyPr rtlCol="0">
            <a:noAutofit/>
          </a:bodyPr>
          <a:lstStyle/>
          <a:p>
            <a:pPr algn="l" fontAlgn="auto">
              <a:spcAft>
                <a:spcPts val="0"/>
              </a:spcAft>
              <a:defRPr/>
            </a:pPr>
            <a:r>
              <a:rPr lang="es-ES" sz="2800" b="1" dirty="0" smtClean="0">
                <a:solidFill>
                  <a:schemeClr val="accent5">
                    <a:lumMod val="60000"/>
                    <a:lumOff val="40000"/>
                  </a:schemeClr>
                </a:solidFill>
                <a:latin typeface="Century Gothic" pitchFamily="34" charset="0"/>
              </a:rPr>
              <a:t>Nivel de conocimiento y expectativas sobre la Ley del Lobby</a:t>
            </a:r>
            <a:endParaRPr lang="es-CL" sz="2800" b="1" dirty="0">
              <a:solidFill>
                <a:schemeClr val="accent5">
                  <a:lumMod val="60000"/>
                  <a:lumOff val="40000"/>
                </a:schemeClr>
              </a:solidFill>
              <a:latin typeface="Century Gothic" pitchFamily="34" charset="0"/>
            </a:endParaRPr>
          </a:p>
        </p:txBody>
      </p:sp>
      <p:sp>
        <p:nvSpPr>
          <p:cNvPr id="5" name="4 CuadroTexto"/>
          <p:cNvSpPr txBox="1"/>
          <p:nvPr/>
        </p:nvSpPr>
        <p:spPr>
          <a:xfrm>
            <a:off x="107950" y="3933825"/>
            <a:ext cx="3743325" cy="8921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CL" sz="1300" dirty="0">
                <a:solidFill>
                  <a:prstClr val="black"/>
                </a:solidFill>
              </a:rPr>
              <a:t>Los segmentos con mayor conocimiento son:</a:t>
            </a:r>
          </a:p>
          <a:p>
            <a:pPr marL="285750" indent="-285750">
              <a:buFontTx/>
              <a:buChar char="-"/>
              <a:defRPr/>
            </a:pPr>
            <a:r>
              <a:rPr lang="es-ES" sz="1300" dirty="0">
                <a:solidFill>
                  <a:prstClr val="black"/>
                </a:solidFill>
              </a:rPr>
              <a:t>Hombre</a:t>
            </a:r>
            <a:endParaRPr lang="es-CL" sz="1300" dirty="0">
              <a:solidFill>
                <a:prstClr val="black"/>
              </a:solidFill>
            </a:endParaRPr>
          </a:p>
          <a:p>
            <a:pPr marL="285750" indent="-285750">
              <a:buFontTx/>
              <a:buChar char="-"/>
              <a:defRPr/>
            </a:pPr>
            <a:r>
              <a:rPr lang="es-CL" sz="1300" dirty="0">
                <a:solidFill>
                  <a:prstClr val="black"/>
                </a:solidFill>
              </a:rPr>
              <a:t>Educación Superior o más</a:t>
            </a:r>
          </a:p>
          <a:p>
            <a:pPr marL="285750" indent="-285750">
              <a:buFontTx/>
              <a:buChar char="-"/>
              <a:defRPr/>
            </a:pPr>
            <a:r>
              <a:rPr lang="es-CL" sz="1300" dirty="0">
                <a:solidFill>
                  <a:prstClr val="black"/>
                </a:solidFill>
              </a:rPr>
              <a:t>Nivel socioeconómico alto</a:t>
            </a:r>
          </a:p>
        </p:txBody>
      </p:sp>
      <p:graphicFrame>
        <p:nvGraphicFramePr>
          <p:cNvPr id="6" name="3 Gráfico"/>
          <p:cNvGraphicFramePr>
            <a:graphicFrameLocks/>
          </p:cNvGraphicFramePr>
          <p:nvPr/>
        </p:nvGraphicFramePr>
        <p:xfrm>
          <a:off x="107504" y="1196752"/>
          <a:ext cx="371678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5 Gráfico"/>
          <p:cNvGraphicFramePr>
            <a:graphicFrameLocks/>
          </p:cNvGraphicFramePr>
          <p:nvPr/>
        </p:nvGraphicFramePr>
        <p:xfrm>
          <a:off x="3995936" y="1160748"/>
          <a:ext cx="5040560" cy="554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7 Gráfico"/>
          <p:cNvGraphicFramePr>
            <a:graphicFrameLocks/>
          </p:cNvGraphicFramePr>
          <p:nvPr/>
        </p:nvGraphicFramePr>
        <p:xfrm>
          <a:off x="1403648" y="5013176"/>
          <a:ext cx="2376264" cy="1562400"/>
        </p:xfrm>
        <a:graphic>
          <a:graphicData uri="http://schemas.openxmlformats.org/drawingml/2006/chart">
            <c:chart xmlns:c="http://schemas.openxmlformats.org/drawingml/2006/chart" xmlns:r="http://schemas.openxmlformats.org/officeDocument/2006/relationships" r:id="rId6"/>
          </a:graphicData>
        </a:graphic>
      </p:graphicFrame>
      <p:sp>
        <p:nvSpPr>
          <p:cNvPr id="116744" name="1 CuadroTexto"/>
          <p:cNvSpPr txBox="1">
            <a:spLocks noChangeArrowheads="1"/>
          </p:cNvSpPr>
          <p:nvPr/>
        </p:nvSpPr>
        <p:spPr bwMode="auto">
          <a:xfrm>
            <a:off x="204788" y="5229225"/>
            <a:ext cx="12715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a:solidFill>
                  <a:srgbClr val="000000"/>
                </a:solidFill>
                <a:latin typeface="Calibri" pitchFamily="34" charset="0"/>
              </a:rPr>
              <a:t>¿Ha escuchado hablar de la plataforma Infolobby?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769937"/>
          </a:xfrm>
          <a:prstGeom prst="rect">
            <a:avLst/>
          </a:prstGeom>
          <a:noFill/>
        </p:spPr>
        <p:txBody>
          <a:bodyPr>
            <a:spAutoFit/>
          </a:bodyPr>
          <a:lstStyle/>
          <a:p>
            <a:pPr fontAlgn="auto">
              <a:spcBef>
                <a:spcPts val="0"/>
              </a:spcBef>
              <a:spcAft>
                <a:spcPts val="0"/>
              </a:spcAft>
              <a:defRPr/>
            </a:pPr>
            <a:r>
              <a:rPr lang="es-ES" sz="4400" b="1" spc="-150" dirty="0">
                <a:solidFill>
                  <a:prstClr val="white"/>
                </a:solidFill>
                <a:latin typeface="Century Gothic" pitchFamily="34" charset="0"/>
              </a:rPr>
              <a:t>II. Objetivos y Metodología</a:t>
            </a:r>
            <a:endParaRPr lang="es-CL" sz="4400" b="1" spc="-150" dirty="0">
              <a:solidFill>
                <a:prstClr val="white"/>
              </a:solidFill>
              <a:latin typeface="Century Gothic"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23850" y="333375"/>
            <a:ext cx="6500813" cy="714375"/>
          </a:xfrm>
        </p:spPr>
        <p:txBody>
          <a:bodyPr rtlCol="0">
            <a:noAutofit/>
          </a:bodyPr>
          <a:lstStyle/>
          <a:p>
            <a:pPr algn="l" fontAlgn="auto">
              <a:spcAft>
                <a:spcPts val="0"/>
              </a:spcAft>
              <a:defRPr/>
            </a:pPr>
            <a:r>
              <a:rPr lang="es-ES" sz="2800" b="1" dirty="0" smtClean="0">
                <a:solidFill>
                  <a:schemeClr val="accent5">
                    <a:lumMod val="60000"/>
                    <a:lumOff val="40000"/>
                  </a:schemeClr>
                </a:solidFill>
                <a:latin typeface="Century Gothic" pitchFamily="34" charset="0"/>
              </a:rPr>
              <a:t>Nivel de conocimiento sobre institucionalidad del Lobby</a:t>
            </a:r>
            <a:endParaRPr lang="es-CL" sz="2800" b="1" dirty="0">
              <a:solidFill>
                <a:schemeClr val="accent5">
                  <a:lumMod val="60000"/>
                  <a:lumOff val="40000"/>
                </a:schemeClr>
              </a:solidFill>
              <a:latin typeface="Century Gothic" pitchFamily="34" charset="0"/>
            </a:endParaRPr>
          </a:p>
        </p:txBody>
      </p:sp>
      <p:graphicFrame>
        <p:nvGraphicFramePr>
          <p:cNvPr id="2" name="1 Tabla"/>
          <p:cNvGraphicFramePr>
            <a:graphicFrameLocks noGrp="1"/>
          </p:cNvGraphicFramePr>
          <p:nvPr/>
        </p:nvGraphicFramePr>
        <p:xfrm>
          <a:off x="1403350" y="5300663"/>
          <a:ext cx="1236663" cy="488950"/>
        </p:xfrm>
        <a:graphic>
          <a:graphicData uri="http://schemas.openxmlformats.org/drawingml/2006/table">
            <a:tbl>
              <a:tblPr firstRow="1" bandRow="1">
                <a:tableStyleId>{21E4AEA4-8DFA-4A89-87EB-49C32662AFE0}</a:tableStyleId>
              </a:tblPr>
              <a:tblGrid>
                <a:gridCol w="828558"/>
                <a:gridCol w="408105"/>
              </a:tblGrid>
              <a:tr h="488950">
                <a:tc>
                  <a:txBody>
                    <a:bodyPr/>
                    <a:lstStyle/>
                    <a:p>
                      <a:pPr algn="ctr"/>
                      <a:r>
                        <a:rPr lang="es-CL" sz="1600" b="0" dirty="0" smtClean="0">
                          <a:solidFill>
                            <a:schemeClr val="tx2"/>
                          </a:solidFill>
                        </a:rPr>
                        <a:t>2014 (N=361)</a:t>
                      </a:r>
                      <a:endParaRPr lang="es-CL" sz="1600" b="0" dirty="0">
                        <a:solidFill>
                          <a:schemeClr val="tx2"/>
                        </a:solidFill>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CL" sz="1600" b="0" dirty="0" smtClean="0">
                          <a:solidFill>
                            <a:schemeClr val="tx2"/>
                          </a:solidFill>
                        </a:rPr>
                        <a:t>Sí</a:t>
                      </a:r>
                    </a:p>
                    <a:p>
                      <a:pPr algn="ctr"/>
                      <a:r>
                        <a:rPr lang="es-CL" sz="1600" b="0" dirty="0" smtClean="0">
                          <a:solidFill>
                            <a:schemeClr val="tx2"/>
                          </a:solidFill>
                        </a:rPr>
                        <a:t>18%</a:t>
                      </a:r>
                      <a:endParaRPr lang="es-CL" sz="1600" b="0" dirty="0">
                        <a:solidFill>
                          <a:schemeClr val="tx2"/>
                        </a:solidFill>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4 Rectángulo redondeado"/>
          <p:cNvSpPr/>
          <p:nvPr/>
        </p:nvSpPr>
        <p:spPr>
          <a:xfrm>
            <a:off x="4859338" y="4868863"/>
            <a:ext cx="2736850" cy="5032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graphicFrame>
        <p:nvGraphicFramePr>
          <p:cNvPr id="10" name="8 Gráfico"/>
          <p:cNvGraphicFramePr>
            <a:graphicFrameLocks/>
          </p:cNvGraphicFramePr>
          <p:nvPr>
            <p:extLst>
              <p:ext uri="{D42A27DB-BD31-4B8C-83A1-F6EECF244321}">
                <p14:modId xmlns:p14="http://schemas.microsoft.com/office/powerpoint/2010/main" val="3967627298"/>
              </p:ext>
            </p:extLst>
          </p:nvPr>
        </p:nvGraphicFramePr>
        <p:xfrm>
          <a:off x="323528" y="1412776"/>
          <a:ext cx="3600400"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3" name="2 Flecha derecha"/>
          <p:cNvSpPr/>
          <p:nvPr/>
        </p:nvSpPr>
        <p:spPr>
          <a:xfrm>
            <a:off x="3028950" y="3641725"/>
            <a:ext cx="1584325" cy="228600"/>
          </a:xfrm>
          <a:prstGeom prst="right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graphicFrame>
        <p:nvGraphicFramePr>
          <p:cNvPr id="12" name="10 Gráfico"/>
          <p:cNvGraphicFramePr>
            <a:graphicFrameLocks/>
          </p:cNvGraphicFramePr>
          <p:nvPr/>
        </p:nvGraphicFramePr>
        <p:xfrm>
          <a:off x="4600243" y="1350045"/>
          <a:ext cx="4248472" cy="5040560"/>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539750" y="3946525"/>
            <a:ext cx="8496300" cy="1447800"/>
          </a:xfrm>
          <a:prstGeom prst="rect">
            <a:avLst/>
          </a:prstGeom>
          <a:noFill/>
        </p:spPr>
        <p:txBody>
          <a:bodyPr>
            <a:spAutoFit/>
          </a:bodyPr>
          <a:lstStyle/>
          <a:p>
            <a:pPr>
              <a:defRPr/>
            </a:pPr>
            <a:r>
              <a:rPr lang="es-ES" sz="4400" b="1" spc="-150" dirty="0">
                <a:solidFill>
                  <a:prstClr val="white"/>
                </a:solidFill>
                <a:latin typeface="Century Gothic" pitchFamily="34" charset="0"/>
              </a:rPr>
              <a:t>CONFIANZA</a:t>
            </a:r>
            <a:r>
              <a:rPr lang="es-CL" sz="4400" b="1" spc="-150" dirty="0">
                <a:solidFill>
                  <a:prstClr val="white"/>
                </a:solidFill>
                <a:latin typeface="Century Gothic" pitchFamily="34" charset="0"/>
              </a:rPr>
              <a:t>, CORRUPCIÓN y TRANSPARENCIA</a:t>
            </a:r>
            <a:endParaRPr lang="es-ES" sz="4400" b="1" spc="-150" dirty="0">
              <a:solidFill>
                <a:prstClr val="white"/>
              </a:solidFill>
              <a:latin typeface="Century Gothic"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7" name="3 Título"/>
          <p:cNvSpPr>
            <a:spLocks noGrp="1"/>
          </p:cNvSpPr>
          <p:nvPr>
            <p:ph type="title"/>
          </p:nvPr>
        </p:nvSpPr>
        <p:spPr>
          <a:xfrm>
            <a:off x="23813" y="185738"/>
            <a:ext cx="6759575" cy="714375"/>
          </a:xfrm>
        </p:spPr>
        <p:txBody>
          <a:bodyPr rtlCol="0">
            <a:noAutofit/>
          </a:bodyPr>
          <a:lstStyle/>
          <a:p>
            <a:pPr algn="l" eaLnBrk="1" fontAlgn="auto" hangingPunct="1">
              <a:spcAft>
                <a:spcPts val="0"/>
              </a:spcAft>
              <a:defRPr/>
            </a:pPr>
            <a:r>
              <a:rPr lang="es-CL" sz="2400" b="1" dirty="0" smtClean="0">
                <a:solidFill>
                  <a:schemeClr val="accent5">
                    <a:lumMod val="60000"/>
                    <a:lumOff val="40000"/>
                  </a:schemeClr>
                </a:solidFill>
                <a:latin typeface="Century Gothic" pitchFamily="34" charset="0"/>
              </a:rPr>
              <a:t>Vínculo entre Confianza, Percepción de Corrupción y Transparencia</a:t>
            </a:r>
            <a:endParaRPr lang="es-CL" sz="2400" b="1" dirty="0">
              <a:solidFill>
                <a:schemeClr val="accent5">
                  <a:lumMod val="60000"/>
                  <a:lumOff val="40000"/>
                </a:schemeClr>
              </a:solidFill>
              <a:latin typeface="Century Gothic" pitchFamily="34" charset="0"/>
            </a:endParaRPr>
          </a:p>
        </p:txBody>
      </p:sp>
      <p:sp>
        <p:nvSpPr>
          <p:cNvPr id="119811" name="3 CuadroTexto"/>
          <p:cNvSpPr txBox="1">
            <a:spLocks noChangeArrowheads="1"/>
          </p:cNvSpPr>
          <p:nvPr/>
        </p:nvSpPr>
        <p:spPr bwMode="auto">
          <a:xfrm>
            <a:off x="101600" y="908050"/>
            <a:ext cx="87503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500" b="1">
                <a:solidFill>
                  <a:srgbClr val="000000"/>
                </a:solidFill>
                <a:latin typeface="Calibri" pitchFamily="34" charset="0"/>
              </a:rPr>
              <a:t>Dado el contexto actual de los casos de corrupción y la crisis de confianza en las instituciones por el que atraviesa el país, este año se incorporaron estos temas para explorar posibles vinculaciones entre estos conceptos y la transparencia.</a:t>
            </a:r>
          </a:p>
        </p:txBody>
      </p:sp>
      <p:sp>
        <p:nvSpPr>
          <p:cNvPr id="5" name="4 Rectángulo redondeado"/>
          <p:cNvSpPr/>
          <p:nvPr/>
        </p:nvSpPr>
        <p:spPr>
          <a:xfrm>
            <a:off x="179388" y="2708275"/>
            <a:ext cx="1966912" cy="2906713"/>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marL="342900" indent="-342900" algn="ctr">
              <a:buFontTx/>
              <a:buAutoNum type="arabicPeriod"/>
              <a:defRPr/>
            </a:pPr>
            <a:r>
              <a:rPr lang="es-CL" sz="1400" b="1" dirty="0">
                <a:solidFill>
                  <a:prstClr val="black"/>
                </a:solidFill>
              </a:rPr>
              <a:t>Conocimiento</a:t>
            </a:r>
          </a:p>
          <a:p>
            <a:pPr marL="342900" indent="-342900" algn="ctr">
              <a:buFontTx/>
              <a:buAutoNum type="arabicPeriod"/>
              <a:defRPr/>
            </a:pPr>
            <a:endParaRPr lang="es-CL" sz="1400" dirty="0">
              <a:solidFill>
                <a:prstClr val="black"/>
              </a:solidFill>
            </a:endParaRPr>
          </a:p>
          <a:p>
            <a:pPr marL="285750" indent="-285750" algn="ctr">
              <a:buFontTx/>
              <a:buChar char="-"/>
              <a:defRPr/>
            </a:pPr>
            <a:r>
              <a:rPr lang="es-CL" sz="1400" dirty="0">
                <a:solidFill>
                  <a:prstClr val="black"/>
                </a:solidFill>
              </a:rPr>
              <a:t>Conocimiento de la Ley</a:t>
            </a:r>
          </a:p>
          <a:p>
            <a:pPr marL="285750" indent="-285750" algn="ctr">
              <a:buFontTx/>
              <a:buChar char="-"/>
              <a:defRPr/>
            </a:pPr>
            <a:endParaRPr lang="es-CL" sz="1400" dirty="0">
              <a:solidFill>
                <a:prstClr val="black"/>
              </a:solidFill>
            </a:endParaRPr>
          </a:p>
          <a:p>
            <a:pPr marL="285750" indent="-285750" algn="ctr">
              <a:buFontTx/>
              <a:buChar char="-"/>
              <a:defRPr/>
            </a:pPr>
            <a:r>
              <a:rPr lang="es-CL" sz="1400" dirty="0">
                <a:solidFill>
                  <a:prstClr val="black"/>
                </a:solidFill>
              </a:rPr>
              <a:t>Conocimiento del Consejo </a:t>
            </a:r>
          </a:p>
          <a:p>
            <a:pPr marL="285750" indent="-285750" algn="ctr">
              <a:buFontTx/>
              <a:buChar char="-"/>
              <a:defRPr/>
            </a:pPr>
            <a:endParaRPr lang="es-CL" sz="1400" dirty="0">
              <a:solidFill>
                <a:prstClr val="black"/>
              </a:solidFill>
            </a:endParaRPr>
          </a:p>
          <a:p>
            <a:pPr marL="285750" indent="-285750" algn="ctr">
              <a:buFontTx/>
              <a:buChar char="-"/>
              <a:defRPr/>
            </a:pPr>
            <a:r>
              <a:rPr lang="es-CL" sz="1400" dirty="0">
                <a:solidFill>
                  <a:prstClr val="black"/>
                </a:solidFill>
              </a:rPr>
              <a:t>Conocimiento espontáneo del Consejo (N= 46)</a:t>
            </a:r>
          </a:p>
        </p:txBody>
      </p:sp>
      <p:sp>
        <p:nvSpPr>
          <p:cNvPr id="17" name="16 Rectángulo redondeado"/>
          <p:cNvSpPr/>
          <p:nvPr/>
        </p:nvSpPr>
        <p:spPr>
          <a:xfrm>
            <a:off x="2268538" y="2720975"/>
            <a:ext cx="2103437" cy="2894013"/>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s-CL" sz="1400" b="1" dirty="0">
                <a:solidFill>
                  <a:prstClr val="black"/>
                </a:solidFill>
              </a:rPr>
              <a:t>2. Expectativas  de acceso a la información</a:t>
            </a:r>
          </a:p>
          <a:p>
            <a:pPr marL="342900" indent="-342900" algn="ctr">
              <a:buFontTx/>
              <a:buAutoNum type="arabicPeriod"/>
              <a:defRPr/>
            </a:pPr>
            <a:endParaRPr lang="es-CL" sz="1400" dirty="0">
              <a:solidFill>
                <a:prstClr val="black"/>
              </a:solidFill>
            </a:endParaRPr>
          </a:p>
          <a:p>
            <a:pPr algn="ctr">
              <a:defRPr/>
            </a:pPr>
            <a:r>
              <a:rPr lang="es-CL" sz="1400" dirty="0">
                <a:solidFill>
                  <a:prstClr val="black"/>
                </a:solidFill>
              </a:rPr>
              <a:t>- Es fácil</a:t>
            </a:r>
          </a:p>
          <a:p>
            <a:pPr marL="342900" indent="-342900" algn="ctr">
              <a:buFontTx/>
              <a:buAutoNum type="arabicPeriod"/>
              <a:defRPr/>
            </a:pPr>
            <a:endParaRPr lang="es-CL" sz="1400" dirty="0">
              <a:solidFill>
                <a:prstClr val="black"/>
              </a:solidFill>
            </a:endParaRPr>
          </a:p>
          <a:p>
            <a:pPr algn="ctr">
              <a:defRPr/>
            </a:pPr>
            <a:r>
              <a:rPr lang="es-CL" sz="1400" dirty="0">
                <a:solidFill>
                  <a:prstClr val="black"/>
                </a:solidFill>
              </a:rPr>
              <a:t>- Es rápido</a:t>
            </a:r>
          </a:p>
          <a:p>
            <a:pPr lvl="1" algn="ctr">
              <a:defRPr/>
            </a:pPr>
            <a:endParaRPr lang="es-CL" sz="1400" dirty="0">
              <a:solidFill>
                <a:prstClr val="black"/>
              </a:solidFill>
            </a:endParaRPr>
          </a:p>
        </p:txBody>
      </p:sp>
      <p:sp>
        <p:nvSpPr>
          <p:cNvPr id="18" name="17 Rectángulo redondeado"/>
          <p:cNvSpPr/>
          <p:nvPr/>
        </p:nvSpPr>
        <p:spPr>
          <a:xfrm>
            <a:off x="6943725" y="1838325"/>
            <a:ext cx="1908175" cy="3776663"/>
          </a:xfrm>
          <a:prstGeom prst="roundRect">
            <a:avLst/>
          </a:prstGeom>
          <a:gradFill>
            <a:gsLst>
              <a:gs pos="0">
                <a:srgbClr val="FFEFD1"/>
              </a:gs>
              <a:gs pos="64999">
                <a:srgbClr val="F0EBD5"/>
              </a:gs>
              <a:gs pos="100000">
                <a:srgbClr val="D1C39F"/>
              </a:gs>
            </a:gsLst>
            <a:lin ang="16200000" scaled="0"/>
          </a:gradFill>
        </p:spPr>
        <p:style>
          <a:lnRef idx="1">
            <a:schemeClr val="accent3"/>
          </a:lnRef>
          <a:fillRef idx="2">
            <a:schemeClr val="accent3"/>
          </a:fillRef>
          <a:effectRef idx="1">
            <a:schemeClr val="accent3"/>
          </a:effectRef>
          <a:fontRef idx="minor">
            <a:schemeClr val="dk1"/>
          </a:fontRef>
        </p:style>
        <p:txBody>
          <a:bodyPr/>
          <a:lstStyle/>
          <a:p>
            <a:pPr algn="ctr">
              <a:defRPr/>
            </a:pPr>
            <a:endParaRPr lang="es-CL" sz="1400" b="1" dirty="0">
              <a:solidFill>
                <a:prstClr val="black"/>
              </a:solidFill>
            </a:endParaRPr>
          </a:p>
          <a:p>
            <a:pPr algn="ctr">
              <a:defRPr/>
            </a:pPr>
            <a:r>
              <a:rPr lang="es-CL" sz="1400" dirty="0">
                <a:solidFill>
                  <a:prstClr val="black"/>
                </a:solidFill>
              </a:rPr>
              <a:t>Estos elementos se complementaron de manera analítica con un elemento adicional propio de la construcción del ITAI</a:t>
            </a:r>
          </a:p>
          <a:p>
            <a:pPr algn="ctr">
              <a:defRPr/>
            </a:pPr>
            <a:endParaRPr lang="es-CL" sz="1400" b="1" dirty="0">
              <a:solidFill>
                <a:prstClr val="black"/>
              </a:solidFill>
            </a:endParaRPr>
          </a:p>
          <a:p>
            <a:pPr algn="ctr">
              <a:defRPr/>
            </a:pPr>
            <a:r>
              <a:rPr lang="es-CL" sz="1400" b="1" dirty="0">
                <a:solidFill>
                  <a:prstClr val="black"/>
                </a:solidFill>
              </a:rPr>
              <a:t>Valoración del Acceso a la Información </a:t>
            </a:r>
          </a:p>
          <a:p>
            <a:pPr algn="ctr">
              <a:defRPr/>
            </a:pPr>
            <a:endParaRPr lang="es-CL" sz="1400" b="1" dirty="0">
              <a:solidFill>
                <a:prstClr val="black"/>
              </a:solidFill>
            </a:endParaRPr>
          </a:p>
          <a:p>
            <a:pPr marL="285750" indent="-285750" algn="ctr">
              <a:buFontTx/>
              <a:buChar char="-"/>
              <a:defRPr/>
            </a:pPr>
            <a:r>
              <a:rPr lang="es-CL" sz="1350" dirty="0">
                <a:solidFill>
                  <a:prstClr val="black"/>
                </a:solidFill>
              </a:rPr>
              <a:t>Es útil</a:t>
            </a:r>
          </a:p>
          <a:p>
            <a:pPr algn="ctr">
              <a:defRPr/>
            </a:pPr>
            <a:endParaRPr lang="es-CL" sz="1350" dirty="0">
              <a:solidFill>
                <a:prstClr val="black"/>
              </a:solidFill>
            </a:endParaRPr>
          </a:p>
          <a:p>
            <a:pPr marL="285750" indent="-285750" algn="ctr">
              <a:buFontTx/>
              <a:buChar char="-"/>
              <a:defRPr/>
            </a:pPr>
            <a:r>
              <a:rPr lang="es-CL" sz="1350" dirty="0">
                <a:solidFill>
                  <a:prstClr val="black"/>
                </a:solidFill>
              </a:rPr>
              <a:t>Es necesario</a:t>
            </a:r>
          </a:p>
        </p:txBody>
      </p:sp>
      <p:sp>
        <p:nvSpPr>
          <p:cNvPr id="19" name="18 Rectángulo redondeado"/>
          <p:cNvSpPr/>
          <p:nvPr/>
        </p:nvSpPr>
        <p:spPr>
          <a:xfrm>
            <a:off x="4476750" y="2720975"/>
            <a:ext cx="2111375" cy="2894013"/>
          </a:xfrm>
          <a:prstGeom prst="roundRect">
            <a:avLst/>
          </a:prstGeom>
        </p:spPr>
        <p:style>
          <a:lnRef idx="1">
            <a:schemeClr val="accent3"/>
          </a:lnRef>
          <a:fillRef idx="2">
            <a:schemeClr val="accent3"/>
          </a:fillRef>
          <a:effectRef idx="1">
            <a:schemeClr val="accent3"/>
          </a:effectRef>
          <a:fontRef idx="minor">
            <a:schemeClr val="dk1"/>
          </a:fontRef>
        </p:style>
        <p:txBody>
          <a:bodyPr lIns="36000" tIns="36000" rIns="36000" bIns="36000"/>
          <a:lstStyle/>
          <a:p>
            <a:pPr algn="ctr">
              <a:defRPr/>
            </a:pPr>
            <a:r>
              <a:rPr lang="es-CL" sz="1400" b="1" dirty="0">
                <a:solidFill>
                  <a:prstClr val="black"/>
                </a:solidFill>
              </a:rPr>
              <a:t>3. Uso del Derecho (Experiencia práctica)</a:t>
            </a:r>
          </a:p>
          <a:p>
            <a:pPr marL="342900" indent="-342900" algn="ctr">
              <a:buFontTx/>
              <a:buAutoNum type="arabicPeriod"/>
              <a:defRPr/>
            </a:pPr>
            <a:endParaRPr lang="es-CL" sz="1400" dirty="0">
              <a:solidFill>
                <a:prstClr val="black"/>
              </a:solidFill>
            </a:endParaRPr>
          </a:p>
          <a:p>
            <a:pPr marL="285750" indent="-285750" algn="ctr">
              <a:buFontTx/>
              <a:buChar char="-"/>
              <a:defRPr/>
            </a:pPr>
            <a:r>
              <a:rPr lang="es-CL" sz="1400" dirty="0">
                <a:solidFill>
                  <a:prstClr val="black"/>
                </a:solidFill>
              </a:rPr>
              <a:t>Experiencias exitosas de solicitudes de información (SAI)</a:t>
            </a:r>
          </a:p>
          <a:p>
            <a:pPr algn="ctr">
              <a:defRPr/>
            </a:pPr>
            <a:endParaRPr lang="es-CL" sz="1400" dirty="0">
              <a:solidFill>
                <a:prstClr val="black"/>
              </a:solidFill>
            </a:endParaRPr>
          </a:p>
          <a:p>
            <a:pPr marL="285750" indent="-285750" algn="ctr">
              <a:buFontTx/>
              <a:buChar char="-"/>
              <a:defRPr/>
            </a:pPr>
            <a:r>
              <a:rPr lang="es-CL" sz="1400" dirty="0">
                <a:solidFill>
                  <a:prstClr val="black"/>
                </a:solidFill>
              </a:rPr>
              <a:t>Experiencias exitosas de búsqueda de información en Transparencia Activa (TA).</a:t>
            </a:r>
          </a:p>
        </p:txBody>
      </p:sp>
      <p:sp>
        <p:nvSpPr>
          <p:cNvPr id="119816" name="3 CuadroTexto"/>
          <p:cNvSpPr txBox="1">
            <a:spLocks noChangeArrowheads="1"/>
          </p:cNvSpPr>
          <p:nvPr/>
        </p:nvSpPr>
        <p:spPr bwMode="auto">
          <a:xfrm>
            <a:off x="101600" y="5740400"/>
            <a:ext cx="8750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sz="1500">
                <a:solidFill>
                  <a:srgbClr val="000000"/>
                </a:solidFill>
                <a:latin typeface="Calibri" pitchFamily="34" charset="0"/>
              </a:rPr>
              <a:t>Se espera que este modelo entregue algunas luces sobre los vínculos entre transparencia (entendida en el marco del Derecho de Acceso a la Información Pública) y las percepciones de confianza y corrupción de los ciudadanos. </a:t>
            </a:r>
          </a:p>
        </p:txBody>
      </p:sp>
      <p:sp>
        <p:nvSpPr>
          <p:cNvPr id="2" name="1 Rectángulo"/>
          <p:cNvSpPr/>
          <p:nvPr/>
        </p:nvSpPr>
        <p:spPr>
          <a:xfrm>
            <a:off x="250825" y="1838325"/>
            <a:ext cx="6337300" cy="7381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L" sz="1400" dirty="0"/>
              <a:t>Se exploraron las relaciones, en base a 3 dimensiones del concepto de transparencia aplicables al modelo de construcción de confianza descrito por </a:t>
            </a:r>
            <a:r>
              <a:rPr lang="es-CL" sz="1400" dirty="0" err="1"/>
              <a:t>Khodayov</a:t>
            </a:r>
            <a:r>
              <a:rPr lang="es-CL" sz="1400" dirty="0"/>
              <a:t> (2007) y que ha sido usado en los análisis previos del CPLT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7" name="3 Título"/>
          <p:cNvSpPr>
            <a:spLocks noGrp="1"/>
          </p:cNvSpPr>
          <p:nvPr>
            <p:ph type="title"/>
          </p:nvPr>
        </p:nvSpPr>
        <p:spPr>
          <a:xfrm>
            <a:off x="0" y="19050"/>
            <a:ext cx="7929563" cy="714375"/>
          </a:xfrm>
        </p:spPr>
        <p:txBody>
          <a:bodyPr rtlCol="0">
            <a:noAutofit/>
          </a:bodyPr>
          <a:lstStyle/>
          <a:p>
            <a:pPr algn="l" eaLnBrk="1" fontAlgn="auto" hangingPunct="1">
              <a:spcAft>
                <a:spcPts val="0"/>
              </a:spcAft>
              <a:defRPr/>
            </a:pPr>
            <a:r>
              <a:rPr lang="es-CL" sz="2400" b="1" dirty="0" smtClean="0">
                <a:solidFill>
                  <a:schemeClr val="accent5">
                    <a:lumMod val="60000"/>
                    <a:lumOff val="40000"/>
                  </a:schemeClr>
                </a:solidFill>
                <a:latin typeface="Century Gothic" pitchFamily="34" charset="0"/>
              </a:rPr>
              <a:t>RESULTADOS GENERALES EN CONFIANZA</a:t>
            </a:r>
            <a:endParaRPr lang="es-CL" sz="2400" b="1" dirty="0">
              <a:solidFill>
                <a:schemeClr val="accent5">
                  <a:lumMod val="60000"/>
                  <a:lumOff val="40000"/>
                </a:schemeClr>
              </a:solidFill>
              <a:latin typeface="Century Gothic" pitchFamily="34" charset="0"/>
            </a:endParaRPr>
          </a:p>
        </p:txBody>
      </p:sp>
      <p:sp>
        <p:nvSpPr>
          <p:cNvPr id="120835" name="9 Rectángulo"/>
          <p:cNvSpPr>
            <a:spLocks noChangeArrowheads="1"/>
          </p:cNvSpPr>
          <p:nvPr/>
        </p:nvSpPr>
        <p:spPr bwMode="auto">
          <a:xfrm>
            <a:off x="250825" y="836613"/>
            <a:ext cx="518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L" altLang="es-CL" sz="1400" b="1">
                <a:solidFill>
                  <a:srgbClr val="000000"/>
                </a:solidFill>
                <a:latin typeface="Calibri" pitchFamily="34" charset="0"/>
              </a:rPr>
              <a:t>En general, ¿Ud. diría que se puede confiar en la mayoría de las personas o no se puede confiar en la mayoría de las personas? </a:t>
            </a:r>
            <a:endParaRPr lang="es-ES" altLang="es-CL" sz="1400" b="1">
              <a:solidFill>
                <a:srgbClr val="000000"/>
              </a:solidFill>
              <a:latin typeface="Calibri" pitchFamily="34" charset="0"/>
            </a:endParaRPr>
          </a:p>
        </p:txBody>
      </p:sp>
      <p:sp>
        <p:nvSpPr>
          <p:cNvPr id="13" name="12 Rectángulo"/>
          <p:cNvSpPr/>
          <p:nvPr/>
        </p:nvSpPr>
        <p:spPr>
          <a:xfrm>
            <a:off x="5373688" y="1098550"/>
            <a:ext cx="3603625" cy="1077913"/>
          </a:xfrm>
          <a:prstGeom prst="rect">
            <a:avLst/>
          </a:prstGeom>
          <a:noFill/>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s-ES" sz="1600" dirty="0">
                <a:solidFill>
                  <a:prstClr val="black"/>
                </a:solidFill>
                <a:cs typeface="Arial"/>
              </a:rPr>
              <a:t>La desconfianza en Chile es un elemento transversal, se puede observar tanto hacia el prójimo, como hacia el sector público y el sector privado.</a:t>
            </a:r>
          </a:p>
        </p:txBody>
      </p:sp>
      <p:graphicFrame>
        <p:nvGraphicFramePr>
          <p:cNvPr id="120837" name="2 Gráfico"/>
          <p:cNvGraphicFramePr>
            <a:graphicFrameLocks/>
          </p:cNvGraphicFramePr>
          <p:nvPr/>
        </p:nvGraphicFramePr>
        <p:xfrm>
          <a:off x="325438" y="1327150"/>
          <a:ext cx="4673600" cy="1647825"/>
        </p:xfrm>
        <a:graphic>
          <a:graphicData uri="http://schemas.openxmlformats.org/presentationml/2006/ole">
            <mc:AlternateContent xmlns:mc="http://schemas.openxmlformats.org/markup-compatibility/2006">
              <mc:Choice xmlns:v="urn:schemas-microsoft-com:vml" Requires="v">
                <p:oleObj spid="_x0000_s120850" name="Gráfico" r:id="rId5" imgW="4669941" imgH="1646063" progId="Excel.Chart.8">
                  <p:embed/>
                </p:oleObj>
              </mc:Choice>
              <mc:Fallback>
                <p:oleObj name="Gráfico" r:id="rId5" imgW="4669941" imgH="1646063" progId="Excel.Chart.8">
                  <p:embed/>
                  <p:pic>
                    <p:nvPicPr>
                      <p:cNvPr id="0" name="2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38" y="1327150"/>
                        <a:ext cx="4673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38"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
        <p:nvSpPr>
          <p:cNvPr id="3" name="2 Elipse"/>
          <p:cNvSpPr/>
          <p:nvPr/>
        </p:nvSpPr>
        <p:spPr>
          <a:xfrm>
            <a:off x="5940425" y="2852738"/>
            <a:ext cx="2808288" cy="3475037"/>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CL" dirty="0">
              <a:solidFill>
                <a:prstClr val="black"/>
              </a:solidFill>
            </a:endParaRPr>
          </a:p>
          <a:p>
            <a:pPr algn="ctr">
              <a:defRPr/>
            </a:pPr>
            <a:r>
              <a:rPr lang="es-CL" b="1" dirty="0">
                <a:solidFill>
                  <a:prstClr val="black"/>
                </a:solidFill>
              </a:rPr>
              <a:t>Valores promedio</a:t>
            </a:r>
          </a:p>
          <a:p>
            <a:pPr algn="ctr">
              <a:defRPr/>
            </a:pPr>
            <a:endParaRPr lang="es-CL" sz="1000" dirty="0">
              <a:solidFill>
                <a:prstClr val="black"/>
              </a:solidFill>
            </a:endParaRPr>
          </a:p>
          <a:p>
            <a:pPr algn="ctr">
              <a:defRPr/>
            </a:pPr>
            <a:r>
              <a:rPr lang="es-CL" dirty="0">
                <a:solidFill>
                  <a:prstClr val="black"/>
                </a:solidFill>
              </a:rPr>
              <a:t>Confianza en sector público</a:t>
            </a:r>
          </a:p>
          <a:p>
            <a:pPr algn="ctr">
              <a:defRPr/>
            </a:pPr>
            <a:r>
              <a:rPr lang="es-CL" b="1" dirty="0">
                <a:solidFill>
                  <a:prstClr val="black"/>
                </a:solidFill>
              </a:rPr>
              <a:t>4,2</a:t>
            </a:r>
          </a:p>
          <a:p>
            <a:pPr algn="ctr">
              <a:defRPr/>
            </a:pPr>
            <a:endParaRPr lang="es-CL" sz="1000" b="1" dirty="0">
              <a:solidFill>
                <a:prstClr val="black"/>
              </a:solidFill>
            </a:endParaRPr>
          </a:p>
          <a:p>
            <a:pPr algn="ctr">
              <a:defRPr/>
            </a:pPr>
            <a:r>
              <a:rPr lang="es-CL" dirty="0">
                <a:solidFill>
                  <a:prstClr val="black"/>
                </a:solidFill>
              </a:rPr>
              <a:t>Vs.</a:t>
            </a:r>
          </a:p>
          <a:p>
            <a:pPr algn="ctr">
              <a:defRPr/>
            </a:pPr>
            <a:endParaRPr lang="es-CL" sz="1000" dirty="0">
              <a:solidFill>
                <a:prstClr val="black"/>
              </a:solidFill>
            </a:endParaRPr>
          </a:p>
          <a:p>
            <a:pPr algn="ctr">
              <a:defRPr/>
            </a:pPr>
            <a:r>
              <a:rPr lang="es-CL" dirty="0">
                <a:solidFill>
                  <a:prstClr val="black"/>
                </a:solidFill>
              </a:rPr>
              <a:t>Confianza en sector privado</a:t>
            </a:r>
          </a:p>
          <a:p>
            <a:pPr algn="ctr">
              <a:defRPr/>
            </a:pPr>
            <a:r>
              <a:rPr lang="es-CL" b="1" dirty="0">
                <a:solidFill>
                  <a:prstClr val="black"/>
                </a:solidFill>
              </a:rPr>
              <a:t>4,3</a:t>
            </a:r>
          </a:p>
          <a:p>
            <a:pPr algn="ctr">
              <a:defRPr/>
            </a:pPr>
            <a:endParaRPr lang="es-CL" dirty="0">
              <a:solidFill>
                <a:prstClr val="black"/>
              </a:solidFill>
            </a:endParaRPr>
          </a:p>
        </p:txBody>
      </p:sp>
      <p:graphicFrame>
        <p:nvGraphicFramePr>
          <p:cNvPr id="11" name="1 Gráfico"/>
          <p:cNvGraphicFramePr>
            <a:graphicFrameLocks/>
          </p:cNvGraphicFramePr>
          <p:nvPr/>
        </p:nvGraphicFramePr>
        <p:xfrm>
          <a:off x="323528" y="3128168"/>
          <a:ext cx="4824536" cy="3181151"/>
        </p:xfrm>
        <a:graphic>
          <a:graphicData uri="http://schemas.openxmlformats.org/drawingml/2006/chart">
            <c:chart xmlns:c="http://schemas.openxmlformats.org/drawingml/2006/chart" xmlns:r="http://schemas.openxmlformats.org/officeDocument/2006/relationships" r:id="rId7"/>
          </a:graphicData>
        </a:graphic>
      </p:graphicFrame>
      <p:sp>
        <p:nvSpPr>
          <p:cNvPr id="12" name="11 Rectángulo redondeado"/>
          <p:cNvSpPr/>
          <p:nvPr/>
        </p:nvSpPr>
        <p:spPr>
          <a:xfrm>
            <a:off x="4181475" y="3897313"/>
            <a:ext cx="1225550"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400" dirty="0">
                <a:solidFill>
                  <a:prstClr val="white"/>
                </a:solidFill>
              </a:rPr>
              <a:t>Confianza en el sector privado 2015</a:t>
            </a:r>
          </a:p>
          <a:p>
            <a:pPr algn="ctr">
              <a:defRPr/>
            </a:pPr>
            <a:r>
              <a:rPr lang="es-CL" sz="1400" dirty="0">
                <a:solidFill>
                  <a:prstClr val="white"/>
                </a:solidFill>
              </a:rPr>
              <a:t>23,4%</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1 Llamada rectangular redondeada"/>
          <p:cNvSpPr/>
          <p:nvPr/>
        </p:nvSpPr>
        <p:spPr>
          <a:xfrm>
            <a:off x="4500563" y="5013325"/>
            <a:ext cx="3887787" cy="1504950"/>
          </a:xfrm>
          <a:prstGeom prst="wedgeRoundRectCallout">
            <a:avLst>
              <a:gd name="adj1" fmla="val -586"/>
              <a:gd name="adj2" fmla="val -77543"/>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400" dirty="0">
                <a:solidFill>
                  <a:prstClr val="black"/>
                </a:solidFill>
              </a:rPr>
              <a:t>Se observa una fuerte desconfianza en las capacidades de las personas que ostentan los cargos de responsabilidad pública para hacerse cargo de la conducción del país. En este escenario, los jueces </a:t>
            </a:r>
            <a:r>
              <a:rPr lang="es-CL" sz="1400" dirty="0">
                <a:solidFill>
                  <a:schemeClr val="tx1"/>
                </a:solidFill>
              </a:rPr>
              <a:t>tienen </a:t>
            </a:r>
            <a:r>
              <a:rPr lang="es-CL" sz="1400" dirty="0" smtClean="0">
                <a:solidFill>
                  <a:schemeClr val="tx1"/>
                </a:solidFill>
              </a:rPr>
              <a:t>una mejor </a:t>
            </a:r>
            <a:r>
              <a:rPr lang="es-CL" sz="1400" dirty="0">
                <a:solidFill>
                  <a:schemeClr val="tx1"/>
                </a:solidFill>
              </a:rPr>
              <a:t>evaluación </a:t>
            </a:r>
            <a:r>
              <a:rPr lang="es-CL" sz="1400" dirty="0" smtClean="0">
                <a:solidFill>
                  <a:schemeClr val="tx1"/>
                </a:solidFill>
              </a:rPr>
              <a:t>relativa dentro </a:t>
            </a:r>
            <a:r>
              <a:rPr lang="es-CL" sz="1400" dirty="0">
                <a:solidFill>
                  <a:schemeClr val="tx1"/>
                </a:solidFill>
              </a:rPr>
              <a:t>del segmento evaluado.</a:t>
            </a:r>
          </a:p>
        </p:txBody>
      </p:sp>
      <p:graphicFrame>
        <p:nvGraphicFramePr>
          <p:cNvPr id="7" name="1 Gráfico"/>
          <p:cNvGraphicFramePr>
            <a:graphicFrameLocks/>
          </p:cNvGraphicFramePr>
          <p:nvPr/>
        </p:nvGraphicFramePr>
        <p:xfrm>
          <a:off x="3887924" y="1124744"/>
          <a:ext cx="5112568"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11" name="3 Título"/>
          <p:cNvSpPr>
            <a:spLocks noGrp="1"/>
          </p:cNvSpPr>
          <p:nvPr>
            <p:ph type="title"/>
          </p:nvPr>
        </p:nvSpPr>
        <p:spPr>
          <a:xfrm>
            <a:off x="0" y="19050"/>
            <a:ext cx="7929563" cy="714375"/>
          </a:xfrm>
        </p:spPr>
        <p:txBody>
          <a:bodyPr rtlCol="0">
            <a:noAutofit/>
          </a:bodyPr>
          <a:lstStyle/>
          <a:p>
            <a:pPr algn="l" eaLnBrk="1" fontAlgn="auto" hangingPunct="1">
              <a:spcAft>
                <a:spcPts val="0"/>
              </a:spcAft>
              <a:defRPr/>
            </a:pPr>
            <a:r>
              <a:rPr lang="es-CL" sz="2400" b="1" dirty="0" smtClean="0">
                <a:solidFill>
                  <a:schemeClr val="accent5">
                    <a:lumMod val="60000"/>
                    <a:lumOff val="40000"/>
                  </a:schemeClr>
                </a:solidFill>
                <a:latin typeface="Century Gothic" pitchFamily="34" charset="0"/>
              </a:rPr>
              <a:t>RESULTADOS GENERALES EN CONFIANZA</a:t>
            </a:r>
            <a:endParaRPr lang="es-CL" sz="2400" b="1" dirty="0">
              <a:solidFill>
                <a:schemeClr val="accent5">
                  <a:lumMod val="60000"/>
                  <a:lumOff val="40000"/>
                </a:schemeClr>
              </a:solidFill>
              <a:latin typeface="Century Gothic" pitchFamily="34" charset="0"/>
            </a:endParaRPr>
          </a:p>
        </p:txBody>
      </p:sp>
      <p:graphicFrame>
        <p:nvGraphicFramePr>
          <p:cNvPr id="12" name="2 Gráfico"/>
          <p:cNvGraphicFramePr>
            <a:graphicFrameLocks/>
          </p:cNvGraphicFramePr>
          <p:nvPr/>
        </p:nvGraphicFramePr>
        <p:xfrm>
          <a:off x="179512" y="1124744"/>
          <a:ext cx="3528392" cy="5376204"/>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7" name="3 Título"/>
          <p:cNvSpPr>
            <a:spLocks noGrp="1"/>
          </p:cNvSpPr>
          <p:nvPr>
            <p:ph type="title"/>
          </p:nvPr>
        </p:nvSpPr>
        <p:spPr>
          <a:xfrm>
            <a:off x="0" y="19050"/>
            <a:ext cx="8243888" cy="714375"/>
          </a:xfrm>
        </p:spPr>
        <p:txBody>
          <a:bodyPr rtlCol="0">
            <a:noAutofit/>
          </a:bodyPr>
          <a:lstStyle/>
          <a:p>
            <a:pPr algn="l" eaLnBrk="1" fontAlgn="auto" hangingPunct="1">
              <a:spcAft>
                <a:spcPts val="0"/>
              </a:spcAft>
              <a:defRPr/>
            </a:pPr>
            <a:r>
              <a:rPr lang="es-CL" sz="2400" b="1" dirty="0" smtClean="0">
                <a:solidFill>
                  <a:schemeClr val="accent5">
                    <a:lumMod val="60000"/>
                    <a:lumOff val="40000"/>
                  </a:schemeClr>
                </a:solidFill>
                <a:latin typeface="Century Gothic" pitchFamily="34" charset="0"/>
              </a:rPr>
              <a:t>Elementos Conceptuales de la Confianza</a:t>
            </a:r>
            <a:endParaRPr lang="es-CL" sz="2400" b="1" dirty="0">
              <a:solidFill>
                <a:schemeClr val="accent5">
                  <a:lumMod val="60000"/>
                  <a:lumOff val="40000"/>
                </a:schemeClr>
              </a:solidFill>
              <a:latin typeface="Century Gothic" pitchFamily="34" charset="0"/>
            </a:endParaRPr>
          </a:p>
        </p:txBody>
      </p:sp>
      <p:graphicFrame>
        <p:nvGraphicFramePr>
          <p:cNvPr id="10" name="9 Tabla"/>
          <p:cNvGraphicFramePr>
            <a:graphicFrameLocks noGrp="1"/>
          </p:cNvGraphicFramePr>
          <p:nvPr/>
        </p:nvGraphicFramePr>
        <p:xfrm>
          <a:off x="200025" y="3284538"/>
          <a:ext cx="8548688" cy="3011487"/>
        </p:xfrm>
        <a:graphic>
          <a:graphicData uri="http://schemas.openxmlformats.org/drawingml/2006/table">
            <a:tbl>
              <a:tblPr firstRow="1" firstCol="1" bandRow="1">
                <a:tableStyleId>{5C22544A-7EE6-4342-B048-85BDC9FD1C3A}</a:tableStyleId>
              </a:tblPr>
              <a:tblGrid>
                <a:gridCol w="3501609"/>
                <a:gridCol w="5047079"/>
              </a:tblGrid>
              <a:tr h="477880">
                <a:tc>
                  <a:txBody>
                    <a:bodyPr/>
                    <a:lstStyle/>
                    <a:p>
                      <a:r>
                        <a:rPr lang="en-US" sz="1300" baseline="0" dirty="0" err="1" smtClean="0"/>
                        <a:t>Concepto</a:t>
                      </a:r>
                      <a:endParaRPr lang="en-US" sz="1300" baseline="0" dirty="0" smtClean="0"/>
                    </a:p>
                  </a:txBody>
                  <a:tcPr marL="91443" marR="91443" marT="45721" marB="45721"/>
                </a:tc>
                <a:tc>
                  <a:txBody>
                    <a:bodyPr/>
                    <a:lstStyle/>
                    <a:p>
                      <a:r>
                        <a:rPr lang="en-US" sz="1300" dirty="0" err="1" smtClean="0"/>
                        <a:t>Preguntas</a:t>
                      </a:r>
                      <a:r>
                        <a:rPr lang="en-US" sz="1300" baseline="0" dirty="0" smtClean="0"/>
                        <a:t> </a:t>
                      </a:r>
                      <a:r>
                        <a:rPr lang="en-US" sz="1300" baseline="0" dirty="0" err="1" smtClean="0"/>
                        <a:t>incorporadas</a:t>
                      </a:r>
                      <a:endParaRPr lang="en-US" sz="1300" dirty="0" smtClean="0"/>
                    </a:p>
                  </a:txBody>
                  <a:tcPr marL="91443" marR="91443" marT="45721" marB="45721"/>
                </a:tc>
              </a:tr>
              <a:tr h="883937">
                <a:tc>
                  <a:txBody>
                    <a:bodyPr/>
                    <a:lstStyle/>
                    <a:p>
                      <a:pPr algn="just"/>
                      <a:r>
                        <a:rPr lang="en-US" sz="1300" b="0" dirty="0" err="1" smtClean="0"/>
                        <a:t>Capacidad</a:t>
                      </a:r>
                      <a:r>
                        <a:rPr lang="en-US" sz="1300" b="0" dirty="0" smtClean="0"/>
                        <a:t>: </a:t>
                      </a:r>
                      <a:r>
                        <a:rPr lang="en-US" sz="1300" b="0" baseline="0" dirty="0" smtClean="0"/>
                        <a:t> </a:t>
                      </a:r>
                      <a:r>
                        <a:rPr lang="en-US" sz="1300" b="0" baseline="0" dirty="0" err="1" smtClean="0"/>
                        <a:t>Que</a:t>
                      </a:r>
                      <a:r>
                        <a:rPr lang="en-US" sz="1300" b="0" baseline="0" dirty="0" smtClean="0"/>
                        <a:t> el </a:t>
                      </a:r>
                      <a:r>
                        <a:rPr lang="en-US" sz="1300" b="0" baseline="0" dirty="0" err="1" smtClean="0"/>
                        <a:t>evaluado</a:t>
                      </a:r>
                      <a:r>
                        <a:rPr lang="en-US" sz="1300" b="0" baseline="0" dirty="0" smtClean="0"/>
                        <a:t> </a:t>
                      </a:r>
                      <a:r>
                        <a:rPr lang="en-US" sz="1300" b="0" baseline="0" dirty="0" err="1" smtClean="0"/>
                        <a:t>tiene</a:t>
                      </a:r>
                      <a:r>
                        <a:rPr lang="en-US" sz="1300" b="0" baseline="0" dirty="0" smtClean="0"/>
                        <a:t> </a:t>
                      </a:r>
                      <a:r>
                        <a:rPr lang="en-US" sz="1300" b="0" baseline="0" dirty="0" err="1" smtClean="0"/>
                        <a:t>las</a:t>
                      </a:r>
                      <a:r>
                        <a:rPr lang="en-US" sz="1300" b="0" baseline="0" dirty="0" smtClean="0"/>
                        <a:t> </a:t>
                      </a:r>
                      <a:r>
                        <a:rPr lang="en-US" sz="1300" b="0" baseline="0" dirty="0" err="1" smtClean="0"/>
                        <a:t>habilidades</a:t>
                      </a:r>
                      <a:r>
                        <a:rPr lang="en-US" sz="1300" b="0" baseline="0" dirty="0" smtClean="0"/>
                        <a:t> y </a:t>
                      </a:r>
                      <a:r>
                        <a:rPr lang="en-US" sz="1300" b="0" baseline="0" dirty="0" err="1" smtClean="0"/>
                        <a:t>competencias</a:t>
                      </a:r>
                      <a:r>
                        <a:rPr lang="en-US" sz="1300" b="0" baseline="0" dirty="0" smtClean="0"/>
                        <a:t> para </a:t>
                      </a:r>
                      <a:r>
                        <a:rPr lang="en-US" sz="1300" b="0" baseline="0" dirty="0" err="1" smtClean="0"/>
                        <a:t>desempeñarse</a:t>
                      </a:r>
                      <a:r>
                        <a:rPr lang="en-US" sz="1300" b="0" baseline="0" dirty="0" smtClean="0"/>
                        <a:t> </a:t>
                      </a:r>
                      <a:r>
                        <a:rPr lang="en-US" sz="1300" b="0" baseline="0" dirty="0" err="1" smtClean="0"/>
                        <a:t>adecuadamente</a:t>
                      </a:r>
                      <a:r>
                        <a:rPr lang="en-US" sz="1300" b="0" baseline="0" dirty="0" smtClean="0"/>
                        <a:t> en </a:t>
                      </a:r>
                      <a:r>
                        <a:rPr lang="en-US" sz="1300" b="0" baseline="0" dirty="0" err="1" smtClean="0"/>
                        <a:t>ámbito</a:t>
                      </a:r>
                      <a:r>
                        <a:rPr lang="en-US" sz="1300" b="0" baseline="0" dirty="0" smtClean="0"/>
                        <a:t> </a:t>
                      </a:r>
                      <a:r>
                        <a:rPr lang="en-US" sz="1300" b="0" baseline="0" dirty="0" err="1" smtClean="0"/>
                        <a:t>específico</a:t>
                      </a:r>
                      <a:r>
                        <a:rPr lang="en-US" sz="1300" b="0" baseline="0" dirty="0" smtClean="0"/>
                        <a:t>. (Mayer et al., 1995, p. 717).</a:t>
                      </a:r>
                    </a:p>
                  </a:txBody>
                  <a:tcPr marL="91443" marR="91443" marT="45721" marB="45721"/>
                </a:tc>
                <a:tc>
                  <a:txBody>
                    <a:bodyPr/>
                    <a:lstStyle/>
                    <a:p>
                      <a:r>
                        <a:rPr lang="es-CL" sz="1300" dirty="0" smtClean="0"/>
                        <a:t>¿Qué tan</a:t>
                      </a:r>
                      <a:r>
                        <a:rPr lang="es-CL" sz="1300" baseline="0" dirty="0" smtClean="0"/>
                        <a:t> preparadas cree que están [….] </a:t>
                      </a:r>
                      <a:r>
                        <a:rPr lang="es-CL" sz="1300" dirty="0" smtClean="0"/>
                        <a:t>para ejercer sus funciones? (Escala: 1 es "nada preparadas" y 5 es "muy preparadas«; </a:t>
                      </a:r>
                      <a:r>
                        <a:rPr lang="es-CL" sz="1300" b="1" dirty="0" smtClean="0"/>
                        <a:t>Segovia et al. 2008</a:t>
                      </a:r>
                      <a:r>
                        <a:rPr lang="es-CL" sz="1300" dirty="0" smtClean="0"/>
                        <a:t>)</a:t>
                      </a:r>
                      <a:endParaRPr lang="en-US" sz="1300" dirty="0" smtClean="0"/>
                    </a:p>
                  </a:txBody>
                  <a:tcPr marL="91443" marR="91443" marT="45721" marB="45721"/>
                </a:tc>
              </a:tr>
              <a:tr h="824835">
                <a:tc>
                  <a:txBody>
                    <a:bodyPr/>
                    <a:lstStyle/>
                    <a:p>
                      <a:pPr algn="just"/>
                      <a:r>
                        <a:rPr lang="en-US" sz="1300" b="0" dirty="0" err="1" smtClean="0"/>
                        <a:t>Benevolencia</a:t>
                      </a:r>
                      <a:r>
                        <a:rPr lang="en-US" sz="1300" b="0" dirty="0" smtClean="0"/>
                        <a:t>:</a:t>
                      </a:r>
                      <a:r>
                        <a:rPr lang="en-US" sz="1300" b="0" baseline="0" dirty="0" smtClean="0"/>
                        <a:t> la </a:t>
                      </a:r>
                      <a:r>
                        <a:rPr lang="en-US" sz="1300" b="0" baseline="0" dirty="0" err="1" smtClean="0"/>
                        <a:t>creencia</a:t>
                      </a:r>
                      <a:r>
                        <a:rPr lang="en-US" sz="1300" b="0" baseline="0" dirty="0" smtClean="0"/>
                        <a:t> en la </a:t>
                      </a:r>
                      <a:r>
                        <a:rPr lang="en-US" sz="1300" b="0" baseline="0" dirty="0" err="1" smtClean="0"/>
                        <a:t>intención</a:t>
                      </a:r>
                      <a:r>
                        <a:rPr lang="en-US" sz="1300" b="0" baseline="0" dirty="0" smtClean="0"/>
                        <a:t> del </a:t>
                      </a:r>
                      <a:r>
                        <a:rPr lang="en-US" sz="1300" b="0" baseline="0" dirty="0" err="1" smtClean="0"/>
                        <a:t>otro</a:t>
                      </a:r>
                      <a:r>
                        <a:rPr lang="en-US" sz="1300" b="0" baseline="0" dirty="0" smtClean="0"/>
                        <a:t> de </a:t>
                      </a:r>
                      <a:r>
                        <a:rPr lang="en-US" sz="1300" b="0" baseline="0" dirty="0" err="1" smtClean="0"/>
                        <a:t>hacer</a:t>
                      </a:r>
                      <a:r>
                        <a:rPr lang="en-US" sz="1300" b="0" baseline="0" dirty="0" smtClean="0"/>
                        <a:t> el </a:t>
                      </a:r>
                      <a:r>
                        <a:rPr lang="en-US" sz="1300" b="0" baseline="0" dirty="0" err="1" smtClean="0"/>
                        <a:t>bien</a:t>
                      </a:r>
                      <a:r>
                        <a:rPr lang="en-US" sz="1300" b="0" baseline="0" dirty="0" smtClean="0"/>
                        <a:t> </a:t>
                      </a:r>
                      <a:r>
                        <a:rPr lang="en-US" sz="1300" b="0" baseline="0" dirty="0" err="1" smtClean="0"/>
                        <a:t>común</a:t>
                      </a:r>
                      <a:r>
                        <a:rPr lang="en-US" sz="1300" b="0" baseline="0" dirty="0" smtClean="0"/>
                        <a:t> </a:t>
                      </a:r>
                      <a:r>
                        <a:rPr lang="en-US" sz="1300" b="0" baseline="0" dirty="0" err="1" smtClean="0"/>
                        <a:t>fuera</a:t>
                      </a:r>
                      <a:r>
                        <a:rPr lang="en-US" sz="1300" b="0" baseline="0" dirty="0" smtClean="0"/>
                        <a:t> de </a:t>
                      </a:r>
                      <a:r>
                        <a:rPr lang="en-US" sz="1300" b="0" baseline="0" dirty="0" err="1" smtClean="0"/>
                        <a:t>sus</a:t>
                      </a:r>
                      <a:r>
                        <a:rPr lang="en-US" sz="1300" b="0" baseline="0" dirty="0" smtClean="0"/>
                        <a:t>  </a:t>
                      </a:r>
                      <a:r>
                        <a:rPr lang="en-US" sz="1300" b="0" baseline="0" dirty="0" err="1" smtClean="0"/>
                        <a:t>intereses</a:t>
                      </a:r>
                      <a:r>
                        <a:rPr lang="en-US" sz="1300" b="0" baseline="0" dirty="0" smtClean="0"/>
                        <a:t> </a:t>
                      </a:r>
                      <a:r>
                        <a:rPr lang="en-US" sz="1300" b="0" baseline="0" dirty="0" err="1" smtClean="0"/>
                        <a:t>individuales</a:t>
                      </a:r>
                      <a:r>
                        <a:rPr lang="en-US" sz="1300" b="0" baseline="0" dirty="0" smtClean="0"/>
                        <a:t>. (Mayer et al., 1995, p. 718).</a:t>
                      </a:r>
                    </a:p>
                  </a:txBody>
                  <a:tcPr marL="91443" marR="91443" marT="45721" marB="45721"/>
                </a:tc>
                <a:tc>
                  <a:txBody>
                    <a:bodyPr/>
                    <a:lstStyle/>
                    <a:p>
                      <a:r>
                        <a:rPr lang="es-CL" sz="1300" dirty="0" smtClean="0"/>
                        <a:t>«¿Qué  tan</a:t>
                      </a:r>
                      <a:r>
                        <a:rPr lang="es-CL" sz="1300" baseline="0" dirty="0" smtClean="0"/>
                        <a:t> orientados al bien común cree que están</a:t>
                      </a:r>
                      <a:r>
                        <a:rPr lang="es-CL" sz="1300" dirty="0" smtClean="0"/>
                        <a:t> […]? </a:t>
                      </a:r>
                      <a:endParaRPr lang="es-CL" sz="1300" b="1" dirty="0"/>
                    </a:p>
                  </a:txBody>
                  <a:tcPr marL="91443" marR="91443" marT="45721" marB="45721"/>
                </a:tc>
              </a:tr>
              <a:tr h="824835">
                <a:tc>
                  <a:txBody>
                    <a:bodyPr/>
                    <a:lstStyle/>
                    <a:p>
                      <a:pPr algn="just"/>
                      <a:r>
                        <a:rPr lang="en-US" sz="1300" b="0" dirty="0" err="1" smtClean="0"/>
                        <a:t>Integridad</a:t>
                      </a:r>
                      <a:r>
                        <a:rPr lang="en-US" sz="1300" b="0" dirty="0" smtClean="0"/>
                        <a:t>: la </a:t>
                      </a:r>
                      <a:r>
                        <a:rPr lang="en-US" sz="1300" b="0" dirty="0" err="1" smtClean="0"/>
                        <a:t>percepción</a:t>
                      </a:r>
                      <a:r>
                        <a:rPr lang="en-US" sz="1300" b="0" dirty="0" smtClean="0"/>
                        <a:t> de </a:t>
                      </a:r>
                      <a:r>
                        <a:rPr lang="en-US" sz="1300" b="0" dirty="0" err="1" smtClean="0"/>
                        <a:t>que</a:t>
                      </a:r>
                      <a:r>
                        <a:rPr lang="en-US" sz="1300" b="0" dirty="0" smtClean="0"/>
                        <a:t> el </a:t>
                      </a:r>
                      <a:r>
                        <a:rPr lang="en-US" sz="1300" b="0" dirty="0" err="1" smtClean="0"/>
                        <a:t>otro</a:t>
                      </a:r>
                      <a:r>
                        <a:rPr lang="en-US" sz="1300" b="0" dirty="0" smtClean="0"/>
                        <a:t> </a:t>
                      </a:r>
                      <a:r>
                        <a:rPr lang="en-US" sz="1300" b="0" dirty="0" err="1" smtClean="0"/>
                        <a:t>adhiere</a:t>
                      </a:r>
                      <a:r>
                        <a:rPr lang="en-US" sz="1300" b="0" dirty="0" smtClean="0"/>
                        <a:t> a un set de </a:t>
                      </a:r>
                      <a:r>
                        <a:rPr lang="en-US" sz="1300" b="0" dirty="0" err="1" smtClean="0"/>
                        <a:t>principios</a:t>
                      </a:r>
                      <a:r>
                        <a:rPr lang="en-US" sz="1300" b="0" dirty="0" smtClean="0"/>
                        <a:t> </a:t>
                      </a:r>
                      <a:r>
                        <a:rPr lang="en-US" sz="1300" b="0" dirty="0" err="1" smtClean="0"/>
                        <a:t>sólidos</a:t>
                      </a:r>
                      <a:r>
                        <a:rPr lang="en-US" sz="1300" b="0" dirty="0" smtClean="0"/>
                        <a:t> </a:t>
                      </a:r>
                      <a:r>
                        <a:rPr lang="en-US" sz="1300" b="0" dirty="0" err="1" smtClean="0"/>
                        <a:t>que</a:t>
                      </a:r>
                      <a:r>
                        <a:rPr lang="en-US" sz="1300" b="0" dirty="0" smtClean="0"/>
                        <a:t> se </a:t>
                      </a:r>
                      <a:r>
                        <a:rPr lang="en-US" sz="1300" b="0" dirty="0" err="1" smtClean="0"/>
                        <a:t>consideran</a:t>
                      </a:r>
                      <a:r>
                        <a:rPr lang="en-US" sz="1300" b="0" dirty="0" smtClean="0"/>
                        <a:t> </a:t>
                      </a:r>
                      <a:r>
                        <a:rPr lang="en-US" sz="1300" b="0" dirty="0" err="1" smtClean="0"/>
                        <a:t>aceptables</a:t>
                      </a:r>
                      <a:r>
                        <a:rPr lang="en-US" sz="1300" b="0" baseline="0" dirty="0" smtClean="0"/>
                        <a:t> </a:t>
                      </a:r>
                      <a:r>
                        <a:rPr lang="en-US" sz="1300" b="0" dirty="0" smtClean="0"/>
                        <a:t>(Mayer et al., 1995, p.719).</a:t>
                      </a:r>
                    </a:p>
                  </a:txBody>
                  <a:tcPr marL="91443" marR="91443" marT="45721" marB="45721"/>
                </a:tc>
                <a:tc>
                  <a:txBody>
                    <a:bodyPr/>
                    <a:lstStyle/>
                    <a:p>
                      <a:r>
                        <a:rPr lang="en-US" sz="1300" dirty="0" smtClean="0"/>
                        <a:t>¿</a:t>
                      </a:r>
                      <a:r>
                        <a:rPr lang="en-US" sz="1300" dirty="0" err="1" smtClean="0"/>
                        <a:t>Qué</a:t>
                      </a:r>
                      <a:r>
                        <a:rPr lang="en-US" sz="1300" dirty="0" smtClean="0"/>
                        <a:t> tan </a:t>
                      </a:r>
                      <a:r>
                        <a:rPr lang="en-US" sz="1300" dirty="0" err="1" smtClean="0"/>
                        <a:t>íntegros</a:t>
                      </a:r>
                      <a:r>
                        <a:rPr lang="en-US" sz="1300" dirty="0" smtClean="0"/>
                        <a:t>  </a:t>
                      </a:r>
                      <a:r>
                        <a:rPr lang="en-US" sz="1300" dirty="0" err="1" smtClean="0"/>
                        <a:t>cree</a:t>
                      </a:r>
                      <a:r>
                        <a:rPr lang="en-US" sz="1300" dirty="0" smtClean="0"/>
                        <a:t> </a:t>
                      </a:r>
                      <a:r>
                        <a:rPr lang="en-US" sz="1300" dirty="0" err="1" smtClean="0"/>
                        <a:t>que</a:t>
                      </a:r>
                      <a:r>
                        <a:rPr lang="en-US" sz="1300" dirty="0" smtClean="0"/>
                        <a:t> son en </a:t>
                      </a:r>
                      <a:r>
                        <a:rPr lang="en-US" sz="1300" dirty="0" err="1" smtClean="0"/>
                        <a:t>su</a:t>
                      </a:r>
                      <a:r>
                        <a:rPr lang="en-US" sz="1300" dirty="0" smtClean="0"/>
                        <a:t> </a:t>
                      </a:r>
                      <a:r>
                        <a:rPr lang="en-US" sz="1300" dirty="0" err="1" smtClean="0"/>
                        <a:t>actuar</a:t>
                      </a:r>
                      <a:r>
                        <a:rPr lang="en-US" sz="1300" dirty="0" smtClean="0"/>
                        <a:t> […]?</a:t>
                      </a:r>
                      <a:endParaRPr lang="en-US" sz="1300" baseline="0" dirty="0" smtClean="0"/>
                    </a:p>
                    <a:p>
                      <a:r>
                        <a:rPr lang="en-US" sz="1300" baseline="0" dirty="0" smtClean="0"/>
                        <a:t>(</a:t>
                      </a:r>
                      <a:r>
                        <a:rPr lang="en-US" sz="1300" baseline="0" dirty="0" err="1" smtClean="0"/>
                        <a:t>Escala</a:t>
                      </a:r>
                      <a:r>
                        <a:rPr lang="en-US" sz="1300" baseline="0" dirty="0" smtClean="0"/>
                        <a:t> de </a:t>
                      </a:r>
                      <a:r>
                        <a:rPr lang="en-US" sz="1300" baseline="0" dirty="0" err="1" smtClean="0"/>
                        <a:t>acuerdo</a:t>
                      </a:r>
                      <a:r>
                        <a:rPr lang="en-US" sz="1300" baseline="0" dirty="0" smtClean="0"/>
                        <a:t> 5 </a:t>
                      </a:r>
                      <a:r>
                        <a:rPr lang="en-US" sz="1300" baseline="0" dirty="0" err="1" smtClean="0"/>
                        <a:t>puntos</a:t>
                      </a:r>
                      <a:r>
                        <a:rPr lang="en-US" sz="1300" baseline="0" dirty="0" smtClean="0"/>
                        <a:t>, </a:t>
                      </a:r>
                      <a:r>
                        <a:rPr lang="en-US" sz="1300" b="1" baseline="0" dirty="0" smtClean="0"/>
                        <a:t>Colquitt, Scott &amp; </a:t>
                      </a:r>
                      <a:r>
                        <a:rPr lang="en-US" sz="1300" b="1" baseline="0" dirty="0" err="1" smtClean="0"/>
                        <a:t>LePine</a:t>
                      </a:r>
                      <a:r>
                        <a:rPr lang="en-US" sz="1300" b="1" baseline="0" dirty="0" smtClean="0"/>
                        <a:t>, 2007</a:t>
                      </a:r>
                      <a:r>
                        <a:rPr lang="en-US" sz="1300" baseline="0" dirty="0" smtClean="0"/>
                        <a:t>)</a:t>
                      </a:r>
                      <a:endParaRPr lang="en-US" sz="1300" dirty="0" smtClean="0"/>
                    </a:p>
                  </a:txBody>
                  <a:tcPr marL="91443" marR="91443" marT="45721" marB="45721"/>
                </a:tc>
              </a:tr>
            </a:tbl>
          </a:graphicData>
        </a:graphic>
      </p:graphicFrame>
      <p:sp>
        <p:nvSpPr>
          <p:cNvPr id="122900" name="1 Rectángulo"/>
          <p:cNvSpPr>
            <a:spLocks noChangeArrowheads="1"/>
          </p:cNvSpPr>
          <p:nvPr/>
        </p:nvSpPr>
        <p:spPr bwMode="auto">
          <a:xfrm>
            <a:off x="255588" y="908050"/>
            <a:ext cx="86661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1600">
                <a:solidFill>
                  <a:srgbClr val="000000"/>
                </a:solidFill>
                <a:latin typeface="Calibri" pitchFamily="34" charset="0"/>
              </a:rPr>
              <a:t>Los resultados del análisis del año anterior llevaron a determinar que la confianza se construye en un proceso de interacciones. Por lo cual, junto con explorar la confianza en el sector público, privado y en la información pública como una medida general, es necesario profundizar en los atributos de las personas que generan confianza y que se pueden identificar en, al menos, 3 niveles (Mayer et al. 1995, Colquitt, Scott &amp; LePine, 2007; Segovia et al. 2008):</a:t>
            </a:r>
          </a:p>
          <a:p>
            <a:pPr algn="ctr"/>
            <a:endParaRPr lang="es-CL" altLang="es-CL" sz="1600">
              <a:solidFill>
                <a:srgbClr val="000000"/>
              </a:solidFill>
              <a:latin typeface="Calibri" pitchFamily="34" charset="0"/>
            </a:endParaRPr>
          </a:p>
          <a:p>
            <a:pPr algn="ctr"/>
            <a:r>
              <a:rPr lang="es-CL" altLang="es-CL" sz="1600" b="1">
                <a:solidFill>
                  <a:srgbClr val="000000"/>
                </a:solidFill>
                <a:latin typeface="Calibri" pitchFamily="34" charset="0"/>
              </a:rPr>
              <a:t>Confianza en las competencias o capacidades, </a:t>
            </a:r>
          </a:p>
          <a:p>
            <a:pPr algn="ctr"/>
            <a:r>
              <a:rPr lang="es-CL" altLang="es-CL" sz="1600" b="1">
                <a:solidFill>
                  <a:srgbClr val="000000"/>
                </a:solidFill>
                <a:latin typeface="Calibri" pitchFamily="34" charset="0"/>
              </a:rPr>
              <a:t>Confianza en la benevolencia u orientación al bien común,</a:t>
            </a:r>
          </a:p>
          <a:p>
            <a:pPr algn="ctr"/>
            <a:r>
              <a:rPr lang="es-CL" altLang="es-CL" sz="1600" b="1">
                <a:solidFill>
                  <a:srgbClr val="000000"/>
                </a:solidFill>
                <a:latin typeface="Calibri" pitchFamily="34" charset="0"/>
              </a:rPr>
              <a:t>Confianza en la integridad.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7950" y="115888"/>
            <a:ext cx="65008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CONFIANZA EN LAS INSTITUCIONES</a:t>
            </a:r>
            <a:endParaRPr lang="es-CL" sz="2800" b="1" dirty="0">
              <a:solidFill>
                <a:schemeClr val="accent5">
                  <a:lumMod val="60000"/>
                  <a:lumOff val="40000"/>
                </a:schemeClr>
              </a:solidFill>
              <a:latin typeface="Century Gothic" pitchFamily="34" charset="0"/>
            </a:endParaRPr>
          </a:p>
        </p:txBody>
      </p:sp>
      <p:graphicFrame>
        <p:nvGraphicFramePr>
          <p:cNvPr id="6" name="3 Gráfico"/>
          <p:cNvGraphicFramePr>
            <a:graphicFrameLocks/>
          </p:cNvGraphicFramePr>
          <p:nvPr/>
        </p:nvGraphicFramePr>
        <p:xfrm>
          <a:off x="467544" y="980728"/>
          <a:ext cx="8280920"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2" name="1 Llamada rectangular redondeada"/>
          <p:cNvSpPr/>
          <p:nvPr/>
        </p:nvSpPr>
        <p:spPr>
          <a:xfrm>
            <a:off x="976313" y="4868863"/>
            <a:ext cx="7272337" cy="1506537"/>
          </a:xfrm>
          <a:prstGeom prst="wedgeRoundRectCallout">
            <a:avLst>
              <a:gd name="adj1" fmla="val -26711"/>
              <a:gd name="adj2" fmla="val -80697"/>
              <a:gd name="adj3" fmla="val 16667"/>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600" dirty="0">
                <a:solidFill>
                  <a:prstClr val="black"/>
                </a:solidFill>
              </a:rPr>
              <a:t>El análisis a nivel institucional refleja un comportamiento similar de baja confianza, donde el Poder Judicial aparece </a:t>
            </a:r>
            <a:r>
              <a:rPr lang="es-CL" sz="1600" dirty="0">
                <a:solidFill>
                  <a:schemeClr val="tx1"/>
                </a:solidFill>
              </a:rPr>
              <a:t>con la mejor </a:t>
            </a:r>
            <a:r>
              <a:rPr lang="es-CL" sz="1600" dirty="0" smtClean="0">
                <a:solidFill>
                  <a:schemeClr val="tx1"/>
                </a:solidFill>
              </a:rPr>
              <a:t>evaluación relativa</a:t>
            </a:r>
            <a:r>
              <a:rPr lang="es-CL" sz="1600" dirty="0" smtClean="0">
                <a:solidFill>
                  <a:prstClr val="black"/>
                </a:solidFill>
              </a:rPr>
              <a:t>. </a:t>
            </a:r>
            <a:r>
              <a:rPr lang="es-CL" sz="1600" dirty="0">
                <a:solidFill>
                  <a:prstClr val="black"/>
                </a:solidFill>
              </a:rPr>
              <a:t>Destaca que las </a:t>
            </a:r>
            <a:r>
              <a:rPr lang="es-CL" sz="1600" b="1" dirty="0">
                <a:solidFill>
                  <a:prstClr val="black"/>
                </a:solidFill>
              </a:rPr>
              <a:t>capacidades</a:t>
            </a:r>
            <a:r>
              <a:rPr lang="es-CL" sz="1600" dirty="0">
                <a:solidFill>
                  <a:prstClr val="black"/>
                </a:solidFill>
              </a:rPr>
              <a:t> de las instituciones para ejercer sus funciones son el aspecto mejor evaluado en todos los casos y la  </a:t>
            </a:r>
            <a:r>
              <a:rPr lang="es-CL" sz="1600" b="1" dirty="0">
                <a:solidFill>
                  <a:prstClr val="black"/>
                </a:solidFill>
              </a:rPr>
              <a:t>integridad</a:t>
            </a:r>
            <a:r>
              <a:rPr lang="es-CL" sz="1600" dirty="0">
                <a:solidFill>
                  <a:prstClr val="black"/>
                </a:solidFill>
              </a:rPr>
              <a:t> tiende a ser el más bajo.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7" name="3 Título"/>
          <p:cNvSpPr>
            <a:spLocks noGrp="1"/>
          </p:cNvSpPr>
          <p:nvPr>
            <p:ph type="title"/>
          </p:nvPr>
        </p:nvSpPr>
        <p:spPr>
          <a:xfrm>
            <a:off x="107950" y="30163"/>
            <a:ext cx="6985000" cy="787400"/>
          </a:xfrm>
        </p:spPr>
        <p:txBody>
          <a:bodyPr rtlCol="0">
            <a:noAutofit/>
          </a:bodyPr>
          <a:lstStyle/>
          <a:p>
            <a:pPr algn="l" eaLnBrk="1" fontAlgn="auto" hangingPunct="1">
              <a:spcAft>
                <a:spcPts val="0"/>
              </a:spcAft>
              <a:defRPr/>
            </a:pPr>
            <a:r>
              <a:rPr lang="es-CL" sz="3200" b="1" dirty="0" smtClean="0">
                <a:solidFill>
                  <a:schemeClr val="accent5">
                    <a:lumMod val="60000"/>
                    <a:lumOff val="40000"/>
                  </a:schemeClr>
                </a:solidFill>
                <a:latin typeface="Century Gothic" pitchFamily="34" charset="0"/>
              </a:rPr>
              <a:t>Relaciones entre las variables</a:t>
            </a:r>
            <a:endParaRPr lang="es-CL" sz="3200" b="1" dirty="0">
              <a:solidFill>
                <a:schemeClr val="accent5">
                  <a:lumMod val="60000"/>
                  <a:lumOff val="40000"/>
                </a:schemeClr>
              </a:solidFill>
              <a:latin typeface="Century Gothic" pitchFamily="34" charset="0"/>
            </a:endParaRPr>
          </a:p>
        </p:txBody>
      </p:sp>
      <p:sp>
        <p:nvSpPr>
          <p:cNvPr id="124931" name="3 CuadroTexto"/>
          <p:cNvSpPr txBox="1">
            <a:spLocks noChangeArrowheads="1"/>
          </p:cNvSpPr>
          <p:nvPr/>
        </p:nvSpPr>
        <p:spPr bwMode="auto">
          <a:xfrm>
            <a:off x="295275" y="1125538"/>
            <a:ext cx="83089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000">
                <a:solidFill>
                  <a:srgbClr val="000000"/>
                </a:solidFill>
                <a:latin typeface="Calibri" pitchFamily="34" charset="0"/>
              </a:rPr>
              <a:t>Como se indicó anteriormente, se exploraron las  relaciones entre las siguientes variables:</a:t>
            </a: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p:txBody>
      </p:sp>
      <p:sp>
        <p:nvSpPr>
          <p:cNvPr id="10" name="9 Rectángulo redondeado"/>
          <p:cNvSpPr/>
          <p:nvPr/>
        </p:nvSpPr>
        <p:spPr>
          <a:xfrm>
            <a:off x="282575" y="2276475"/>
            <a:ext cx="4002088" cy="2520950"/>
          </a:xfrm>
          <a:prstGeom prst="roundRect">
            <a:avLst/>
          </a:prstGeom>
        </p:spPr>
        <p:style>
          <a:lnRef idx="1">
            <a:schemeClr val="accent4"/>
          </a:lnRef>
          <a:fillRef idx="2">
            <a:schemeClr val="accent4"/>
          </a:fillRef>
          <a:effectRef idx="1">
            <a:schemeClr val="accent4"/>
          </a:effectRef>
          <a:fontRef idx="minor">
            <a:schemeClr val="dk1"/>
          </a:fontRef>
        </p:style>
        <p:txBody>
          <a:bodyPr/>
          <a:lstStyle/>
          <a:p>
            <a:pPr algn="ctr">
              <a:defRPr/>
            </a:pPr>
            <a:r>
              <a:rPr lang="es-CL" b="1" dirty="0">
                <a:solidFill>
                  <a:prstClr val="black"/>
                </a:solidFill>
              </a:rPr>
              <a:t>PERCEPCIÓN DE CONFIANZA EN:</a:t>
            </a:r>
          </a:p>
          <a:p>
            <a:pPr algn="ctr">
              <a:defRPr/>
            </a:pPr>
            <a:endParaRPr lang="es-CL" b="1" dirty="0">
              <a:solidFill>
                <a:prstClr val="black"/>
              </a:solidFill>
            </a:endParaRPr>
          </a:p>
          <a:p>
            <a:pPr marL="342900" indent="-342900">
              <a:buFontTx/>
              <a:buAutoNum type="arabicPeriod"/>
              <a:defRPr/>
            </a:pPr>
            <a:r>
              <a:rPr lang="es-CL" b="1" dirty="0">
                <a:solidFill>
                  <a:prstClr val="black"/>
                </a:solidFill>
              </a:rPr>
              <a:t>Sector </a:t>
            </a:r>
            <a:r>
              <a:rPr lang="es-CL" b="1" dirty="0" smtClean="0">
                <a:solidFill>
                  <a:prstClr val="black"/>
                </a:solidFill>
              </a:rPr>
              <a:t>público</a:t>
            </a:r>
            <a:endParaRPr lang="es-CL" b="1" dirty="0">
              <a:solidFill>
                <a:prstClr val="black"/>
              </a:solidFill>
            </a:endParaRPr>
          </a:p>
          <a:p>
            <a:pPr marL="342900" indent="-342900">
              <a:buFontTx/>
              <a:buAutoNum type="arabicPeriod"/>
              <a:defRPr/>
            </a:pPr>
            <a:r>
              <a:rPr lang="es-CL" b="1" dirty="0">
                <a:solidFill>
                  <a:prstClr val="black"/>
                </a:solidFill>
              </a:rPr>
              <a:t>En la información pública</a:t>
            </a:r>
          </a:p>
          <a:p>
            <a:pPr marL="342900" indent="-342900">
              <a:buFontTx/>
              <a:buAutoNum type="arabicPeriod"/>
              <a:defRPr/>
            </a:pPr>
            <a:r>
              <a:rPr lang="es-CL" b="1" dirty="0">
                <a:solidFill>
                  <a:prstClr val="black"/>
                </a:solidFill>
              </a:rPr>
              <a:t>En los atributos de las instituciones </a:t>
            </a:r>
          </a:p>
          <a:p>
            <a:pPr marL="342900" indent="-342900">
              <a:buFontTx/>
              <a:buAutoNum type="arabicPeriod"/>
              <a:defRPr/>
            </a:pPr>
            <a:endParaRPr lang="es-CL" b="1" dirty="0">
              <a:solidFill>
                <a:prstClr val="black"/>
              </a:solidFill>
            </a:endParaRPr>
          </a:p>
        </p:txBody>
      </p:sp>
      <p:sp>
        <p:nvSpPr>
          <p:cNvPr id="3" name="2 Cerrar llave"/>
          <p:cNvSpPr/>
          <p:nvPr/>
        </p:nvSpPr>
        <p:spPr>
          <a:xfrm>
            <a:off x="4284663" y="2205038"/>
            <a:ext cx="638175" cy="2592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14" name="13 Rectángulo redondeado"/>
          <p:cNvSpPr/>
          <p:nvPr/>
        </p:nvSpPr>
        <p:spPr>
          <a:xfrm>
            <a:off x="4922838" y="2276475"/>
            <a:ext cx="3887787" cy="2520950"/>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a:spcAft>
                <a:spcPts val="600"/>
              </a:spcAft>
              <a:defRPr/>
            </a:pPr>
            <a:r>
              <a:rPr lang="es-CL" b="1" dirty="0">
                <a:solidFill>
                  <a:prstClr val="black"/>
                </a:solidFill>
              </a:rPr>
              <a:t>TRANSPARENCIA - ACCESO A LA INFORMACIÓN:</a:t>
            </a:r>
          </a:p>
          <a:p>
            <a:pPr algn="ctr">
              <a:spcAft>
                <a:spcPts val="600"/>
              </a:spcAft>
              <a:defRPr/>
            </a:pPr>
            <a:r>
              <a:rPr lang="es-CL" b="1" dirty="0">
                <a:solidFill>
                  <a:prstClr val="black"/>
                </a:solidFill>
              </a:rPr>
              <a:t>Conocimiento</a:t>
            </a:r>
          </a:p>
          <a:p>
            <a:pPr algn="ctr">
              <a:spcAft>
                <a:spcPts val="600"/>
              </a:spcAft>
              <a:defRPr/>
            </a:pPr>
            <a:r>
              <a:rPr lang="es-CL" b="1" dirty="0">
                <a:solidFill>
                  <a:prstClr val="black"/>
                </a:solidFill>
              </a:rPr>
              <a:t>Expectativas de acceso a la información</a:t>
            </a:r>
          </a:p>
          <a:p>
            <a:pPr algn="ctr">
              <a:spcAft>
                <a:spcPts val="600"/>
              </a:spcAft>
              <a:defRPr/>
            </a:pPr>
            <a:r>
              <a:rPr lang="es-CL" b="1" dirty="0">
                <a:solidFill>
                  <a:prstClr val="black"/>
                </a:solidFill>
              </a:rPr>
              <a:t>Valoración de la Transparencia</a:t>
            </a:r>
          </a:p>
          <a:p>
            <a:pPr algn="ctr">
              <a:spcAft>
                <a:spcPts val="600"/>
              </a:spcAft>
              <a:defRPr/>
            </a:pPr>
            <a:r>
              <a:rPr lang="es-CL" b="1" dirty="0">
                <a:solidFill>
                  <a:prstClr val="black"/>
                </a:solidFill>
              </a:rPr>
              <a:t>Experiencias de Uso del Derecho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7419975"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Síntesis Relaciones DAI - Confianza </a:t>
            </a:r>
            <a:endParaRPr lang="es-CL" sz="2800" b="1" dirty="0">
              <a:solidFill>
                <a:schemeClr val="accent5">
                  <a:lumMod val="60000"/>
                  <a:lumOff val="40000"/>
                </a:schemeClr>
              </a:solidFill>
              <a:latin typeface="Century Gothic" pitchFamily="34" charset="0"/>
            </a:endParaRPr>
          </a:p>
        </p:txBody>
      </p:sp>
      <p:sp>
        <p:nvSpPr>
          <p:cNvPr id="130051"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562543559"/>
              </p:ext>
            </p:extLst>
          </p:nvPr>
        </p:nvGraphicFramePr>
        <p:xfrm>
          <a:off x="395288" y="1412875"/>
          <a:ext cx="8280400" cy="4251681"/>
        </p:xfrm>
        <a:graphic>
          <a:graphicData uri="http://schemas.openxmlformats.org/drawingml/2006/table">
            <a:tbl>
              <a:tblPr firstRow="1" firstCol="1" bandRow="1">
                <a:tableStyleId>{5C22544A-7EE6-4342-B048-85BDC9FD1C3A}</a:tableStyleId>
              </a:tblPr>
              <a:tblGrid>
                <a:gridCol w="1656080"/>
                <a:gridCol w="1656080"/>
                <a:gridCol w="1656080"/>
                <a:gridCol w="1656080"/>
                <a:gridCol w="1656080"/>
              </a:tblGrid>
              <a:tr h="548541">
                <a:tc>
                  <a:txBody>
                    <a:bodyPr/>
                    <a:lstStyle/>
                    <a:p>
                      <a:endParaRPr lang="es-CL" sz="1500" dirty="0"/>
                    </a:p>
                  </a:txBody>
                  <a:tcPr marL="91434" marR="91434" marT="45700" marB="45700"/>
                </a:tc>
                <a:tc>
                  <a:txBody>
                    <a:bodyPr/>
                    <a:lstStyle/>
                    <a:p>
                      <a:pPr algn="ctr"/>
                      <a:r>
                        <a:rPr lang="es-CL" sz="1500" dirty="0" smtClean="0"/>
                        <a:t>Conocimiento</a:t>
                      </a:r>
                      <a:endParaRPr lang="es-CL" sz="1500" dirty="0"/>
                    </a:p>
                  </a:txBody>
                  <a:tcPr marL="91434" marR="91434" marT="45700" marB="45700"/>
                </a:tc>
                <a:tc>
                  <a:txBody>
                    <a:bodyPr/>
                    <a:lstStyle/>
                    <a:p>
                      <a:pPr algn="ctr"/>
                      <a:r>
                        <a:rPr lang="es-CL" sz="1500" dirty="0" smtClean="0"/>
                        <a:t>Expectativas</a:t>
                      </a:r>
                      <a:endParaRPr lang="es-CL" sz="1500" dirty="0"/>
                    </a:p>
                  </a:txBody>
                  <a:tcPr marL="91434" marR="91434" marT="45700" marB="45700"/>
                </a:tc>
                <a:tc>
                  <a:txBody>
                    <a:bodyPr/>
                    <a:lstStyle/>
                    <a:p>
                      <a:pPr algn="ctr"/>
                      <a:r>
                        <a:rPr lang="es-CL" sz="1500" dirty="0" smtClean="0"/>
                        <a:t>Experiencia positiva de Acceso</a:t>
                      </a:r>
                      <a:endParaRPr lang="es-CL" sz="1500" dirty="0"/>
                    </a:p>
                  </a:txBody>
                  <a:tcPr marL="91434" marR="91434" marT="45700" marB="45700"/>
                </a:tc>
                <a:tc>
                  <a:txBody>
                    <a:bodyPr/>
                    <a:lstStyle/>
                    <a:p>
                      <a:pPr algn="ctr"/>
                      <a:r>
                        <a:rPr lang="es-CL" sz="1500" dirty="0" smtClean="0"/>
                        <a:t>Valoración </a:t>
                      </a:r>
                      <a:endParaRPr lang="es-CL" sz="1500" dirty="0"/>
                    </a:p>
                  </a:txBody>
                  <a:tcPr marL="91434" marR="91434" marT="45700" marB="45700"/>
                </a:tc>
              </a:tr>
              <a:tr h="1005681">
                <a:tc>
                  <a:txBody>
                    <a:bodyPr/>
                    <a:lstStyle/>
                    <a:p>
                      <a:r>
                        <a:rPr lang="es-CL" sz="1500" dirty="0" smtClean="0"/>
                        <a:t>Confianza general</a:t>
                      </a:r>
                      <a:endParaRPr lang="es-CL" sz="1500" b="1" dirty="0"/>
                    </a:p>
                  </a:txBody>
                  <a:tcPr marL="91434" marR="91434" marT="45700" marB="45700" anchor="ctr"/>
                </a:tc>
                <a:tc>
                  <a:txBody>
                    <a:bodyPr/>
                    <a:lstStyle/>
                    <a:p>
                      <a:pPr algn="ctr"/>
                      <a:r>
                        <a:rPr lang="es-CL" sz="1500" dirty="0" smtClean="0"/>
                        <a:t>Tiene efectos</a:t>
                      </a:r>
                      <a:endParaRPr lang="es-CL" sz="1500" dirty="0"/>
                    </a:p>
                  </a:txBody>
                  <a:tcPr marL="91434" marR="91434" marT="45700" marB="45700" anchor="ctr"/>
                </a:tc>
                <a:tc>
                  <a:txBody>
                    <a:bodyPr/>
                    <a:lstStyle/>
                    <a:p>
                      <a:pPr algn="ctr"/>
                      <a:r>
                        <a:rPr lang="es-CL" sz="1500" dirty="0" smtClean="0"/>
                        <a:t>Tiene efectos</a:t>
                      </a:r>
                      <a:endParaRPr lang="es-CL" sz="1500" dirty="0"/>
                    </a:p>
                  </a:txBody>
                  <a:tcPr marL="91434" marR="91434" marT="45700" marB="45700" anchor="ctr"/>
                </a:tc>
                <a:tc>
                  <a:txBody>
                    <a:bodyPr/>
                    <a:lstStyle/>
                    <a:p>
                      <a:pPr algn="ctr"/>
                      <a:r>
                        <a:rPr lang="es-CL" sz="1500" dirty="0" smtClean="0"/>
                        <a:t>Tiene efectos</a:t>
                      </a:r>
                      <a:endParaRPr lang="es-CL" sz="1500" dirty="0"/>
                    </a:p>
                  </a:txBody>
                  <a:tcPr marL="91434" marR="91434" marT="45700" marB="45700" anchor="ctr"/>
                </a:tc>
                <a:tc>
                  <a:txBody>
                    <a:bodyPr/>
                    <a:lstStyle/>
                    <a:p>
                      <a:pPr algn="ctr"/>
                      <a:r>
                        <a:rPr lang="es-CL" sz="1500" dirty="0" smtClean="0"/>
                        <a:t>Tiene</a:t>
                      </a:r>
                      <a:r>
                        <a:rPr lang="es-CL" sz="1500" baseline="0" dirty="0" smtClean="0"/>
                        <a:t> efectos en torno a la percepción de utilidad</a:t>
                      </a:r>
                      <a:endParaRPr lang="es-CL" sz="1500" dirty="0"/>
                    </a:p>
                  </a:txBody>
                  <a:tcPr marL="91434" marR="91434" marT="45700" marB="45700" anchor="ctr"/>
                </a:tc>
              </a:tr>
              <a:tr h="1005681">
                <a:tc>
                  <a:txBody>
                    <a:bodyPr/>
                    <a:lstStyle/>
                    <a:p>
                      <a:r>
                        <a:rPr lang="es-CL" sz="1500" dirty="0" smtClean="0"/>
                        <a:t>Confianza en la información pública</a:t>
                      </a:r>
                      <a:endParaRPr lang="es-CL" sz="1500" b="1" dirty="0"/>
                    </a:p>
                  </a:txBody>
                  <a:tcPr marL="91434" marR="91434" marT="45700" marB="45700" anchor="ctr"/>
                </a:tc>
                <a:tc>
                  <a:txBody>
                    <a:bodyPr/>
                    <a:lstStyle/>
                    <a:p>
                      <a:pPr algn="ctr"/>
                      <a:r>
                        <a:rPr lang="es-CL" sz="1500" dirty="0" smtClean="0"/>
                        <a:t>Tiene efectos</a:t>
                      </a:r>
                      <a:endParaRPr lang="es-CL" sz="1500" dirty="0"/>
                    </a:p>
                  </a:txBody>
                  <a:tcPr marL="91434" marR="91434" marT="45700" marB="45700" anchor="ctr"/>
                </a:tc>
                <a:tc>
                  <a:txBody>
                    <a:bodyPr/>
                    <a:lstStyle/>
                    <a:p>
                      <a:pPr algn="ctr"/>
                      <a:r>
                        <a:rPr lang="es-CL" sz="1500" dirty="0" smtClean="0"/>
                        <a:t>Tiene efectos</a:t>
                      </a:r>
                      <a:endParaRPr lang="es-CL" sz="1500" dirty="0"/>
                    </a:p>
                  </a:txBody>
                  <a:tcPr marL="91434" marR="91434" marT="45700" marB="45700" anchor="ctr"/>
                </a:tc>
                <a:tc>
                  <a:txBody>
                    <a:bodyPr/>
                    <a:lstStyle/>
                    <a:p>
                      <a:pPr algn="ctr"/>
                      <a:r>
                        <a:rPr lang="es-CL" sz="1500" dirty="0" smtClean="0"/>
                        <a:t>Tiene efectos</a:t>
                      </a:r>
                      <a:endParaRPr lang="es-CL" sz="1500" dirty="0"/>
                    </a:p>
                  </a:txBody>
                  <a:tcPr marL="91434" marR="91434" marT="45700" marB="45700" anchor="ctr"/>
                </a:tc>
                <a:tc>
                  <a:txBody>
                    <a:bodyPr/>
                    <a:lstStyle/>
                    <a:p>
                      <a:pPr algn="ctr"/>
                      <a:r>
                        <a:rPr lang="es-CL" sz="1500" dirty="0" smtClean="0"/>
                        <a:t>Sin</a:t>
                      </a:r>
                      <a:r>
                        <a:rPr lang="es-CL" sz="1500" baseline="0" dirty="0" smtClean="0"/>
                        <a:t> efectos claros</a:t>
                      </a:r>
                      <a:endParaRPr lang="es-CL" sz="1500" dirty="0" smtClean="0"/>
                    </a:p>
                  </a:txBody>
                  <a:tcPr marL="91434" marR="91434" marT="45700" marB="45700" anchor="ctr"/>
                </a:tc>
              </a:tr>
              <a:tr h="1462822">
                <a:tc>
                  <a:txBody>
                    <a:bodyPr/>
                    <a:lstStyle/>
                    <a:p>
                      <a:r>
                        <a:rPr lang="es-CL" sz="1500" dirty="0" smtClean="0"/>
                        <a:t>Confianza en los</a:t>
                      </a:r>
                      <a:r>
                        <a:rPr lang="es-CL" sz="1500" baseline="0" dirty="0" smtClean="0"/>
                        <a:t> atributos de las instituciones públicas</a:t>
                      </a:r>
                      <a:endParaRPr lang="es-CL" sz="1500" b="1" dirty="0"/>
                    </a:p>
                  </a:txBody>
                  <a:tcPr marL="91434" marR="91434" marT="45700" marB="45700" anchor="ctr"/>
                </a:tc>
                <a:tc>
                  <a:txBody>
                    <a:bodyPr/>
                    <a:lstStyle/>
                    <a:p>
                      <a:pPr algn="ctr"/>
                      <a:r>
                        <a:rPr lang="es-CL" sz="1500" dirty="0" smtClean="0"/>
                        <a:t>Se</a:t>
                      </a:r>
                      <a:r>
                        <a:rPr lang="es-CL" sz="1500" baseline="0" dirty="0" smtClean="0"/>
                        <a:t> observan efectos en los atributos de capacidad y orientación al bien común, no en integridad.</a:t>
                      </a:r>
                      <a:endParaRPr lang="es-CL" sz="1500" dirty="0"/>
                    </a:p>
                  </a:txBody>
                  <a:tcPr marL="91434" marR="91434" marT="45700" marB="45700" anchor="ctr"/>
                </a:tc>
                <a:tc>
                  <a:txBody>
                    <a:bodyPr/>
                    <a:lstStyle/>
                    <a:p>
                      <a:pPr algn="ctr"/>
                      <a:r>
                        <a:rPr lang="es-CL" sz="1500" dirty="0" smtClean="0"/>
                        <a:t>Tiene</a:t>
                      </a:r>
                      <a:r>
                        <a:rPr lang="es-CL" sz="1500" baseline="0" dirty="0" smtClean="0"/>
                        <a:t> efectos en todos los atributos</a:t>
                      </a:r>
                      <a:endParaRPr lang="es-CL" sz="1500" dirty="0"/>
                    </a:p>
                  </a:txBody>
                  <a:tcPr marL="91434" marR="91434" marT="45700" marB="45700" anchor="ctr"/>
                </a:tc>
                <a:tc>
                  <a:txBody>
                    <a:bodyPr/>
                    <a:lstStyle/>
                    <a:p>
                      <a:pPr algn="ctr"/>
                      <a:r>
                        <a:rPr lang="es-CL" sz="1500" dirty="0" smtClean="0"/>
                        <a:t>Tiene efectos en todas,</a:t>
                      </a:r>
                      <a:r>
                        <a:rPr lang="es-CL" sz="1500" baseline="0" dirty="0" smtClean="0"/>
                        <a:t> muy marcados en experiencias positivas de TA</a:t>
                      </a:r>
                      <a:endParaRPr lang="es-CL" sz="1500" dirty="0"/>
                    </a:p>
                  </a:txBody>
                  <a:tcPr marL="91434" marR="91434" marT="45700" marB="45700" anchor="ctr"/>
                </a:tc>
                <a:tc>
                  <a:txBody>
                    <a:bodyPr/>
                    <a:lstStyle/>
                    <a:p>
                      <a:pPr algn="ctr"/>
                      <a:r>
                        <a:rPr lang="es-CL" sz="1500" dirty="0" smtClean="0"/>
                        <a:t>Tiene</a:t>
                      </a:r>
                      <a:r>
                        <a:rPr lang="es-CL" sz="1500" baseline="0" dirty="0" smtClean="0"/>
                        <a:t> efectos en todos los atributos en ambas dimensiones.</a:t>
                      </a:r>
                      <a:endParaRPr lang="es-CL" sz="1500" dirty="0"/>
                    </a:p>
                  </a:txBody>
                  <a:tcPr marL="91434" marR="91434" marT="45700" marB="45700" anchor="ctr"/>
                </a:tc>
              </a:tr>
            </a:tbl>
          </a:graphicData>
        </a:graphic>
      </p:graphicFrame>
    </p:spTree>
    <p:extLst>
      <p:ext uri="{BB962C8B-B14F-4D97-AF65-F5344CB8AC3E}">
        <p14:creationId xmlns:p14="http://schemas.microsoft.com/office/powerpoint/2010/main" val="976869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68437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Conocimiento DAI - Confianza</a:t>
            </a:r>
            <a:endParaRPr lang="es-CL" sz="2800" b="1" dirty="0">
              <a:solidFill>
                <a:schemeClr val="accent5">
                  <a:lumMod val="60000"/>
                  <a:lumOff val="40000"/>
                </a:schemeClr>
              </a:solidFill>
              <a:latin typeface="Century Gothic" pitchFamily="34" charset="0"/>
            </a:endParaRPr>
          </a:p>
        </p:txBody>
      </p:sp>
      <p:sp>
        <p:nvSpPr>
          <p:cNvPr id="125955"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6" name="5 Tabla"/>
          <p:cNvGraphicFramePr>
            <a:graphicFrameLocks noGrp="1"/>
          </p:cNvGraphicFramePr>
          <p:nvPr/>
        </p:nvGraphicFramePr>
        <p:xfrm>
          <a:off x="266700" y="4149725"/>
          <a:ext cx="8570912" cy="2624140"/>
        </p:xfrm>
        <a:graphic>
          <a:graphicData uri="http://schemas.openxmlformats.org/drawingml/2006/table">
            <a:tbl>
              <a:tblPr firstRow="1" firstCol="1">
                <a:tableStyleId>{5C22544A-7EE6-4342-B048-85BDC9FD1C3A}</a:tableStyleId>
              </a:tblPr>
              <a:tblGrid>
                <a:gridCol w="2314145"/>
                <a:gridCol w="1371346"/>
                <a:gridCol w="1457055"/>
                <a:gridCol w="1542765"/>
                <a:gridCol w="1885601"/>
              </a:tblGrid>
              <a:tr h="792479">
                <a:tc gridSpan="5">
                  <a:txBody>
                    <a:bodyPr/>
                    <a:lstStyle/>
                    <a:p>
                      <a:pPr algn="ctr" fontAlgn="b"/>
                      <a:r>
                        <a:rPr lang="es-CL" sz="1400" b="1" i="0" u="none" strike="noStrike" dirty="0" smtClean="0">
                          <a:solidFill>
                            <a:schemeClr val="bg1"/>
                          </a:solidFill>
                          <a:effectLst/>
                          <a:latin typeface="+mn-lt"/>
                        </a:rPr>
                        <a:t>Nivel promedio de atributos</a:t>
                      </a:r>
                      <a:r>
                        <a:rPr lang="es-CL" sz="1400" b="1" i="0" u="none" strike="noStrike" baseline="0" dirty="0" smtClean="0">
                          <a:solidFill>
                            <a:schemeClr val="bg1"/>
                          </a:solidFill>
                          <a:effectLst/>
                          <a:latin typeface="+mn-lt"/>
                        </a:rPr>
                        <a:t> </a:t>
                      </a:r>
                      <a:r>
                        <a:rPr lang="es-CL" sz="1400" b="1" i="0" u="none" strike="noStrike" dirty="0" smtClean="0">
                          <a:solidFill>
                            <a:schemeClr val="bg1"/>
                          </a:solidFill>
                          <a:effectLst/>
                          <a:latin typeface="+mn-lt"/>
                        </a:rPr>
                        <a:t>de las instituciones públicas en</a:t>
                      </a:r>
                      <a:r>
                        <a:rPr lang="es-CL" sz="1400" b="1" i="0" u="none" strike="noStrike" baseline="0" dirty="0" smtClean="0">
                          <a:solidFill>
                            <a:schemeClr val="bg1"/>
                          </a:solidFill>
                          <a:effectLst/>
                          <a:latin typeface="+mn-lt"/>
                        </a:rPr>
                        <a:t> función del </a:t>
                      </a:r>
                      <a:r>
                        <a:rPr lang="es-CL" sz="1400" b="1" i="0" u="none" strike="noStrike" dirty="0" smtClean="0">
                          <a:solidFill>
                            <a:schemeClr val="bg1"/>
                          </a:solidFill>
                          <a:effectLst/>
                          <a:latin typeface="+mn-lt"/>
                        </a:rPr>
                        <a:t>conocimiento de los mecanismos de exigibilidad del DAI </a:t>
                      </a:r>
                    </a:p>
                    <a:p>
                      <a:pPr algn="ctr" fontAlgn="b"/>
                      <a:r>
                        <a:rPr lang="es-CL" sz="1200" b="0" i="0" u="none" strike="noStrike" dirty="0" smtClean="0">
                          <a:solidFill>
                            <a:schemeClr val="bg1"/>
                          </a:solidFill>
                          <a:effectLst/>
                          <a:latin typeface="+mn-lt"/>
                        </a:rPr>
                        <a:t>(Promedio de todas las instituciones, % de respuestas positivas)</a:t>
                      </a:r>
                    </a:p>
                    <a:p>
                      <a:pPr algn="ctr" fontAlgn="b"/>
                      <a:endParaRPr lang="es-CL" sz="1200" b="0" i="0" u="none" strike="noStrike" dirty="0" smtClean="0">
                        <a:solidFill>
                          <a:schemeClr val="bg1"/>
                        </a:solidFill>
                        <a:effectLst/>
                        <a:latin typeface="+mn-lt"/>
                      </a:endParaRPr>
                    </a:p>
                  </a:txBody>
                  <a:tcPr marL="0" marR="0" marT="0" marB="0" anchor="b"/>
                </a:tc>
                <a:tc hMerge="1">
                  <a:txBody>
                    <a:bodyPr/>
                    <a:lstStyle/>
                    <a:p>
                      <a:pPr algn="l" fontAlgn="b"/>
                      <a:endParaRPr lang="es-CL" sz="1400" b="1" i="0" u="none" strike="noStrike" dirty="0">
                        <a:solidFill>
                          <a:srgbClr val="000000"/>
                        </a:solidFill>
                        <a:effectLst/>
                        <a:latin typeface="Calibri"/>
                      </a:endParaRPr>
                    </a:p>
                  </a:txBody>
                  <a:tcPr marL="0" marR="0" marT="0" marB="0" anchor="b"/>
                </a:tc>
                <a:tc hMerge="1">
                  <a:txBody>
                    <a:bodyPr/>
                    <a:lstStyle/>
                    <a:p>
                      <a:pPr algn="ctr" fontAlgn="b"/>
                      <a:endParaRPr lang="es-CL" sz="1400" b="1" i="0" u="none" strike="noStrike" dirty="0">
                        <a:solidFill>
                          <a:srgbClr val="000000"/>
                        </a:solidFill>
                        <a:effectLst/>
                        <a:latin typeface="Calibri"/>
                      </a:endParaRPr>
                    </a:p>
                  </a:txBody>
                  <a:tcPr marL="0" marR="0" marT="0" marB="0" anchor="b"/>
                </a:tc>
                <a:tc hMerge="1">
                  <a:txBody>
                    <a:bodyPr/>
                    <a:lstStyle/>
                    <a:p>
                      <a:pPr algn="ctr" fontAlgn="b"/>
                      <a:endParaRPr lang="es-CL" sz="1400" b="1" i="0" u="none" strike="noStrike" dirty="0">
                        <a:solidFill>
                          <a:srgbClr val="000000"/>
                        </a:solidFill>
                        <a:effectLst/>
                        <a:latin typeface="Calibri"/>
                      </a:endParaRPr>
                    </a:p>
                  </a:txBody>
                  <a:tcPr marL="0" marR="0" marT="0" marB="0" anchor="b"/>
                </a:tc>
                <a:tc hMerge="1">
                  <a:txBody>
                    <a:bodyPr/>
                    <a:lstStyle/>
                    <a:p>
                      <a:pPr algn="ctr" fontAlgn="b"/>
                      <a:endParaRPr lang="es-CL" sz="1400" b="1" i="0" u="none" strike="noStrike" dirty="0">
                        <a:solidFill>
                          <a:srgbClr val="000000"/>
                        </a:solidFill>
                        <a:effectLst/>
                        <a:latin typeface="Calibri"/>
                      </a:endParaRPr>
                    </a:p>
                  </a:txBody>
                  <a:tcPr marL="0" marR="0" marT="0" marB="0" anchor="b"/>
                </a:tc>
              </a:tr>
              <a:tr h="457912">
                <a:tc>
                  <a:txBody>
                    <a:bodyPr/>
                    <a:lstStyle/>
                    <a:p>
                      <a:pPr algn="l" fontAlgn="b"/>
                      <a:endParaRPr lang="es-CL" sz="1400" b="0" i="0" u="none" strike="noStrike">
                        <a:solidFill>
                          <a:srgbClr val="000000"/>
                        </a:solidFill>
                        <a:effectLst/>
                        <a:latin typeface="Calibri"/>
                      </a:endParaRPr>
                    </a:p>
                  </a:txBody>
                  <a:tcPr marL="0" marR="0" marT="0" marB="0" anchor="b"/>
                </a:tc>
                <a:tc>
                  <a:txBody>
                    <a:bodyPr/>
                    <a:lstStyle/>
                    <a:p>
                      <a:pPr algn="l" fontAlgn="b"/>
                      <a:endParaRPr lang="es-CL" sz="1400" b="1" i="0" u="none" strike="noStrike">
                        <a:solidFill>
                          <a:schemeClr val="bg1"/>
                        </a:solidFill>
                        <a:effectLst/>
                        <a:latin typeface="Calibri"/>
                      </a:endParaRPr>
                    </a:p>
                  </a:txBody>
                  <a:tcPr marL="0" marR="0" marT="0" marB="0" anchor="b">
                    <a:solidFill>
                      <a:schemeClr val="accent1"/>
                    </a:solidFill>
                  </a:tcPr>
                </a:tc>
                <a:tc>
                  <a:txBody>
                    <a:bodyPr/>
                    <a:lstStyle/>
                    <a:p>
                      <a:pPr algn="ctr" fontAlgn="b"/>
                      <a:r>
                        <a:rPr lang="es-CL" sz="1400" b="1" u="none" strike="noStrike" dirty="0">
                          <a:solidFill>
                            <a:schemeClr val="bg1"/>
                          </a:solidFill>
                          <a:effectLst/>
                        </a:rPr>
                        <a:t>Capacidad</a:t>
                      </a:r>
                      <a:endParaRPr lang="es-CL" sz="1400" b="1" i="0" u="none" strike="noStrike" dirty="0">
                        <a:solidFill>
                          <a:schemeClr val="bg1"/>
                        </a:solidFill>
                        <a:effectLst/>
                        <a:latin typeface="Calibri"/>
                      </a:endParaRPr>
                    </a:p>
                  </a:txBody>
                  <a:tcPr marL="0" marR="0" marT="0" marB="0" anchor="b">
                    <a:solidFill>
                      <a:schemeClr val="accent1"/>
                    </a:solidFill>
                  </a:tcPr>
                </a:tc>
                <a:tc>
                  <a:txBody>
                    <a:bodyPr/>
                    <a:lstStyle/>
                    <a:p>
                      <a:pPr algn="ctr" fontAlgn="b"/>
                      <a:r>
                        <a:rPr lang="es-CL" sz="1400" b="1" u="none" strike="noStrike" dirty="0">
                          <a:solidFill>
                            <a:schemeClr val="bg1"/>
                          </a:solidFill>
                          <a:effectLst/>
                        </a:rPr>
                        <a:t>Integridad</a:t>
                      </a:r>
                      <a:endParaRPr lang="es-CL" sz="1400" b="1" i="0" u="none" strike="noStrike" dirty="0">
                        <a:solidFill>
                          <a:schemeClr val="bg1"/>
                        </a:solidFill>
                        <a:effectLst/>
                        <a:latin typeface="Calibri"/>
                      </a:endParaRPr>
                    </a:p>
                  </a:txBody>
                  <a:tcPr marL="0" marR="0" marT="0" marB="0" anchor="b">
                    <a:solidFill>
                      <a:schemeClr val="accent1"/>
                    </a:solidFill>
                  </a:tcPr>
                </a:tc>
                <a:tc>
                  <a:txBody>
                    <a:bodyPr/>
                    <a:lstStyle/>
                    <a:p>
                      <a:pPr algn="ctr" fontAlgn="b"/>
                      <a:r>
                        <a:rPr lang="es-CL" sz="1400" b="1" u="none" strike="noStrike" dirty="0">
                          <a:solidFill>
                            <a:schemeClr val="bg1"/>
                          </a:solidFill>
                          <a:effectLst/>
                        </a:rPr>
                        <a:t>Orientación al bien común</a:t>
                      </a:r>
                      <a:endParaRPr lang="es-CL" sz="1400" b="1" i="0" u="none" strike="noStrike" dirty="0">
                        <a:solidFill>
                          <a:schemeClr val="bg1"/>
                        </a:solidFill>
                        <a:effectLst/>
                        <a:latin typeface="Calibri"/>
                      </a:endParaRPr>
                    </a:p>
                  </a:txBody>
                  <a:tcPr marL="0" marR="0" marT="0" marB="0" anchor="b">
                    <a:solidFill>
                      <a:schemeClr val="accent1"/>
                    </a:solidFill>
                  </a:tcPr>
                </a:tc>
              </a:tr>
              <a:tr h="228958">
                <a:tc rowSpan="2">
                  <a:txBody>
                    <a:bodyPr/>
                    <a:lstStyle/>
                    <a:p>
                      <a:pPr algn="l" fontAlgn="b"/>
                      <a:r>
                        <a:rPr lang="es-CL" sz="1400" u="none" strike="noStrike" dirty="0">
                          <a:solidFill>
                            <a:schemeClr val="tx1"/>
                          </a:solidFill>
                          <a:effectLst/>
                        </a:rPr>
                        <a:t>Conoce la Ley</a:t>
                      </a:r>
                      <a:endParaRPr lang="es-CL" sz="1400" b="0" i="0" u="none" strike="noStrike" dirty="0">
                        <a:solidFill>
                          <a:schemeClr val="tx1"/>
                        </a:solidFill>
                        <a:effectLst/>
                        <a:latin typeface="Calibri"/>
                      </a:endParaRPr>
                    </a:p>
                  </a:txBody>
                  <a:tcPr marL="71997" marR="35999" marT="0" marB="0" anchor="ctr">
                    <a:solidFill>
                      <a:schemeClr val="accent2"/>
                    </a:solidFill>
                  </a:tcPr>
                </a:tc>
                <a:tc>
                  <a:txBody>
                    <a:bodyPr/>
                    <a:lstStyle/>
                    <a:p>
                      <a:pPr algn="l" fontAlgn="b"/>
                      <a:r>
                        <a:rPr lang="es-CL" sz="1400" u="none" strike="noStrike" dirty="0">
                          <a:effectLst/>
                        </a:rPr>
                        <a:t>No conoce</a:t>
                      </a:r>
                      <a:endParaRPr lang="es-CL" sz="1400" b="1" i="0" u="none" strike="noStrike" dirty="0">
                        <a:solidFill>
                          <a:srgbClr val="000000"/>
                        </a:solidFill>
                        <a:effectLst/>
                        <a:latin typeface="Calibri"/>
                      </a:endParaRPr>
                    </a:p>
                  </a:txBody>
                  <a:tcPr marL="0" marR="0" marT="0" marB="0" anchor="b">
                    <a:solidFill>
                      <a:schemeClr val="accent2"/>
                    </a:solidFill>
                  </a:tcPr>
                </a:tc>
                <a:tc>
                  <a:txBody>
                    <a:bodyPr/>
                    <a:lstStyle/>
                    <a:p>
                      <a:pPr algn="ctr" fontAlgn="b"/>
                      <a:r>
                        <a:rPr lang="es-CL" sz="1400" u="none" strike="noStrike" dirty="0">
                          <a:effectLst/>
                        </a:rPr>
                        <a:t>20%</a:t>
                      </a:r>
                      <a:endParaRPr lang="es-CL" sz="1400" b="1" i="0" u="none" strike="noStrike" dirty="0">
                        <a:solidFill>
                          <a:srgbClr val="000000"/>
                        </a:solidFill>
                        <a:effectLst/>
                        <a:latin typeface="Calibri"/>
                      </a:endParaRPr>
                    </a:p>
                  </a:txBody>
                  <a:tcPr marL="0" marR="0" marT="0" marB="0" anchor="b">
                    <a:solidFill>
                      <a:schemeClr val="accent2"/>
                    </a:solidFill>
                  </a:tcPr>
                </a:tc>
                <a:tc>
                  <a:txBody>
                    <a:bodyPr/>
                    <a:lstStyle/>
                    <a:p>
                      <a:pPr algn="ctr" fontAlgn="b"/>
                      <a:r>
                        <a:rPr lang="es-CL" sz="1400" u="none" strike="noStrike" dirty="0">
                          <a:effectLst/>
                        </a:rPr>
                        <a:t>10%</a:t>
                      </a:r>
                      <a:endParaRPr lang="es-CL" sz="1400" b="1" i="0" u="none" strike="noStrike" dirty="0">
                        <a:solidFill>
                          <a:srgbClr val="000000"/>
                        </a:solidFill>
                        <a:effectLst/>
                        <a:latin typeface="Calibri"/>
                      </a:endParaRPr>
                    </a:p>
                  </a:txBody>
                  <a:tcPr marL="0" marR="0" marT="0" marB="0" anchor="b">
                    <a:solidFill>
                      <a:schemeClr val="accent2"/>
                    </a:solidFill>
                  </a:tcPr>
                </a:tc>
                <a:tc>
                  <a:txBody>
                    <a:bodyPr/>
                    <a:lstStyle/>
                    <a:p>
                      <a:pPr algn="ctr" fontAlgn="b"/>
                      <a:r>
                        <a:rPr lang="es-CL" sz="1400" u="none" strike="noStrike" dirty="0">
                          <a:effectLst/>
                        </a:rPr>
                        <a:t>10%</a:t>
                      </a:r>
                      <a:endParaRPr lang="es-CL" sz="1400" b="1" i="0" u="none" strike="noStrike" dirty="0">
                        <a:solidFill>
                          <a:srgbClr val="000000"/>
                        </a:solidFill>
                        <a:effectLst/>
                        <a:latin typeface="Calibri"/>
                      </a:endParaRPr>
                    </a:p>
                  </a:txBody>
                  <a:tcPr marL="0" marR="0" marT="0" marB="0" anchor="b">
                    <a:solidFill>
                      <a:schemeClr val="accent2"/>
                    </a:solidFill>
                  </a:tcPr>
                </a:tc>
              </a:tr>
              <a:tr h="228958">
                <a:tc vMerge="1">
                  <a:txBody>
                    <a:bodyPr/>
                    <a:lstStyle/>
                    <a:p>
                      <a:pPr algn="l" fontAlgn="b"/>
                      <a:endParaRPr lang="es-CL" sz="1100" b="0" i="0" u="none" strike="noStrike" dirty="0">
                        <a:solidFill>
                          <a:srgbClr val="000000"/>
                        </a:solidFill>
                        <a:effectLst/>
                        <a:latin typeface="Calibri"/>
                      </a:endParaRPr>
                    </a:p>
                  </a:txBody>
                  <a:tcPr marL="0" marR="0" marT="0" marB="0" anchor="b"/>
                </a:tc>
                <a:tc>
                  <a:txBody>
                    <a:bodyPr/>
                    <a:lstStyle/>
                    <a:p>
                      <a:pPr algn="l" fontAlgn="b"/>
                      <a:r>
                        <a:rPr lang="es-CL" sz="1400" u="none" strike="noStrike">
                          <a:solidFill>
                            <a:schemeClr val="tx1"/>
                          </a:solidFill>
                          <a:effectLst/>
                        </a:rPr>
                        <a:t>Conoce</a:t>
                      </a:r>
                      <a:endParaRPr lang="es-CL" sz="1400" b="1" i="0" u="none" strike="noStrike">
                        <a:solidFill>
                          <a:schemeClr val="tx1"/>
                        </a:solidFill>
                        <a:effectLst/>
                        <a:latin typeface="Calibri"/>
                      </a:endParaRPr>
                    </a:p>
                  </a:txBody>
                  <a:tcPr marL="0" marR="0" marT="0" marB="0" anchor="b">
                    <a:solidFill>
                      <a:schemeClr val="accent2"/>
                    </a:solidFill>
                  </a:tcPr>
                </a:tc>
                <a:tc>
                  <a:txBody>
                    <a:bodyPr/>
                    <a:lstStyle/>
                    <a:p>
                      <a:pPr algn="ctr" fontAlgn="b"/>
                      <a:r>
                        <a:rPr lang="es-CL" sz="1400" u="none" strike="noStrike" dirty="0">
                          <a:solidFill>
                            <a:schemeClr val="tx1"/>
                          </a:solidFill>
                          <a:effectLst/>
                        </a:rPr>
                        <a:t>26%</a:t>
                      </a:r>
                      <a:endParaRPr lang="es-CL" sz="1400" b="1" i="0" u="none" strike="noStrike" dirty="0">
                        <a:solidFill>
                          <a:schemeClr val="tx1"/>
                        </a:solidFill>
                        <a:effectLst/>
                        <a:latin typeface="Calibri"/>
                      </a:endParaRPr>
                    </a:p>
                  </a:txBody>
                  <a:tcPr marL="0" marR="0" marT="0" marB="0" anchor="b">
                    <a:solidFill>
                      <a:schemeClr val="accent2"/>
                    </a:solidFill>
                  </a:tcPr>
                </a:tc>
                <a:tc>
                  <a:txBody>
                    <a:bodyPr/>
                    <a:lstStyle/>
                    <a:p>
                      <a:pPr algn="ctr" fontAlgn="b"/>
                      <a:r>
                        <a:rPr lang="es-CL" sz="1400" u="none" strike="noStrike" dirty="0">
                          <a:solidFill>
                            <a:schemeClr val="tx1"/>
                          </a:solidFill>
                          <a:effectLst/>
                        </a:rPr>
                        <a:t>12%</a:t>
                      </a:r>
                      <a:endParaRPr lang="es-CL" sz="1400" b="1" i="0" u="none" strike="noStrike" dirty="0">
                        <a:solidFill>
                          <a:schemeClr val="tx1"/>
                        </a:solidFill>
                        <a:effectLst/>
                        <a:latin typeface="Calibri"/>
                      </a:endParaRPr>
                    </a:p>
                  </a:txBody>
                  <a:tcPr marL="0" marR="0" marT="0" marB="0" anchor="b">
                    <a:solidFill>
                      <a:schemeClr val="accent2"/>
                    </a:solidFill>
                  </a:tcPr>
                </a:tc>
                <a:tc>
                  <a:txBody>
                    <a:bodyPr/>
                    <a:lstStyle/>
                    <a:p>
                      <a:pPr algn="ctr" fontAlgn="b"/>
                      <a:r>
                        <a:rPr lang="es-CL" sz="1400" u="none" strike="noStrike" dirty="0">
                          <a:solidFill>
                            <a:schemeClr val="tx1"/>
                          </a:solidFill>
                          <a:effectLst/>
                        </a:rPr>
                        <a:t>15%</a:t>
                      </a:r>
                      <a:endParaRPr lang="es-CL" sz="1400" b="1" i="0" u="none" strike="noStrike" dirty="0">
                        <a:solidFill>
                          <a:schemeClr val="tx1"/>
                        </a:solidFill>
                        <a:effectLst/>
                        <a:latin typeface="Calibri"/>
                      </a:endParaRPr>
                    </a:p>
                  </a:txBody>
                  <a:tcPr marL="0" marR="0" marT="0" marB="0" anchor="b">
                    <a:solidFill>
                      <a:schemeClr val="accent2"/>
                    </a:solidFill>
                  </a:tcPr>
                </a:tc>
              </a:tr>
              <a:tr h="228958">
                <a:tc rowSpan="2">
                  <a:txBody>
                    <a:bodyPr/>
                    <a:lstStyle/>
                    <a:p>
                      <a:pPr algn="l" fontAlgn="b"/>
                      <a:r>
                        <a:rPr lang="es-CL" sz="1400" u="none" strike="noStrike" dirty="0">
                          <a:solidFill>
                            <a:schemeClr val="tx1"/>
                          </a:solidFill>
                          <a:effectLst/>
                        </a:rPr>
                        <a:t>Conoce al CPLT</a:t>
                      </a:r>
                      <a:endParaRPr lang="es-CL" sz="1400" b="0" i="0" u="none" strike="noStrike" dirty="0">
                        <a:solidFill>
                          <a:schemeClr val="tx1"/>
                        </a:solidFill>
                        <a:effectLst/>
                        <a:latin typeface="Calibri"/>
                      </a:endParaRPr>
                    </a:p>
                  </a:txBody>
                  <a:tcPr marL="71997" marR="35999" marT="0" marB="0" anchor="ctr">
                    <a:solidFill>
                      <a:schemeClr val="bg1">
                        <a:lumMod val="95000"/>
                      </a:schemeClr>
                    </a:solidFill>
                  </a:tcPr>
                </a:tc>
                <a:tc>
                  <a:txBody>
                    <a:bodyPr/>
                    <a:lstStyle/>
                    <a:p>
                      <a:pPr algn="l" fontAlgn="b"/>
                      <a:r>
                        <a:rPr lang="es-CL" sz="1400" u="none" strike="noStrike" dirty="0">
                          <a:solidFill>
                            <a:schemeClr val="tx1"/>
                          </a:solidFill>
                          <a:effectLst/>
                        </a:rPr>
                        <a:t>No conoce</a:t>
                      </a:r>
                      <a:endParaRPr lang="es-CL" sz="1400" b="1" i="0" u="none" strike="noStrike" dirty="0">
                        <a:solidFill>
                          <a:schemeClr val="tx1"/>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solidFill>
                            <a:schemeClr val="tx1"/>
                          </a:solidFill>
                          <a:effectLst/>
                        </a:rPr>
                        <a:t>21%</a:t>
                      </a:r>
                      <a:endParaRPr lang="es-CL" sz="1400" b="1" i="0" u="none" strike="noStrike" dirty="0">
                        <a:solidFill>
                          <a:schemeClr val="tx1"/>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solidFill>
                            <a:schemeClr val="tx1"/>
                          </a:solidFill>
                          <a:effectLst/>
                        </a:rPr>
                        <a:t>11%</a:t>
                      </a:r>
                      <a:endParaRPr lang="es-CL" sz="1400" b="1" i="0" u="none" strike="noStrike" dirty="0">
                        <a:solidFill>
                          <a:schemeClr val="tx1"/>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solidFill>
                            <a:schemeClr val="tx1"/>
                          </a:solidFill>
                          <a:effectLst/>
                        </a:rPr>
                        <a:t>11%</a:t>
                      </a:r>
                      <a:endParaRPr lang="es-CL" sz="1400" b="1" i="0" u="none" strike="noStrike" dirty="0">
                        <a:solidFill>
                          <a:schemeClr val="tx1"/>
                        </a:solidFill>
                        <a:effectLst/>
                        <a:latin typeface="Calibri"/>
                      </a:endParaRPr>
                    </a:p>
                  </a:txBody>
                  <a:tcPr marL="0" marR="0" marT="0" marB="0" anchor="b">
                    <a:solidFill>
                      <a:schemeClr val="bg1">
                        <a:lumMod val="95000"/>
                      </a:schemeClr>
                    </a:solidFill>
                  </a:tcPr>
                </a:tc>
              </a:tr>
              <a:tr h="228958">
                <a:tc vMerge="1">
                  <a:txBody>
                    <a:bodyPr/>
                    <a:lstStyle/>
                    <a:p>
                      <a:pPr algn="l" fontAlgn="b"/>
                      <a:endParaRPr lang="es-CL" sz="1100" b="0" i="0" u="none" strike="noStrike" dirty="0">
                        <a:solidFill>
                          <a:srgbClr val="000000"/>
                        </a:solidFill>
                        <a:effectLst/>
                        <a:latin typeface="Calibri"/>
                      </a:endParaRPr>
                    </a:p>
                  </a:txBody>
                  <a:tcPr marL="0" marR="0" marT="0" marB="0" anchor="b"/>
                </a:tc>
                <a:tc>
                  <a:txBody>
                    <a:bodyPr/>
                    <a:lstStyle/>
                    <a:p>
                      <a:pPr algn="l" fontAlgn="b"/>
                      <a:r>
                        <a:rPr lang="es-CL" sz="1400" u="none" strike="noStrike">
                          <a:solidFill>
                            <a:schemeClr val="tx1"/>
                          </a:solidFill>
                          <a:effectLst/>
                        </a:rPr>
                        <a:t>Conoce</a:t>
                      </a:r>
                      <a:endParaRPr lang="es-CL" sz="1400" b="1" i="0" u="none" strike="noStrike">
                        <a:solidFill>
                          <a:schemeClr val="tx1"/>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solidFill>
                            <a:schemeClr val="tx1"/>
                          </a:solidFill>
                          <a:effectLst/>
                        </a:rPr>
                        <a:t>23%</a:t>
                      </a:r>
                      <a:endParaRPr lang="es-CL" sz="1400" b="1" i="0" u="none" strike="noStrike" dirty="0">
                        <a:solidFill>
                          <a:schemeClr val="tx1"/>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solidFill>
                            <a:schemeClr val="tx1"/>
                          </a:solidFill>
                          <a:effectLst/>
                        </a:rPr>
                        <a:t>12%</a:t>
                      </a:r>
                      <a:endParaRPr lang="es-CL" sz="1400" b="1" i="0" u="none" strike="noStrike" dirty="0">
                        <a:solidFill>
                          <a:schemeClr val="tx1"/>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solidFill>
                            <a:schemeClr val="tx1"/>
                          </a:solidFill>
                          <a:effectLst/>
                        </a:rPr>
                        <a:t>13%</a:t>
                      </a:r>
                      <a:endParaRPr lang="es-CL" sz="1400" b="1" i="0" u="none" strike="noStrike" dirty="0">
                        <a:solidFill>
                          <a:schemeClr val="tx1"/>
                        </a:solidFill>
                        <a:effectLst/>
                        <a:latin typeface="Calibri"/>
                      </a:endParaRPr>
                    </a:p>
                  </a:txBody>
                  <a:tcPr marL="0" marR="0" marT="0" marB="0" anchor="b">
                    <a:solidFill>
                      <a:schemeClr val="bg1">
                        <a:lumMod val="95000"/>
                      </a:schemeClr>
                    </a:solidFill>
                  </a:tcPr>
                </a:tc>
              </a:tr>
              <a:tr h="228958">
                <a:tc rowSpan="2">
                  <a:txBody>
                    <a:bodyPr/>
                    <a:lstStyle/>
                    <a:p>
                      <a:pPr algn="l" fontAlgn="b"/>
                      <a:r>
                        <a:rPr lang="es-CL" sz="1400" u="none" strike="noStrike" dirty="0">
                          <a:solidFill>
                            <a:schemeClr val="tx1"/>
                          </a:solidFill>
                          <a:effectLst/>
                        </a:rPr>
                        <a:t>Conocimiento espontáneo del CPLT</a:t>
                      </a:r>
                      <a:endParaRPr lang="es-CL" sz="1400" b="0" i="0" u="none" strike="noStrike" dirty="0">
                        <a:solidFill>
                          <a:schemeClr val="tx1"/>
                        </a:solidFill>
                        <a:effectLst/>
                        <a:latin typeface="Calibri"/>
                      </a:endParaRPr>
                    </a:p>
                  </a:txBody>
                  <a:tcPr marL="71997" marR="35999" marT="0" marB="0" anchor="ctr">
                    <a:solidFill>
                      <a:schemeClr val="accent2"/>
                    </a:solidFill>
                  </a:tcPr>
                </a:tc>
                <a:tc>
                  <a:txBody>
                    <a:bodyPr/>
                    <a:lstStyle/>
                    <a:p>
                      <a:pPr algn="l" fontAlgn="b"/>
                      <a:r>
                        <a:rPr lang="es-CL" sz="1400" u="none" strike="noStrike" dirty="0">
                          <a:effectLst/>
                        </a:rPr>
                        <a:t>No conoce</a:t>
                      </a:r>
                      <a:endParaRPr lang="es-CL" sz="1400" b="1" i="0" u="none" strike="noStrike" dirty="0">
                        <a:solidFill>
                          <a:srgbClr val="000000"/>
                        </a:solidFill>
                        <a:effectLst/>
                        <a:latin typeface="Calibri"/>
                      </a:endParaRPr>
                    </a:p>
                  </a:txBody>
                  <a:tcPr marL="0" marR="0" marT="0" marB="0" anchor="b">
                    <a:solidFill>
                      <a:schemeClr val="accent2"/>
                    </a:solidFill>
                  </a:tcPr>
                </a:tc>
                <a:tc>
                  <a:txBody>
                    <a:bodyPr/>
                    <a:lstStyle/>
                    <a:p>
                      <a:pPr algn="ctr" fontAlgn="b"/>
                      <a:r>
                        <a:rPr lang="es-CL" sz="1400" u="none" strike="noStrike" dirty="0">
                          <a:effectLst/>
                        </a:rPr>
                        <a:t>22%</a:t>
                      </a:r>
                      <a:endParaRPr lang="es-CL" sz="1400" b="1" i="0" u="none" strike="noStrike" dirty="0">
                        <a:solidFill>
                          <a:srgbClr val="000000"/>
                        </a:solidFill>
                        <a:effectLst/>
                        <a:latin typeface="Calibri"/>
                      </a:endParaRPr>
                    </a:p>
                  </a:txBody>
                  <a:tcPr marL="0" marR="0" marT="0" marB="0" anchor="b">
                    <a:solidFill>
                      <a:schemeClr val="accent2"/>
                    </a:solidFill>
                  </a:tcPr>
                </a:tc>
                <a:tc>
                  <a:txBody>
                    <a:bodyPr/>
                    <a:lstStyle/>
                    <a:p>
                      <a:pPr algn="ctr" fontAlgn="b"/>
                      <a:r>
                        <a:rPr lang="es-CL" sz="1400" u="none" strike="noStrike">
                          <a:effectLst/>
                        </a:rPr>
                        <a:t>11%</a:t>
                      </a:r>
                      <a:endParaRPr lang="es-CL" sz="1400" b="1" i="0" u="none" strike="noStrike">
                        <a:solidFill>
                          <a:srgbClr val="000000"/>
                        </a:solidFill>
                        <a:effectLst/>
                        <a:latin typeface="Calibri"/>
                      </a:endParaRPr>
                    </a:p>
                  </a:txBody>
                  <a:tcPr marL="0" marR="0" marT="0" marB="0" anchor="b">
                    <a:solidFill>
                      <a:schemeClr val="accent2"/>
                    </a:solidFill>
                  </a:tcPr>
                </a:tc>
                <a:tc>
                  <a:txBody>
                    <a:bodyPr/>
                    <a:lstStyle/>
                    <a:p>
                      <a:pPr algn="ctr" fontAlgn="b"/>
                      <a:r>
                        <a:rPr lang="es-CL" sz="1400" u="none" strike="noStrike" dirty="0">
                          <a:effectLst/>
                        </a:rPr>
                        <a:t>11%</a:t>
                      </a:r>
                      <a:endParaRPr lang="es-CL" sz="1400" b="1" i="0" u="none" strike="noStrike" dirty="0">
                        <a:solidFill>
                          <a:srgbClr val="000000"/>
                        </a:solidFill>
                        <a:effectLst/>
                        <a:latin typeface="Calibri"/>
                      </a:endParaRPr>
                    </a:p>
                  </a:txBody>
                  <a:tcPr marL="0" marR="0" marT="0" marB="0" anchor="b">
                    <a:solidFill>
                      <a:schemeClr val="accent2"/>
                    </a:solidFill>
                  </a:tcPr>
                </a:tc>
              </a:tr>
              <a:tr h="228958">
                <a:tc vMerge="1">
                  <a:txBody>
                    <a:bodyPr/>
                    <a:lstStyle/>
                    <a:p>
                      <a:pPr algn="l" fontAlgn="b"/>
                      <a:endParaRPr lang="es-CL" sz="1100" b="0" i="0" u="none" strike="noStrike" dirty="0">
                        <a:solidFill>
                          <a:srgbClr val="000000"/>
                        </a:solidFill>
                        <a:effectLst/>
                        <a:latin typeface="Calibri"/>
                      </a:endParaRPr>
                    </a:p>
                  </a:txBody>
                  <a:tcPr marL="0" marR="0" marT="0" marB="0" anchor="b"/>
                </a:tc>
                <a:tc>
                  <a:txBody>
                    <a:bodyPr/>
                    <a:lstStyle/>
                    <a:p>
                      <a:pPr algn="l" fontAlgn="b"/>
                      <a:r>
                        <a:rPr lang="es-CL" sz="1400" u="none" strike="noStrike">
                          <a:solidFill>
                            <a:schemeClr val="tx1"/>
                          </a:solidFill>
                          <a:effectLst/>
                        </a:rPr>
                        <a:t>Conoce</a:t>
                      </a:r>
                      <a:endParaRPr lang="es-CL" sz="1400" b="1" i="0" u="none" strike="noStrike">
                        <a:solidFill>
                          <a:schemeClr val="tx1"/>
                        </a:solidFill>
                        <a:effectLst/>
                        <a:latin typeface="Calibri"/>
                      </a:endParaRPr>
                    </a:p>
                  </a:txBody>
                  <a:tcPr marL="0" marR="0" marT="0" marB="0" anchor="b">
                    <a:solidFill>
                      <a:schemeClr val="accent2"/>
                    </a:solidFill>
                  </a:tcPr>
                </a:tc>
                <a:tc>
                  <a:txBody>
                    <a:bodyPr/>
                    <a:lstStyle/>
                    <a:p>
                      <a:pPr algn="ctr" fontAlgn="b"/>
                      <a:r>
                        <a:rPr lang="es-CL" sz="1400" u="none" strike="noStrike" dirty="0">
                          <a:solidFill>
                            <a:schemeClr val="tx1"/>
                          </a:solidFill>
                          <a:effectLst/>
                        </a:rPr>
                        <a:t>27%</a:t>
                      </a:r>
                      <a:endParaRPr lang="es-CL" sz="1400" b="1" i="0" u="none" strike="noStrike" dirty="0">
                        <a:solidFill>
                          <a:schemeClr val="tx1"/>
                        </a:solidFill>
                        <a:effectLst/>
                        <a:latin typeface="Calibri"/>
                      </a:endParaRPr>
                    </a:p>
                  </a:txBody>
                  <a:tcPr marL="0" marR="0" marT="0" marB="0" anchor="b">
                    <a:solidFill>
                      <a:schemeClr val="accent2"/>
                    </a:solidFill>
                  </a:tcPr>
                </a:tc>
                <a:tc>
                  <a:txBody>
                    <a:bodyPr/>
                    <a:lstStyle/>
                    <a:p>
                      <a:pPr algn="ctr" fontAlgn="b"/>
                      <a:r>
                        <a:rPr lang="es-CL" sz="1400" u="none" strike="noStrike" dirty="0">
                          <a:solidFill>
                            <a:schemeClr val="tx1"/>
                          </a:solidFill>
                          <a:effectLst/>
                        </a:rPr>
                        <a:t>17%</a:t>
                      </a:r>
                      <a:endParaRPr lang="es-CL" sz="1400" b="1" i="0" u="none" strike="noStrike" dirty="0">
                        <a:solidFill>
                          <a:schemeClr val="tx1"/>
                        </a:solidFill>
                        <a:effectLst/>
                        <a:latin typeface="Calibri"/>
                      </a:endParaRPr>
                    </a:p>
                  </a:txBody>
                  <a:tcPr marL="0" marR="0" marT="0" marB="0" anchor="b">
                    <a:solidFill>
                      <a:schemeClr val="accent2"/>
                    </a:solidFill>
                  </a:tcPr>
                </a:tc>
                <a:tc>
                  <a:txBody>
                    <a:bodyPr/>
                    <a:lstStyle/>
                    <a:p>
                      <a:pPr algn="ctr" fontAlgn="b"/>
                      <a:r>
                        <a:rPr lang="es-CL" sz="1400" u="none" strike="noStrike" dirty="0">
                          <a:solidFill>
                            <a:schemeClr val="tx1"/>
                          </a:solidFill>
                          <a:effectLst/>
                        </a:rPr>
                        <a:t>19%</a:t>
                      </a:r>
                      <a:endParaRPr lang="es-CL" sz="1400" b="1" i="0" u="none" strike="noStrike" dirty="0">
                        <a:solidFill>
                          <a:schemeClr val="tx1"/>
                        </a:solidFill>
                        <a:effectLst/>
                        <a:latin typeface="Calibri"/>
                      </a:endParaRPr>
                    </a:p>
                  </a:txBody>
                  <a:tcPr marL="0" marR="0" marT="0" marB="0" anchor="b">
                    <a:solidFill>
                      <a:schemeClr val="accent2"/>
                    </a:solidFill>
                  </a:tcPr>
                </a:tc>
              </a:tr>
            </a:tbl>
          </a:graphicData>
        </a:graphic>
      </p:graphicFrame>
      <p:sp>
        <p:nvSpPr>
          <p:cNvPr id="7" name="6 Rectángulo redondeado"/>
          <p:cNvSpPr/>
          <p:nvPr/>
        </p:nvSpPr>
        <p:spPr>
          <a:xfrm>
            <a:off x="249238" y="836613"/>
            <a:ext cx="8570912" cy="863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L" sz="1600" dirty="0">
                <a:solidFill>
                  <a:prstClr val="black"/>
                </a:solidFill>
              </a:rPr>
              <a:t>La </a:t>
            </a:r>
            <a:r>
              <a:rPr lang="es-CL" sz="1600" dirty="0" smtClean="0">
                <a:solidFill>
                  <a:prstClr val="black"/>
                </a:solidFill>
              </a:rPr>
              <a:t>confianza en </a:t>
            </a:r>
            <a:r>
              <a:rPr lang="es-CL" sz="1600" dirty="0">
                <a:solidFill>
                  <a:prstClr val="black"/>
                </a:solidFill>
              </a:rPr>
              <a:t>el sector </a:t>
            </a:r>
            <a:r>
              <a:rPr lang="es-CL" sz="1600" dirty="0" smtClean="0">
                <a:solidFill>
                  <a:prstClr val="black"/>
                </a:solidFill>
              </a:rPr>
              <a:t>público, </a:t>
            </a:r>
            <a:r>
              <a:rPr lang="es-CL" sz="1600" dirty="0">
                <a:solidFill>
                  <a:prstClr val="black"/>
                </a:solidFill>
              </a:rPr>
              <a:t>mejora significativamente frente al conocimiento de la Ley y del Consejo, pero es aún más pronunciada frente al conocimiento espontáneo del Consejo.</a:t>
            </a:r>
          </a:p>
        </p:txBody>
      </p:sp>
      <p:graphicFrame>
        <p:nvGraphicFramePr>
          <p:cNvPr id="15" name="5 Gráfico"/>
          <p:cNvGraphicFramePr>
            <a:graphicFrameLocks/>
          </p:cNvGraphicFramePr>
          <p:nvPr/>
        </p:nvGraphicFramePr>
        <p:xfrm>
          <a:off x="228825" y="1844824"/>
          <a:ext cx="8591647" cy="2200275"/>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142875"/>
            <a:ext cx="8229600" cy="714375"/>
          </a:xfrm>
        </p:spPr>
        <p:txBody>
          <a:bodyPr rtlCol="0">
            <a:normAutofit fontScale="90000"/>
          </a:bodyPr>
          <a:lstStyle/>
          <a:p>
            <a:pPr algn="l" eaLnBrk="1" fontAlgn="auto" hangingPunct="1">
              <a:spcAft>
                <a:spcPts val="0"/>
              </a:spcAft>
              <a:defRPr/>
            </a:pPr>
            <a:r>
              <a:rPr lang="es-CL" b="1" dirty="0" smtClean="0">
                <a:solidFill>
                  <a:schemeClr val="accent5">
                    <a:lumMod val="60000"/>
                    <a:lumOff val="40000"/>
                  </a:schemeClr>
                </a:solidFill>
                <a:latin typeface="Century Gothic" pitchFamily="34" charset="0"/>
              </a:rPr>
              <a:t>Metodología</a:t>
            </a:r>
            <a:endParaRPr lang="es-CL" b="1" dirty="0">
              <a:solidFill>
                <a:schemeClr val="accent5">
                  <a:lumMod val="60000"/>
                  <a:lumOff val="40000"/>
                </a:schemeClr>
              </a:solidFill>
              <a:latin typeface="Century Gothic" pitchFamily="34" charset="0"/>
            </a:endParaRPr>
          </a:p>
        </p:txBody>
      </p:sp>
      <p:sp>
        <p:nvSpPr>
          <p:cNvPr id="5" name="4 Marcador de contenido"/>
          <p:cNvSpPr>
            <a:spLocks noGrp="1"/>
          </p:cNvSpPr>
          <p:nvPr>
            <p:ph idx="1"/>
          </p:nvPr>
        </p:nvSpPr>
        <p:spPr>
          <a:xfrm>
            <a:off x="468312" y="1268412"/>
            <a:ext cx="8352159" cy="4248819"/>
          </a:xfrm>
          <a:solidFill>
            <a:schemeClr val="bg1"/>
          </a:solidFill>
        </p:spPr>
        <p:txBody>
          <a:bodyPr rtlCol="0">
            <a:normAutofit fontScale="92500" lnSpcReduction="10000"/>
          </a:bodyPr>
          <a:lstStyle/>
          <a:p>
            <a:pPr lvl="2" indent="-1143000" algn="just" eaLnBrk="1" fontAlgn="auto" hangingPunct="1">
              <a:spcBef>
                <a:spcPts val="0"/>
              </a:spcBef>
              <a:spcAft>
                <a:spcPts val="600"/>
              </a:spcAft>
              <a:buFont typeface="Arial" pitchFamily="34" charset="0"/>
              <a:buNone/>
              <a:defRPr/>
            </a:pPr>
            <a:r>
              <a:rPr lang="es-CL" sz="1800" b="1" u="sng" dirty="0" smtClean="0"/>
              <a:t>Población objetivo</a:t>
            </a:r>
          </a:p>
          <a:p>
            <a:pPr marL="0" indent="0" algn="just" eaLnBrk="1" fontAlgn="auto" hangingPunct="1">
              <a:spcBef>
                <a:spcPts val="0"/>
              </a:spcBef>
              <a:spcAft>
                <a:spcPts val="600"/>
              </a:spcAft>
              <a:buFont typeface="Arial" pitchFamily="34" charset="0"/>
              <a:buNone/>
              <a:defRPr/>
            </a:pPr>
            <a:r>
              <a:rPr lang="es-CL" sz="1800" dirty="0" smtClean="0"/>
              <a:t>La población objetivo para este estudio lo constituyen hombres y mujeres mayores de 18 años, de todo el territorio nacional.</a:t>
            </a:r>
          </a:p>
          <a:p>
            <a:pPr algn="just" eaLnBrk="1" fontAlgn="auto" hangingPunct="1">
              <a:spcBef>
                <a:spcPts val="0"/>
              </a:spcBef>
              <a:spcAft>
                <a:spcPts val="600"/>
              </a:spcAft>
              <a:buFont typeface="Arial" pitchFamily="34" charset="0"/>
              <a:buChar char="•"/>
              <a:defRPr/>
            </a:pPr>
            <a:endParaRPr lang="es-CL" sz="1800" dirty="0" smtClean="0"/>
          </a:p>
          <a:p>
            <a:pPr lvl="2" indent="-1143000" algn="just" eaLnBrk="1" fontAlgn="auto" hangingPunct="1">
              <a:spcBef>
                <a:spcPts val="0"/>
              </a:spcBef>
              <a:spcAft>
                <a:spcPts val="600"/>
              </a:spcAft>
              <a:buFont typeface="Arial" pitchFamily="34" charset="0"/>
              <a:buNone/>
              <a:defRPr/>
            </a:pPr>
            <a:r>
              <a:rPr lang="es-CL" sz="1800" b="1" u="sng" dirty="0" smtClean="0"/>
              <a:t>Definición de la muestra</a:t>
            </a:r>
          </a:p>
          <a:p>
            <a:pPr algn="just" eaLnBrk="1" fontAlgn="auto" hangingPunct="1">
              <a:spcBef>
                <a:spcPts val="0"/>
              </a:spcBef>
              <a:spcAft>
                <a:spcPts val="600"/>
              </a:spcAft>
              <a:buFont typeface="Arial" pitchFamily="34" charset="0"/>
              <a:buNone/>
              <a:defRPr/>
            </a:pPr>
            <a:r>
              <a:rPr lang="es-CL" sz="1800" dirty="0" smtClean="0"/>
              <a:t> Las encuestas fueron de tipo presencial.</a:t>
            </a:r>
          </a:p>
          <a:p>
            <a:pPr algn="just" eaLnBrk="1" fontAlgn="auto" hangingPunct="1">
              <a:spcBef>
                <a:spcPts val="0"/>
              </a:spcBef>
              <a:spcAft>
                <a:spcPts val="600"/>
              </a:spcAft>
              <a:buFont typeface="Arial" pitchFamily="34" charset="0"/>
              <a:buChar char="•"/>
              <a:defRPr/>
            </a:pPr>
            <a:r>
              <a:rPr lang="es-CL" sz="1800" dirty="0" smtClean="0"/>
              <a:t>Se realizó un total </a:t>
            </a:r>
            <a:r>
              <a:rPr lang="es-CL" sz="1800" dirty="0"/>
              <a:t>de </a:t>
            </a:r>
            <a:r>
              <a:rPr lang="es-ES" sz="1800" b="1" dirty="0" smtClean="0"/>
              <a:t>2.854</a:t>
            </a:r>
            <a:r>
              <a:rPr lang="es-ES" sz="1800" dirty="0" smtClean="0"/>
              <a:t> </a:t>
            </a:r>
            <a:r>
              <a:rPr lang="es-CL" sz="1800" dirty="0"/>
              <a:t>encuestas a nivel </a:t>
            </a:r>
            <a:r>
              <a:rPr lang="es-CL" sz="1800" dirty="0" smtClean="0"/>
              <a:t>nacional, </a:t>
            </a:r>
          </a:p>
          <a:p>
            <a:pPr lvl="1" algn="just" eaLnBrk="1" fontAlgn="auto" hangingPunct="1">
              <a:spcBef>
                <a:spcPts val="0"/>
              </a:spcBef>
              <a:spcAft>
                <a:spcPts val="600"/>
              </a:spcAft>
              <a:buFont typeface="Arial" pitchFamily="34" charset="0"/>
              <a:buChar char="•"/>
              <a:defRPr/>
            </a:pPr>
            <a:r>
              <a:rPr lang="es-CL" sz="1700" dirty="0" smtClean="0"/>
              <a:t>Con 2.554 representativas a nivel nacional, que permiten tener un mínimo de 100 casos por región lo que nos permite reportar resultados por región (sin comparaciones).</a:t>
            </a:r>
          </a:p>
          <a:p>
            <a:pPr lvl="1" algn="just" eaLnBrk="1" fontAlgn="auto" hangingPunct="1">
              <a:spcBef>
                <a:spcPts val="0"/>
              </a:spcBef>
              <a:spcAft>
                <a:spcPts val="600"/>
              </a:spcAft>
              <a:buFont typeface="Arial" pitchFamily="34" charset="0"/>
              <a:buChar char="•"/>
              <a:defRPr/>
            </a:pPr>
            <a:r>
              <a:rPr lang="es-CL" sz="1700" dirty="0" smtClean="0"/>
              <a:t>300 encuestas más en la región de Antofagasta para hacer un análisis regional de foco a cargo de MORI.</a:t>
            </a:r>
          </a:p>
          <a:p>
            <a:pPr lvl="1" algn="just" eaLnBrk="1" fontAlgn="auto" hangingPunct="1">
              <a:spcBef>
                <a:spcPts val="0"/>
              </a:spcBef>
              <a:spcAft>
                <a:spcPts val="600"/>
              </a:spcAft>
              <a:buFont typeface="Arial" pitchFamily="34" charset="0"/>
              <a:buChar char="•"/>
              <a:defRPr/>
            </a:pPr>
            <a:endParaRPr lang="es-CL" sz="1700" dirty="0"/>
          </a:p>
          <a:p>
            <a:pPr algn="just" eaLnBrk="1" fontAlgn="auto" hangingPunct="1">
              <a:spcBef>
                <a:spcPts val="0"/>
              </a:spcBef>
              <a:spcAft>
                <a:spcPts val="600"/>
              </a:spcAft>
              <a:buFont typeface="Arial" pitchFamily="34" charset="0"/>
              <a:buChar char="•"/>
              <a:defRPr/>
            </a:pPr>
            <a:r>
              <a:rPr lang="es-CL" sz="1800" dirty="0"/>
              <a:t>El nivel de error para la muestra nacional </a:t>
            </a:r>
            <a:r>
              <a:rPr lang="es-CL" sz="1800" dirty="0" smtClean="0"/>
              <a:t>es de </a:t>
            </a:r>
            <a:r>
              <a:rPr lang="es-CL" sz="1800" b="1" dirty="0" smtClean="0"/>
              <a:t>1,8%</a:t>
            </a:r>
            <a:r>
              <a:rPr lang="es-CL" sz="1800" dirty="0" smtClean="0"/>
              <a:t>; considerando un nivel de confianza de </a:t>
            </a:r>
            <a:r>
              <a:rPr lang="es-CL" sz="1800" b="1" dirty="0" smtClean="0"/>
              <a:t>95%</a:t>
            </a:r>
            <a:r>
              <a:rPr lang="es-CL" sz="1800" dirty="0" smtClean="0"/>
              <a:t>.</a:t>
            </a:r>
          </a:p>
          <a:p>
            <a:pPr algn="just" eaLnBrk="1" fontAlgn="auto" hangingPunct="1">
              <a:spcBef>
                <a:spcPts val="0"/>
              </a:spcBef>
              <a:spcAft>
                <a:spcPts val="600"/>
              </a:spcAft>
              <a:buFont typeface="Arial" charset="0"/>
              <a:buNone/>
              <a:defRPr/>
            </a:pPr>
            <a:endParaRPr lang="es-CL" sz="1800" dirty="0" smtClean="0"/>
          </a:p>
          <a:p>
            <a:pPr algn="just" eaLnBrk="1" fontAlgn="auto" hangingPunct="1">
              <a:spcBef>
                <a:spcPts val="0"/>
              </a:spcBef>
              <a:spcAft>
                <a:spcPts val="600"/>
              </a:spcAft>
              <a:buFont typeface="Arial" charset="0"/>
              <a:buNone/>
              <a:defRPr/>
            </a:pPr>
            <a:endParaRPr lang="es-CL" sz="1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7419975"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Expectativas Acceso - Confianza</a:t>
            </a:r>
            <a:endParaRPr lang="es-CL" sz="2800" b="1" dirty="0">
              <a:solidFill>
                <a:schemeClr val="accent5">
                  <a:lumMod val="60000"/>
                  <a:lumOff val="40000"/>
                </a:schemeClr>
              </a:solidFill>
              <a:latin typeface="Century Gothic" pitchFamily="34" charset="0"/>
            </a:endParaRPr>
          </a:p>
        </p:txBody>
      </p:sp>
      <p:sp>
        <p:nvSpPr>
          <p:cNvPr id="126979"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sp>
        <p:nvSpPr>
          <p:cNvPr id="7" name="6 Rectángulo redondeado"/>
          <p:cNvSpPr/>
          <p:nvPr/>
        </p:nvSpPr>
        <p:spPr>
          <a:xfrm>
            <a:off x="6516688" y="908050"/>
            <a:ext cx="1871662" cy="29527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L" sz="1600" dirty="0">
                <a:solidFill>
                  <a:prstClr val="black"/>
                </a:solidFill>
              </a:rPr>
              <a:t>La confianza en el sector público </a:t>
            </a:r>
            <a:r>
              <a:rPr lang="es-CL" sz="1600" dirty="0" smtClean="0">
                <a:solidFill>
                  <a:prstClr val="black"/>
                </a:solidFill>
              </a:rPr>
              <a:t>mejora </a:t>
            </a:r>
            <a:r>
              <a:rPr lang="es-CL" sz="1600" dirty="0">
                <a:solidFill>
                  <a:prstClr val="black"/>
                </a:solidFill>
              </a:rPr>
              <a:t>significativamente cuando las personas consideran que el acceso a la información pública es fácil y rápido.</a:t>
            </a:r>
          </a:p>
          <a:p>
            <a:pPr algn="ctr">
              <a:defRPr/>
            </a:pPr>
            <a:endParaRPr lang="es-CL" sz="1600" dirty="0">
              <a:solidFill>
                <a:prstClr val="black"/>
              </a:solidFill>
            </a:endParaRPr>
          </a:p>
        </p:txBody>
      </p:sp>
      <p:graphicFrame>
        <p:nvGraphicFramePr>
          <p:cNvPr id="8" name="1 Gráfico"/>
          <p:cNvGraphicFramePr>
            <a:graphicFrameLocks/>
          </p:cNvGraphicFramePr>
          <p:nvPr/>
        </p:nvGraphicFramePr>
        <p:xfrm>
          <a:off x="827584" y="936184"/>
          <a:ext cx="4752528" cy="2952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1 Tabla"/>
          <p:cNvGraphicFramePr>
            <a:graphicFrameLocks noGrp="1"/>
          </p:cNvGraphicFramePr>
          <p:nvPr/>
        </p:nvGraphicFramePr>
        <p:xfrm>
          <a:off x="222250" y="4221163"/>
          <a:ext cx="8715374" cy="2211387"/>
        </p:xfrm>
        <a:graphic>
          <a:graphicData uri="http://schemas.openxmlformats.org/drawingml/2006/table">
            <a:tbl>
              <a:tblPr firstRow="1" firstCol="1">
                <a:tableStyleId>{00A15C55-8517-42AA-B614-E9B94910E393}</a:tableStyleId>
              </a:tblPr>
              <a:tblGrid>
                <a:gridCol w="1452563"/>
                <a:gridCol w="999152"/>
                <a:gridCol w="720090"/>
                <a:gridCol w="1872234"/>
                <a:gridCol w="1440180"/>
                <a:gridCol w="2231155"/>
              </a:tblGrid>
              <a:tr h="717562">
                <a:tc gridSpan="6">
                  <a:txBody>
                    <a:bodyPr/>
                    <a:lstStyle/>
                    <a:p>
                      <a:pPr algn="ctr" fontAlgn="b"/>
                      <a:r>
                        <a:rPr lang="es-CL" sz="1400" b="1" i="0" u="none" strike="noStrike" dirty="0" smtClean="0">
                          <a:solidFill>
                            <a:schemeClr val="bg1"/>
                          </a:solidFill>
                          <a:effectLst/>
                          <a:latin typeface="+mn-lt"/>
                        </a:rPr>
                        <a:t>Nivel promedio de atributos de las instituciones públicas en función de las expectativas de acceso</a:t>
                      </a:r>
                      <a:r>
                        <a:rPr lang="es-CL" sz="1400" b="1" i="0" u="none" strike="noStrike" baseline="0" dirty="0" smtClean="0">
                          <a:solidFill>
                            <a:schemeClr val="bg1"/>
                          </a:solidFill>
                          <a:effectLst/>
                          <a:latin typeface="+mn-lt"/>
                        </a:rPr>
                        <a:t> a la información pública </a:t>
                      </a:r>
                    </a:p>
                    <a:p>
                      <a:pPr algn="ctr" fontAlgn="b"/>
                      <a:r>
                        <a:rPr lang="es-CL" sz="1400" b="0" i="0" u="none" strike="noStrike" dirty="0" smtClean="0">
                          <a:solidFill>
                            <a:schemeClr val="bg1"/>
                          </a:solidFill>
                          <a:effectLst/>
                          <a:latin typeface="+mn-lt"/>
                        </a:rPr>
                        <a:t>(Promedio de todas las instituciones, % de respuestas positivas)</a:t>
                      </a:r>
                    </a:p>
                  </a:txBody>
                  <a:tcPr marL="0" marR="0" marT="0" marB="0" anchor="b"/>
                </a:tc>
                <a:tc hMerge="1">
                  <a:txBody>
                    <a:bodyPr/>
                    <a:lstStyle/>
                    <a:p>
                      <a:pPr algn="l" fontAlgn="b"/>
                      <a:endParaRPr lang="es-CL" sz="1400" b="0" i="0" u="none" strike="noStrike" dirty="0">
                        <a:solidFill>
                          <a:srgbClr val="000000"/>
                        </a:solidFill>
                        <a:effectLst/>
                        <a:latin typeface="Calibri"/>
                      </a:endParaRPr>
                    </a:p>
                  </a:txBody>
                  <a:tcPr marL="0" marR="0" marT="0" marB="0" anchor="b"/>
                </a:tc>
                <a:tc hMerge="1">
                  <a:txBody>
                    <a:bodyPr/>
                    <a:lstStyle/>
                    <a:p>
                      <a:pPr algn="l" fontAlgn="b"/>
                      <a:endParaRPr lang="es-CL" sz="1400" b="0" i="0" u="none" strike="noStrike" dirty="0">
                        <a:solidFill>
                          <a:srgbClr val="000000"/>
                        </a:solidFill>
                        <a:effectLst/>
                        <a:latin typeface="Calibri"/>
                      </a:endParaRPr>
                    </a:p>
                  </a:txBody>
                  <a:tcPr marL="0" marR="0" marT="0" marB="0" anchor="b"/>
                </a:tc>
                <a:tc hMerge="1">
                  <a:txBody>
                    <a:bodyPr/>
                    <a:lstStyle/>
                    <a:p>
                      <a:pPr algn="ctr" fontAlgn="b"/>
                      <a:endParaRPr lang="es-CL" sz="1400" b="0" i="0" u="none" strike="noStrike" dirty="0">
                        <a:solidFill>
                          <a:srgbClr val="000000"/>
                        </a:solidFill>
                        <a:effectLst/>
                        <a:latin typeface="Calibri"/>
                      </a:endParaRPr>
                    </a:p>
                  </a:txBody>
                  <a:tcPr marL="0" marR="0" marT="0" marB="0" anchor="b"/>
                </a:tc>
                <a:tc hMerge="1">
                  <a:txBody>
                    <a:bodyPr/>
                    <a:lstStyle/>
                    <a:p>
                      <a:pPr algn="ctr" fontAlgn="b"/>
                      <a:endParaRPr lang="es-CL" sz="1400" b="0" i="0" u="none" strike="noStrike" dirty="0">
                        <a:solidFill>
                          <a:srgbClr val="000000"/>
                        </a:solidFill>
                        <a:effectLst/>
                        <a:latin typeface="Calibri"/>
                      </a:endParaRPr>
                    </a:p>
                  </a:txBody>
                  <a:tcPr marL="0" marR="0" marT="0" marB="0" anchor="b"/>
                </a:tc>
                <a:tc hMerge="1">
                  <a:txBody>
                    <a:bodyPr/>
                    <a:lstStyle/>
                    <a:p>
                      <a:pPr algn="ctr" fontAlgn="b"/>
                      <a:endParaRPr lang="es-CL" sz="1400" b="0" i="0" u="none" strike="noStrike" dirty="0">
                        <a:solidFill>
                          <a:srgbClr val="000000"/>
                        </a:solidFill>
                        <a:effectLst/>
                        <a:latin typeface="Calibri"/>
                      </a:endParaRPr>
                    </a:p>
                  </a:txBody>
                  <a:tcPr marL="0" marR="0" marT="0" marB="0" anchor="b"/>
                </a:tc>
              </a:tr>
              <a:tr h="213404">
                <a:tc gridSpan="3">
                  <a:txBody>
                    <a:bodyPr/>
                    <a:lstStyle/>
                    <a:p>
                      <a:pPr algn="ctr" fontAlgn="b"/>
                      <a:endParaRPr lang="es-CL" sz="1400" b="0" i="0" u="none" strike="noStrike" dirty="0">
                        <a:solidFill>
                          <a:srgbClr val="000000"/>
                        </a:solidFill>
                        <a:effectLst/>
                        <a:latin typeface="Calibri"/>
                      </a:endParaRPr>
                    </a:p>
                  </a:txBody>
                  <a:tcPr marL="0" marR="0" marT="0" marB="0" anchor="b"/>
                </a:tc>
                <a:tc hMerge="1">
                  <a:txBody>
                    <a:bodyPr/>
                    <a:lstStyle/>
                    <a:p>
                      <a:pPr algn="ctr" fontAlgn="b"/>
                      <a:endParaRPr lang="es-CL" sz="1400" b="1" i="0" u="none" strike="noStrike" dirty="0">
                        <a:solidFill>
                          <a:schemeClr val="bg1"/>
                        </a:solidFill>
                        <a:effectLst/>
                        <a:latin typeface="Calibri"/>
                      </a:endParaRPr>
                    </a:p>
                  </a:txBody>
                  <a:tcPr marL="0" marR="0" marT="0" marB="0" anchor="b">
                    <a:solidFill>
                      <a:schemeClr val="accent4"/>
                    </a:solidFill>
                  </a:tcPr>
                </a:tc>
                <a:tc hMerge="1">
                  <a:txBody>
                    <a:bodyPr/>
                    <a:lstStyle/>
                    <a:p>
                      <a:pPr algn="ctr" fontAlgn="b"/>
                      <a:endParaRPr lang="es-CL" sz="1400" b="1" i="0" u="none" strike="noStrike" dirty="0">
                        <a:solidFill>
                          <a:schemeClr val="bg1"/>
                        </a:solidFill>
                        <a:effectLst/>
                        <a:latin typeface="Calibri"/>
                      </a:endParaRPr>
                    </a:p>
                  </a:txBody>
                  <a:tcPr marL="0" marR="0" marT="0" marB="0" anchor="b">
                    <a:solidFill>
                      <a:schemeClr val="accent4"/>
                    </a:solidFill>
                  </a:tcPr>
                </a:tc>
                <a:tc>
                  <a:txBody>
                    <a:bodyPr/>
                    <a:lstStyle/>
                    <a:p>
                      <a:pPr algn="ctr" fontAlgn="b"/>
                      <a:r>
                        <a:rPr lang="es-CL" sz="1400" b="1" u="none" strike="noStrike" dirty="0">
                          <a:solidFill>
                            <a:schemeClr val="bg1"/>
                          </a:solidFill>
                          <a:effectLst/>
                        </a:rPr>
                        <a:t>Capacidades</a:t>
                      </a:r>
                      <a:endParaRPr lang="es-CL" sz="1400" b="1" i="0" u="none" strike="noStrike" dirty="0">
                        <a:solidFill>
                          <a:schemeClr val="bg1"/>
                        </a:solidFill>
                        <a:effectLst/>
                        <a:latin typeface="Calibri"/>
                      </a:endParaRPr>
                    </a:p>
                  </a:txBody>
                  <a:tcPr marL="0" marR="0" marT="0" marB="0" anchor="b">
                    <a:solidFill>
                      <a:schemeClr val="accent4"/>
                    </a:solidFill>
                  </a:tcPr>
                </a:tc>
                <a:tc>
                  <a:txBody>
                    <a:bodyPr/>
                    <a:lstStyle/>
                    <a:p>
                      <a:pPr algn="ctr" fontAlgn="b"/>
                      <a:r>
                        <a:rPr lang="es-CL" sz="1400" b="1" u="none" strike="noStrike">
                          <a:solidFill>
                            <a:schemeClr val="bg1"/>
                          </a:solidFill>
                          <a:effectLst/>
                        </a:rPr>
                        <a:t>Integridad</a:t>
                      </a:r>
                      <a:endParaRPr lang="es-CL" sz="1400" b="1" i="0" u="none" strike="noStrike">
                        <a:solidFill>
                          <a:schemeClr val="bg1"/>
                        </a:solidFill>
                        <a:effectLst/>
                        <a:latin typeface="Calibri"/>
                      </a:endParaRPr>
                    </a:p>
                  </a:txBody>
                  <a:tcPr marL="0" marR="0" marT="0" marB="0" anchor="b">
                    <a:solidFill>
                      <a:schemeClr val="accent4"/>
                    </a:solidFill>
                  </a:tcPr>
                </a:tc>
                <a:tc>
                  <a:txBody>
                    <a:bodyPr/>
                    <a:lstStyle/>
                    <a:p>
                      <a:pPr algn="ctr" fontAlgn="b"/>
                      <a:r>
                        <a:rPr lang="es-CL" sz="1400" b="1" u="none" strike="noStrike" dirty="0">
                          <a:solidFill>
                            <a:schemeClr val="bg1"/>
                          </a:solidFill>
                          <a:effectLst/>
                        </a:rPr>
                        <a:t>Orientación al bien común</a:t>
                      </a:r>
                      <a:endParaRPr lang="es-CL" sz="1400" b="1" i="0" u="none" strike="noStrike" dirty="0">
                        <a:solidFill>
                          <a:schemeClr val="bg1"/>
                        </a:solidFill>
                        <a:effectLst/>
                        <a:latin typeface="Calibri"/>
                      </a:endParaRPr>
                    </a:p>
                  </a:txBody>
                  <a:tcPr marL="0" marR="0" marT="0" marB="0" anchor="b">
                    <a:solidFill>
                      <a:schemeClr val="accent4"/>
                    </a:solidFill>
                  </a:tcPr>
                </a:tc>
              </a:tr>
              <a:tr h="365443">
                <a:tc rowSpan="4">
                  <a:txBody>
                    <a:bodyPr/>
                    <a:lstStyle/>
                    <a:p>
                      <a:pPr algn="ctr" fontAlgn="b"/>
                      <a:r>
                        <a:rPr lang="es-CL" sz="1400" u="none" strike="noStrike" dirty="0">
                          <a:effectLst/>
                        </a:rPr>
                        <a:t>En términos generales, ¿Ud. cree que el acceso a la información pública, en nuestro país es…</a:t>
                      </a:r>
                      <a:endParaRPr lang="es-CL" sz="1400" b="0" i="0" u="none" strike="noStrike" dirty="0">
                        <a:solidFill>
                          <a:srgbClr val="000000"/>
                        </a:solidFill>
                        <a:effectLst/>
                        <a:latin typeface="Calibri"/>
                      </a:endParaRPr>
                    </a:p>
                  </a:txBody>
                  <a:tcPr marL="0" marR="0" marT="0" marB="0" anchor="b"/>
                </a:tc>
                <a:tc rowSpan="2">
                  <a:txBody>
                    <a:bodyPr/>
                    <a:lstStyle/>
                    <a:p>
                      <a:pPr algn="ctr" fontAlgn="t"/>
                      <a:r>
                        <a:rPr lang="es-CL" sz="1400" b="1" u="none" strike="noStrike" dirty="0">
                          <a:effectLst/>
                        </a:rPr>
                        <a:t>Fácil</a:t>
                      </a:r>
                      <a:endParaRPr lang="es-CL" sz="1400" b="1" i="0" u="none" strike="noStrike" dirty="0">
                        <a:solidFill>
                          <a:srgbClr val="000000"/>
                        </a:solidFill>
                        <a:effectLst/>
                        <a:latin typeface="Arial"/>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effectLst/>
                        </a:rPr>
                        <a:t>Sí</a:t>
                      </a:r>
                      <a:endParaRPr lang="es-CL" sz="1400" b="0" i="0" u="none" strike="noStrike" dirty="0">
                        <a:solidFill>
                          <a:srgbClr val="000000"/>
                        </a:solidFill>
                        <a:effectLst/>
                        <a:latin typeface="Calibri"/>
                      </a:endParaRPr>
                    </a:p>
                  </a:txBody>
                  <a:tcPr marL="0" marR="0" marT="0" marB="0" anchor="ctr"/>
                </a:tc>
                <a:tc>
                  <a:txBody>
                    <a:bodyPr/>
                    <a:lstStyle/>
                    <a:p>
                      <a:pPr algn="ctr" fontAlgn="b"/>
                      <a:r>
                        <a:rPr lang="es-CL" sz="1400" u="none" strike="noStrike" dirty="0">
                          <a:effectLst/>
                        </a:rPr>
                        <a:t>29%</a:t>
                      </a:r>
                      <a:endParaRPr lang="es-CL" sz="1400" b="0" i="0" u="none" strike="noStrike" dirty="0">
                        <a:solidFill>
                          <a:srgbClr val="000000"/>
                        </a:solidFill>
                        <a:effectLst/>
                        <a:latin typeface="Calibri"/>
                      </a:endParaRPr>
                    </a:p>
                  </a:txBody>
                  <a:tcPr marL="0" marR="0" marT="0" marB="0" anchor="ctr"/>
                </a:tc>
                <a:tc>
                  <a:txBody>
                    <a:bodyPr/>
                    <a:lstStyle/>
                    <a:p>
                      <a:pPr algn="ctr" fontAlgn="b"/>
                      <a:r>
                        <a:rPr lang="es-CL" sz="1400" u="none" strike="noStrike" dirty="0">
                          <a:effectLst/>
                        </a:rPr>
                        <a:t>17%</a:t>
                      </a:r>
                      <a:endParaRPr lang="es-CL" sz="1400" b="0" i="0" u="none" strike="noStrike" dirty="0">
                        <a:solidFill>
                          <a:srgbClr val="000000"/>
                        </a:solidFill>
                        <a:effectLst/>
                        <a:latin typeface="Calibri"/>
                      </a:endParaRPr>
                    </a:p>
                  </a:txBody>
                  <a:tcPr marL="0" marR="0" marT="0" marB="0" anchor="ctr"/>
                </a:tc>
                <a:tc>
                  <a:txBody>
                    <a:bodyPr/>
                    <a:lstStyle/>
                    <a:p>
                      <a:pPr algn="ctr" fontAlgn="b"/>
                      <a:r>
                        <a:rPr lang="es-CL" sz="1400" u="none" strike="noStrike" dirty="0">
                          <a:effectLst/>
                        </a:rPr>
                        <a:t>17%</a:t>
                      </a:r>
                      <a:endParaRPr lang="es-CL" sz="1400" b="0" i="0" u="none" strike="noStrike" dirty="0">
                        <a:solidFill>
                          <a:srgbClr val="000000"/>
                        </a:solidFill>
                        <a:effectLst/>
                        <a:latin typeface="Calibri"/>
                      </a:endParaRPr>
                    </a:p>
                  </a:txBody>
                  <a:tcPr marL="0" marR="0" marT="0" marB="0" anchor="ctr"/>
                </a:tc>
              </a:tr>
              <a:tr h="345242">
                <a:tc vMerge="1">
                  <a:txBody>
                    <a:bodyPr/>
                    <a:lstStyle/>
                    <a:p>
                      <a:pPr algn="l" fontAlgn="b"/>
                      <a:endParaRPr lang="es-CL" sz="1100" b="0" i="0" u="none" strike="noStrike" dirty="0">
                        <a:solidFill>
                          <a:srgbClr val="000000"/>
                        </a:solidFill>
                        <a:effectLst/>
                        <a:latin typeface="Calibri"/>
                      </a:endParaRPr>
                    </a:p>
                  </a:txBody>
                  <a:tcPr marL="0" marR="0" marT="0" marB="0" anchor="b">
                    <a:lnL>
                      <a:noFill/>
                    </a:lnL>
                    <a:lnR>
                      <a:noFill/>
                    </a:lnR>
                    <a:lnT>
                      <a:noFill/>
                    </a:lnT>
                    <a:lnB>
                      <a:noFill/>
                    </a:lnB>
                  </a:tcPr>
                </a:tc>
                <a:tc vMerge="1">
                  <a:txBody>
                    <a:bodyPr/>
                    <a:lstStyle/>
                    <a:p>
                      <a:pPr algn="l" fontAlgn="b"/>
                      <a:endParaRPr lang="es-CL" sz="1400" b="0" i="0" u="none" strike="noStrike" dirty="0">
                        <a:solidFill>
                          <a:srgbClr val="000000"/>
                        </a:solidFill>
                        <a:effectLst/>
                        <a:latin typeface="Calibri"/>
                      </a:endParaRPr>
                    </a:p>
                  </a:txBody>
                  <a:tcPr marL="0" marR="0" marT="0" marB="0" anchor="b"/>
                </a:tc>
                <a:tc>
                  <a:txBody>
                    <a:bodyPr/>
                    <a:lstStyle/>
                    <a:p>
                      <a:pPr algn="ctr" fontAlgn="b"/>
                      <a:r>
                        <a:rPr lang="es-CL" sz="1400" u="none" strike="noStrike" dirty="0">
                          <a:effectLst/>
                        </a:rPr>
                        <a:t>No</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effectLst/>
                        </a:rPr>
                        <a:t>18%</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effectLst/>
                        </a:rPr>
                        <a:t>9%</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effectLst/>
                        </a:rPr>
                        <a:t>10%</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r>
              <a:tr h="302962">
                <a:tc vMerge="1">
                  <a:txBody>
                    <a:bodyPr/>
                    <a:lstStyle/>
                    <a:p>
                      <a:endParaRPr lang="es-CL"/>
                    </a:p>
                  </a:txBody>
                  <a:tcPr/>
                </a:tc>
                <a:tc rowSpan="2">
                  <a:txBody>
                    <a:bodyPr/>
                    <a:lstStyle/>
                    <a:p>
                      <a:pPr algn="ctr" fontAlgn="b"/>
                      <a:r>
                        <a:rPr lang="es-CL" sz="1400" b="1" u="none" strike="noStrike" dirty="0">
                          <a:effectLst/>
                        </a:rPr>
                        <a:t>Rápido</a:t>
                      </a:r>
                      <a:endParaRPr lang="es-CL" sz="1400" b="1"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Sí</a:t>
                      </a:r>
                      <a:endParaRPr lang="es-CL" sz="14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s-CL" sz="1400" u="none" strike="noStrike" dirty="0">
                          <a:effectLst/>
                        </a:rPr>
                        <a:t>29%</a:t>
                      </a:r>
                      <a:endParaRPr lang="es-CL" sz="14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s-CL" sz="1400" u="none" strike="noStrike" dirty="0">
                          <a:effectLst/>
                        </a:rPr>
                        <a:t>16%</a:t>
                      </a:r>
                      <a:endParaRPr lang="es-CL" sz="14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s-CL" sz="1400" u="none" strike="noStrike" dirty="0">
                          <a:effectLst/>
                        </a:rPr>
                        <a:t>18%</a:t>
                      </a:r>
                      <a:endParaRPr lang="es-CL" sz="14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r>
              <a:tr h="266774">
                <a:tc vMerge="1">
                  <a:txBody>
                    <a:bodyPr/>
                    <a:lstStyle/>
                    <a:p>
                      <a:pPr algn="l" fontAlgn="b"/>
                      <a:endParaRPr lang="es-CL" sz="1100" b="0" i="0" u="none" strike="noStrike" dirty="0">
                        <a:solidFill>
                          <a:srgbClr val="000000"/>
                        </a:solidFill>
                        <a:effectLst/>
                        <a:latin typeface="Calibri"/>
                      </a:endParaRPr>
                    </a:p>
                  </a:txBody>
                  <a:tcPr marL="0" marR="0" marT="0" marB="0" anchor="b">
                    <a:lnL>
                      <a:noFill/>
                    </a:lnL>
                    <a:lnR>
                      <a:noFill/>
                    </a:lnR>
                    <a:lnT>
                      <a:noFill/>
                    </a:lnT>
                    <a:lnB>
                      <a:noFill/>
                    </a:lnB>
                  </a:tcPr>
                </a:tc>
                <a:tc vMerge="1">
                  <a:txBody>
                    <a:bodyPr/>
                    <a:lstStyle/>
                    <a:p>
                      <a:pPr algn="l" fontAlgn="b"/>
                      <a:endParaRPr lang="es-CL" sz="1400" b="0" i="0" u="none" strike="noStrike" dirty="0">
                        <a:solidFill>
                          <a:srgbClr val="000000"/>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effectLst/>
                        </a:rPr>
                        <a:t>No</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19%</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10%</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11%</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7419975"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Experiencias Exitosas DAI - Confianza</a:t>
            </a:r>
            <a:endParaRPr lang="es-CL" sz="2800" b="1" dirty="0">
              <a:solidFill>
                <a:schemeClr val="accent5">
                  <a:lumMod val="60000"/>
                  <a:lumOff val="40000"/>
                </a:schemeClr>
              </a:solidFill>
              <a:latin typeface="Century Gothic" pitchFamily="34" charset="0"/>
            </a:endParaRPr>
          </a:p>
        </p:txBody>
      </p:sp>
      <p:sp>
        <p:nvSpPr>
          <p:cNvPr id="128003"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2" name="1 Tabla"/>
          <p:cNvGraphicFramePr>
            <a:graphicFrameLocks noGrp="1"/>
          </p:cNvGraphicFramePr>
          <p:nvPr/>
        </p:nvGraphicFramePr>
        <p:xfrm>
          <a:off x="231775" y="4508500"/>
          <a:ext cx="8732839" cy="2197101"/>
        </p:xfrm>
        <a:graphic>
          <a:graphicData uri="http://schemas.openxmlformats.org/drawingml/2006/table">
            <a:tbl>
              <a:tblPr firstRow="1" firstCol="1">
                <a:tableStyleId>{21E4AEA4-8DFA-4A89-87EB-49C32662AFE0}</a:tableStyleId>
              </a:tblPr>
              <a:tblGrid>
                <a:gridCol w="3080853"/>
                <a:gridCol w="728855"/>
                <a:gridCol w="1457712"/>
                <a:gridCol w="1457712"/>
                <a:gridCol w="2007707"/>
              </a:tblGrid>
              <a:tr h="837419">
                <a:tc gridSpan="5">
                  <a:txBody>
                    <a:bodyPr/>
                    <a:lstStyle/>
                    <a:p>
                      <a:pPr algn="ctr" fontAlgn="b"/>
                      <a:r>
                        <a:rPr lang="es-CL" sz="1400" u="none" strike="noStrike" dirty="0">
                          <a:solidFill>
                            <a:schemeClr val="tx2"/>
                          </a:solidFill>
                          <a:effectLst/>
                        </a:rPr>
                        <a:t>Nivel promedio de atributos de las instituciones públicas en función de las experiencias exitosas de uso de la información pública</a:t>
                      </a:r>
                    </a:p>
                    <a:p>
                      <a:pPr algn="ctr" fontAlgn="b"/>
                      <a:r>
                        <a:rPr lang="es-CL" sz="1400" b="0" u="none" strike="noStrike" dirty="0">
                          <a:solidFill>
                            <a:schemeClr val="tx2"/>
                          </a:solidFill>
                          <a:effectLst/>
                        </a:rPr>
                        <a:t>(Promedio de todas las instituciones, % de respuestas positivas</a:t>
                      </a:r>
                      <a:r>
                        <a:rPr lang="es-CL" sz="1400" b="0" u="none" strike="noStrike" dirty="0" smtClean="0">
                          <a:solidFill>
                            <a:schemeClr val="tx2"/>
                          </a:solidFill>
                          <a:effectLst/>
                        </a:rPr>
                        <a:t>)</a:t>
                      </a:r>
                    </a:p>
                    <a:p>
                      <a:pPr algn="ctr" fontAlgn="b"/>
                      <a:endParaRPr lang="es-CL" sz="900" b="0" i="0" u="none" strike="noStrike" dirty="0">
                        <a:solidFill>
                          <a:schemeClr val="tx2"/>
                        </a:solidFill>
                        <a:effectLst/>
                        <a:latin typeface="Calibri"/>
                      </a:endParaRPr>
                    </a:p>
                  </a:txBody>
                  <a:tcPr marL="0" marR="0" marT="0" marB="0" anchor="b"/>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243122">
                <a:tc>
                  <a:txBody>
                    <a:bodyPr/>
                    <a:lstStyle/>
                    <a:p>
                      <a:pPr algn="l" fontAlgn="b"/>
                      <a:endParaRPr lang="es-CL" sz="1400" b="0" i="0" u="none" strike="noStrike" dirty="0">
                        <a:solidFill>
                          <a:schemeClr val="tx2"/>
                        </a:solidFill>
                        <a:effectLst/>
                        <a:latin typeface="Calibri"/>
                      </a:endParaRPr>
                    </a:p>
                  </a:txBody>
                  <a:tcPr marL="0" marR="0" marT="0" marB="0" anchor="b">
                    <a:solidFill>
                      <a:schemeClr val="accent1">
                        <a:lumMod val="40000"/>
                        <a:lumOff val="60000"/>
                      </a:schemeClr>
                    </a:solidFill>
                  </a:tcPr>
                </a:tc>
                <a:tc>
                  <a:txBody>
                    <a:bodyPr/>
                    <a:lstStyle/>
                    <a:p>
                      <a:pPr algn="l" fontAlgn="b"/>
                      <a:endParaRPr lang="es-CL" sz="1400" b="0" i="0" u="none" strike="noStrike" dirty="0">
                        <a:solidFill>
                          <a:schemeClr val="tx2"/>
                        </a:solidFill>
                        <a:effectLst/>
                        <a:latin typeface="Calibri"/>
                      </a:endParaRPr>
                    </a:p>
                  </a:txBody>
                  <a:tcPr marL="0" marR="0" marT="0" marB="0" anchor="b">
                    <a:solidFill>
                      <a:schemeClr val="accent1">
                        <a:lumMod val="40000"/>
                        <a:lumOff val="60000"/>
                      </a:schemeClr>
                    </a:solidFill>
                  </a:tcPr>
                </a:tc>
                <a:tc>
                  <a:txBody>
                    <a:bodyPr/>
                    <a:lstStyle/>
                    <a:p>
                      <a:pPr algn="ctr" fontAlgn="b"/>
                      <a:r>
                        <a:rPr lang="es-CL" sz="1400" b="1" u="none" strike="noStrike" dirty="0">
                          <a:solidFill>
                            <a:schemeClr val="tx2"/>
                          </a:solidFill>
                          <a:effectLst/>
                        </a:rPr>
                        <a:t>Capacidades</a:t>
                      </a:r>
                      <a:endParaRPr lang="es-CL" sz="1400" b="1" i="0" u="none" strike="noStrike" dirty="0">
                        <a:solidFill>
                          <a:schemeClr val="tx2"/>
                        </a:solidFill>
                        <a:effectLst/>
                        <a:latin typeface="Calibri"/>
                      </a:endParaRPr>
                    </a:p>
                  </a:txBody>
                  <a:tcPr marL="0" marR="0" marT="0" marB="0" anchor="b">
                    <a:solidFill>
                      <a:schemeClr val="accent1">
                        <a:lumMod val="40000"/>
                        <a:lumOff val="60000"/>
                      </a:schemeClr>
                    </a:solidFill>
                  </a:tcPr>
                </a:tc>
                <a:tc>
                  <a:txBody>
                    <a:bodyPr/>
                    <a:lstStyle/>
                    <a:p>
                      <a:pPr algn="ctr" fontAlgn="b"/>
                      <a:r>
                        <a:rPr lang="es-CL" sz="1400" b="1" u="none" strike="noStrike" dirty="0">
                          <a:solidFill>
                            <a:schemeClr val="tx2"/>
                          </a:solidFill>
                          <a:effectLst/>
                        </a:rPr>
                        <a:t>Integridad</a:t>
                      </a:r>
                      <a:endParaRPr lang="es-CL" sz="1400" b="1" i="0" u="none" strike="noStrike" dirty="0">
                        <a:solidFill>
                          <a:schemeClr val="tx2"/>
                        </a:solidFill>
                        <a:effectLst/>
                        <a:latin typeface="Calibri"/>
                      </a:endParaRPr>
                    </a:p>
                  </a:txBody>
                  <a:tcPr marL="0" marR="0" marT="0" marB="0" anchor="b">
                    <a:solidFill>
                      <a:schemeClr val="accent1">
                        <a:lumMod val="40000"/>
                        <a:lumOff val="60000"/>
                      </a:schemeClr>
                    </a:solidFill>
                  </a:tcPr>
                </a:tc>
                <a:tc>
                  <a:txBody>
                    <a:bodyPr/>
                    <a:lstStyle/>
                    <a:p>
                      <a:pPr algn="ctr" fontAlgn="b"/>
                      <a:r>
                        <a:rPr lang="es-CL" sz="1400" b="1" u="none" strike="noStrike" dirty="0">
                          <a:solidFill>
                            <a:schemeClr val="tx2"/>
                          </a:solidFill>
                          <a:effectLst/>
                        </a:rPr>
                        <a:t>Orientación al bien común</a:t>
                      </a:r>
                      <a:endParaRPr lang="es-CL" sz="1400" b="1" i="0" u="none" strike="noStrike" dirty="0">
                        <a:solidFill>
                          <a:schemeClr val="tx2"/>
                        </a:solidFill>
                        <a:effectLst/>
                        <a:latin typeface="Calibri"/>
                      </a:endParaRPr>
                    </a:p>
                  </a:txBody>
                  <a:tcPr marL="0" marR="0" marT="0" marB="0" anchor="b">
                    <a:solidFill>
                      <a:schemeClr val="accent1">
                        <a:lumMod val="40000"/>
                        <a:lumOff val="60000"/>
                      </a:schemeClr>
                    </a:solidFill>
                  </a:tcPr>
                </a:tc>
              </a:tr>
              <a:tr h="279140">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L" sz="1400" u="none" strike="noStrike" dirty="0" smtClean="0">
                          <a:solidFill>
                            <a:schemeClr val="tx2"/>
                          </a:solidFill>
                          <a:effectLst/>
                        </a:rPr>
                        <a:t>Experiencia exitosa de Acceso por SAI</a:t>
                      </a:r>
                    </a:p>
                    <a:p>
                      <a:pPr algn="l" fontAlgn="b"/>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r>
                        <a:rPr lang="es-CL" sz="1400" u="none" strike="noStrike" dirty="0" smtClean="0">
                          <a:solidFill>
                            <a:schemeClr val="tx2"/>
                          </a:solidFill>
                          <a:effectLst/>
                        </a:rPr>
                        <a:t> No</a:t>
                      </a:r>
                      <a:endParaRPr lang="es-CL" sz="1400" b="0" i="0" u="none" strike="noStrike" dirty="0">
                        <a:solidFill>
                          <a:schemeClr val="tx2"/>
                        </a:solidFill>
                        <a:effectLst/>
                        <a:latin typeface="Calibri"/>
                      </a:endParaRPr>
                    </a:p>
                  </a:txBody>
                  <a:tcPr marL="0" marR="0" marT="0" marB="0" anchor="b"/>
                </a:tc>
                <a:tc>
                  <a:txBody>
                    <a:bodyPr/>
                    <a:lstStyle/>
                    <a:p>
                      <a:pPr algn="ctr" fontAlgn="b"/>
                      <a:r>
                        <a:rPr lang="es-CL" sz="1400" u="none" strike="noStrike">
                          <a:solidFill>
                            <a:schemeClr val="tx2"/>
                          </a:solidFill>
                          <a:effectLst/>
                        </a:rPr>
                        <a:t>21%</a:t>
                      </a:r>
                      <a:endParaRPr lang="es-CL" sz="1400" b="0" i="0" u="none" strike="noStrike">
                        <a:solidFill>
                          <a:schemeClr val="tx2"/>
                        </a:solidFill>
                        <a:effectLst/>
                        <a:latin typeface="Calibri"/>
                      </a:endParaRPr>
                    </a:p>
                  </a:txBody>
                  <a:tcPr marL="0" marR="0" marT="0" marB="0" anchor="b"/>
                </a:tc>
                <a:tc>
                  <a:txBody>
                    <a:bodyPr/>
                    <a:lstStyle/>
                    <a:p>
                      <a:pPr algn="ctr" fontAlgn="b"/>
                      <a:r>
                        <a:rPr lang="es-CL" sz="1400" u="none" strike="noStrike" dirty="0">
                          <a:solidFill>
                            <a:schemeClr val="tx2"/>
                          </a:solidFill>
                          <a:effectLst/>
                        </a:rPr>
                        <a:t>10%</a:t>
                      </a:r>
                      <a:endParaRPr lang="es-CL" sz="1400" b="0" i="0" u="none" strike="noStrike" dirty="0">
                        <a:solidFill>
                          <a:schemeClr val="tx2"/>
                        </a:solidFill>
                        <a:effectLst/>
                        <a:latin typeface="Calibri"/>
                      </a:endParaRPr>
                    </a:p>
                  </a:txBody>
                  <a:tcPr marL="0" marR="0" marT="0" marB="0" anchor="b"/>
                </a:tc>
                <a:tc>
                  <a:txBody>
                    <a:bodyPr/>
                    <a:lstStyle/>
                    <a:p>
                      <a:pPr algn="ctr" fontAlgn="b"/>
                      <a:r>
                        <a:rPr lang="es-CL" sz="1400" u="none" strike="noStrike">
                          <a:solidFill>
                            <a:schemeClr val="tx2"/>
                          </a:solidFill>
                          <a:effectLst/>
                        </a:rPr>
                        <a:t>11%</a:t>
                      </a:r>
                      <a:endParaRPr lang="es-CL" sz="1400" b="0" i="0" u="none" strike="noStrike">
                        <a:solidFill>
                          <a:schemeClr val="tx2"/>
                        </a:solidFill>
                        <a:effectLst/>
                        <a:latin typeface="Calibri"/>
                      </a:endParaRPr>
                    </a:p>
                  </a:txBody>
                  <a:tcPr marL="0" marR="0" marT="0" marB="0" anchor="b"/>
                </a:tc>
              </a:tr>
              <a:tr h="279140">
                <a:tc vMerge="1">
                  <a:txBody>
                    <a:bodyPr/>
                    <a:lstStyle/>
                    <a:p>
                      <a:pPr algn="l" fontAlgn="b"/>
                      <a:endParaRPr lang="es-CL" sz="1100" b="0" i="0" u="none" strike="noStrike" dirty="0">
                        <a:solidFill>
                          <a:srgbClr val="000000"/>
                        </a:solidFill>
                        <a:effectLst/>
                        <a:latin typeface="Calibri"/>
                      </a:endParaRPr>
                    </a:p>
                  </a:txBody>
                  <a:tcPr marL="0" marR="0" marT="0" marB="0" anchor="b"/>
                </a:tc>
                <a:tc>
                  <a:txBody>
                    <a:bodyPr/>
                    <a:lstStyle/>
                    <a:p>
                      <a:pPr algn="l" fontAlgn="b"/>
                      <a:r>
                        <a:rPr lang="es-CL" sz="1400" u="none" strike="noStrike" dirty="0" smtClean="0">
                          <a:solidFill>
                            <a:schemeClr val="tx2"/>
                          </a:solidFill>
                          <a:effectLst/>
                        </a:rPr>
                        <a:t> Sí</a:t>
                      </a:r>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solidFill>
                            <a:schemeClr val="tx2"/>
                          </a:solidFill>
                          <a:effectLst/>
                        </a:rPr>
                        <a:t>24%</a:t>
                      </a:r>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solidFill>
                            <a:schemeClr val="tx2"/>
                          </a:solidFill>
                          <a:effectLst/>
                        </a:rPr>
                        <a:t>12%</a:t>
                      </a:r>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solidFill>
                            <a:schemeClr val="tx2"/>
                          </a:solidFill>
                          <a:effectLst/>
                        </a:rPr>
                        <a:t>14%</a:t>
                      </a:r>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r>
              <a:tr h="279140">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L" sz="1400" u="none" strike="noStrike" dirty="0" smtClean="0">
                          <a:solidFill>
                            <a:schemeClr val="tx2"/>
                          </a:solidFill>
                          <a:effectLst/>
                        </a:rPr>
                        <a:t>Experiencia exitosa de Acceso por TA</a:t>
                      </a:r>
                    </a:p>
                    <a:p>
                      <a:pPr algn="l" fontAlgn="b"/>
                      <a:endParaRPr lang="es-CL" sz="1400" b="0" i="0" u="none" strike="noStrike" dirty="0">
                        <a:solidFill>
                          <a:schemeClr val="tx2"/>
                        </a:solidFill>
                        <a:effectLst/>
                        <a:latin typeface="Calibri"/>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L" sz="1400" u="none" strike="noStrike" dirty="0" smtClean="0">
                          <a:solidFill>
                            <a:schemeClr val="tx2"/>
                          </a:solidFill>
                          <a:effectLst/>
                        </a:rPr>
                        <a:t> No</a:t>
                      </a:r>
                      <a:endParaRPr lang="es-CL" sz="1400" b="0" i="0" u="none" strike="noStrike" dirty="0">
                        <a:solidFill>
                          <a:schemeClr val="tx2"/>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s-CL" sz="1400" u="none" strike="noStrike">
                          <a:solidFill>
                            <a:schemeClr val="tx2"/>
                          </a:solidFill>
                          <a:effectLst/>
                        </a:rPr>
                        <a:t>21%</a:t>
                      </a:r>
                      <a:endParaRPr lang="es-CL" sz="1400" b="0" i="0" u="none" strike="noStrike">
                        <a:solidFill>
                          <a:schemeClr val="tx2"/>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s-CL" sz="1400" u="none" strike="noStrike" dirty="0">
                          <a:solidFill>
                            <a:schemeClr val="tx2"/>
                          </a:solidFill>
                          <a:effectLst/>
                        </a:rPr>
                        <a:t>10%</a:t>
                      </a:r>
                      <a:endParaRPr lang="es-CL" sz="1400" b="0" i="0" u="none" strike="noStrike" dirty="0">
                        <a:solidFill>
                          <a:schemeClr val="tx2"/>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s-CL" sz="1400" u="none" strike="noStrike" dirty="0">
                          <a:solidFill>
                            <a:schemeClr val="tx2"/>
                          </a:solidFill>
                          <a:effectLst/>
                        </a:rPr>
                        <a:t>10%</a:t>
                      </a:r>
                      <a:endParaRPr lang="es-CL" sz="1400" b="0" i="0" u="none" strike="noStrike" dirty="0">
                        <a:solidFill>
                          <a:schemeClr val="tx2"/>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r>
              <a:tr h="279140">
                <a:tc vMerge="1">
                  <a:txBody>
                    <a:bodyPr/>
                    <a:lstStyle/>
                    <a:p>
                      <a:pPr algn="l" fontAlgn="b"/>
                      <a:endParaRPr lang="es-CL" sz="1100" b="0" i="0" u="none" strike="noStrike" dirty="0">
                        <a:solidFill>
                          <a:srgbClr val="000000"/>
                        </a:solidFill>
                        <a:effectLst/>
                        <a:latin typeface="Calibri"/>
                      </a:endParaRPr>
                    </a:p>
                  </a:txBody>
                  <a:tcPr marL="0" marR="0" marT="0" marB="0" anchor="b"/>
                </a:tc>
                <a:tc>
                  <a:txBody>
                    <a:bodyPr/>
                    <a:lstStyle/>
                    <a:p>
                      <a:pPr algn="l" fontAlgn="b"/>
                      <a:r>
                        <a:rPr lang="es-CL" sz="1400" u="none" strike="noStrike" dirty="0" smtClean="0">
                          <a:solidFill>
                            <a:schemeClr val="tx2"/>
                          </a:solidFill>
                          <a:effectLst/>
                        </a:rPr>
                        <a:t> Sí</a:t>
                      </a:r>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solidFill>
                            <a:schemeClr val="tx2"/>
                          </a:solidFill>
                          <a:effectLst/>
                        </a:rPr>
                        <a:t>28%</a:t>
                      </a:r>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solidFill>
                            <a:schemeClr val="tx2"/>
                          </a:solidFill>
                          <a:effectLst/>
                        </a:rPr>
                        <a:t>16%</a:t>
                      </a:r>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s-CL" sz="1400" u="none" strike="noStrike" dirty="0">
                          <a:solidFill>
                            <a:schemeClr val="tx2"/>
                          </a:solidFill>
                          <a:effectLst/>
                        </a:rPr>
                        <a:t>21%</a:t>
                      </a:r>
                      <a:endParaRPr lang="es-CL" sz="1400" b="0" i="0" u="none" strike="noStrike" dirty="0">
                        <a:solidFill>
                          <a:schemeClr val="tx2"/>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r>
            </a:tbl>
          </a:graphicData>
        </a:graphic>
      </p:graphicFrame>
      <p:sp>
        <p:nvSpPr>
          <p:cNvPr id="3" name="2 Rectángulo redondeado"/>
          <p:cNvSpPr/>
          <p:nvPr/>
        </p:nvSpPr>
        <p:spPr>
          <a:xfrm>
            <a:off x="6100763" y="981075"/>
            <a:ext cx="2808287" cy="33845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L" sz="1600" dirty="0">
                <a:solidFill>
                  <a:prstClr val="black"/>
                </a:solidFill>
              </a:rPr>
              <a:t>El aumento más claro en la confianza </a:t>
            </a:r>
            <a:r>
              <a:rPr lang="es-CL" sz="1600" dirty="0" smtClean="0">
                <a:solidFill>
                  <a:prstClr val="black"/>
                </a:solidFill>
              </a:rPr>
              <a:t>en el sector público se </a:t>
            </a:r>
            <a:r>
              <a:rPr lang="es-CL" sz="1600" dirty="0">
                <a:solidFill>
                  <a:prstClr val="black"/>
                </a:solidFill>
              </a:rPr>
              <a:t>produce entre quienes tienen experiencias exitosas en </a:t>
            </a:r>
            <a:r>
              <a:rPr lang="es-CL" sz="1600" dirty="0" smtClean="0">
                <a:solidFill>
                  <a:prstClr val="black"/>
                </a:solidFill>
              </a:rPr>
              <a:t>TA</a:t>
            </a:r>
            <a:r>
              <a:rPr lang="es-CL" sz="1600" dirty="0">
                <a:solidFill>
                  <a:prstClr val="black"/>
                </a:solidFill>
              </a:rPr>
              <a:t>.</a:t>
            </a:r>
          </a:p>
        </p:txBody>
      </p:sp>
      <p:graphicFrame>
        <p:nvGraphicFramePr>
          <p:cNvPr id="10" name="1 Gráfico"/>
          <p:cNvGraphicFramePr>
            <a:graphicFrameLocks/>
          </p:cNvGraphicFramePr>
          <p:nvPr/>
        </p:nvGraphicFramePr>
        <p:xfrm>
          <a:off x="249238" y="1135058"/>
          <a:ext cx="5544616" cy="3096344"/>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7419975"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Valoración del DAI - Confianza</a:t>
            </a:r>
            <a:endParaRPr lang="es-CL" sz="2800" b="1" dirty="0">
              <a:solidFill>
                <a:schemeClr val="accent5">
                  <a:lumMod val="60000"/>
                  <a:lumOff val="40000"/>
                </a:schemeClr>
              </a:solidFill>
              <a:latin typeface="Century Gothic" pitchFamily="34" charset="0"/>
            </a:endParaRPr>
          </a:p>
        </p:txBody>
      </p:sp>
      <p:sp>
        <p:nvSpPr>
          <p:cNvPr id="129027"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sp>
        <p:nvSpPr>
          <p:cNvPr id="7" name="6 Rectángulo redondeado"/>
          <p:cNvSpPr/>
          <p:nvPr/>
        </p:nvSpPr>
        <p:spPr>
          <a:xfrm>
            <a:off x="323850" y="806450"/>
            <a:ext cx="2374900" cy="29527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L" sz="1600" dirty="0">
                <a:solidFill>
                  <a:prstClr val="black"/>
                </a:solidFill>
              </a:rPr>
              <a:t>La confianza en el sector público y privado mejora significativamente cuando las personas consideran que el acceso a la información es útil. Considerar que es necesario sólo genera diferencias en el sector público.</a:t>
            </a:r>
          </a:p>
        </p:txBody>
      </p:sp>
      <p:graphicFrame>
        <p:nvGraphicFramePr>
          <p:cNvPr id="9" name="2 Gráfico"/>
          <p:cNvGraphicFramePr>
            <a:graphicFrameLocks/>
          </p:cNvGraphicFramePr>
          <p:nvPr/>
        </p:nvGraphicFramePr>
        <p:xfrm>
          <a:off x="2843808" y="900567"/>
          <a:ext cx="4752528" cy="2763127"/>
        </p:xfrm>
        <a:graphic>
          <a:graphicData uri="http://schemas.openxmlformats.org/drawingml/2006/chart">
            <c:chart xmlns:c="http://schemas.openxmlformats.org/drawingml/2006/chart" xmlns:r="http://schemas.openxmlformats.org/officeDocument/2006/relationships" r:id="rId4"/>
          </a:graphicData>
        </a:graphic>
      </p:graphicFrame>
      <p:sp>
        <p:nvSpPr>
          <p:cNvPr id="5" name="4 Llamada rectangular"/>
          <p:cNvSpPr/>
          <p:nvPr/>
        </p:nvSpPr>
        <p:spPr>
          <a:xfrm>
            <a:off x="7812088" y="806450"/>
            <a:ext cx="1152525" cy="2952750"/>
          </a:xfrm>
          <a:prstGeom prst="wedgeRectCallout">
            <a:avLst>
              <a:gd name="adj1" fmla="val -67745"/>
              <a:gd name="adj2" fmla="val -21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CL" sz="1400" dirty="0" smtClean="0">
                <a:solidFill>
                  <a:prstClr val="white"/>
                </a:solidFill>
              </a:rPr>
              <a:t>La valoración del acceso a la información no muestra una relación clara con la confianza en la información pública.</a:t>
            </a:r>
            <a:endParaRPr lang="es-CL" sz="1400" dirty="0">
              <a:solidFill>
                <a:prstClr val="white"/>
              </a:solidFill>
            </a:endParaRPr>
          </a:p>
        </p:txBody>
      </p:sp>
      <p:graphicFrame>
        <p:nvGraphicFramePr>
          <p:cNvPr id="6" name="5 Tabla"/>
          <p:cNvGraphicFramePr>
            <a:graphicFrameLocks noGrp="1"/>
          </p:cNvGraphicFramePr>
          <p:nvPr/>
        </p:nvGraphicFramePr>
        <p:xfrm>
          <a:off x="323850" y="4149725"/>
          <a:ext cx="8496300" cy="2519363"/>
        </p:xfrm>
        <a:graphic>
          <a:graphicData uri="http://schemas.openxmlformats.org/drawingml/2006/table">
            <a:tbl>
              <a:tblPr firstRow="1" firstCol="1">
                <a:tableStyleId>{F5AB1C69-6EDB-4FF4-983F-18BD219EF322}</a:tableStyleId>
              </a:tblPr>
              <a:tblGrid>
                <a:gridCol w="2016072"/>
                <a:gridCol w="1080038"/>
                <a:gridCol w="504018"/>
                <a:gridCol w="1224044"/>
                <a:gridCol w="1440051"/>
                <a:gridCol w="2232077"/>
              </a:tblGrid>
              <a:tr h="649321">
                <a:tc gridSpan="6">
                  <a:txBody>
                    <a:bodyPr/>
                    <a:lstStyle/>
                    <a:p>
                      <a:pPr algn="ctr" fontAlgn="b"/>
                      <a:r>
                        <a:rPr lang="es-CL" sz="1400" u="none" strike="noStrike" dirty="0">
                          <a:effectLst/>
                        </a:rPr>
                        <a:t>Nivel promedio de atributos de las instituciones públicas en función de la valoración del acceso a la información pública </a:t>
                      </a:r>
                      <a:endParaRPr lang="es-CL" sz="1400" b="0" i="0" u="none" strike="noStrike" dirty="0">
                        <a:solidFill>
                          <a:srgbClr val="000000"/>
                        </a:solidFill>
                        <a:effectLst/>
                        <a:latin typeface="Calibri"/>
                      </a:endParaRPr>
                    </a:p>
                    <a:p>
                      <a:pPr algn="ctr" fontAlgn="b"/>
                      <a:r>
                        <a:rPr lang="es-CL" sz="1400" b="0" u="none" strike="noStrike" dirty="0">
                          <a:effectLst/>
                        </a:rPr>
                        <a:t>(Promedio de todas las instituciones, % de respuestas positivas)</a:t>
                      </a:r>
                      <a:endParaRPr lang="es-CL" sz="1400" b="0" i="0" u="none" strike="noStrike" dirty="0">
                        <a:solidFill>
                          <a:srgbClr val="000000"/>
                        </a:solidFill>
                        <a:effectLst/>
                        <a:latin typeface="Calibri"/>
                      </a:endParaRPr>
                    </a:p>
                  </a:txBody>
                  <a:tcPr marL="0" marR="0" marT="0" marB="0" anchor="b"/>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571402">
                <a:tc gridSpan="3">
                  <a:txBody>
                    <a:bodyPr/>
                    <a:lstStyle/>
                    <a:p>
                      <a:pPr algn="l" fontAlgn="b"/>
                      <a:endParaRPr lang="es-CL" sz="1400" b="0" i="0" u="none" strike="noStrike" dirty="0">
                        <a:solidFill>
                          <a:srgbClr val="000000"/>
                        </a:solidFill>
                        <a:effectLst/>
                        <a:latin typeface="Calibri"/>
                      </a:endParaRPr>
                    </a:p>
                  </a:txBody>
                  <a:tcPr marL="0" marR="0" marT="0" marB="0" anchor="b"/>
                </a:tc>
                <a:tc hMerge="1">
                  <a:txBody>
                    <a:bodyPr/>
                    <a:lstStyle/>
                    <a:p>
                      <a:pPr algn="l" fontAlgn="b"/>
                      <a:endParaRPr lang="es-CL" sz="1400" b="0" i="0" u="none" strike="noStrike">
                        <a:solidFill>
                          <a:srgbClr val="000000"/>
                        </a:solidFill>
                        <a:effectLst/>
                        <a:latin typeface="Calibri"/>
                      </a:endParaRPr>
                    </a:p>
                  </a:txBody>
                  <a:tcPr marL="0" marR="0" marT="0" marB="0" anchor="b">
                    <a:solidFill>
                      <a:schemeClr val="accent3"/>
                    </a:solidFill>
                  </a:tcPr>
                </a:tc>
                <a:tc hMerge="1">
                  <a:txBody>
                    <a:bodyPr/>
                    <a:lstStyle/>
                    <a:p>
                      <a:pPr algn="l" fontAlgn="b"/>
                      <a:endParaRPr lang="es-CL" sz="1400" b="0" i="0" u="none" strike="noStrike" dirty="0">
                        <a:solidFill>
                          <a:srgbClr val="000000"/>
                        </a:solidFill>
                        <a:effectLst/>
                        <a:latin typeface="Calibri"/>
                      </a:endParaRPr>
                    </a:p>
                  </a:txBody>
                  <a:tcPr marL="0" marR="0" marT="0" marB="0" anchor="b">
                    <a:solidFill>
                      <a:schemeClr val="accent3"/>
                    </a:solidFill>
                  </a:tcPr>
                </a:tc>
                <a:tc>
                  <a:txBody>
                    <a:bodyPr/>
                    <a:lstStyle/>
                    <a:p>
                      <a:pPr algn="ctr" fontAlgn="b"/>
                      <a:r>
                        <a:rPr lang="es-CL" sz="1400" b="1" u="none" strike="noStrike" dirty="0">
                          <a:solidFill>
                            <a:schemeClr val="bg1"/>
                          </a:solidFill>
                          <a:effectLst/>
                        </a:rPr>
                        <a:t>Capacidades</a:t>
                      </a:r>
                      <a:endParaRPr lang="es-CL" sz="1400" b="1" i="0" u="none" strike="noStrike" dirty="0">
                        <a:solidFill>
                          <a:schemeClr val="bg1"/>
                        </a:solidFill>
                        <a:effectLst/>
                        <a:latin typeface="Calibri"/>
                      </a:endParaRPr>
                    </a:p>
                  </a:txBody>
                  <a:tcPr marL="0" marR="0" marT="0" marB="0" anchor="b">
                    <a:solidFill>
                      <a:schemeClr val="accent3"/>
                    </a:solidFill>
                  </a:tcPr>
                </a:tc>
                <a:tc>
                  <a:txBody>
                    <a:bodyPr/>
                    <a:lstStyle/>
                    <a:p>
                      <a:pPr algn="ctr" fontAlgn="b"/>
                      <a:r>
                        <a:rPr lang="es-CL" sz="1400" b="1" u="none" strike="noStrike">
                          <a:solidFill>
                            <a:schemeClr val="bg1"/>
                          </a:solidFill>
                          <a:effectLst/>
                        </a:rPr>
                        <a:t>Integridad</a:t>
                      </a:r>
                      <a:endParaRPr lang="es-CL" sz="1400" b="1" i="0" u="none" strike="noStrike">
                        <a:solidFill>
                          <a:schemeClr val="bg1"/>
                        </a:solidFill>
                        <a:effectLst/>
                        <a:latin typeface="Calibri"/>
                      </a:endParaRPr>
                    </a:p>
                  </a:txBody>
                  <a:tcPr marL="0" marR="0" marT="0" marB="0" anchor="b">
                    <a:solidFill>
                      <a:schemeClr val="accent3"/>
                    </a:solidFill>
                  </a:tcPr>
                </a:tc>
                <a:tc>
                  <a:txBody>
                    <a:bodyPr/>
                    <a:lstStyle/>
                    <a:p>
                      <a:pPr algn="ctr" fontAlgn="b"/>
                      <a:r>
                        <a:rPr lang="es-CL" sz="1400" b="1" u="none" strike="noStrike" dirty="0">
                          <a:solidFill>
                            <a:schemeClr val="bg1"/>
                          </a:solidFill>
                          <a:effectLst/>
                        </a:rPr>
                        <a:t>Orientación al bien común</a:t>
                      </a:r>
                      <a:endParaRPr lang="es-CL" sz="1400" b="1" i="0" u="none" strike="noStrike" dirty="0">
                        <a:solidFill>
                          <a:schemeClr val="bg1"/>
                        </a:solidFill>
                        <a:effectLst/>
                        <a:latin typeface="Calibri"/>
                      </a:endParaRPr>
                    </a:p>
                  </a:txBody>
                  <a:tcPr marL="0" marR="0" marT="0" marB="0" anchor="b">
                    <a:solidFill>
                      <a:schemeClr val="accent3"/>
                    </a:solidFill>
                  </a:tcPr>
                </a:tc>
              </a:tr>
              <a:tr h="324660">
                <a:tc rowSpan="4">
                  <a:txBody>
                    <a:bodyPr/>
                    <a:lstStyle/>
                    <a:p>
                      <a:pPr algn="l" fontAlgn="b"/>
                      <a:r>
                        <a:rPr lang="es-CL" sz="1400" u="none" strike="noStrike" dirty="0">
                          <a:effectLst/>
                        </a:rPr>
                        <a:t>En términos generales, ¿Ud. cree que el acceso a la información pública, en nuestro país es…</a:t>
                      </a:r>
                      <a:endParaRPr lang="es-CL" sz="1400" b="0" i="0" u="none" strike="noStrike" dirty="0">
                        <a:solidFill>
                          <a:srgbClr val="000000"/>
                        </a:solidFill>
                        <a:effectLst/>
                        <a:latin typeface="Calibri"/>
                      </a:endParaRPr>
                    </a:p>
                  </a:txBody>
                  <a:tcPr marL="0" marR="0" marT="0" marB="0" anchor="ctr"/>
                </a:tc>
                <a:tc rowSpan="2">
                  <a:txBody>
                    <a:bodyPr/>
                    <a:lstStyle/>
                    <a:p>
                      <a:pPr algn="l" fontAlgn="b"/>
                      <a:r>
                        <a:rPr lang="es-CL" sz="1400" u="none" strike="noStrike" dirty="0" smtClean="0">
                          <a:effectLst/>
                        </a:rPr>
                        <a:t> Útil</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CL" sz="1400" u="none" strike="noStrike" dirty="0">
                          <a:effectLst/>
                        </a:rPr>
                        <a:t>Sí</a:t>
                      </a:r>
                      <a:endParaRPr lang="es-CL" sz="1400" b="0" i="0" u="none" strike="noStrike" dirty="0">
                        <a:solidFill>
                          <a:srgbClr val="000000"/>
                        </a:solidFill>
                        <a:effectLst/>
                        <a:latin typeface="Calibri"/>
                      </a:endParaRPr>
                    </a:p>
                  </a:txBody>
                  <a:tcPr marL="0" marR="0" marT="0" marB="0" anchor="ctr">
                    <a:solidFill>
                      <a:schemeClr val="bg1">
                        <a:lumMod val="95000"/>
                      </a:schemeClr>
                    </a:solidFill>
                  </a:tcPr>
                </a:tc>
                <a:tc>
                  <a:txBody>
                    <a:bodyPr/>
                    <a:lstStyle/>
                    <a:p>
                      <a:pPr algn="ctr" fontAlgn="b"/>
                      <a:r>
                        <a:rPr lang="es-CL" sz="1400" u="none" strike="noStrike">
                          <a:effectLst/>
                        </a:rPr>
                        <a:t>24%</a:t>
                      </a:r>
                      <a:endParaRPr lang="es-CL" sz="1400" b="0" i="0" u="none" strike="noStrike">
                        <a:solidFill>
                          <a:srgbClr val="000000"/>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effectLst/>
                        </a:rPr>
                        <a:t>12%</a:t>
                      </a:r>
                      <a:endParaRPr lang="es-CL" sz="1400" b="0" i="0" u="none" strike="noStrike" dirty="0">
                        <a:solidFill>
                          <a:srgbClr val="000000"/>
                        </a:solidFill>
                        <a:effectLst/>
                        <a:latin typeface="Calibri"/>
                      </a:endParaRPr>
                    </a:p>
                  </a:txBody>
                  <a:tcPr marL="0" marR="0" marT="0" marB="0" anchor="b">
                    <a:solidFill>
                      <a:schemeClr val="bg1">
                        <a:lumMod val="95000"/>
                      </a:schemeClr>
                    </a:solidFill>
                  </a:tcPr>
                </a:tc>
                <a:tc>
                  <a:txBody>
                    <a:bodyPr/>
                    <a:lstStyle/>
                    <a:p>
                      <a:pPr algn="ctr" fontAlgn="b"/>
                      <a:r>
                        <a:rPr lang="es-CL" sz="1400" u="none" strike="noStrike" dirty="0">
                          <a:effectLst/>
                        </a:rPr>
                        <a:t>13%</a:t>
                      </a:r>
                      <a:endParaRPr lang="es-CL" sz="1400" b="0" i="0" u="none" strike="noStrike" dirty="0">
                        <a:solidFill>
                          <a:srgbClr val="000000"/>
                        </a:solidFill>
                        <a:effectLst/>
                        <a:latin typeface="Calibri"/>
                      </a:endParaRPr>
                    </a:p>
                  </a:txBody>
                  <a:tcPr marL="0" marR="0" marT="0" marB="0" anchor="b">
                    <a:solidFill>
                      <a:schemeClr val="bg1">
                        <a:lumMod val="95000"/>
                      </a:schemeClr>
                    </a:solidFill>
                  </a:tcPr>
                </a:tc>
              </a:tr>
              <a:tr h="324660">
                <a:tc vMerge="1">
                  <a:txBody>
                    <a:bodyPr/>
                    <a:lstStyle/>
                    <a:p>
                      <a:pPr algn="l" fontAlgn="b"/>
                      <a:endParaRPr lang="es-CL" sz="1100" b="0" i="0" u="none" strike="noStrike">
                        <a:solidFill>
                          <a:srgbClr val="000000"/>
                        </a:solidFill>
                        <a:effectLst/>
                        <a:latin typeface="Calibri"/>
                      </a:endParaRPr>
                    </a:p>
                  </a:txBody>
                  <a:tcPr marL="0" marR="0" marT="0" marB="0" anchor="b"/>
                </a:tc>
                <a:tc vMerge="1">
                  <a:txBody>
                    <a:bodyPr/>
                    <a:lstStyle/>
                    <a:p>
                      <a:pPr algn="l" fontAlgn="b"/>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CL" sz="1400" u="none" strike="noStrike" dirty="0">
                          <a:effectLst/>
                        </a:rPr>
                        <a:t>No</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15%</a:t>
                      </a:r>
                      <a:endParaRPr lang="es-CL" sz="14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8%</a:t>
                      </a:r>
                      <a:endParaRPr lang="es-CL" sz="14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8%</a:t>
                      </a:r>
                      <a:endParaRPr lang="es-CL" sz="14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solidFill>
                      <a:schemeClr val="bg1">
                        <a:lumMod val="95000"/>
                      </a:schemeClr>
                    </a:solidFill>
                  </a:tcPr>
                </a:tc>
              </a:tr>
              <a:tr h="324660">
                <a:tc vMerge="1">
                  <a:txBody>
                    <a:bodyPr/>
                    <a:lstStyle/>
                    <a:p>
                      <a:pPr algn="l" fontAlgn="b"/>
                      <a:endParaRPr lang="es-CL" sz="1100" b="0" i="0" u="none" strike="noStrike">
                        <a:solidFill>
                          <a:srgbClr val="000000"/>
                        </a:solidFill>
                        <a:effectLst/>
                        <a:latin typeface="Calibri"/>
                      </a:endParaRPr>
                    </a:p>
                  </a:txBody>
                  <a:tcPr marL="0" marR="0" marT="0" marB="0" anchor="b"/>
                </a:tc>
                <a:tc rowSpan="2">
                  <a:txBody>
                    <a:bodyPr/>
                    <a:lstStyle/>
                    <a:p>
                      <a:pPr algn="l" fontAlgn="b"/>
                      <a:r>
                        <a:rPr lang="es-CL" sz="1400" u="none" strike="noStrike" dirty="0" smtClean="0">
                          <a:effectLst/>
                        </a:rPr>
                        <a:t> Necesario</a:t>
                      </a:r>
                      <a:endParaRPr lang="es-CL" sz="14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CL" sz="1400" u="none" strike="noStrike" dirty="0">
                          <a:effectLst/>
                        </a:rPr>
                        <a:t>Sí</a:t>
                      </a:r>
                      <a:endParaRPr lang="es-CL" sz="14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s-CL" sz="1400" u="none" strike="noStrike" dirty="0">
                          <a:effectLst/>
                        </a:rPr>
                        <a:t>23%</a:t>
                      </a:r>
                      <a:endParaRPr lang="es-CL" sz="1400" b="0" i="0" u="none" strike="noStrike" dirty="0">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s-CL" sz="1400" u="none" strike="noStrike" dirty="0">
                          <a:effectLst/>
                        </a:rPr>
                        <a:t>12%</a:t>
                      </a:r>
                      <a:endParaRPr lang="es-CL" sz="1400" b="0" i="0" u="none" strike="noStrike" dirty="0">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s-CL" sz="1400" u="none" strike="noStrike" dirty="0">
                          <a:effectLst/>
                        </a:rPr>
                        <a:t>12%</a:t>
                      </a:r>
                      <a:endParaRPr lang="es-CL" sz="1400" b="0" i="0" u="none" strike="noStrike" dirty="0">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solidFill>
                      <a:schemeClr val="bg1">
                        <a:lumMod val="95000"/>
                      </a:schemeClr>
                    </a:solidFill>
                  </a:tcPr>
                </a:tc>
              </a:tr>
              <a:tr h="324660">
                <a:tc vMerge="1">
                  <a:txBody>
                    <a:bodyPr/>
                    <a:lstStyle/>
                    <a:p>
                      <a:pPr algn="l" fontAlgn="b"/>
                      <a:endParaRPr lang="es-CL" sz="1100" b="0" i="0" u="none" strike="noStrike" dirty="0">
                        <a:solidFill>
                          <a:srgbClr val="000000"/>
                        </a:solidFill>
                        <a:effectLst/>
                        <a:latin typeface="Calibri"/>
                      </a:endParaRPr>
                    </a:p>
                  </a:txBody>
                  <a:tcPr marL="0" marR="0" marT="0" marB="0" anchor="b"/>
                </a:tc>
                <a:tc vMerge="1">
                  <a:txBody>
                    <a:bodyPr/>
                    <a:lstStyle/>
                    <a:p>
                      <a:pPr algn="l" fontAlgn="b"/>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CL" sz="1400" u="none" strike="noStrike" dirty="0">
                          <a:effectLst/>
                        </a:rPr>
                        <a:t>No</a:t>
                      </a:r>
                      <a:endParaRPr lang="es-CL" sz="1400" b="0" i="0" u="none" strike="noStrike" dirty="0">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15%</a:t>
                      </a:r>
                      <a:endParaRPr lang="es-CL" sz="14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7%</a:t>
                      </a:r>
                      <a:endParaRPr lang="es-CL" sz="14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CL" sz="1400" u="none" strike="noStrike" dirty="0">
                          <a:effectLst/>
                        </a:rPr>
                        <a:t>8%</a:t>
                      </a:r>
                      <a:endParaRPr lang="es-CL" sz="140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7" name="3 Título"/>
          <p:cNvSpPr>
            <a:spLocks noGrp="1"/>
          </p:cNvSpPr>
          <p:nvPr>
            <p:ph type="title"/>
          </p:nvPr>
        </p:nvSpPr>
        <p:spPr>
          <a:xfrm>
            <a:off x="0" y="19050"/>
            <a:ext cx="8243888" cy="714375"/>
          </a:xfrm>
        </p:spPr>
        <p:txBody>
          <a:bodyPr rtlCol="0">
            <a:noAutofit/>
          </a:bodyPr>
          <a:lstStyle/>
          <a:p>
            <a:pPr algn="l" eaLnBrk="1" fontAlgn="auto" hangingPunct="1">
              <a:spcAft>
                <a:spcPts val="0"/>
              </a:spcAft>
              <a:defRPr/>
            </a:pPr>
            <a:r>
              <a:rPr lang="es-CL" sz="2400" b="1" dirty="0" smtClean="0">
                <a:solidFill>
                  <a:schemeClr val="accent5">
                    <a:lumMod val="60000"/>
                    <a:lumOff val="40000"/>
                  </a:schemeClr>
                </a:solidFill>
                <a:latin typeface="Century Gothic" pitchFamily="34" charset="0"/>
              </a:rPr>
              <a:t>Elementos Conceptuales de Corrupción</a:t>
            </a:r>
            <a:endParaRPr lang="es-CL" sz="2400" b="1" dirty="0">
              <a:solidFill>
                <a:schemeClr val="accent5">
                  <a:lumMod val="60000"/>
                  <a:lumOff val="40000"/>
                </a:schemeClr>
              </a:solidFill>
              <a:latin typeface="Century Gothic" pitchFamily="34" charset="0"/>
            </a:endParaRPr>
          </a:p>
        </p:txBody>
      </p:sp>
      <p:graphicFrame>
        <p:nvGraphicFramePr>
          <p:cNvPr id="10" name="9 Tabla"/>
          <p:cNvGraphicFramePr>
            <a:graphicFrameLocks noGrp="1"/>
          </p:cNvGraphicFramePr>
          <p:nvPr/>
        </p:nvGraphicFramePr>
        <p:xfrm>
          <a:off x="315913" y="3068638"/>
          <a:ext cx="8545512" cy="3371850"/>
        </p:xfrm>
        <a:graphic>
          <a:graphicData uri="http://schemas.openxmlformats.org/drawingml/2006/table">
            <a:tbl>
              <a:tblPr firstRow="1" firstCol="1" bandRow="1">
                <a:tableStyleId>{00A15C55-8517-42AA-B614-E9B94910E393}</a:tableStyleId>
              </a:tblPr>
              <a:tblGrid>
                <a:gridCol w="3194749"/>
                <a:gridCol w="5350763"/>
              </a:tblGrid>
              <a:tr h="394798">
                <a:tc>
                  <a:txBody>
                    <a:bodyPr/>
                    <a:lstStyle/>
                    <a:p>
                      <a:r>
                        <a:rPr lang="en-US" sz="1600" b="1" baseline="0" dirty="0" err="1" smtClean="0"/>
                        <a:t>Concepto</a:t>
                      </a:r>
                      <a:endParaRPr lang="en-US" sz="1600" b="1" baseline="0" dirty="0" smtClean="0"/>
                    </a:p>
                  </a:txBody>
                  <a:tcPr marL="91458" marR="91458" marT="45721" marB="45721"/>
                </a:tc>
                <a:tc>
                  <a:txBody>
                    <a:bodyPr/>
                    <a:lstStyle/>
                    <a:p>
                      <a:r>
                        <a:rPr lang="en-US" sz="1600" b="1" dirty="0" err="1" smtClean="0"/>
                        <a:t>Preguntas</a:t>
                      </a:r>
                      <a:r>
                        <a:rPr lang="en-US" sz="1600" b="1" baseline="0" dirty="0" smtClean="0"/>
                        <a:t> </a:t>
                      </a:r>
                      <a:r>
                        <a:rPr lang="en-US" sz="1600" b="1" baseline="0" dirty="0" err="1" smtClean="0"/>
                        <a:t>incorporadas</a:t>
                      </a:r>
                      <a:endParaRPr lang="en-US" sz="1600" b="1" dirty="0" smtClean="0"/>
                    </a:p>
                  </a:txBody>
                  <a:tcPr marL="91458" marR="91458" marT="45721" marB="45721"/>
                </a:tc>
              </a:tr>
              <a:tr h="730261">
                <a:tc>
                  <a:txBody>
                    <a:bodyPr/>
                    <a:lstStyle/>
                    <a:p>
                      <a:pPr algn="just"/>
                      <a:r>
                        <a:rPr lang="en-US" sz="1400" b="0" baseline="0" dirty="0" err="1" smtClean="0"/>
                        <a:t>Percepción</a:t>
                      </a:r>
                      <a:r>
                        <a:rPr lang="en-US" sz="1400" b="0" baseline="0" dirty="0" smtClean="0"/>
                        <a:t> general de </a:t>
                      </a:r>
                      <a:r>
                        <a:rPr lang="en-US" sz="1400" b="0" baseline="0" dirty="0" err="1" smtClean="0"/>
                        <a:t>corrupción</a:t>
                      </a:r>
                      <a:r>
                        <a:rPr lang="en-US" sz="1400" b="0" baseline="0" dirty="0" smtClean="0"/>
                        <a:t> en el sector </a:t>
                      </a:r>
                      <a:r>
                        <a:rPr lang="en-US" sz="1400" b="0" baseline="0" dirty="0" err="1" smtClean="0"/>
                        <a:t>público</a:t>
                      </a:r>
                      <a:endParaRPr lang="en-US" sz="1400" b="0" baseline="0" dirty="0" smtClean="0"/>
                    </a:p>
                  </a:txBody>
                  <a:tcPr marL="91458" marR="91458" marT="45721" marB="45721"/>
                </a:tc>
                <a:tc>
                  <a:txBody>
                    <a:bodyPr/>
                    <a:lstStyle/>
                    <a:p>
                      <a:pPr algn="just"/>
                      <a:r>
                        <a:rPr lang="es-CL" sz="1300" dirty="0" smtClean="0"/>
                        <a:t>En una escala del 1 al 10, donde 1 es “nada” y 10 es “mucho” ¿cuán corruptos cree Ud. que son los organismos públicos en Chile? </a:t>
                      </a:r>
                      <a:r>
                        <a:rPr lang="es-CL" sz="1300" b="1" dirty="0" smtClean="0"/>
                        <a:t>(ENT, 2012)</a:t>
                      </a:r>
                      <a:endParaRPr lang="en-US" sz="1300" b="1" dirty="0" smtClean="0"/>
                    </a:p>
                  </a:txBody>
                  <a:tcPr marL="91458" marR="91458" marT="45721" marB="45721"/>
                </a:tc>
              </a:tr>
              <a:tr h="681434">
                <a:tc>
                  <a:txBody>
                    <a:bodyPr/>
                    <a:lstStyle/>
                    <a:p>
                      <a:pPr algn="just"/>
                      <a:r>
                        <a:rPr lang="en-US" sz="1400" b="0" baseline="0" dirty="0" err="1" smtClean="0"/>
                        <a:t>Percepción</a:t>
                      </a:r>
                      <a:r>
                        <a:rPr lang="en-US" sz="1400" b="0" baseline="0" dirty="0" smtClean="0"/>
                        <a:t> </a:t>
                      </a:r>
                      <a:r>
                        <a:rPr lang="en-US" sz="1400" b="0" baseline="0" dirty="0" err="1" smtClean="0"/>
                        <a:t>sobre</a:t>
                      </a:r>
                      <a:r>
                        <a:rPr lang="en-US" sz="1400" b="0" baseline="0" dirty="0" smtClean="0"/>
                        <a:t> la </a:t>
                      </a:r>
                      <a:r>
                        <a:rPr lang="en-US" sz="1400" b="0" baseline="0" dirty="0" err="1" smtClean="0"/>
                        <a:t>penetración</a:t>
                      </a:r>
                      <a:r>
                        <a:rPr lang="en-US" sz="1400" b="0" baseline="0" dirty="0" smtClean="0"/>
                        <a:t> de la </a:t>
                      </a:r>
                      <a:r>
                        <a:rPr lang="en-US" sz="1400" b="0" baseline="0" dirty="0" err="1" smtClean="0"/>
                        <a:t>corrupción</a:t>
                      </a:r>
                      <a:r>
                        <a:rPr lang="en-US" sz="1400" b="0" baseline="0" dirty="0" smtClean="0"/>
                        <a:t> en el sector </a:t>
                      </a:r>
                      <a:r>
                        <a:rPr lang="en-US" sz="1400" b="0" baseline="0" dirty="0" err="1" smtClean="0"/>
                        <a:t>público</a:t>
                      </a:r>
                      <a:endParaRPr lang="en-US" sz="1400" b="0" baseline="0" dirty="0" smtClean="0"/>
                    </a:p>
                  </a:txBody>
                  <a:tcPr marL="91458" marR="91458" marT="45721" marB="45721"/>
                </a:tc>
                <a:tc>
                  <a:txBody>
                    <a:bodyPr/>
                    <a:lstStyle/>
                    <a:p>
                      <a:pPr algn="just"/>
                      <a:r>
                        <a:rPr lang="es-CL" sz="1300" b="0" dirty="0" smtClean="0"/>
                        <a:t>¿Qué tan extendida piensa usted que está la corrupción en los organismos públicos en Chile? </a:t>
                      </a:r>
                      <a:r>
                        <a:rPr lang="es-CL" sz="1300" b="1" dirty="0" smtClean="0"/>
                        <a:t>(Similar a pregunta de Encuesta</a:t>
                      </a:r>
                      <a:r>
                        <a:rPr lang="es-CL" sz="1300" b="1" baseline="0" dirty="0" smtClean="0"/>
                        <a:t> </a:t>
                      </a:r>
                      <a:r>
                        <a:rPr lang="es-CL" sz="1300" b="1" dirty="0" smtClean="0"/>
                        <a:t>CEP, varios</a:t>
                      </a:r>
                      <a:r>
                        <a:rPr lang="es-CL" sz="1300" b="1" baseline="0" dirty="0" smtClean="0"/>
                        <a:t> años</a:t>
                      </a:r>
                      <a:r>
                        <a:rPr lang="es-CL" sz="1300" b="1" dirty="0" smtClean="0"/>
                        <a:t>)</a:t>
                      </a:r>
                      <a:endParaRPr lang="es-CL" sz="1300" b="1" dirty="0"/>
                    </a:p>
                  </a:txBody>
                  <a:tcPr marL="91458" marR="91458" marT="45721" marB="45721"/>
                </a:tc>
              </a:tr>
              <a:tr h="883923">
                <a:tc>
                  <a:txBody>
                    <a:bodyPr/>
                    <a:lstStyle/>
                    <a:p>
                      <a:pPr algn="just"/>
                      <a:r>
                        <a:rPr lang="en-US" sz="1400" b="0" dirty="0" err="1" smtClean="0"/>
                        <a:t>Percepción</a:t>
                      </a:r>
                      <a:r>
                        <a:rPr lang="en-US" sz="1400" b="0" baseline="0" dirty="0" smtClean="0"/>
                        <a:t> </a:t>
                      </a:r>
                      <a:r>
                        <a:rPr lang="en-US" sz="1400" b="0" baseline="0" dirty="0" err="1" smtClean="0"/>
                        <a:t>sobre</a:t>
                      </a:r>
                      <a:r>
                        <a:rPr lang="en-US" sz="1400" b="0" baseline="0" dirty="0" smtClean="0"/>
                        <a:t> la </a:t>
                      </a:r>
                      <a:r>
                        <a:rPr lang="en-US" sz="1400" b="0" baseline="0" dirty="0" err="1" smtClean="0"/>
                        <a:t>capacidad</a:t>
                      </a:r>
                      <a:r>
                        <a:rPr lang="en-US" sz="1400" b="0" baseline="0" dirty="0" smtClean="0"/>
                        <a:t> para </a:t>
                      </a:r>
                      <a:r>
                        <a:rPr lang="en-US" sz="1400" b="0" baseline="0" dirty="0" err="1" smtClean="0"/>
                        <a:t>detectar</a:t>
                      </a:r>
                      <a:r>
                        <a:rPr lang="en-US" sz="1400" b="0" baseline="0" dirty="0" smtClean="0"/>
                        <a:t> </a:t>
                      </a:r>
                      <a:r>
                        <a:rPr lang="en-US" sz="1400" b="0" baseline="0" dirty="0" err="1" smtClean="0"/>
                        <a:t>casos</a:t>
                      </a:r>
                      <a:r>
                        <a:rPr lang="en-US" sz="1400" b="0" baseline="0" dirty="0" smtClean="0"/>
                        <a:t> de </a:t>
                      </a:r>
                      <a:r>
                        <a:rPr lang="en-US" sz="1400" b="0" baseline="0" dirty="0" err="1" smtClean="0"/>
                        <a:t>corrupción</a:t>
                      </a:r>
                      <a:endParaRPr lang="en-US" sz="1400" b="0" dirty="0" smtClean="0"/>
                    </a:p>
                  </a:txBody>
                  <a:tcPr marL="91458" marR="91458" marT="45721" marB="45721"/>
                </a:tc>
                <a:tc>
                  <a:txBody>
                    <a:bodyPr/>
                    <a:lstStyle/>
                    <a:p>
                      <a:pPr algn="just"/>
                      <a:r>
                        <a:rPr lang="es-CL" sz="1300" dirty="0" smtClean="0"/>
                        <a:t>Ud. diría que hoy en día, los casos de corrupción ¿son más fáciles de detectar, ni más fáciles ni más difíciles de detectar o son más difíciles de detectar que hace cinco años atrás? </a:t>
                      </a:r>
                      <a:r>
                        <a:rPr lang="es-CL" sz="1300" b="1" dirty="0" smtClean="0"/>
                        <a:t>(Adaptación Encuesta IPSOS Perú, varios años)</a:t>
                      </a:r>
                      <a:endParaRPr lang="en-US" sz="1300" b="1" dirty="0" smtClean="0"/>
                    </a:p>
                  </a:txBody>
                  <a:tcPr marL="91458" marR="91458" marT="45721" marB="45721"/>
                </a:tc>
              </a:tr>
              <a:tr h="681434">
                <a:tc>
                  <a:txBody>
                    <a:bodyPr/>
                    <a:lstStyle/>
                    <a:p>
                      <a:pPr algn="just"/>
                      <a:r>
                        <a:rPr lang="en-US" sz="1400" b="0" dirty="0" err="1" smtClean="0"/>
                        <a:t>Percepción</a:t>
                      </a:r>
                      <a:r>
                        <a:rPr lang="en-US" sz="1400" b="0" dirty="0" smtClean="0"/>
                        <a:t> de </a:t>
                      </a:r>
                      <a:r>
                        <a:rPr lang="en-US" sz="1400" b="0" dirty="0" err="1" smtClean="0"/>
                        <a:t>castigo</a:t>
                      </a:r>
                      <a:r>
                        <a:rPr lang="en-US" sz="1400" b="0" dirty="0" smtClean="0"/>
                        <a:t> o </a:t>
                      </a:r>
                      <a:r>
                        <a:rPr lang="en-US" sz="1400" b="0" dirty="0" err="1" smtClean="0"/>
                        <a:t>impunidad</a:t>
                      </a:r>
                      <a:r>
                        <a:rPr lang="en-US" sz="1400" b="0" dirty="0" smtClean="0"/>
                        <a:t> de los </a:t>
                      </a:r>
                      <a:r>
                        <a:rPr lang="en-US" sz="1400" b="0" dirty="0" err="1" smtClean="0"/>
                        <a:t>actos</a:t>
                      </a:r>
                      <a:r>
                        <a:rPr lang="en-US" sz="1400" b="0" dirty="0" smtClean="0"/>
                        <a:t> de </a:t>
                      </a:r>
                      <a:r>
                        <a:rPr lang="en-US" sz="1400" b="0" dirty="0" err="1" smtClean="0"/>
                        <a:t>corrupción</a:t>
                      </a:r>
                      <a:endParaRPr lang="en-US" sz="1400" b="0" dirty="0" smtClean="0"/>
                    </a:p>
                  </a:txBody>
                  <a:tcPr marL="91458" marR="91458" marT="45721" marB="45721"/>
                </a:tc>
                <a:tc>
                  <a:txBody>
                    <a:bodyPr/>
                    <a:lstStyle/>
                    <a:p>
                      <a:pPr algn="just"/>
                      <a:r>
                        <a:rPr lang="es-CL" sz="1300" dirty="0" smtClean="0"/>
                        <a:t>¿Ud. cree que quienes cometen actos de corrupción en general son castigados o más bien quedan impunes? </a:t>
                      </a:r>
                      <a:r>
                        <a:rPr lang="es-CL" sz="1300" b="1" dirty="0" smtClean="0"/>
                        <a:t>(Elaboración propia)</a:t>
                      </a:r>
                      <a:endParaRPr lang="en-US" sz="1300" b="1" dirty="0" smtClean="0"/>
                    </a:p>
                  </a:txBody>
                  <a:tcPr marL="91458" marR="91458" marT="45721" marB="45721"/>
                </a:tc>
              </a:tr>
            </a:tbl>
          </a:graphicData>
        </a:graphic>
      </p:graphicFrame>
      <p:sp>
        <p:nvSpPr>
          <p:cNvPr id="131095" name="1 Rectángulo"/>
          <p:cNvSpPr>
            <a:spLocks noChangeArrowheads="1"/>
          </p:cNvSpPr>
          <p:nvPr/>
        </p:nvSpPr>
        <p:spPr bwMode="auto">
          <a:xfrm>
            <a:off x="255588" y="908050"/>
            <a:ext cx="86661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L" altLang="es-CL" sz="2000">
                <a:solidFill>
                  <a:srgbClr val="000000"/>
                </a:solidFill>
                <a:latin typeface="Calibri" pitchFamily="34" charset="0"/>
              </a:rPr>
              <a:t>Dado el contexto social actual, donde múltiples casos de corrupción, colusión y malas prácticas han sido detectadas tanto en el sector público como en el privado, se incluyeron algunas variables para explorar el fenómeno y explorar la potencial relación entre las percepciones de corrupción y la transparencia. </a:t>
            </a:r>
          </a:p>
          <a:p>
            <a:pPr algn="ctr"/>
            <a:endParaRPr lang="es-CL" altLang="es-CL" sz="2000">
              <a:solidFill>
                <a:srgbClr val="000000"/>
              </a:solidFill>
              <a:latin typeface="Calibri" pitchFamily="34" charset="0"/>
            </a:endParaRPr>
          </a:p>
          <a:p>
            <a:pPr algn="ctr"/>
            <a:r>
              <a:rPr lang="es-CL" altLang="es-CL" sz="2000">
                <a:solidFill>
                  <a:srgbClr val="000000"/>
                </a:solidFill>
                <a:latin typeface="Calibri" pitchFamily="34" charset="0"/>
              </a:rPr>
              <a:t>Se incluyeron las siguientes variables:</a:t>
            </a:r>
          </a:p>
          <a:p>
            <a:pPr algn="ctr"/>
            <a:endParaRPr lang="es-CL" altLang="es-CL" sz="2000">
              <a:solidFill>
                <a:srgbClr val="000000"/>
              </a:solidFill>
              <a:latin typeface="Calibr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57188" y="214313"/>
            <a:ext cx="6500812"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PERCEPCIÓN DE CORRUPCIÓN EN EL SECTOR PÚBLICO</a:t>
            </a:r>
            <a:endParaRPr lang="es-CL" sz="2800" b="1" dirty="0">
              <a:solidFill>
                <a:schemeClr val="accent5">
                  <a:lumMod val="60000"/>
                  <a:lumOff val="40000"/>
                </a:schemeClr>
              </a:solidFill>
              <a:latin typeface="Century Gothic" pitchFamily="34" charset="0"/>
            </a:endParaRPr>
          </a:p>
        </p:txBody>
      </p:sp>
      <p:graphicFrame>
        <p:nvGraphicFramePr>
          <p:cNvPr id="2" name="1 Tabla"/>
          <p:cNvGraphicFramePr>
            <a:graphicFrameLocks noGrp="1"/>
          </p:cNvGraphicFramePr>
          <p:nvPr/>
        </p:nvGraphicFramePr>
        <p:xfrm>
          <a:off x="6372225" y="1090613"/>
          <a:ext cx="1655764" cy="609600"/>
        </p:xfrm>
        <a:graphic>
          <a:graphicData uri="http://schemas.openxmlformats.org/drawingml/2006/table">
            <a:tbl>
              <a:tblPr firstRow="1" bandRow="1">
                <a:tableStyleId>{5C22544A-7EE6-4342-B048-85BDC9FD1C3A}</a:tableStyleId>
              </a:tblPr>
              <a:tblGrid>
                <a:gridCol w="827882"/>
                <a:gridCol w="827882"/>
              </a:tblGrid>
              <a:tr h="252028">
                <a:tc>
                  <a:txBody>
                    <a:bodyPr/>
                    <a:lstStyle/>
                    <a:p>
                      <a:r>
                        <a:rPr lang="es-CL" sz="1400" dirty="0" smtClean="0"/>
                        <a:t>2015</a:t>
                      </a:r>
                      <a:endParaRPr lang="es-CL" sz="1400" dirty="0"/>
                    </a:p>
                  </a:txBody>
                  <a:tcPr marL="91417" marR="914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smtClean="0"/>
                        <a:t>2012</a:t>
                      </a:r>
                    </a:p>
                  </a:txBody>
                  <a:tcPr marL="91417" marR="91417"/>
                </a:tc>
              </a:tr>
              <a:tr h="252028">
                <a:tc>
                  <a:txBody>
                    <a:bodyPr/>
                    <a:lstStyle/>
                    <a:p>
                      <a:r>
                        <a:rPr lang="es-CL" sz="1400" dirty="0" smtClean="0"/>
                        <a:t>6,96</a:t>
                      </a:r>
                      <a:endParaRPr lang="es-CL" sz="1400" dirty="0"/>
                    </a:p>
                  </a:txBody>
                  <a:tcPr marL="91417" marR="91417"/>
                </a:tc>
                <a:tc>
                  <a:txBody>
                    <a:bodyPr/>
                    <a:lstStyle/>
                    <a:p>
                      <a:r>
                        <a:rPr lang="es-CL" sz="1400" dirty="0" smtClean="0"/>
                        <a:t>6,60</a:t>
                      </a:r>
                      <a:endParaRPr lang="es-CL" sz="1400" dirty="0"/>
                    </a:p>
                  </a:txBody>
                  <a:tcPr marL="91417" marR="91417"/>
                </a:tc>
              </a:tr>
            </a:tbl>
          </a:graphicData>
        </a:graphic>
      </p:graphicFrame>
      <p:sp>
        <p:nvSpPr>
          <p:cNvPr id="132112"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132113" name="6 Objeto"/>
          <p:cNvGraphicFramePr>
            <a:graphicFrameLocks/>
          </p:cNvGraphicFramePr>
          <p:nvPr/>
        </p:nvGraphicFramePr>
        <p:xfrm>
          <a:off x="5776913" y="1878013"/>
          <a:ext cx="3073400" cy="4565650"/>
        </p:xfrm>
        <a:graphic>
          <a:graphicData uri="http://schemas.openxmlformats.org/presentationml/2006/ole">
            <mc:AlternateContent xmlns:mc="http://schemas.openxmlformats.org/markup-compatibility/2006">
              <mc:Choice xmlns:v="urn:schemas-microsoft-com:vml" Requires="v">
                <p:oleObj spid="_x0000_s132136" r:id="rId5" imgW="3072650" imgH="4566300" progId="Excel.Chart.8">
                  <p:embed/>
                </p:oleObj>
              </mc:Choice>
              <mc:Fallback>
                <p:oleObj r:id="rId5" imgW="3072650" imgH="4566300" progId="Excel.Chart.8">
                  <p:embed/>
                  <p:pic>
                    <p:nvPicPr>
                      <p:cNvPr id="0" name="6 Objet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6913" y="1878013"/>
                        <a:ext cx="307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2114" name="11 Gráfico"/>
          <p:cNvGraphicFramePr>
            <a:graphicFrameLocks/>
          </p:cNvGraphicFramePr>
          <p:nvPr/>
        </p:nvGraphicFramePr>
        <p:xfrm>
          <a:off x="198438" y="3594100"/>
          <a:ext cx="5432425" cy="2844800"/>
        </p:xfrm>
        <a:graphic>
          <a:graphicData uri="http://schemas.openxmlformats.org/presentationml/2006/ole">
            <mc:AlternateContent xmlns:mc="http://schemas.openxmlformats.org/markup-compatibility/2006">
              <mc:Choice xmlns:v="urn:schemas-microsoft-com:vml" Requires="v">
                <p:oleObj spid="_x0000_s132137" name="Hoja de cálculo" r:id="rId7" imgW="5432007" imgH="2840982" progId="Excel.Sheet.8">
                  <p:embed/>
                </p:oleObj>
              </mc:Choice>
              <mc:Fallback>
                <p:oleObj name="Hoja de cálculo" r:id="rId7" imgW="5432007" imgH="2840982" progId="Excel.Sheet.8">
                  <p:embed/>
                  <p:pic>
                    <p:nvPicPr>
                      <p:cNvPr id="0" name="11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438" y="3594100"/>
                        <a:ext cx="54324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2127" name="Gráfico 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8" y="1052512"/>
            <a:ext cx="5258865" cy="252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derecha"/>
          <p:cNvSpPr/>
          <p:nvPr/>
        </p:nvSpPr>
        <p:spPr>
          <a:xfrm>
            <a:off x="5364163" y="1052513"/>
            <a:ext cx="863600"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dirty="0">
                <a:solidFill>
                  <a:prstClr val="white"/>
                </a:solidFill>
              </a:rPr>
              <a:t>media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133122" name="3 Título"/>
          <p:cNvSpPr txBox="1">
            <a:spLocks/>
          </p:cNvSpPr>
          <p:nvPr/>
        </p:nvSpPr>
        <p:spPr bwMode="auto">
          <a:xfrm>
            <a:off x="357188" y="214313"/>
            <a:ext cx="65008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L" altLang="es-CL" sz="2800" b="1">
                <a:solidFill>
                  <a:srgbClr val="4181D0"/>
                </a:solidFill>
                <a:latin typeface="Century Gothic" pitchFamily="34" charset="0"/>
              </a:rPr>
              <a:t>PERCEPCIÓN DE CORRUPCIÓN EN EL SECTOR PÚBLICO</a:t>
            </a:r>
          </a:p>
        </p:txBody>
      </p:sp>
      <p:graphicFrame>
        <p:nvGraphicFramePr>
          <p:cNvPr id="133123" name="13 Gráfico"/>
          <p:cNvGraphicFramePr>
            <a:graphicFrameLocks/>
          </p:cNvGraphicFramePr>
          <p:nvPr/>
        </p:nvGraphicFramePr>
        <p:xfrm>
          <a:off x="200025" y="1722438"/>
          <a:ext cx="4673600" cy="3557587"/>
        </p:xfrm>
        <a:graphic>
          <a:graphicData uri="http://schemas.openxmlformats.org/presentationml/2006/ole">
            <mc:AlternateContent xmlns:mc="http://schemas.openxmlformats.org/markup-compatibility/2006">
              <mc:Choice xmlns:v="urn:schemas-microsoft-com:vml" Requires="v">
                <p:oleObj spid="_x0000_s133132" r:id="rId5" imgW="4676037" imgH="3560373" progId="Excel.Chart.8">
                  <p:embed/>
                </p:oleObj>
              </mc:Choice>
              <mc:Fallback>
                <p:oleObj r:id="rId5" imgW="4676037" imgH="3560373" progId="Excel.Chart.8">
                  <p:embed/>
                  <p:pic>
                    <p:nvPicPr>
                      <p:cNvPr id="0" name="13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1722438"/>
                        <a:ext cx="4673600"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1 Rectángulo redondeado"/>
          <p:cNvSpPr/>
          <p:nvPr/>
        </p:nvSpPr>
        <p:spPr>
          <a:xfrm>
            <a:off x="5292725" y="1916113"/>
            <a:ext cx="3600450" cy="3168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400" dirty="0">
                <a:solidFill>
                  <a:prstClr val="white"/>
                </a:solidFill>
              </a:rPr>
              <a:t>La encuesta CEP de abril 2015 realizó la siguiente pregunta:</a:t>
            </a:r>
          </a:p>
          <a:p>
            <a:pPr algn="ctr">
              <a:defRPr/>
            </a:pPr>
            <a:endParaRPr lang="es-CL" sz="1400" dirty="0">
              <a:solidFill>
                <a:prstClr val="white"/>
              </a:solidFill>
            </a:endParaRPr>
          </a:p>
          <a:p>
            <a:pPr algn="ctr">
              <a:defRPr/>
            </a:pPr>
            <a:r>
              <a:rPr lang="es-CL" sz="1400" i="1" dirty="0">
                <a:solidFill>
                  <a:prstClr val="white"/>
                </a:solidFill>
              </a:rPr>
              <a:t>Respecto de </a:t>
            </a:r>
            <a:r>
              <a:rPr lang="es-CL" sz="1400" i="1" u="sng" dirty="0">
                <a:solidFill>
                  <a:prstClr val="white"/>
                </a:solidFill>
              </a:rPr>
              <a:t>diez años atrás</a:t>
            </a:r>
            <a:r>
              <a:rPr lang="es-CL" sz="1400" i="1" dirty="0">
                <a:solidFill>
                  <a:prstClr val="white"/>
                </a:solidFill>
              </a:rPr>
              <a:t>, ¿cree </a:t>
            </a:r>
            <a:r>
              <a:rPr lang="es-CL" sz="1400" i="1" dirty="0" err="1">
                <a:solidFill>
                  <a:prstClr val="white"/>
                </a:solidFill>
              </a:rPr>
              <a:t>ud.</a:t>
            </a:r>
            <a:r>
              <a:rPr lang="es-CL" sz="1400" i="1" dirty="0">
                <a:solidFill>
                  <a:prstClr val="white"/>
                </a:solidFill>
              </a:rPr>
              <a:t> que los casos de corrupción son más fáciles de detectar, ni más fáciles de detectar o más difíciles de detectar?</a:t>
            </a:r>
          </a:p>
          <a:p>
            <a:pPr algn="ctr">
              <a:defRPr/>
            </a:pPr>
            <a:endParaRPr lang="es-CL" sz="1400" i="1" dirty="0">
              <a:solidFill>
                <a:prstClr val="white"/>
              </a:solidFill>
            </a:endParaRPr>
          </a:p>
          <a:p>
            <a:pPr algn="ctr">
              <a:defRPr/>
            </a:pPr>
            <a:r>
              <a:rPr lang="es-CL" sz="1400" dirty="0">
                <a:solidFill>
                  <a:prstClr val="white"/>
                </a:solidFill>
              </a:rPr>
              <a:t>El 74% indicó «más fáciles de detectar»</a:t>
            </a:r>
          </a:p>
          <a:p>
            <a:pPr algn="ctr">
              <a:defRPr/>
            </a:pPr>
            <a:r>
              <a:rPr lang="es-CL" sz="1400" dirty="0">
                <a:solidFill>
                  <a:prstClr val="white"/>
                </a:solidFill>
              </a:rPr>
              <a:t>13% «ni más fácil, ni más difícil»</a:t>
            </a:r>
          </a:p>
          <a:p>
            <a:pPr algn="ctr">
              <a:defRPr/>
            </a:pPr>
            <a:r>
              <a:rPr lang="es-CL" sz="1400" dirty="0">
                <a:solidFill>
                  <a:prstClr val="white"/>
                </a:solidFill>
              </a:rPr>
              <a:t>9% «más difícil de detectar»</a:t>
            </a:r>
          </a:p>
          <a:p>
            <a:pPr algn="ctr">
              <a:defRPr/>
            </a:pPr>
            <a:r>
              <a:rPr lang="es-CL" sz="1400" dirty="0">
                <a:solidFill>
                  <a:prstClr val="white"/>
                </a:solidFill>
              </a:rPr>
              <a:t>4% NS/NR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7" name="3 Título"/>
          <p:cNvSpPr>
            <a:spLocks noGrp="1"/>
          </p:cNvSpPr>
          <p:nvPr>
            <p:ph type="title"/>
          </p:nvPr>
        </p:nvSpPr>
        <p:spPr>
          <a:xfrm>
            <a:off x="107950" y="30163"/>
            <a:ext cx="6985000" cy="787400"/>
          </a:xfrm>
        </p:spPr>
        <p:txBody>
          <a:bodyPr rtlCol="0">
            <a:noAutofit/>
          </a:bodyPr>
          <a:lstStyle/>
          <a:p>
            <a:pPr algn="l" eaLnBrk="1" fontAlgn="auto" hangingPunct="1">
              <a:spcAft>
                <a:spcPts val="0"/>
              </a:spcAft>
              <a:defRPr/>
            </a:pPr>
            <a:r>
              <a:rPr lang="es-CL" sz="2800" b="1" dirty="0" smtClean="0">
                <a:solidFill>
                  <a:schemeClr val="accent5">
                    <a:lumMod val="60000"/>
                    <a:lumOff val="40000"/>
                  </a:schemeClr>
                </a:solidFill>
                <a:latin typeface="Century Gothic" pitchFamily="34" charset="0"/>
              </a:rPr>
              <a:t>Relaciones entre las variables</a:t>
            </a:r>
            <a:endParaRPr lang="es-CL" sz="2800" b="1" dirty="0">
              <a:solidFill>
                <a:schemeClr val="accent5">
                  <a:lumMod val="60000"/>
                  <a:lumOff val="40000"/>
                </a:schemeClr>
              </a:solidFill>
              <a:latin typeface="Century Gothic" pitchFamily="34" charset="0"/>
            </a:endParaRPr>
          </a:p>
        </p:txBody>
      </p:sp>
      <p:sp>
        <p:nvSpPr>
          <p:cNvPr id="134147" name="3 CuadroTexto"/>
          <p:cNvSpPr txBox="1">
            <a:spLocks noChangeArrowheads="1"/>
          </p:cNvSpPr>
          <p:nvPr/>
        </p:nvSpPr>
        <p:spPr bwMode="auto">
          <a:xfrm>
            <a:off x="295275" y="1125538"/>
            <a:ext cx="83089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000">
                <a:solidFill>
                  <a:srgbClr val="000000"/>
                </a:solidFill>
                <a:latin typeface="Calibri" pitchFamily="34" charset="0"/>
              </a:rPr>
              <a:t>Como se indicó anteriormente, se exploraron las  relaciones entre las siguientes variables:</a:t>
            </a: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a:p>
            <a:pPr algn="ctr" eaLnBrk="1" hangingPunct="1"/>
            <a:endParaRPr lang="es-CL" altLang="es-CL" sz="2000">
              <a:solidFill>
                <a:srgbClr val="000000"/>
              </a:solidFill>
              <a:latin typeface="Calibri" pitchFamily="34" charset="0"/>
            </a:endParaRPr>
          </a:p>
        </p:txBody>
      </p:sp>
      <p:sp>
        <p:nvSpPr>
          <p:cNvPr id="10" name="9 Rectángulo redondeado"/>
          <p:cNvSpPr/>
          <p:nvPr/>
        </p:nvSpPr>
        <p:spPr>
          <a:xfrm>
            <a:off x="249238" y="2205038"/>
            <a:ext cx="4002087" cy="2705100"/>
          </a:xfrm>
          <a:prstGeom prst="roundRect">
            <a:avLst/>
          </a:prstGeom>
        </p:spPr>
        <p:style>
          <a:lnRef idx="1">
            <a:schemeClr val="accent4"/>
          </a:lnRef>
          <a:fillRef idx="2">
            <a:schemeClr val="accent4"/>
          </a:fillRef>
          <a:effectRef idx="1">
            <a:schemeClr val="accent4"/>
          </a:effectRef>
          <a:fontRef idx="minor">
            <a:schemeClr val="dk1"/>
          </a:fontRef>
        </p:style>
        <p:txBody>
          <a:bodyPr/>
          <a:lstStyle/>
          <a:p>
            <a:pPr algn="ctr">
              <a:defRPr/>
            </a:pPr>
            <a:r>
              <a:rPr lang="es-CL" b="1" dirty="0">
                <a:solidFill>
                  <a:prstClr val="black"/>
                </a:solidFill>
              </a:rPr>
              <a:t>PERCEPCIÓN DE CORRUPCIÓN:</a:t>
            </a:r>
          </a:p>
          <a:p>
            <a:pPr algn="ctr">
              <a:defRPr/>
            </a:pPr>
            <a:endParaRPr lang="es-CL" b="1" dirty="0">
              <a:solidFill>
                <a:prstClr val="black"/>
              </a:solidFill>
            </a:endParaRPr>
          </a:p>
          <a:p>
            <a:pPr marL="342900" indent="-342900">
              <a:buFontTx/>
              <a:buAutoNum type="arabicPeriod"/>
              <a:defRPr/>
            </a:pPr>
            <a:r>
              <a:rPr lang="es-CL" b="1" dirty="0">
                <a:solidFill>
                  <a:prstClr val="black"/>
                </a:solidFill>
              </a:rPr>
              <a:t>Promedio de percepción de corrupción</a:t>
            </a:r>
          </a:p>
          <a:p>
            <a:pPr marL="342900" indent="-342900">
              <a:buFontTx/>
              <a:buAutoNum type="arabicPeriod"/>
              <a:defRPr/>
            </a:pPr>
            <a:r>
              <a:rPr lang="en-US" b="1" dirty="0" err="1">
                <a:solidFill>
                  <a:prstClr val="black"/>
                </a:solidFill>
              </a:rPr>
              <a:t>Percepción</a:t>
            </a:r>
            <a:r>
              <a:rPr lang="en-US" b="1" dirty="0">
                <a:solidFill>
                  <a:prstClr val="black"/>
                </a:solidFill>
              </a:rPr>
              <a:t> de la </a:t>
            </a:r>
            <a:r>
              <a:rPr lang="en-US" b="1" dirty="0" err="1">
                <a:solidFill>
                  <a:prstClr val="black"/>
                </a:solidFill>
              </a:rPr>
              <a:t>penetración</a:t>
            </a:r>
            <a:r>
              <a:rPr lang="en-US" b="1" dirty="0">
                <a:solidFill>
                  <a:prstClr val="black"/>
                </a:solidFill>
              </a:rPr>
              <a:t> de la </a:t>
            </a:r>
            <a:r>
              <a:rPr lang="en-US" b="1" dirty="0" err="1">
                <a:solidFill>
                  <a:prstClr val="black"/>
                </a:solidFill>
              </a:rPr>
              <a:t>corrupción</a:t>
            </a:r>
            <a:r>
              <a:rPr lang="en-US" b="1" dirty="0">
                <a:solidFill>
                  <a:prstClr val="black"/>
                </a:solidFill>
              </a:rPr>
              <a:t> en el sector </a:t>
            </a:r>
            <a:r>
              <a:rPr lang="en-US" b="1" dirty="0" err="1">
                <a:solidFill>
                  <a:prstClr val="black"/>
                </a:solidFill>
              </a:rPr>
              <a:t>público</a:t>
            </a:r>
            <a:endParaRPr lang="en-US" b="1" dirty="0">
              <a:solidFill>
                <a:prstClr val="black"/>
              </a:solidFill>
            </a:endParaRPr>
          </a:p>
          <a:p>
            <a:pPr marL="342900" indent="-342900">
              <a:buFontTx/>
              <a:buAutoNum type="arabicPeriod"/>
              <a:defRPr/>
            </a:pPr>
            <a:r>
              <a:rPr lang="es-CL" b="1" dirty="0">
                <a:solidFill>
                  <a:prstClr val="black"/>
                </a:solidFill>
              </a:rPr>
              <a:t>Percepción de castigo o impunidad de los actos de corrupción</a:t>
            </a:r>
          </a:p>
          <a:p>
            <a:pPr marL="342900" indent="-342900">
              <a:buFontTx/>
              <a:buAutoNum type="arabicPeriod"/>
              <a:defRPr/>
            </a:pPr>
            <a:endParaRPr lang="en-US" dirty="0">
              <a:solidFill>
                <a:prstClr val="black"/>
              </a:solidFill>
            </a:endParaRPr>
          </a:p>
          <a:p>
            <a:pPr marL="342900" indent="-342900">
              <a:buFontTx/>
              <a:buAutoNum type="arabicPeriod"/>
              <a:defRPr/>
            </a:pPr>
            <a:endParaRPr lang="es-CL" b="1" dirty="0">
              <a:solidFill>
                <a:prstClr val="black"/>
              </a:solidFill>
            </a:endParaRPr>
          </a:p>
        </p:txBody>
      </p:sp>
      <p:sp>
        <p:nvSpPr>
          <p:cNvPr id="3" name="2 Cerrar llave"/>
          <p:cNvSpPr/>
          <p:nvPr/>
        </p:nvSpPr>
        <p:spPr>
          <a:xfrm>
            <a:off x="4284663" y="2205038"/>
            <a:ext cx="638175" cy="2592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14" name="13 Rectángulo redondeado"/>
          <p:cNvSpPr/>
          <p:nvPr/>
        </p:nvSpPr>
        <p:spPr>
          <a:xfrm>
            <a:off x="4922838" y="2276475"/>
            <a:ext cx="3887787" cy="2520950"/>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a:spcAft>
                <a:spcPts val="600"/>
              </a:spcAft>
              <a:defRPr/>
            </a:pPr>
            <a:r>
              <a:rPr lang="es-CL" b="1" dirty="0">
                <a:solidFill>
                  <a:prstClr val="black"/>
                </a:solidFill>
              </a:rPr>
              <a:t>TRANSPARENCIA - ACCESO A LA INFORMACIÓN:</a:t>
            </a:r>
          </a:p>
          <a:p>
            <a:pPr algn="ctr">
              <a:spcAft>
                <a:spcPts val="600"/>
              </a:spcAft>
              <a:defRPr/>
            </a:pPr>
            <a:r>
              <a:rPr lang="es-CL" b="1" dirty="0">
                <a:solidFill>
                  <a:prstClr val="black"/>
                </a:solidFill>
              </a:rPr>
              <a:t>Conocimiento</a:t>
            </a:r>
          </a:p>
          <a:p>
            <a:pPr algn="ctr">
              <a:spcAft>
                <a:spcPts val="600"/>
              </a:spcAft>
              <a:defRPr/>
            </a:pPr>
            <a:r>
              <a:rPr lang="es-CL" b="1" dirty="0">
                <a:solidFill>
                  <a:prstClr val="black"/>
                </a:solidFill>
              </a:rPr>
              <a:t>Expectativas de acceso a la información</a:t>
            </a:r>
          </a:p>
          <a:p>
            <a:pPr algn="ctr">
              <a:spcAft>
                <a:spcPts val="600"/>
              </a:spcAft>
              <a:defRPr/>
            </a:pPr>
            <a:r>
              <a:rPr lang="es-CL" b="1" dirty="0">
                <a:solidFill>
                  <a:prstClr val="black"/>
                </a:solidFill>
              </a:rPr>
              <a:t>Valoración de la Transparencia</a:t>
            </a:r>
          </a:p>
          <a:p>
            <a:pPr algn="ctr">
              <a:spcAft>
                <a:spcPts val="600"/>
              </a:spcAft>
              <a:defRPr/>
            </a:pPr>
            <a:r>
              <a:rPr lang="es-CL" b="1" dirty="0">
                <a:solidFill>
                  <a:prstClr val="black"/>
                </a:solidFill>
              </a:rPr>
              <a:t>Experiencias de Uso del Derecho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7419975"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Síntesis Relaciones DAI - Corrupción </a:t>
            </a:r>
            <a:endParaRPr lang="es-CL" sz="2800" b="1" dirty="0">
              <a:solidFill>
                <a:schemeClr val="accent5">
                  <a:lumMod val="60000"/>
                  <a:lumOff val="40000"/>
                </a:schemeClr>
              </a:solidFill>
              <a:latin typeface="Century Gothic" pitchFamily="34" charset="0"/>
            </a:endParaRPr>
          </a:p>
        </p:txBody>
      </p:sp>
      <p:sp>
        <p:nvSpPr>
          <p:cNvPr id="139267"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3" name="2 Tabla"/>
          <p:cNvGraphicFramePr>
            <a:graphicFrameLocks noGrp="1"/>
          </p:cNvGraphicFramePr>
          <p:nvPr/>
        </p:nvGraphicFramePr>
        <p:xfrm>
          <a:off x="395288" y="1412875"/>
          <a:ext cx="8280400" cy="4352925"/>
        </p:xfrm>
        <a:graphic>
          <a:graphicData uri="http://schemas.openxmlformats.org/drawingml/2006/table">
            <a:tbl>
              <a:tblPr firstRow="1" firstCol="1" bandRow="1">
                <a:tableStyleId>{93296810-A885-4BE3-A3E7-6D5BEEA58F35}</a:tableStyleId>
              </a:tblPr>
              <a:tblGrid>
                <a:gridCol w="1656080"/>
                <a:gridCol w="1656080"/>
                <a:gridCol w="1656080"/>
                <a:gridCol w="1656080"/>
                <a:gridCol w="1656080"/>
              </a:tblGrid>
              <a:tr h="548715">
                <a:tc>
                  <a:txBody>
                    <a:bodyPr/>
                    <a:lstStyle/>
                    <a:p>
                      <a:endParaRPr lang="es-CL" sz="1500" dirty="0"/>
                    </a:p>
                  </a:txBody>
                  <a:tcPr marL="91434" marR="91434" marT="45726" marB="45726"/>
                </a:tc>
                <a:tc>
                  <a:txBody>
                    <a:bodyPr/>
                    <a:lstStyle/>
                    <a:p>
                      <a:pPr algn="ctr"/>
                      <a:r>
                        <a:rPr lang="es-CL" sz="1500" dirty="0" smtClean="0">
                          <a:solidFill>
                            <a:schemeClr val="tx2"/>
                          </a:solidFill>
                        </a:rPr>
                        <a:t>Conocimiento</a:t>
                      </a:r>
                      <a:endParaRPr lang="es-CL" sz="1500" dirty="0">
                        <a:solidFill>
                          <a:schemeClr val="tx2"/>
                        </a:solidFill>
                      </a:endParaRPr>
                    </a:p>
                  </a:txBody>
                  <a:tcPr marL="91434" marR="91434" marT="45726" marB="45726"/>
                </a:tc>
                <a:tc>
                  <a:txBody>
                    <a:bodyPr/>
                    <a:lstStyle/>
                    <a:p>
                      <a:pPr algn="ctr"/>
                      <a:r>
                        <a:rPr lang="es-CL" sz="1500" dirty="0" smtClean="0">
                          <a:solidFill>
                            <a:schemeClr val="tx2"/>
                          </a:solidFill>
                        </a:rPr>
                        <a:t>Expectativas</a:t>
                      </a:r>
                      <a:endParaRPr lang="es-CL" sz="1500" dirty="0">
                        <a:solidFill>
                          <a:schemeClr val="tx2"/>
                        </a:solidFill>
                      </a:endParaRPr>
                    </a:p>
                  </a:txBody>
                  <a:tcPr marL="91434" marR="91434" marT="45726" marB="45726"/>
                </a:tc>
                <a:tc>
                  <a:txBody>
                    <a:bodyPr/>
                    <a:lstStyle/>
                    <a:p>
                      <a:pPr algn="ctr"/>
                      <a:r>
                        <a:rPr lang="es-CL" sz="1500" dirty="0" smtClean="0">
                          <a:solidFill>
                            <a:schemeClr val="tx2"/>
                          </a:solidFill>
                        </a:rPr>
                        <a:t>Experiencia positiva de Acceso</a:t>
                      </a:r>
                      <a:endParaRPr lang="es-CL" sz="1500" dirty="0">
                        <a:solidFill>
                          <a:schemeClr val="tx2"/>
                        </a:solidFill>
                      </a:endParaRPr>
                    </a:p>
                  </a:txBody>
                  <a:tcPr marL="91434" marR="91434" marT="45726" marB="45726"/>
                </a:tc>
                <a:tc>
                  <a:txBody>
                    <a:bodyPr/>
                    <a:lstStyle/>
                    <a:p>
                      <a:pPr algn="ctr"/>
                      <a:r>
                        <a:rPr lang="es-CL" sz="1500" dirty="0" smtClean="0">
                          <a:solidFill>
                            <a:schemeClr val="tx2"/>
                          </a:solidFill>
                        </a:rPr>
                        <a:t>Valoración </a:t>
                      </a:r>
                      <a:endParaRPr lang="es-CL" sz="1500" dirty="0">
                        <a:solidFill>
                          <a:schemeClr val="tx2"/>
                        </a:solidFill>
                      </a:endParaRPr>
                    </a:p>
                  </a:txBody>
                  <a:tcPr marL="91434" marR="91434" marT="45726" marB="45726"/>
                </a:tc>
              </a:tr>
              <a:tr h="1234609">
                <a:tc>
                  <a:txBody>
                    <a:bodyPr/>
                    <a:lstStyle/>
                    <a:p>
                      <a:r>
                        <a:rPr lang="es-CL" sz="1500" dirty="0" smtClean="0">
                          <a:solidFill>
                            <a:schemeClr val="tx2"/>
                          </a:solidFill>
                        </a:rPr>
                        <a:t>Percepción General de Corrupción</a:t>
                      </a:r>
                      <a:endParaRPr lang="es-CL" sz="1500" b="1" dirty="0">
                        <a:solidFill>
                          <a:schemeClr val="tx2"/>
                        </a:solidFill>
                      </a:endParaRPr>
                    </a:p>
                  </a:txBody>
                  <a:tcPr marL="91434" marR="91434" marT="45726" marB="45726" anchor="ctr"/>
                </a:tc>
                <a:tc>
                  <a:txBody>
                    <a:bodyPr/>
                    <a:lstStyle/>
                    <a:p>
                      <a:pPr algn="ctr"/>
                      <a:r>
                        <a:rPr lang="es-CL" sz="1500" dirty="0" smtClean="0"/>
                        <a:t>Efectos por conocimiento de la Ley y espontáneo del CPLT</a:t>
                      </a:r>
                    </a:p>
                  </a:txBody>
                  <a:tcPr marL="91434" marR="91434" marT="45726" marB="45726" anchor="ctr"/>
                </a:tc>
                <a:tc>
                  <a:txBody>
                    <a:bodyPr/>
                    <a:lstStyle/>
                    <a:p>
                      <a:pPr algn="ctr"/>
                      <a:r>
                        <a:rPr lang="es-CL" sz="1500" dirty="0" smtClean="0"/>
                        <a:t>Tiene efectos </a:t>
                      </a:r>
                      <a:endParaRPr lang="es-CL" sz="1500" dirty="0"/>
                    </a:p>
                  </a:txBody>
                  <a:tcPr marL="91434" marR="91434" marT="45726" marB="45726" anchor="ctr"/>
                </a:tc>
                <a:tc>
                  <a:txBody>
                    <a:bodyPr/>
                    <a:lstStyle/>
                    <a:p>
                      <a:pPr algn="ctr"/>
                      <a:r>
                        <a:rPr lang="es-CL" sz="1500" dirty="0" smtClean="0"/>
                        <a:t>Tiene efectos </a:t>
                      </a:r>
                      <a:endParaRPr lang="es-CL" sz="1500" dirty="0"/>
                    </a:p>
                  </a:txBody>
                  <a:tcPr marL="91434" marR="91434" marT="45726" marB="45726" anchor="ctr"/>
                </a:tc>
                <a:tc>
                  <a:txBody>
                    <a:bodyPr/>
                    <a:lstStyle/>
                    <a:p>
                      <a:pPr algn="ctr"/>
                      <a:r>
                        <a:rPr lang="es-CL" sz="1500" dirty="0" smtClean="0"/>
                        <a:t>Tiene</a:t>
                      </a:r>
                      <a:r>
                        <a:rPr lang="es-CL" sz="1500" baseline="0" dirty="0" smtClean="0"/>
                        <a:t> efectos en torno a la percepción de que el DAI es necesario.</a:t>
                      </a:r>
                      <a:endParaRPr lang="es-CL" sz="1500" dirty="0"/>
                    </a:p>
                  </a:txBody>
                  <a:tcPr marL="91434" marR="91434" marT="45726" marB="45726" anchor="ctr"/>
                </a:tc>
              </a:tr>
              <a:tr h="1234609">
                <a:tc>
                  <a:txBody>
                    <a:bodyPr/>
                    <a:lstStyle/>
                    <a:p>
                      <a:r>
                        <a:rPr lang="es-CL" sz="1500" dirty="0" smtClean="0">
                          <a:solidFill>
                            <a:schemeClr val="tx2"/>
                          </a:solidFill>
                        </a:rPr>
                        <a:t>Penetración de la corrupción en el sector público</a:t>
                      </a:r>
                      <a:endParaRPr lang="es-CL" sz="1500" b="1" dirty="0">
                        <a:solidFill>
                          <a:schemeClr val="tx2"/>
                        </a:solidFill>
                      </a:endParaRPr>
                    </a:p>
                  </a:txBody>
                  <a:tcPr marL="91434" marR="91434" marT="45726" marB="45726" anchor="ctr"/>
                </a:tc>
                <a:tc>
                  <a:txBody>
                    <a:bodyPr/>
                    <a:lstStyle/>
                    <a:p>
                      <a:pPr algn="ctr"/>
                      <a:r>
                        <a:rPr lang="es-CL" sz="1500" dirty="0" smtClean="0"/>
                        <a:t>Efectos por conocimiento de la Ley y espontáneo del CPLT</a:t>
                      </a:r>
                    </a:p>
                    <a:p>
                      <a:pPr algn="ctr"/>
                      <a:endParaRPr lang="es-CL" sz="1500" dirty="0"/>
                    </a:p>
                  </a:txBody>
                  <a:tcPr marL="91434" marR="91434" marT="45726" marB="45726" anchor="ctr"/>
                </a:tc>
                <a:tc>
                  <a:txBody>
                    <a:bodyPr/>
                    <a:lstStyle/>
                    <a:p>
                      <a:pPr algn="ctr"/>
                      <a:r>
                        <a:rPr lang="es-CL" sz="1500" dirty="0" smtClean="0"/>
                        <a:t>Tiene efectos</a:t>
                      </a:r>
                      <a:endParaRPr lang="es-CL" sz="1500" dirty="0"/>
                    </a:p>
                  </a:txBody>
                  <a:tcPr marL="91434" marR="91434" marT="45726" marB="45726" anchor="ctr"/>
                </a:tc>
                <a:tc>
                  <a:txBody>
                    <a:bodyPr/>
                    <a:lstStyle/>
                    <a:p>
                      <a:pPr algn="ctr"/>
                      <a:r>
                        <a:rPr lang="es-CL" sz="1500" dirty="0" smtClean="0"/>
                        <a:t>Tiene efectos</a:t>
                      </a:r>
                      <a:endParaRPr lang="es-CL" sz="1500" dirty="0"/>
                    </a:p>
                  </a:txBody>
                  <a:tcPr marL="91434" marR="91434" marT="45726" marB="45726" anchor="ctr"/>
                </a:tc>
                <a:tc>
                  <a:txBody>
                    <a:bodyPr/>
                    <a:lstStyle/>
                    <a:p>
                      <a:pPr algn="ctr"/>
                      <a:r>
                        <a:rPr lang="es-CL" sz="1500" dirty="0" smtClean="0"/>
                        <a:t>Tiene efectos en torno a la percepción de utilidad</a:t>
                      </a:r>
                    </a:p>
                  </a:txBody>
                  <a:tcPr marL="91434" marR="91434" marT="45726" marB="45726" anchor="ctr"/>
                </a:tc>
              </a:tr>
              <a:tr h="1334992">
                <a:tc>
                  <a:txBody>
                    <a:bodyPr/>
                    <a:lstStyle/>
                    <a:p>
                      <a:r>
                        <a:rPr lang="es-CL" sz="1500" dirty="0" smtClean="0">
                          <a:solidFill>
                            <a:schemeClr val="tx2"/>
                          </a:solidFill>
                        </a:rPr>
                        <a:t>Percepción de castigo a quienes</a:t>
                      </a:r>
                      <a:r>
                        <a:rPr lang="es-CL" sz="1500" baseline="0" dirty="0" smtClean="0">
                          <a:solidFill>
                            <a:schemeClr val="tx2"/>
                          </a:solidFill>
                        </a:rPr>
                        <a:t> cometen actos de corrupción</a:t>
                      </a:r>
                      <a:endParaRPr lang="es-CL" sz="1500" b="1" dirty="0">
                        <a:solidFill>
                          <a:schemeClr val="tx2"/>
                        </a:solidFill>
                      </a:endParaRPr>
                    </a:p>
                  </a:txBody>
                  <a:tcPr marL="91434" marR="91434" marT="45726" marB="45726" anchor="ctr"/>
                </a:tc>
                <a:tc>
                  <a:txBody>
                    <a:bodyPr/>
                    <a:lstStyle/>
                    <a:p>
                      <a:pPr algn="ctr"/>
                      <a:r>
                        <a:rPr lang="es-CL" sz="1500" dirty="0" smtClean="0"/>
                        <a:t>Solo hay efectos en el conocimiento espontáneo del CPLT</a:t>
                      </a:r>
                    </a:p>
                  </a:txBody>
                  <a:tcPr marL="91434" marR="91434" marT="45726" marB="45726" anchor="ctr"/>
                </a:tc>
                <a:tc>
                  <a:txBody>
                    <a:bodyPr/>
                    <a:lstStyle/>
                    <a:p>
                      <a:pPr algn="ctr"/>
                      <a:r>
                        <a:rPr lang="es-CL" sz="1500" dirty="0" smtClean="0"/>
                        <a:t>Sin efectos</a:t>
                      </a:r>
                      <a:endParaRPr lang="es-CL" sz="1500" dirty="0"/>
                    </a:p>
                  </a:txBody>
                  <a:tcPr marL="91434" marR="91434" marT="45726" marB="45726" anchor="ctr"/>
                </a:tc>
                <a:tc>
                  <a:txBody>
                    <a:bodyPr/>
                    <a:lstStyle/>
                    <a:p>
                      <a:pPr algn="ctr"/>
                      <a:r>
                        <a:rPr lang="es-CL" sz="1500" dirty="0" smtClean="0"/>
                        <a:t>Tiene efectos</a:t>
                      </a:r>
                    </a:p>
                  </a:txBody>
                  <a:tcPr marL="91434" marR="91434" marT="45726" marB="45726" anchor="ctr"/>
                </a:tc>
                <a:tc>
                  <a:txBody>
                    <a:bodyPr/>
                    <a:lstStyle/>
                    <a:p>
                      <a:pPr algn="ctr"/>
                      <a:r>
                        <a:rPr lang="es-CL" sz="1500" dirty="0" smtClean="0"/>
                        <a:t>Sin efectos</a:t>
                      </a:r>
                    </a:p>
                  </a:txBody>
                  <a:tcPr marL="91434" marR="91434" marT="45726" marB="45726" anchor="ctr"/>
                </a:tc>
              </a:tr>
            </a:tbl>
          </a:graphicData>
        </a:graphic>
      </p:graphicFrame>
    </p:spTree>
    <p:extLst>
      <p:ext uri="{BB962C8B-B14F-4D97-AF65-F5344CB8AC3E}">
        <p14:creationId xmlns:p14="http://schemas.microsoft.com/office/powerpoint/2010/main" val="3272326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68437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Conocimiento DAI – Corrupción</a:t>
            </a:r>
            <a:endParaRPr lang="es-CL" sz="2800" b="1" dirty="0">
              <a:solidFill>
                <a:schemeClr val="accent5">
                  <a:lumMod val="60000"/>
                  <a:lumOff val="40000"/>
                </a:schemeClr>
              </a:solidFill>
              <a:latin typeface="Century Gothic" pitchFamily="34" charset="0"/>
            </a:endParaRPr>
          </a:p>
        </p:txBody>
      </p:sp>
      <p:sp>
        <p:nvSpPr>
          <p:cNvPr id="135171"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135172" name="6 Gráfico"/>
          <p:cNvGraphicFramePr>
            <a:graphicFrameLocks/>
          </p:cNvGraphicFramePr>
          <p:nvPr/>
        </p:nvGraphicFramePr>
        <p:xfrm>
          <a:off x="4592638" y="930275"/>
          <a:ext cx="4333875" cy="2620963"/>
        </p:xfrm>
        <a:graphic>
          <a:graphicData uri="http://schemas.openxmlformats.org/presentationml/2006/ole">
            <mc:AlternateContent xmlns:mc="http://schemas.openxmlformats.org/markup-compatibility/2006">
              <mc:Choice xmlns:v="urn:schemas-microsoft-com:vml" Requires="v">
                <p:oleObj spid="_x0000_s135217" r:id="rId5" imgW="4334632" imgH="2621507" progId="Excel.Chart.8">
                  <p:embed/>
                </p:oleObj>
              </mc:Choice>
              <mc:Fallback>
                <p:oleObj r:id="rId5" imgW="4334632" imgH="2621507" progId="Excel.Chart.8">
                  <p:embed/>
                  <p:pic>
                    <p:nvPicPr>
                      <p:cNvPr id="0" name="6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638" y="930275"/>
                        <a:ext cx="43338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5173" name="7 Gráfico"/>
          <p:cNvGraphicFramePr>
            <a:graphicFrameLocks/>
          </p:cNvGraphicFramePr>
          <p:nvPr>
            <p:extLst>
              <p:ext uri="{D42A27DB-BD31-4B8C-83A1-F6EECF244321}">
                <p14:modId xmlns:p14="http://schemas.microsoft.com/office/powerpoint/2010/main" val="978975434"/>
              </p:ext>
            </p:extLst>
          </p:nvPr>
        </p:nvGraphicFramePr>
        <p:xfrm>
          <a:off x="249238" y="4013200"/>
          <a:ext cx="8583613" cy="2844800"/>
        </p:xfrm>
        <a:graphic>
          <a:graphicData uri="http://schemas.openxmlformats.org/presentationml/2006/ole">
            <mc:AlternateContent xmlns:mc="http://schemas.openxmlformats.org/markup-compatibility/2006">
              <mc:Choice xmlns:v="urn:schemas-microsoft-com:vml" Requires="v">
                <p:oleObj spid="_x0000_s135218" r:id="rId7" imgW="8583912" imgH="2847079" progId="Excel.Chart.8">
                  <p:embed/>
                </p:oleObj>
              </mc:Choice>
              <mc:Fallback>
                <p:oleObj r:id="rId7" imgW="8583912" imgH="2847079" progId="Excel.Chart.8">
                  <p:embed/>
                  <p:pic>
                    <p:nvPicPr>
                      <p:cNvPr id="0" name="7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8" y="4013200"/>
                        <a:ext cx="858361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597916255"/>
              </p:ext>
            </p:extLst>
          </p:nvPr>
        </p:nvGraphicFramePr>
        <p:xfrm>
          <a:off x="249238" y="977900"/>
          <a:ext cx="4106862" cy="2090738"/>
        </p:xfrm>
        <a:graphic>
          <a:graphicData uri="http://schemas.openxmlformats.org/drawingml/2006/table">
            <a:tbl>
              <a:tblPr firstRow="1" firstCol="1">
                <a:tableStyleId>{5C22544A-7EE6-4342-B048-85BDC9FD1C3A}</a:tableStyleId>
              </a:tblPr>
              <a:tblGrid>
                <a:gridCol w="1972646"/>
                <a:gridCol w="1067108"/>
                <a:gridCol w="1067108"/>
              </a:tblGrid>
              <a:tr h="864003">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L" sz="1200" b="1" i="0" u="none" strike="noStrike" dirty="0" smtClean="0">
                          <a:solidFill>
                            <a:schemeClr val="bg1"/>
                          </a:solidFill>
                          <a:effectLst/>
                          <a:latin typeface="+mn-lt"/>
                        </a:rPr>
                        <a:t>Promedio</a:t>
                      </a:r>
                      <a:r>
                        <a:rPr lang="es-CL" sz="1200" b="1" i="0" u="none" strike="noStrike" baseline="0" dirty="0" smtClean="0">
                          <a:solidFill>
                            <a:schemeClr val="bg1"/>
                          </a:solidFill>
                          <a:effectLst/>
                          <a:latin typeface="+mn-lt"/>
                        </a:rPr>
                        <a:t> de la percepción de corrupción en el sector público por conocimiento de los mecanismos de exigibilidad de la Ley</a:t>
                      </a:r>
                      <a:endParaRPr lang="es-CL" sz="1200" b="1" i="0" u="none" strike="noStrike" dirty="0" smtClean="0">
                        <a:solidFill>
                          <a:schemeClr val="bg1"/>
                        </a:solidFill>
                        <a:effectLst/>
                        <a:latin typeface="+mn-lt"/>
                      </a:endParaRPr>
                    </a:p>
                  </a:txBody>
                  <a:tcPr marL="0" marR="0" marT="0" marB="0" anchor="ctr"/>
                </a:tc>
                <a:tc hMerge="1">
                  <a:txBody>
                    <a:bodyPr/>
                    <a:lstStyle/>
                    <a:p>
                      <a:pPr algn="l" fontAlgn="t"/>
                      <a:endParaRPr lang="es-CL" sz="1400" b="0" i="0" u="none" strike="noStrike" dirty="0">
                        <a:solidFill>
                          <a:srgbClr val="000000"/>
                        </a:solidFill>
                        <a:effectLst/>
                        <a:latin typeface="Arial"/>
                      </a:endParaRPr>
                    </a:p>
                  </a:txBody>
                  <a:tcPr marL="0" marR="0" marT="0" marB="0"/>
                </a:tc>
                <a:tc hMerge="1">
                  <a:txBody>
                    <a:bodyPr/>
                    <a:lstStyle/>
                    <a:p>
                      <a:pPr algn="l" fontAlgn="t"/>
                      <a:endParaRPr lang="es-CL" sz="1400" b="0" i="0" u="none" strike="noStrike" dirty="0">
                        <a:solidFill>
                          <a:srgbClr val="000000"/>
                        </a:solidFill>
                        <a:effectLst/>
                        <a:latin typeface="Arial"/>
                      </a:endParaRPr>
                    </a:p>
                  </a:txBody>
                  <a:tcPr marL="0" marR="0" marT="0" marB="0"/>
                </a:tc>
              </a:tr>
              <a:tr h="213360">
                <a:tc>
                  <a:txBody>
                    <a:bodyPr/>
                    <a:lstStyle/>
                    <a:p>
                      <a:pPr algn="l" fontAlgn="b"/>
                      <a:r>
                        <a:rPr lang="es-CL" sz="1400" u="none" strike="noStrike" dirty="0">
                          <a:effectLst/>
                        </a:rPr>
                        <a:t> </a:t>
                      </a:r>
                      <a:endParaRPr lang="es-CL" sz="1400" b="0" i="0" u="none" strike="noStrike" dirty="0">
                        <a:solidFill>
                          <a:srgbClr val="000000"/>
                        </a:solidFill>
                        <a:effectLst/>
                        <a:latin typeface="Calibri"/>
                      </a:endParaRPr>
                    </a:p>
                  </a:txBody>
                  <a:tcPr marL="0" marR="0" marT="0" marB="0" anchor="b"/>
                </a:tc>
                <a:tc>
                  <a:txBody>
                    <a:bodyPr/>
                    <a:lstStyle/>
                    <a:p>
                      <a:pPr algn="ctr" fontAlgn="t"/>
                      <a:r>
                        <a:rPr lang="es-CL" sz="1200" b="1" i="0" u="none" strike="noStrike" dirty="0" smtClean="0">
                          <a:solidFill>
                            <a:srgbClr val="000000"/>
                          </a:solidFill>
                          <a:effectLst/>
                          <a:latin typeface="Arial"/>
                        </a:rPr>
                        <a:t>No</a:t>
                      </a:r>
                      <a:endParaRPr lang="es-CL" sz="1200" b="1" i="0" u="none" strike="noStrike" dirty="0">
                        <a:solidFill>
                          <a:srgbClr val="000000"/>
                        </a:solidFill>
                        <a:effectLst/>
                        <a:latin typeface="Arial"/>
                      </a:endParaRPr>
                    </a:p>
                  </a:txBody>
                  <a:tcPr marL="0" marR="0" marT="0" marB="0"/>
                </a:tc>
                <a:tc>
                  <a:txBody>
                    <a:bodyPr/>
                    <a:lstStyle/>
                    <a:p>
                      <a:pPr algn="ctr" fontAlgn="t"/>
                      <a:r>
                        <a:rPr lang="es-CL" sz="1200" b="1" i="0" u="none" strike="noStrike" dirty="0" smtClean="0">
                          <a:solidFill>
                            <a:srgbClr val="000000"/>
                          </a:solidFill>
                          <a:effectLst/>
                          <a:latin typeface="Arial"/>
                        </a:rPr>
                        <a:t>Sí</a:t>
                      </a:r>
                      <a:endParaRPr lang="es-CL" sz="1200" b="1" i="0" u="none" strike="noStrike" dirty="0">
                        <a:solidFill>
                          <a:srgbClr val="000000"/>
                        </a:solidFill>
                        <a:effectLst/>
                        <a:latin typeface="Arial"/>
                      </a:endParaRPr>
                    </a:p>
                  </a:txBody>
                  <a:tcPr marL="0" marR="0" marT="0" marB="0"/>
                </a:tc>
              </a:tr>
              <a:tr h="298655">
                <a:tc>
                  <a:txBody>
                    <a:bodyPr/>
                    <a:lstStyle/>
                    <a:p>
                      <a:pPr algn="l" fontAlgn="b"/>
                      <a:r>
                        <a:rPr lang="es-CL" sz="1400" u="none" strike="noStrike" dirty="0">
                          <a:effectLst/>
                        </a:rPr>
                        <a:t>Conoce la Ley</a:t>
                      </a:r>
                      <a:endParaRPr lang="es-CL" sz="1400" b="0" i="0" u="none" strike="noStrike" dirty="0">
                        <a:solidFill>
                          <a:srgbClr val="000000"/>
                        </a:solidFill>
                        <a:effectLst/>
                        <a:latin typeface="Calibri"/>
                      </a:endParaRPr>
                    </a:p>
                  </a:txBody>
                  <a:tcPr marL="0" marR="0" marT="0" marB="0" anchor="b"/>
                </a:tc>
                <a:tc>
                  <a:txBody>
                    <a:bodyPr/>
                    <a:lstStyle/>
                    <a:p>
                      <a:pPr algn="ctr" fontAlgn="ctr"/>
                      <a:r>
                        <a:rPr lang="es-CL" sz="1400" u="none" strike="noStrike" dirty="0">
                          <a:effectLst/>
                        </a:rPr>
                        <a:t>7,1</a:t>
                      </a:r>
                      <a:endParaRPr lang="es-CL" sz="1400" b="0" i="0" u="none" strike="noStrike" dirty="0">
                        <a:solidFill>
                          <a:srgbClr val="000000"/>
                        </a:solidFill>
                        <a:effectLst/>
                        <a:latin typeface="Arial"/>
                      </a:endParaRPr>
                    </a:p>
                  </a:txBody>
                  <a:tcPr marL="0" marR="0" marT="0" marB="0" anchor="ctr"/>
                </a:tc>
                <a:tc>
                  <a:txBody>
                    <a:bodyPr/>
                    <a:lstStyle/>
                    <a:p>
                      <a:pPr algn="ctr" fontAlgn="ctr"/>
                      <a:r>
                        <a:rPr lang="es-CL" sz="1400" u="none" strike="noStrike" dirty="0" smtClean="0">
                          <a:effectLst/>
                        </a:rPr>
                        <a:t>6,7*</a:t>
                      </a:r>
                      <a:endParaRPr lang="es-CL" sz="1400" b="0" i="0" u="none" strike="noStrike" dirty="0">
                        <a:solidFill>
                          <a:srgbClr val="000000"/>
                        </a:solidFill>
                        <a:effectLst/>
                        <a:latin typeface="Arial"/>
                      </a:endParaRPr>
                    </a:p>
                  </a:txBody>
                  <a:tcPr marL="0" marR="0" marT="0" marB="0" anchor="ctr"/>
                </a:tc>
              </a:tr>
              <a:tr h="288000">
                <a:tc>
                  <a:txBody>
                    <a:bodyPr/>
                    <a:lstStyle/>
                    <a:p>
                      <a:pPr algn="l" fontAlgn="b"/>
                      <a:r>
                        <a:rPr lang="es-CL" sz="1400" u="none" strike="noStrike" dirty="0">
                          <a:effectLst/>
                        </a:rPr>
                        <a:t>Conoce el </a:t>
                      </a:r>
                      <a:r>
                        <a:rPr lang="es-CL" sz="1400" u="none" strike="noStrike" dirty="0" smtClean="0">
                          <a:effectLst/>
                        </a:rPr>
                        <a:t>CPLT</a:t>
                      </a:r>
                      <a:endParaRPr lang="es-CL" sz="1400" b="0" i="0" u="none" strike="noStrike" dirty="0">
                        <a:solidFill>
                          <a:srgbClr val="000000"/>
                        </a:solidFill>
                        <a:effectLst/>
                        <a:latin typeface="Calibri"/>
                      </a:endParaRPr>
                    </a:p>
                  </a:txBody>
                  <a:tcPr marL="0" marR="0" marT="0" marB="0" anchor="b"/>
                </a:tc>
                <a:tc>
                  <a:txBody>
                    <a:bodyPr/>
                    <a:lstStyle/>
                    <a:p>
                      <a:pPr algn="ctr" fontAlgn="ctr"/>
                      <a:r>
                        <a:rPr lang="es-CL" sz="1400" u="none" strike="noStrike">
                          <a:effectLst/>
                        </a:rPr>
                        <a:t>7,0</a:t>
                      </a:r>
                      <a:endParaRPr lang="es-CL" sz="1400" b="0" i="0" u="none" strike="noStrike">
                        <a:solidFill>
                          <a:srgbClr val="000000"/>
                        </a:solidFill>
                        <a:effectLst/>
                        <a:latin typeface="Arial"/>
                      </a:endParaRPr>
                    </a:p>
                  </a:txBody>
                  <a:tcPr marL="0" marR="0" marT="0" marB="0" anchor="ctr"/>
                </a:tc>
                <a:tc>
                  <a:txBody>
                    <a:bodyPr/>
                    <a:lstStyle/>
                    <a:p>
                      <a:pPr algn="ctr" fontAlgn="ctr"/>
                      <a:r>
                        <a:rPr lang="es-CL" sz="1400" u="none" strike="noStrike" dirty="0" smtClean="0">
                          <a:effectLst/>
                        </a:rPr>
                        <a:t>6,8</a:t>
                      </a:r>
                      <a:endParaRPr lang="es-CL" sz="1400" b="0" i="0" u="none" strike="noStrike" dirty="0">
                        <a:solidFill>
                          <a:srgbClr val="000000"/>
                        </a:solidFill>
                        <a:effectLst/>
                        <a:latin typeface="Arial"/>
                      </a:endParaRPr>
                    </a:p>
                  </a:txBody>
                  <a:tcPr marL="0" marR="0" marT="0" marB="0" anchor="ctr"/>
                </a:tc>
              </a:tr>
              <a:tr h="426719">
                <a:tc>
                  <a:txBody>
                    <a:bodyPr/>
                    <a:lstStyle/>
                    <a:p>
                      <a:pPr algn="l" fontAlgn="b"/>
                      <a:r>
                        <a:rPr lang="es-CL" sz="1400" u="none" strike="noStrike" dirty="0">
                          <a:effectLst/>
                        </a:rPr>
                        <a:t>Conocimiento espontáneo del CPLT</a:t>
                      </a:r>
                      <a:endParaRPr lang="es-CL" sz="1400" b="0" i="0" u="none" strike="noStrike" dirty="0">
                        <a:solidFill>
                          <a:srgbClr val="000000"/>
                        </a:solidFill>
                        <a:effectLst/>
                        <a:latin typeface="Calibri"/>
                      </a:endParaRPr>
                    </a:p>
                  </a:txBody>
                  <a:tcPr marL="0" marR="0" marT="0" marB="0" anchor="b"/>
                </a:tc>
                <a:tc>
                  <a:txBody>
                    <a:bodyPr/>
                    <a:lstStyle/>
                    <a:p>
                      <a:pPr algn="ctr" fontAlgn="ctr"/>
                      <a:r>
                        <a:rPr lang="es-CL" sz="1400" u="none" strike="noStrike" dirty="0">
                          <a:effectLst/>
                        </a:rPr>
                        <a:t>7,0</a:t>
                      </a:r>
                      <a:endParaRPr lang="es-CL" sz="1400" b="0" i="0" u="none" strike="noStrike" dirty="0">
                        <a:solidFill>
                          <a:srgbClr val="000000"/>
                        </a:solidFill>
                        <a:effectLst/>
                        <a:latin typeface="Arial"/>
                      </a:endParaRPr>
                    </a:p>
                  </a:txBody>
                  <a:tcPr marL="0" marR="0" marT="0" marB="0" anchor="ctr"/>
                </a:tc>
                <a:tc>
                  <a:txBody>
                    <a:bodyPr/>
                    <a:lstStyle/>
                    <a:p>
                      <a:pPr algn="ctr" fontAlgn="ctr"/>
                      <a:r>
                        <a:rPr lang="es-CL" sz="1400" u="none" strike="noStrike" dirty="0" smtClean="0">
                          <a:effectLst/>
                        </a:rPr>
                        <a:t>6,1*</a:t>
                      </a:r>
                      <a:endParaRPr lang="es-CL" sz="1400" b="0" i="0" u="none" strike="noStrike" dirty="0">
                        <a:solidFill>
                          <a:srgbClr val="000000"/>
                        </a:solidFill>
                        <a:effectLst/>
                        <a:latin typeface="Arial"/>
                      </a:endParaRPr>
                    </a:p>
                  </a:txBody>
                  <a:tcPr marL="0" marR="0" marT="0" marB="0" anchor="ctr"/>
                </a:tc>
              </a:tr>
            </a:tbl>
          </a:graphicData>
        </a:graphic>
      </p:graphicFrame>
      <p:sp>
        <p:nvSpPr>
          <p:cNvPr id="135198" name="5 CuadroTexto"/>
          <p:cNvSpPr txBox="1">
            <a:spLocks noChangeArrowheads="1"/>
          </p:cNvSpPr>
          <p:nvPr/>
        </p:nvSpPr>
        <p:spPr bwMode="auto">
          <a:xfrm>
            <a:off x="179388" y="3068638"/>
            <a:ext cx="41068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900">
                <a:solidFill>
                  <a:srgbClr val="000000"/>
                </a:solidFill>
              </a:rPr>
              <a:t>* Diferencia significativa Test de comparación de medias </a:t>
            </a:r>
            <a:r>
              <a:rPr lang="es-ES" altLang="es-CL" sz="900" i="1">
                <a:solidFill>
                  <a:srgbClr val="000000"/>
                </a:solidFill>
              </a:rPr>
              <a:t>t </a:t>
            </a:r>
            <a:r>
              <a:rPr lang="es-ES" altLang="es-CL" sz="900">
                <a:solidFill>
                  <a:srgbClr val="000000"/>
                </a:solidFill>
              </a:rPr>
              <a:t>p&lt;0,05</a:t>
            </a:r>
            <a:endParaRPr lang="es-ES" altLang="es-CL" sz="900" i="1">
              <a:solidFill>
                <a:srgbClr val="000000"/>
              </a:solidFill>
            </a:endParaRPr>
          </a:p>
        </p:txBody>
      </p:sp>
      <p:sp>
        <p:nvSpPr>
          <p:cNvPr id="2" name="1 Rectángulo"/>
          <p:cNvSpPr/>
          <p:nvPr/>
        </p:nvSpPr>
        <p:spPr>
          <a:xfrm>
            <a:off x="124619" y="3501008"/>
            <a:ext cx="8911877"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1400" dirty="0" smtClean="0">
                <a:solidFill>
                  <a:schemeClr val="tx1"/>
                </a:solidFill>
              </a:rPr>
              <a:t>El conocimiento de los mecanismos de exigibilidad mejora la percepción general de  corrupción del sector público y de su extensión a nivel de las instituciones, con efectos marginales en la percepción de impunidad.</a:t>
            </a:r>
            <a:endParaRPr lang="es-CL" sz="14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68437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Expectativas de Acceso – Corrupción</a:t>
            </a:r>
            <a:endParaRPr lang="es-CL" sz="2800" b="1" dirty="0">
              <a:solidFill>
                <a:schemeClr val="accent5">
                  <a:lumMod val="60000"/>
                  <a:lumOff val="40000"/>
                </a:schemeClr>
              </a:solidFill>
              <a:latin typeface="Century Gothic" pitchFamily="34" charset="0"/>
            </a:endParaRPr>
          </a:p>
        </p:txBody>
      </p:sp>
      <p:sp>
        <p:nvSpPr>
          <p:cNvPr id="136195"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16" name="15 Tabla"/>
          <p:cNvGraphicFramePr>
            <a:graphicFrameLocks noGrp="1"/>
          </p:cNvGraphicFramePr>
          <p:nvPr/>
        </p:nvGraphicFramePr>
        <p:xfrm>
          <a:off x="468313" y="1125538"/>
          <a:ext cx="3743325" cy="1593850"/>
        </p:xfrm>
        <a:graphic>
          <a:graphicData uri="http://schemas.openxmlformats.org/drawingml/2006/table">
            <a:tbl>
              <a:tblPr firstRow="1" firstCol="1">
                <a:tableStyleId>{00A15C55-8517-42AA-B614-E9B94910E393}</a:tableStyleId>
              </a:tblPr>
              <a:tblGrid>
                <a:gridCol w="1443989"/>
                <a:gridCol w="1326688"/>
                <a:gridCol w="972648"/>
              </a:tblGrid>
              <a:tr h="794188">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L" sz="1400" b="1" i="0" u="none" strike="noStrike" dirty="0" smtClean="0">
                          <a:solidFill>
                            <a:schemeClr val="bg1"/>
                          </a:solidFill>
                          <a:effectLst/>
                          <a:latin typeface="+mn-lt"/>
                        </a:rPr>
                        <a:t>Promedio</a:t>
                      </a:r>
                      <a:r>
                        <a:rPr lang="es-CL" sz="1400" b="1" i="0" u="none" strike="noStrike" baseline="0" dirty="0" smtClean="0">
                          <a:solidFill>
                            <a:schemeClr val="bg1"/>
                          </a:solidFill>
                          <a:effectLst/>
                          <a:latin typeface="+mn-lt"/>
                        </a:rPr>
                        <a:t> de la percepción de corrupción en el sector público por expectativas de acceso a la información pública</a:t>
                      </a:r>
                      <a:endParaRPr lang="es-CL" sz="1400" b="1" i="0" u="none" strike="noStrike" dirty="0" smtClean="0">
                        <a:solidFill>
                          <a:schemeClr val="bg1"/>
                        </a:solidFill>
                        <a:effectLst/>
                        <a:latin typeface="+mn-lt"/>
                      </a:endParaRPr>
                    </a:p>
                  </a:txBody>
                  <a:tcPr marL="0" marR="0" marT="0" marB="0" anchor="ctr"/>
                </a:tc>
                <a:tc hMerge="1">
                  <a:txBody>
                    <a:bodyPr/>
                    <a:lstStyle/>
                    <a:p>
                      <a:pPr algn="l" fontAlgn="t"/>
                      <a:endParaRPr lang="es-CL" sz="1400" b="0" i="0" u="none" strike="noStrike" dirty="0">
                        <a:solidFill>
                          <a:srgbClr val="000000"/>
                        </a:solidFill>
                        <a:effectLst/>
                        <a:latin typeface="Arial"/>
                      </a:endParaRPr>
                    </a:p>
                  </a:txBody>
                  <a:tcPr marL="0" marR="0" marT="0" marB="0"/>
                </a:tc>
                <a:tc hMerge="1">
                  <a:txBody>
                    <a:bodyPr/>
                    <a:lstStyle/>
                    <a:p>
                      <a:pPr algn="l" fontAlgn="t"/>
                      <a:endParaRPr lang="es-CL" sz="1400" b="0" i="0" u="none" strike="noStrike" dirty="0">
                        <a:solidFill>
                          <a:srgbClr val="000000"/>
                        </a:solidFill>
                        <a:effectLst/>
                        <a:latin typeface="Arial"/>
                      </a:endParaRPr>
                    </a:p>
                  </a:txBody>
                  <a:tcPr marL="0" marR="0" marT="0" marB="0"/>
                </a:tc>
              </a:tr>
              <a:tr h="213360">
                <a:tc>
                  <a:txBody>
                    <a:bodyPr/>
                    <a:lstStyle/>
                    <a:p>
                      <a:pPr algn="l" fontAlgn="b"/>
                      <a:r>
                        <a:rPr lang="es-CL" sz="1400" u="none" strike="noStrike" dirty="0">
                          <a:effectLst/>
                        </a:rPr>
                        <a:t> </a:t>
                      </a:r>
                      <a:endParaRPr lang="es-CL" sz="1400" b="0" i="0" u="none" strike="noStrike" dirty="0">
                        <a:solidFill>
                          <a:srgbClr val="000000"/>
                        </a:solidFill>
                        <a:effectLst/>
                        <a:latin typeface="Calibri"/>
                      </a:endParaRPr>
                    </a:p>
                  </a:txBody>
                  <a:tcPr marL="0" marR="0" marT="0" marB="0" anchor="b"/>
                </a:tc>
                <a:tc>
                  <a:txBody>
                    <a:bodyPr/>
                    <a:lstStyle/>
                    <a:p>
                      <a:pPr algn="ctr" fontAlgn="t"/>
                      <a:r>
                        <a:rPr lang="es-CL" sz="1200" u="none" strike="noStrike" dirty="0" smtClean="0">
                          <a:effectLst/>
                        </a:rPr>
                        <a:t>Sí</a:t>
                      </a:r>
                      <a:endParaRPr lang="es-CL" sz="1200" b="1" i="0" u="none" strike="noStrike" dirty="0">
                        <a:solidFill>
                          <a:srgbClr val="000000"/>
                        </a:solidFill>
                        <a:effectLst/>
                        <a:latin typeface="Arial"/>
                      </a:endParaRPr>
                    </a:p>
                  </a:txBody>
                  <a:tcPr marL="0" marR="0" marT="0" marB="0"/>
                </a:tc>
                <a:tc>
                  <a:txBody>
                    <a:bodyPr/>
                    <a:lstStyle/>
                    <a:p>
                      <a:pPr algn="ctr" fontAlgn="t"/>
                      <a:r>
                        <a:rPr lang="es-CL" sz="1200" u="none" strike="noStrike" dirty="0" smtClean="0">
                          <a:effectLst/>
                        </a:rPr>
                        <a:t>No</a:t>
                      </a:r>
                      <a:endParaRPr lang="es-CL" sz="1200" b="1" i="0" u="none" strike="noStrike" dirty="0">
                        <a:solidFill>
                          <a:srgbClr val="000000"/>
                        </a:solidFill>
                        <a:effectLst/>
                        <a:latin typeface="Arial"/>
                      </a:endParaRPr>
                    </a:p>
                  </a:txBody>
                  <a:tcPr marL="0" marR="0" marT="0" marB="0"/>
                </a:tc>
              </a:tr>
              <a:tr h="298475">
                <a:tc>
                  <a:txBody>
                    <a:bodyPr/>
                    <a:lstStyle/>
                    <a:p>
                      <a:pPr marL="0" algn="l" defTabSz="914400" rtl="0" eaLnBrk="1" fontAlgn="b" latinLnBrk="0" hangingPunct="1"/>
                      <a:r>
                        <a:rPr lang="es-CL" sz="1400" u="none" strike="noStrike" kern="1200" dirty="0" smtClean="0">
                          <a:effectLst/>
                        </a:rPr>
                        <a:t>Fácil</a:t>
                      </a:r>
                      <a:endParaRPr lang="es-CL" sz="1400" b="1" u="none" strike="noStrike" kern="1200" dirty="0">
                        <a:solidFill>
                          <a:schemeClr val="lt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a:effectLst/>
                        </a:rPr>
                        <a:t>6,6</a:t>
                      </a:r>
                      <a:endParaRPr lang="es-CL" sz="1400" u="none" strike="noStrike" kern="120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smtClean="0">
                          <a:effectLst/>
                        </a:rPr>
                        <a:t>7,1*</a:t>
                      </a:r>
                      <a:endParaRPr lang="es-CL" sz="1400" u="none" strike="noStrike" kern="1200" dirty="0">
                        <a:solidFill>
                          <a:schemeClr val="dk1"/>
                        </a:solidFill>
                        <a:effectLst/>
                        <a:latin typeface="+mn-lt"/>
                        <a:ea typeface="+mn-ea"/>
                        <a:cs typeface="+mn-cs"/>
                      </a:endParaRPr>
                    </a:p>
                  </a:txBody>
                  <a:tcPr marL="0" marR="0" marT="0" marB="0" anchor="ctr"/>
                </a:tc>
              </a:tr>
              <a:tr h="287827">
                <a:tc>
                  <a:txBody>
                    <a:bodyPr/>
                    <a:lstStyle/>
                    <a:p>
                      <a:pPr marL="0" algn="l" defTabSz="914400" rtl="0" eaLnBrk="1" fontAlgn="b" latinLnBrk="0" hangingPunct="1"/>
                      <a:r>
                        <a:rPr lang="es-CL" sz="1400" u="none" strike="noStrike" kern="1200" dirty="0" smtClean="0">
                          <a:effectLst/>
                        </a:rPr>
                        <a:t>Rápido</a:t>
                      </a:r>
                      <a:endParaRPr lang="es-CL" sz="1400" b="1" u="none" strike="noStrike" kern="1200" dirty="0">
                        <a:solidFill>
                          <a:schemeClr val="lt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a:effectLst/>
                        </a:rPr>
                        <a:t>6,6</a:t>
                      </a:r>
                      <a:endParaRPr lang="es-CL" sz="1400" u="none" strike="noStrike" kern="120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smtClean="0">
                          <a:effectLst/>
                        </a:rPr>
                        <a:t>7,1*</a:t>
                      </a:r>
                      <a:endParaRPr lang="es-CL" sz="1400" u="none" strike="noStrike" kern="1200" dirty="0">
                        <a:solidFill>
                          <a:schemeClr val="dk1"/>
                        </a:solidFill>
                        <a:effectLst/>
                        <a:latin typeface="+mn-lt"/>
                        <a:ea typeface="+mn-ea"/>
                        <a:cs typeface="+mn-cs"/>
                      </a:endParaRPr>
                    </a:p>
                  </a:txBody>
                  <a:tcPr marL="0" marR="0" marT="0" marB="0" anchor="ctr"/>
                </a:tc>
              </a:tr>
            </a:tbl>
          </a:graphicData>
        </a:graphic>
      </p:graphicFrame>
      <p:graphicFrame>
        <p:nvGraphicFramePr>
          <p:cNvPr id="136216" name="3 Gráfico"/>
          <p:cNvGraphicFramePr>
            <a:graphicFrameLocks/>
          </p:cNvGraphicFramePr>
          <p:nvPr>
            <p:extLst>
              <p:ext uri="{D42A27DB-BD31-4B8C-83A1-F6EECF244321}">
                <p14:modId xmlns:p14="http://schemas.microsoft.com/office/powerpoint/2010/main" val="692287884"/>
              </p:ext>
            </p:extLst>
          </p:nvPr>
        </p:nvGraphicFramePr>
        <p:xfrm>
          <a:off x="994569" y="4005064"/>
          <a:ext cx="7015162" cy="2771775"/>
        </p:xfrm>
        <a:graphic>
          <a:graphicData uri="http://schemas.openxmlformats.org/presentationml/2006/ole">
            <mc:AlternateContent xmlns:mc="http://schemas.openxmlformats.org/markup-compatibility/2006">
              <mc:Choice xmlns:v="urn:schemas-microsoft-com:vml" Requires="v">
                <p:oleObj spid="_x0000_s136237" r:id="rId5" imgW="7011008" imgH="2773920" progId="Excel.Chart.8">
                  <p:embed/>
                </p:oleObj>
              </mc:Choice>
              <mc:Fallback>
                <p:oleObj r:id="rId5" imgW="7011008" imgH="2773920" progId="Excel.Chart.8">
                  <p:embed/>
                  <p:pic>
                    <p:nvPicPr>
                      <p:cNvPr id="0" name="3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569" y="4005064"/>
                        <a:ext cx="701516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6217" name="4 Gráfico"/>
          <p:cNvGraphicFramePr>
            <a:graphicFrameLocks/>
          </p:cNvGraphicFramePr>
          <p:nvPr>
            <p:extLst>
              <p:ext uri="{D42A27DB-BD31-4B8C-83A1-F6EECF244321}">
                <p14:modId xmlns:p14="http://schemas.microsoft.com/office/powerpoint/2010/main" val="3917696902"/>
              </p:ext>
            </p:extLst>
          </p:nvPr>
        </p:nvGraphicFramePr>
        <p:xfrm>
          <a:off x="4376738" y="857250"/>
          <a:ext cx="4443734" cy="2427734"/>
        </p:xfrm>
        <a:graphic>
          <a:graphicData uri="http://schemas.openxmlformats.org/presentationml/2006/ole">
            <mc:AlternateContent xmlns:mc="http://schemas.openxmlformats.org/markup-compatibility/2006">
              <mc:Choice xmlns:v="urn:schemas-microsoft-com:vml" Requires="v">
                <p:oleObj spid="_x0000_s136238" name="Gráfico" r:id="rId7" imgW="4676821" imgH="2695649" progId="Excel.Chart.8">
                  <p:embed/>
                </p:oleObj>
              </mc:Choice>
              <mc:Fallback>
                <p:oleObj name="Gráfico" r:id="rId7" imgW="4676821" imgH="2695649" progId="Excel.Chart.8">
                  <p:embed/>
                  <p:pic>
                    <p:nvPicPr>
                      <p:cNvPr id="0" name="4 Gráfico"/>
                      <p:cNvPicPr>
                        <a:picLocks noChangeArrowheads="1"/>
                      </p:cNvPicPr>
                      <p:nvPr/>
                    </p:nvPicPr>
                    <p:blipFill>
                      <a:blip r:embed="rId8"/>
                      <a:srcRect/>
                      <a:stretch>
                        <a:fillRect/>
                      </a:stretch>
                    </p:blipFill>
                    <p:spPr bwMode="auto">
                      <a:xfrm>
                        <a:off x="4376738" y="857250"/>
                        <a:ext cx="4443734" cy="2427734"/>
                      </a:xfrm>
                      <a:prstGeom prst="rect">
                        <a:avLst/>
                      </a:prstGeom>
                      <a:noFill/>
                      <a:ln>
                        <a:noFill/>
                      </a:ln>
                    </p:spPr>
                  </p:pic>
                </p:oleObj>
              </mc:Fallback>
            </mc:AlternateContent>
          </a:graphicData>
        </a:graphic>
      </p:graphicFrame>
      <p:sp>
        <p:nvSpPr>
          <p:cNvPr id="136218" name="5 CuadroTexto"/>
          <p:cNvSpPr txBox="1">
            <a:spLocks noChangeArrowheads="1"/>
          </p:cNvSpPr>
          <p:nvPr/>
        </p:nvSpPr>
        <p:spPr bwMode="auto">
          <a:xfrm>
            <a:off x="395288" y="2708275"/>
            <a:ext cx="41068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900">
                <a:solidFill>
                  <a:srgbClr val="000000"/>
                </a:solidFill>
              </a:rPr>
              <a:t>* Diferencia significativa Test de comparación de medias </a:t>
            </a:r>
            <a:r>
              <a:rPr lang="es-ES" altLang="es-CL" sz="900" i="1">
                <a:solidFill>
                  <a:srgbClr val="000000"/>
                </a:solidFill>
              </a:rPr>
              <a:t>t </a:t>
            </a:r>
            <a:r>
              <a:rPr lang="es-ES" altLang="es-CL" sz="900">
                <a:solidFill>
                  <a:srgbClr val="000000"/>
                </a:solidFill>
              </a:rPr>
              <a:t>p&lt;0,05</a:t>
            </a:r>
            <a:endParaRPr lang="es-ES" altLang="es-CL" sz="900" i="1">
              <a:solidFill>
                <a:srgbClr val="000000"/>
              </a:solidFill>
            </a:endParaRPr>
          </a:p>
        </p:txBody>
      </p:sp>
      <p:sp>
        <p:nvSpPr>
          <p:cNvPr id="8" name="7 Rectángulo"/>
          <p:cNvSpPr/>
          <p:nvPr/>
        </p:nvSpPr>
        <p:spPr>
          <a:xfrm>
            <a:off x="1" y="3356992"/>
            <a:ext cx="914400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1400" dirty="0" smtClean="0">
                <a:solidFill>
                  <a:schemeClr val="tx1"/>
                </a:solidFill>
              </a:rPr>
              <a:t>Mejores expectativas de acceso a la información, mejoran la percepción general de  corrupción del sector público y de su extensión a nivel de las instituciones.  Con efectos marginales en la percepción de impunidad cuando es considerado fácil.</a:t>
            </a:r>
            <a:endParaRPr lang="es-CL" sz="1400" dirty="0">
              <a:solidFill>
                <a:schemeClr val="tx1"/>
              </a:solidFill>
            </a:endParaRPr>
          </a:p>
        </p:txBody>
      </p:sp>
      <p:sp>
        <p:nvSpPr>
          <p:cNvPr id="3" name="2 CuadroTexto"/>
          <p:cNvSpPr txBox="1"/>
          <p:nvPr/>
        </p:nvSpPr>
        <p:spPr>
          <a:xfrm>
            <a:off x="5150775" y="2981354"/>
            <a:ext cx="2952328" cy="276999"/>
          </a:xfrm>
          <a:prstGeom prst="rect">
            <a:avLst/>
          </a:prstGeom>
          <a:solidFill>
            <a:schemeClr val="bg1">
              <a:lumMod val="95000"/>
            </a:schemeClr>
          </a:solidFill>
        </p:spPr>
        <p:txBody>
          <a:bodyPr wrap="square" rtlCol="0">
            <a:spAutoFit/>
          </a:bodyPr>
          <a:lstStyle/>
          <a:p>
            <a:r>
              <a:rPr lang="es-CL" sz="1200" dirty="0" smtClean="0">
                <a:latin typeface="+mn-lt"/>
              </a:rPr>
              <a:t>     Fácil		        Rápido</a:t>
            </a:r>
            <a:endParaRPr lang="es-CL" sz="1200" dirty="0">
              <a:latin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1" name="30 Rectángulo redondeado"/>
          <p:cNvSpPr/>
          <p:nvPr/>
        </p:nvSpPr>
        <p:spPr>
          <a:xfrm>
            <a:off x="179388" y="1700213"/>
            <a:ext cx="4387850" cy="4838700"/>
          </a:xfrm>
          <a:prstGeom prst="roundRect">
            <a:avLst>
              <a:gd name="adj" fmla="val 946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a:solidFill>
                <a:prstClr val="black"/>
              </a:solidFill>
            </a:endParaRPr>
          </a:p>
        </p:txBody>
      </p:sp>
      <p:sp>
        <p:nvSpPr>
          <p:cNvPr id="7" name="6 Rectángulo redondeado"/>
          <p:cNvSpPr/>
          <p:nvPr/>
        </p:nvSpPr>
        <p:spPr>
          <a:xfrm>
            <a:off x="4859338" y="1700213"/>
            <a:ext cx="4105275" cy="4838700"/>
          </a:xfrm>
          <a:prstGeom prst="roundRect">
            <a:avLst>
              <a:gd name="adj" fmla="val 946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a:solidFill>
                <a:prstClr val="black"/>
              </a:solidFill>
            </a:endParaRPr>
          </a:p>
        </p:txBody>
      </p:sp>
      <p:sp>
        <p:nvSpPr>
          <p:cNvPr id="9" name="3 Título"/>
          <p:cNvSpPr>
            <a:spLocks noGrp="1"/>
          </p:cNvSpPr>
          <p:nvPr>
            <p:ph type="title"/>
          </p:nvPr>
        </p:nvSpPr>
        <p:spPr>
          <a:xfrm>
            <a:off x="142875" y="214313"/>
            <a:ext cx="7929563" cy="714375"/>
          </a:xfrm>
        </p:spPr>
        <p:txBody>
          <a:bodyPr rtlCol="0">
            <a:noAutofit/>
          </a:bodyPr>
          <a:lstStyle/>
          <a:p>
            <a:pPr algn="l" eaLnBrk="1" fontAlgn="auto" hangingPunct="1">
              <a:spcAft>
                <a:spcPts val="0"/>
              </a:spcAft>
              <a:defRPr/>
            </a:pPr>
            <a:r>
              <a:rPr lang="es-CL" sz="2600" b="1" dirty="0" smtClean="0">
                <a:solidFill>
                  <a:schemeClr val="accent5">
                    <a:lumMod val="60000"/>
                    <a:lumOff val="40000"/>
                  </a:schemeClr>
                </a:solidFill>
                <a:latin typeface="Century Gothic" pitchFamily="34" charset="0"/>
              </a:rPr>
              <a:t>PRINCIPALES VARIABLES DE CRUCE</a:t>
            </a:r>
            <a:endParaRPr lang="es-CL" sz="2600" b="1" dirty="0">
              <a:solidFill>
                <a:schemeClr val="accent5">
                  <a:lumMod val="60000"/>
                  <a:lumOff val="40000"/>
                </a:schemeClr>
              </a:solidFill>
              <a:latin typeface="Century Gothic" pitchFamily="34" charset="0"/>
            </a:endParaRPr>
          </a:p>
        </p:txBody>
      </p:sp>
      <p:sp>
        <p:nvSpPr>
          <p:cNvPr id="63493" name="6 CuadroTexto"/>
          <p:cNvSpPr txBox="1">
            <a:spLocks noChangeArrowheads="1"/>
          </p:cNvSpPr>
          <p:nvPr/>
        </p:nvSpPr>
        <p:spPr bwMode="auto">
          <a:xfrm>
            <a:off x="385763" y="908050"/>
            <a:ext cx="8362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b="1" dirty="0">
                <a:solidFill>
                  <a:srgbClr val="1F497D"/>
                </a:solidFill>
                <a:latin typeface="Calibri" pitchFamily="34" charset="0"/>
              </a:rPr>
              <a:t>Los resultados serán cruzados por las siguientes variables sociodemográficas. En caso de no aparecer el cruce, es porque no se encontraron diferencias significativas.</a:t>
            </a:r>
            <a:endParaRPr lang="es-CL" altLang="es-CL" sz="1400" dirty="0">
              <a:solidFill>
                <a:srgbClr val="1F497D"/>
              </a:solidFill>
              <a:latin typeface="Calibri" pitchFamily="34" charset="0"/>
            </a:endParaRPr>
          </a:p>
        </p:txBody>
      </p:sp>
      <p:sp>
        <p:nvSpPr>
          <p:cNvPr id="63494" name="5 CuadroTexto"/>
          <p:cNvSpPr txBox="1">
            <a:spLocks noChangeArrowheads="1"/>
          </p:cNvSpPr>
          <p:nvPr/>
        </p:nvSpPr>
        <p:spPr bwMode="auto">
          <a:xfrm>
            <a:off x="214313" y="6538913"/>
            <a:ext cx="8929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800" b="1">
                <a:solidFill>
                  <a:srgbClr val="7F7F7F"/>
                </a:solidFill>
                <a:latin typeface="Century Gothic" pitchFamily="34" charset="0"/>
              </a:rPr>
              <a:t>                                               		                               www.consejotransparencia.cl</a:t>
            </a:r>
          </a:p>
        </p:txBody>
      </p:sp>
      <p:sp>
        <p:nvSpPr>
          <p:cNvPr id="63495" name="Content Placeholder 2"/>
          <p:cNvSpPr>
            <a:spLocks noGrp="1"/>
          </p:cNvSpPr>
          <p:nvPr>
            <p:ph idx="1"/>
          </p:nvPr>
        </p:nvSpPr>
        <p:spPr>
          <a:xfrm>
            <a:off x="307975" y="1773238"/>
            <a:ext cx="4335463" cy="4535487"/>
          </a:xfrm>
        </p:spPr>
        <p:txBody>
          <a:bodyPr/>
          <a:lstStyle/>
          <a:p>
            <a:pPr>
              <a:lnSpc>
                <a:spcPct val="120000"/>
              </a:lnSpc>
            </a:pPr>
            <a:r>
              <a:rPr lang="es-CL" altLang="es-CL" sz="1200" smtClean="0">
                <a:solidFill>
                  <a:schemeClr val="accent1"/>
                </a:solidFill>
                <a:latin typeface="Arial" charset="0"/>
                <a:cs typeface="Arial" charset="0"/>
              </a:rPr>
              <a:t>Edad</a:t>
            </a:r>
            <a:r>
              <a:rPr lang="es-CL" altLang="es-CL" sz="1200" b="0" smtClean="0">
                <a:solidFill>
                  <a:schemeClr val="accent1"/>
                </a:solidFill>
                <a:latin typeface="Arial" charset="0"/>
                <a:cs typeface="Arial" charset="0"/>
                <a:sym typeface="Wingdings" pitchFamily="2" charset="2"/>
              </a:rPr>
              <a:t>:</a:t>
            </a:r>
            <a:r>
              <a:rPr lang="es-CL" altLang="es-CL" sz="1200" b="0" smtClean="0">
                <a:solidFill>
                  <a:schemeClr val="accent1"/>
                </a:solidFill>
                <a:latin typeface="Arial" charset="0"/>
                <a:cs typeface="Arial" charset="0"/>
              </a:rPr>
              <a:t>  </a:t>
            </a:r>
            <a:r>
              <a:rPr lang="es-CL" altLang="es-CL" sz="1200" b="0" smtClean="0">
                <a:latin typeface="Arial" charset="0"/>
                <a:cs typeface="Arial" charset="0"/>
              </a:rPr>
              <a:t>18 a 25,  26 a 35 , 36 a 45, 46 a 55, 56 a 65, 66 y más.</a:t>
            </a:r>
          </a:p>
          <a:p>
            <a:pPr>
              <a:lnSpc>
                <a:spcPct val="120000"/>
              </a:lnSpc>
            </a:pPr>
            <a:endParaRPr lang="es-ES" altLang="es-CL" sz="1200" b="0" smtClean="0">
              <a:latin typeface="Arial" charset="0"/>
              <a:cs typeface="Arial" charset="0"/>
            </a:endParaRPr>
          </a:p>
          <a:p>
            <a:pPr>
              <a:lnSpc>
                <a:spcPct val="120000"/>
              </a:lnSpc>
            </a:pPr>
            <a:r>
              <a:rPr lang="es-CL" altLang="es-CL" sz="1200" smtClean="0">
                <a:solidFill>
                  <a:schemeClr val="accent1"/>
                </a:solidFill>
                <a:latin typeface="Arial" charset="0"/>
                <a:cs typeface="Arial" charset="0"/>
              </a:rPr>
              <a:t>Educación</a:t>
            </a:r>
            <a:r>
              <a:rPr lang="es-CL" altLang="es-CL" sz="1200" b="0" smtClean="0">
                <a:solidFill>
                  <a:schemeClr val="accent1"/>
                </a:solidFill>
                <a:latin typeface="Arial" charset="0"/>
                <a:cs typeface="Arial" charset="0"/>
                <a:sym typeface="Wingdings" pitchFamily="2" charset="2"/>
              </a:rPr>
              <a:t>:</a:t>
            </a:r>
            <a:endParaRPr lang="es-CL" altLang="es-CL" sz="1200" b="0" smtClean="0">
              <a:solidFill>
                <a:schemeClr val="accent1"/>
              </a:solidFill>
              <a:latin typeface="Arial" charset="0"/>
              <a:cs typeface="Arial" charset="0"/>
            </a:endParaRPr>
          </a:p>
          <a:p>
            <a:pPr>
              <a:lnSpc>
                <a:spcPct val="120000"/>
              </a:lnSpc>
            </a:pPr>
            <a:r>
              <a:rPr lang="es-CL" altLang="es-CL" sz="1200" b="0" smtClean="0">
                <a:latin typeface="Arial" charset="0"/>
                <a:cs typeface="Arial" charset="0"/>
              </a:rPr>
              <a:t>Básica  =  Sin educación+ Educación básica incompleta</a:t>
            </a:r>
            <a:r>
              <a:rPr lang="es-ES" altLang="es-CL" sz="1200" b="0" smtClean="0">
                <a:latin typeface="Arial" charset="0"/>
                <a:cs typeface="Arial" charset="0"/>
              </a:rPr>
              <a:t> 	+Educación básica           		        </a:t>
            </a:r>
          </a:p>
          <a:p>
            <a:pPr>
              <a:lnSpc>
                <a:spcPct val="120000"/>
              </a:lnSpc>
            </a:pPr>
            <a:r>
              <a:rPr lang="es-CL" altLang="es-CL" sz="1200" b="0" smtClean="0">
                <a:latin typeface="Arial" charset="0"/>
                <a:cs typeface="Arial" charset="0"/>
              </a:rPr>
              <a:t>Media  =  Educación media científica humanista y técnica 	incompleta+</a:t>
            </a:r>
            <a:r>
              <a:rPr lang="es-ES" altLang="es-CL" sz="1200" b="0" smtClean="0">
                <a:latin typeface="Arial" charset="0"/>
                <a:cs typeface="Arial" charset="0"/>
              </a:rPr>
              <a:t> </a:t>
            </a:r>
            <a:r>
              <a:rPr lang="es-CL" altLang="es-CL" sz="1200" b="0" smtClean="0">
                <a:latin typeface="Arial" charset="0"/>
                <a:cs typeface="Arial" charset="0"/>
              </a:rPr>
              <a:t>educación media científica 	humanista y técnica completa</a:t>
            </a:r>
            <a:endParaRPr lang="es-ES" altLang="es-CL" sz="1200" b="0" smtClean="0">
              <a:latin typeface="Arial" charset="0"/>
              <a:cs typeface="Arial" charset="0"/>
            </a:endParaRPr>
          </a:p>
          <a:p>
            <a:pPr>
              <a:lnSpc>
                <a:spcPct val="120000"/>
              </a:lnSpc>
            </a:pPr>
            <a:r>
              <a:rPr lang="es-CL" altLang="es-CL" sz="1200" b="0" smtClean="0">
                <a:latin typeface="Arial" charset="0"/>
                <a:cs typeface="Arial" charset="0"/>
              </a:rPr>
              <a:t>Superior  =  Técnico-profesional incompleta +</a:t>
            </a:r>
            <a:r>
              <a:rPr lang="es-ES" altLang="es-CL" sz="1200" b="0" smtClean="0">
                <a:latin typeface="Arial" charset="0"/>
                <a:cs typeface="Arial" charset="0"/>
              </a:rPr>
              <a:t> </a:t>
            </a:r>
            <a:r>
              <a:rPr lang="es-CL" altLang="es-CL" sz="1200" b="0" smtClean="0">
                <a:latin typeface="Arial" charset="0"/>
                <a:cs typeface="Arial" charset="0"/>
              </a:rPr>
              <a:t>Ed superior 	técnico-profesional completa + Ed superior 	universitaria incompleta</a:t>
            </a:r>
            <a:r>
              <a:rPr lang="es-ES" altLang="es-CL" sz="1200" b="0" smtClean="0">
                <a:latin typeface="Arial" charset="0"/>
                <a:cs typeface="Arial" charset="0"/>
              </a:rPr>
              <a:t>+ </a:t>
            </a:r>
            <a:r>
              <a:rPr lang="es-CL" altLang="es-CL" sz="1200" b="0" smtClean="0">
                <a:latin typeface="Arial" charset="0"/>
                <a:cs typeface="Arial" charset="0"/>
              </a:rPr>
              <a:t>Ed superior 	universitaria completa</a:t>
            </a:r>
            <a:r>
              <a:rPr lang="es-ES" altLang="es-CL" sz="1200" b="0" smtClean="0">
                <a:latin typeface="Arial" charset="0"/>
                <a:cs typeface="Arial" charset="0"/>
              </a:rPr>
              <a:t>+ </a:t>
            </a:r>
            <a:r>
              <a:rPr lang="es-CL" altLang="es-CL" sz="1200" b="0" smtClean="0">
                <a:latin typeface="Arial" charset="0"/>
                <a:cs typeface="Arial" charset="0"/>
              </a:rPr>
              <a:t>Magíster o Doctorado.</a:t>
            </a:r>
          </a:p>
          <a:p>
            <a:pPr>
              <a:lnSpc>
                <a:spcPct val="120000"/>
              </a:lnSpc>
            </a:pPr>
            <a:endParaRPr lang="es-CL" altLang="es-CL" sz="1200" b="0" smtClean="0">
              <a:latin typeface="Arial" charset="0"/>
              <a:cs typeface="Arial" charset="0"/>
            </a:endParaRPr>
          </a:p>
          <a:p>
            <a:pPr>
              <a:lnSpc>
                <a:spcPct val="120000"/>
              </a:lnSpc>
            </a:pPr>
            <a:r>
              <a:rPr lang="es-ES" altLang="es-CL" sz="1200" smtClean="0">
                <a:solidFill>
                  <a:schemeClr val="accent1"/>
                </a:solidFill>
                <a:latin typeface="Arial" charset="0"/>
                <a:cs typeface="Arial" charset="0"/>
              </a:rPr>
              <a:t>Clase social</a:t>
            </a:r>
            <a:r>
              <a:rPr lang="es-ES" altLang="es-CL" sz="1200" b="0" smtClean="0">
                <a:solidFill>
                  <a:schemeClr val="accent1"/>
                </a:solidFill>
                <a:latin typeface="Arial" charset="0"/>
                <a:cs typeface="Arial" charset="0"/>
                <a:sym typeface="Wingdings" pitchFamily="2" charset="2"/>
              </a:rPr>
              <a:t>:</a:t>
            </a:r>
            <a:endParaRPr lang="es-ES" altLang="es-CL" sz="1200" b="0" smtClean="0">
              <a:solidFill>
                <a:schemeClr val="accent1"/>
              </a:solidFill>
              <a:latin typeface="Arial" charset="0"/>
              <a:cs typeface="Arial" charset="0"/>
            </a:endParaRPr>
          </a:p>
          <a:p>
            <a:pPr>
              <a:lnSpc>
                <a:spcPct val="120000"/>
              </a:lnSpc>
            </a:pPr>
            <a:r>
              <a:rPr lang="es-ES" altLang="es-CL" sz="1200" b="0" smtClean="0">
                <a:latin typeface="Arial" charset="0"/>
                <a:cs typeface="Arial" charset="0"/>
              </a:rPr>
              <a:t>Clase Alta     = (AB) Clase Alta + (C1) Clase Media Alta</a:t>
            </a:r>
          </a:p>
          <a:p>
            <a:pPr>
              <a:lnSpc>
                <a:spcPct val="120000"/>
              </a:lnSpc>
            </a:pPr>
            <a:r>
              <a:rPr lang="es-ES" altLang="es-CL" sz="1200" b="0" smtClean="0">
                <a:latin typeface="Arial" charset="0"/>
                <a:cs typeface="Arial" charset="0"/>
              </a:rPr>
              <a:t>Clase media = (C2) Clase Media + (C3) Clase Media Baja</a:t>
            </a:r>
          </a:p>
          <a:p>
            <a:pPr>
              <a:lnSpc>
                <a:spcPct val="120000"/>
              </a:lnSpc>
            </a:pPr>
            <a:r>
              <a:rPr lang="es-ES" altLang="es-CL" sz="1200" b="0" smtClean="0">
                <a:latin typeface="Arial" charset="0"/>
                <a:cs typeface="Arial" charset="0"/>
              </a:rPr>
              <a:t>Clase Baja    = </a:t>
            </a:r>
            <a:r>
              <a:rPr lang="es-CL" altLang="es-CL" sz="1200" b="0" smtClean="0">
                <a:latin typeface="Arial" charset="0"/>
                <a:cs typeface="Arial" charset="0"/>
              </a:rPr>
              <a:t>(D) Clase Baja +</a:t>
            </a:r>
            <a:r>
              <a:rPr lang="es-ES" altLang="es-CL" sz="1200" b="0" smtClean="0">
                <a:latin typeface="Arial" charset="0"/>
                <a:cs typeface="Arial" charset="0"/>
              </a:rPr>
              <a:t> </a:t>
            </a:r>
            <a:r>
              <a:rPr lang="es-CL" altLang="es-CL" sz="1200" b="0" smtClean="0">
                <a:latin typeface="Arial" charset="0"/>
                <a:cs typeface="Arial" charset="0"/>
              </a:rPr>
              <a:t>(E) Clase Marginal</a:t>
            </a:r>
          </a:p>
        </p:txBody>
      </p:sp>
      <p:sp>
        <p:nvSpPr>
          <p:cNvPr id="63496" name="5 Rectángulo"/>
          <p:cNvSpPr>
            <a:spLocks noChangeArrowheads="1"/>
          </p:cNvSpPr>
          <p:nvPr/>
        </p:nvSpPr>
        <p:spPr bwMode="auto">
          <a:xfrm>
            <a:off x="5003800" y="1892300"/>
            <a:ext cx="3960813"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es-CL" altLang="es-CL" sz="1200" b="1" dirty="0">
                <a:solidFill>
                  <a:srgbClr val="4A78BB"/>
                </a:solidFill>
              </a:rPr>
              <a:t>Región</a:t>
            </a:r>
            <a:r>
              <a:rPr lang="es-CL" altLang="es-CL" sz="1200" dirty="0">
                <a:solidFill>
                  <a:srgbClr val="4A78BB"/>
                </a:solidFill>
              </a:rPr>
              <a:t>:</a:t>
            </a:r>
          </a:p>
          <a:p>
            <a:pPr algn="just" eaLnBrk="0" hangingPunct="0">
              <a:spcBef>
                <a:spcPct val="20000"/>
              </a:spcBef>
            </a:pPr>
            <a:r>
              <a:rPr lang="es-CL" altLang="es-CL" sz="1200" dirty="0">
                <a:solidFill>
                  <a:srgbClr val="000000"/>
                </a:solidFill>
              </a:rPr>
              <a:t>Norte          = I + II + III + IV + XV Región</a:t>
            </a:r>
          </a:p>
          <a:p>
            <a:pPr algn="just" eaLnBrk="0" hangingPunct="0">
              <a:spcBef>
                <a:spcPct val="20000"/>
              </a:spcBef>
            </a:pPr>
            <a:r>
              <a:rPr lang="es-CL" altLang="es-CL" sz="1200" dirty="0">
                <a:solidFill>
                  <a:srgbClr val="000000"/>
                </a:solidFill>
              </a:rPr>
              <a:t>Centro        = V + VI + VII + VIII + XIII Región</a:t>
            </a:r>
          </a:p>
          <a:p>
            <a:pPr algn="just" eaLnBrk="0" hangingPunct="0">
              <a:spcBef>
                <a:spcPct val="20000"/>
              </a:spcBef>
            </a:pPr>
            <a:r>
              <a:rPr lang="es-CL" altLang="es-CL" sz="1200" dirty="0">
                <a:solidFill>
                  <a:srgbClr val="000000"/>
                </a:solidFill>
              </a:rPr>
              <a:t>Sur              = IX, X, XI, XII y XIV Región</a:t>
            </a:r>
          </a:p>
          <a:p>
            <a:pPr algn="just" eaLnBrk="0" hangingPunct="0">
              <a:spcBef>
                <a:spcPct val="20000"/>
              </a:spcBef>
            </a:pPr>
            <a:endParaRPr lang="es-CL" altLang="es-CL" sz="1200" dirty="0">
              <a:solidFill>
                <a:srgbClr val="000000"/>
              </a:solidFill>
            </a:endParaRPr>
          </a:p>
          <a:p>
            <a:pPr algn="just" eaLnBrk="0" hangingPunct="0">
              <a:spcBef>
                <a:spcPct val="20000"/>
              </a:spcBef>
            </a:pPr>
            <a:r>
              <a:rPr lang="es-CL" altLang="es-CL" sz="1200" b="1" dirty="0">
                <a:solidFill>
                  <a:srgbClr val="4A78BB"/>
                </a:solidFill>
              </a:rPr>
              <a:t>Escala Izquierda-Derecha: </a:t>
            </a:r>
            <a:r>
              <a:rPr lang="es-CL" altLang="es-CL" sz="1200" dirty="0">
                <a:solidFill>
                  <a:srgbClr val="000000"/>
                </a:solidFill>
              </a:rPr>
              <a:t>(De 0 a 10)</a:t>
            </a:r>
          </a:p>
          <a:p>
            <a:pPr algn="just" eaLnBrk="0" hangingPunct="0">
              <a:spcBef>
                <a:spcPct val="20000"/>
              </a:spcBef>
            </a:pPr>
            <a:r>
              <a:rPr lang="es-CL" altLang="es-CL" sz="1200" dirty="0">
                <a:solidFill>
                  <a:srgbClr val="000000"/>
                </a:solidFill>
              </a:rPr>
              <a:t>0-3              = Izquierda  </a:t>
            </a:r>
          </a:p>
          <a:p>
            <a:pPr algn="just" eaLnBrk="0" hangingPunct="0">
              <a:spcBef>
                <a:spcPct val="20000"/>
              </a:spcBef>
            </a:pPr>
            <a:r>
              <a:rPr lang="es-CL" altLang="es-CL" sz="1200" dirty="0">
                <a:solidFill>
                  <a:srgbClr val="000000"/>
                </a:solidFill>
              </a:rPr>
              <a:t>4-7              = Centro</a:t>
            </a:r>
          </a:p>
          <a:p>
            <a:pPr algn="just" eaLnBrk="0" hangingPunct="0">
              <a:spcBef>
                <a:spcPct val="20000"/>
              </a:spcBef>
            </a:pPr>
            <a:r>
              <a:rPr lang="es-CL" altLang="es-CL" sz="1200" dirty="0">
                <a:solidFill>
                  <a:srgbClr val="000000"/>
                </a:solidFill>
              </a:rPr>
              <a:t>8-10            = Derecha</a:t>
            </a:r>
          </a:p>
          <a:p>
            <a:pPr algn="just" eaLnBrk="0" hangingPunct="0">
              <a:spcBef>
                <a:spcPct val="20000"/>
              </a:spcBef>
            </a:pPr>
            <a:endParaRPr lang="es-CL" altLang="es-CL" sz="1200" dirty="0">
              <a:solidFill>
                <a:srgbClr val="000000"/>
              </a:solidFill>
            </a:endParaRPr>
          </a:p>
          <a:p>
            <a:pPr algn="just" eaLnBrk="0" hangingPunct="0">
              <a:spcBef>
                <a:spcPct val="20000"/>
              </a:spcBef>
            </a:pPr>
            <a:r>
              <a:rPr lang="es-CL" altLang="es-CL" sz="1200" b="1" dirty="0">
                <a:solidFill>
                  <a:srgbClr val="4A78BB"/>
                </a:solidFill>
              </a:rPr>
              <a:t>Se clasifica en escala Izquierda-Derecha: </a:t>
            </a:r>
          </a:p>
          <a:p>
            <a:pPr algn="just" eaLnBrk="0" hangingPunct="0">
              <a:spcBef>
                <a:spcPct val="20000"/>
              </a:spcBef>
            </a:pPr>
            <a:r>
              <a:rPr lang="es-CL" altLang="es-CL" sz="1200" dirty="0">
                <a:solidFill>
                  <a:srgbClr val="000000"/>
                </a:solidFill>
              </a:rPr>
              <a:t>Se clasifica en izquierda/derecha = 1 a 10</a:t>
            </a:r>
          </a:p>
          <a:p>
            <a:pPr algn="just" eaLnBrk="0" hangingPunct="0">
              <a:spcBef>
                <a:spcPct val="20000"/>
              </a:spcBef>
            </a:pPr>
            <a:r>
              <a:rPr lang="es-CL" altLang="es-CL" sz="1200" dirty="0">
                <a:solidFill>
                  <a:srgbClr val="000000"/>
                </a:solidFill>
              </a:rPr>
              <a:t>No se clasifica en izquierda/derecha = «Ninguno», </a:t>
            </a:r>
          </a:p>
          <a:p>
            <a:pPr eaLnBrk="0" hangingPunct="0">
              <a:spcBef>
                <a:spcPct val="20000"/>
              </a:spcBef>
            </a:pPr>
            <a:r>
              <a:rPr lang="es-CL" altLang="es-CL" sz="1200" dirty="0">
                <a:solidFill>
                  <a:srgbClr val="000000"/>
                </a:solidFill>
              </a:rPr>
              <a:t>		                   «No sabe», </a:t>
            </a:r>
          </a:p>
          <a:p>
            <a:pPr eaLnBrk="0" hangingPunct="0">
              <a:spcBef>
                <a:spcPct val="20000"/>
              </a:spcBef>
            </a:pPr>
            <a:r>
              <a:rPr lang="es-CL" altLang="es-CL" sz="1200" dirty="0">
                <a:solidFill>
                  <a:srgbClr val="000000"/>
                </a:solidFill>
              </a:rPr>
              <a:t>		                   «No responde»</a:t>
            </a:r>
          </a:p>
        </p:txBody>
      </p:sp>
    </p:spTree>
    <p:extLst>
      <p:ext uri="{BB962C8B-B14F-4D97-AF65-F5344CB8AC3E}">
        <p14:creationId xmlns:p14="http://schemas.microsoft.com/office/powerpoint/2010/main" val="15193371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6843713" cy="714375"/>
          </a:xfrm>
        </p:spPr>
        <p:txBody>
          <a:bodyPr rtlCol="0">
            <a:noAutofit/>
          </a:bodyPr>
          <a:lstStyle/>
          <a:p>
            <a:pPr algn="l" fontAlgn="auto">
              <a:spcAft>
                <a:spcPts val="0"/>
              </a:spcAft>
              <a:defRPr/>
            </a:pPr>
            <a:r>
              <a:rPr lang="es-CL" sz="2800" b="1" dirty="0">
                <a:solidFill>
                  <a:schemeClr val="accent5">
                    <a:lumMod val="60000"/>
                    <a:lumOff val="40000"/>
                  </a:schemeClr>
                </a:solidFill>
                <a:latin typeface="Century Gothic" pitchFamily="34" charset="0"/>
              </a:rPr>
              <a:t>Experiencias Exitosas DAI</a:t>
            </a:r>
            <a:r>
              <a:rPr lang="es-CL" sz="2800" b="1" dirty="0" smtClean="0">
                <a:solidFill>
                  <a:schemeClr val="accent5">
                    <a:lumMod val="60000"/>
                    <a:lumOff val="40000"/>
                  </a:schemeClr>
                </a:solidFill>
                <a:latin typeface="Century Gothic" pitchFamily="34" charset="0"/>
              </a:rPr>
              <a:t>– Corrupción</a:t>
            </a:r>
            <a:endParaRPr lang="es-CL" sz="2800" b="1" dirty="0">
              <a:solidFill>
                <a:schemeClr val="accent5">
                  <a:lumMod val="60000"/>
                  <a:lumOff val="40000"/>
                </a:schemeClr>
              </a:solidFill>
              <a:latin typeface="Century Gothic" pitchFamily="34" charset="0"/>
            </a:endParaRPr>
          </a:p>
        </p:txBody>
      </p:sp>
      <p:sp>
        <p:nvSpPr>
          <p:cNvPr id="137219"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8" name="7 Tabla"/>
          <p:cNvGraphicFramePr>
            <a:graphicFrameLocks noGrp="1"/>
          </p:cNvGraphicFramePr>
          <p:nvPr/>
        </p:nvGraphicFramePr>
        <p:xfrm>
          <a:off x="395288" y="1125538"/>
          <a:ext cx="3635374" cy="1665287"/>
        </p:xfrm>
        <a:graphic>
          <a:graphicData uri="http://schemas.openxmlformats.org/drawingml/2006/table">
            <a:tbl>
              <a:tblPr firstRow="1" firstCol="1">
                <a:tableStyleId>{21E4AEA4-8DFA-4A89-87EB-49C32662AFE0}</a:tableStyleId>
              </a:tblPr>
              <a:tblGrid>
                <a:gridCol w="1433769"/>
                <a:gridCol w="1147375"/>
                <a:gridCol w="1054230"/>
              </a:tblGrid>
              <a:tr h="865834">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L" sz="1400" b="1" i="0" u="none" strike="noStrike" dirty="0" smtClean="0">
                          <a:solidFill>
                            <a:schemeClr val="tx2"/>
                          </a:solidFill>
                          <a:effectLst/>
                          <a:latin typeface="+mn-lt"/>
                        </a:rPr>
                        <a:t>Promedio de la percepción de corrupción en el sector público por</a:t>
                      </a:r>
                      <a:r>
                        <a:rPr lang="es-CL" sz="1400" b="1" i="0" u="none" strike="noStrike" baseline="0" dirty="0" smtClean="0">
                          <a:solidFill>
                            <a:schemeClr val="tx2"/>
                          </a:solidFill>
                          <a:effectLst/>
                          <a:latin typeface="+mn-lt"/>
                        </a:rPr>
                        <a:t> experiencias exitosas de acceso a la información pública.</a:t>
                      </a:r>
                      <a:endParaRPr lang="es-CL" sz="1400" b="1" i="0" u="none" strike="noStrike" dirty="0" smtClean="0">
                        <a:solidFill>
                          <a:schemeClr val="tx2"/>
                        </a:solidFill>
                        <a:effectLst/>
                        <a:latin typeface="+mn-lt"/>
                      </a:endParaRPr>
                    </a:p>
                  </a:txBody>
                  <a:tcPr marL="0" marR="0" marT="0" marB="0" anchor="ctr"/>
                </a:tc>
                <a:tc hMerge="1">
                  <a:txBody>
                    <a:bodyPr/>
                    <a:lstStyle/>
                    <a:p>
                      <a:pPr algn="l" fontAlgn="t"/>
                      <a:endParaRPr lang="es-CL" sz="1400" b="0" i="0" u="none" strike="noStrike" dirty="0">
                        <a:solidFill>
                          <a:srgbClr val="000000"/>
                        </a:solidFill>
                        <a:effectLst/>
                        <a:latin typeface="Arial"/>
                      </a:endParaRPr>
                    </a:p>
                  </a:txBody>
                  <a:tcPr marL="0" marR="0" marT="0" marB="0"/>
                </a:tc>
                <a:tc hMerge="1">
                  <a:txBody>
                    <a:bodyPr/>
                    <a:lstStyle/>
                    <a:p>
                      <a:pPr algn="l" fontAlgn="t"/>
                      <a:endParaRPr lang="es-CL" sz="1400" b="0" i="0" u="none" strike="noStrike" dirty="0">
                        <a:solidFill>
                          <a:srgbClr val="000000"/>
                        </a:solidFill>
                        <a:effectLst/>
                        <a:latin typeface="Arial"/>
                      </a:endParaRPr>
                    </a:p>
                  </a:txBody>
                  <a:tcPr marL="0" marR="0" marT="0" marB="0"/>
                </a:tc>
              </a:tr>
              <a:tr h="213360">
                <a:tc>
                  <a:txBody>
                    <a:bodyPr/>
                    <a:lstStyle/>
                    <a:p>
                      <a:pPr algn="l" fontAlgn="b"/>
                      <a:r>
                        <a:rPr lang="es-CL" sz="1400" u="none" strike="noStrike" dirty="0">
                          <a:solidFill>
                            <a:schemeClr val="tx2"/>
                          </a:solidFill>
                          <a:effectLst/>
                        </a:rPr>
                        <a:t> </a:t>
                      </a:r>
                      <a:endParaRPr lang="es-CL" sz="1400" b="0" i="0" u="none" strike="noStrike" dirty="0">
                        <a:solidFill>
                          <a:schemeClr val="tx2"/>
                        </a:solidFill>
                        <a:effectLst/>
                        <a:latin typeface="Calibri"/>
                      </a:endParaRPr>
                    </a:p>
                  </a:txBody>
                  <a:tcPr marL="0" marR="0" marT="0" marB="0" anchor="b"/>
                </a:tc>
                <a:tc>
                  <a:txBody>
                    <a:bodyPr/>
                    <a:lstStyle/>
                    <a:p>
                      <a:pPr algn="ctr" fontAlgn="t"/>
                      <a:r>
                        <a:rPr lang="es-CL" sz="1200" u="none" strike="noStrike" dirty="0" smtClean="0">
                          <a:effectLst/>
                        </a:rPr>
                        <a:t>Sí</a:t>
                      </a:r>
                      <a:endParaRPr lang="es-CL" sz="1200" b="1" i="0" u="none" strike="noStrike" dirty="0">
                        <a:solidFill>
                          <a:srgbClr val="000000"/>
                        </a:solidFill>
                        <a:effectLst/>
                        <a:latin typeface="Arial"/>
                      </a:endParaRPr>
                    </a:p>
                  </a:txBody>
                  <a:tcPr marL="0" marR="0" marT="0" marB="0"/>
                </a:tc>
                <a:tc>
                  <a:txBody>
                    <a:bodyPr/>
                    <a:lstStyle/>
                    <a:p>
                      <a:pPr algn="ctr" fontAlgn="t"/>
                      <a:r>
                        <a:rPr lang="es-CL" sz="1200" u="none" strike="noStrike" dirty="0" smtClean="0">
                          <a:effectLst/>
                        </a:rPr>
                        <a:t>No</a:t>
                      </a:r>
                      <a:endParaRPr lang="es-CL" sz="1200" b="1" i="0" u="none" strike="noStrike" dirty="0">
                        <a:solidFill>
                          <a:srgbClr val="000000"/>
                        </a:solidFill>
                        <a:effectLst/>
                        <a:latin typeface="Arial"/>
                      </a:endParaRPr>
                    </a:p>
                  </a:txBody>
                  <a:tcPr marL="0" marR="0" marT="0" marB="0"/>
                </a:tc>
              </a:tr>
              <a:tr h="298368">
                <a:tc>
                  <a:txBody>
                    <a:bodyPr/>
                    <a:lstStyle/>
                    <a:p>
                      <a:pPr marL="0" algn="l" defTabSz="914400" rtl="0" eaLnBrk="1" fontAlgn="b" latinLnBrk="0" hangingPunct="1"/>
                      <a:r>
                        <a:rPr lang="es-CL" sz="1400" u="none" strike="noStrike" kern="1200" dirty="0">
                          <a:solidFill>
                            <a:schemeClr val="tx2"/>
                          </a:solidFill>
                          <a:effectLst/>
                        </a:rPr>
                        <a:t>SAI Exitosa</a:t>
                      </a:r>
                      <a:endParaRPr lang="es-CL" sz="1400" b="1" u="none" strike="noStrike" kern="1200" dirty="0">
                        <a:solidFill>
                          <a:schemeClr val="tx2"/>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a:effectLst/>
                        </a:rPr>
                        <a:t>6,7</a:t>
                      </a:r>
                      <a:endParaRPr lang="es-CL" sz="1400" u="none" strike="noStrike" kern="120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smtClean="0">
                          <a:effectLst/>
                        </a:rPr>
                        <a:t>7,0*</a:t>
                      </a:r>
                      <a:endParaRPr lang="es-CL" sz="1400" u="none" strike="noStrike" kern="1200" dirty="0">
                        <a:solidFill>
                          <a:schemeClr val="dk1"/>
                        </a:solidFill>
                        <a:effectLst/>
                        <a:latin typeface="+mn-lt"/>
                        <a:ea typeface="+mn-ea"/>
                        <a:cs typeface="+mn-cs"/>
                      </a:endParaRPr>
                    </a:p>
                  </a:txBody>
                  <a:tcPr marL="0" marR="0" marT="0" marB="0" anchor="ctr"/>
                </a:tc>
              </a:tr>
              <a:tr h="287725">
                <a:tc>
                  <a:txBody>
                    <a:bodyPr/>
                    <a:lstStyle/>
                    <a:p>
                      <a:pPr marL="0" algn="l" defTabSz="914400" rtl="0" eaLnBrk="1" fontAlgn="b" latinLnBrk="0" hangingPunct="1"/>
                      <a:r>
                        <a:rPr lang="es-CL" sz="1400" u="none" strike="noStrike" kern="1200" dirty="0">
                          <a:solidFill>
                            <a:schemeClr val="tx2"/>
                          </a:solidFill>
                          <a:effectLst/>
                        </a:rPr>
                        <a:t>TA Exitosa</a:t>
                      </a:r>
                      <a:endParaRPr lang="es-CL" sz="1400" b="1" u="none" strike="noStrike" kern="1200" dirty="0">
                        <a:solidFill>
                          <a:schemeClr val="tx2"/>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a:effectLst/>
                        </a:rPr>
                        <a:t>6,5</a:t>
                      </a:r>
                      <a:endParaRPr lang="es-CL" sz="1400" u="none" strike="noStrike" kern="120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smtClean="0">
                          <a:effectLst/>
                        </a:rPr>
                        <a:t>7,0*</a:t>
                      </a:r>
                      <a:endParaRPr lang="es-CL" sz="1400" u="none" strike="noStrike" kern="1200" dirty="0">
                        <a:solidFill>
                          <a:schemeClr val="dk1"/>
                        </a:solidFill>
                        <a:effectLst/>
                        <a:latin typeface="+mn-lt"/>
                        <a:ea typeface="+mn-ea"/>
                        <a:cs typeface="+mn-cs"/>
                      </a:endParaRPr>
                    </a:p>
                  </a:txBody>
                  <a:tcPr marL="0" marR="0" marT="0" marB="0" anchor="ctr"/>
                </a:tc>
              </a:tr>
            </a:tbl>
          </a:graphicData>
        </a:graphic>
      </p:graphicFrame>
      <p:graphicFrame>
        <p:nvGraphicFramePr>
          <p:cNvPr id="137240" name="2 Gráfico"/>
          <p:cNvGraphicFramePr>
            <a:graphicFrameLocks/>
          </p:cNvGraphicFramePr>
          <p:nvPr>
            <p:extLst>
              <p:ext uri="{D42A27DB-BD31-4B8C-83A1-F6EECF244321}">
                <p14:modId xmlns:p14="http://schemas.microsoft.com/office/powerpoint/2010/main" val="3625756169"/>
              </p:ext>
            </p:extLst>
          </p:nvPr>
        </p:nvGraphicFramePr>
        <p:xfrm>
          <a:off x="958057" y="4013200"/>
          <a:ext cx="6945312" cy="2844800"/>
        </p:xfrm>
        <a:graphic>
          <a:graphicData uri="http://schemas.openxmlformats.org/presentationml/2006/ole">
            <mc:AlternateContent xmlns:mc="http://schemas.openxmlformats.org/markup-compatibility/2006">
              <mc:Choice xmlns:v="urn:schemas-microsoft-com:vml" Requires="v">
                <p:oleObj spid="_x0000_s137259" r:id="rId5" imgW="6943946" imgH="2847079" progId="Excel.Chart.8">
                  <p:embed/>
                </p:oleObj>
              </mc:Choice>
              <mc:Fallback>
                <p:oleObj r:id="rId5" imgW="6943946" imgH="2847079" progId="Excel.Chart.8">
                  <p:embed/>
                  <p:pic>
                    <p:nvPicPr>
                      <p:cNvPr id="0" name="2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057" y="4013200"/>
                        <a:ext cx="6945312"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7241" name="3 Gráfico"/>
          <p:cNvGraphicFramePr>
            <a:graphicFrameLocks/>
          </p:cNvGraphicFramePr>
          <p:nvPr/>
        </p:nvGraphicFramePr>
        <p:xfrm>
          <a:off x="4305300" y="785813"/>
          <a:ext cx="4421188" cy="2406650"/>
        </p:xfrm>
        <a:graphic>
          <a:graphicData uri="http://schemas.openxmlformats.org/presentationml/2006/ole">
            <mc:AlternateContent xmlns:mc="http://schemas.openxmlformats.org/markup-compatibility/2006">
              <mc:Choice xmlns:v="urn:schemas-microsoft-com:vml" Requires="v">
                <p:oleObj spid="_x0000_s137260" r:id="rId7" imgW="4426080" imgH="2408129" progId="Excel.Chart.8">
                  <p:embed/>
                </p:oleObj>
              </mc:Choice>
              <mc:Fallback>
                <p:oleObj r:id="rId7" imgW="4426080" imgH="2408129" progId="Excel.Chart.8">
                  <p:embed/>
                  <p:pic>
                    <p:nvPicPr>
                      <p:cNvPr id="0" name="3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785813"/>
                        <a:ext cx="442118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42" name="5 CuadroTexto"/>
          <p:cNvSpPr txBox="1">
            <a:spLocks noChangeArrowheads="1"/>
          </p:cNvSpPr>
          <p:nvPr/>
        </p:nvSpPr>
        <p:spPr bwMode="auto">
          <a:xfrm>
            <a:off x="323850" y="2781300"/>
            <a:ext cx="41068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900">
                <a:solidFill>
                  <a:srgbClr val="000000"/>
                </a:solidFill>
              </a:rPr>
              <a:t>* Diferencia significativa Test de comparación de medias </a:t>
            </a:r>
            <a:r>
              <a:rPr lang="es-ES" altLang="es-CL" sz="900" i="1">
                <a:solidFill>
                  <a:srgbClr val="000000"/>
                </a:solidFill>
              </a:rPr>
              <a:t>t </a:t>
            </a:r>
            <a:r>
              <a:rPr lang="es-ES" altLang="es-CL" sz="900">
                <a:solidFill>
                  <a:srgbClr val="000000"/>
                </a:solidFill>
              </a:rPr>
              <a:t>p&lt;0,05</a:t>
            </a:r>
            <a:endParaRPr lang="es-ES" altLang="es-CL" sz="900" i="1">
              <a:solidFill>
                <a:srgbClr val="000000"/>
              </a:solidFill>
            </a:endParaRPr>
          </a:p>
        </p:txBody>
      </p:sp>
      <p:sp>
        <p:nvSpPr>
          <p:cNvPr id="9" name="8 Rectángulo"/>
          <p:cNvSpPr/>
          <p:nvPr/>
        </p:nvSpPr>
        <p:spPr>
          <a:xfrm>
            <a:off x="1" y="3356992"/>
            <a:ext cx="914400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1400" dirty="0" smtClean="0">
                <a:solidFill>
                  <a:schemeClr val="tx1"/>
                </a:solidFill>
              </a:rPr>
              <a:t>Experiencias exitosas de acceso a la información, mejoran la percepción general de  corrupción del sector público , de su extensión a nivel de las instituciones y también en la percepción de que los involucrados son sancionados.</a:t>
            </a:r>
            <a:endParaRPr lang="es-CL" sz="14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68437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Valoración del DAI – Corrupción</a:t>
            </a:r>
            <a:endParaRPr lang="es-CL" sz="2800" b="1" dirty="0">
              <a:solidFill>
                <a:schemeClr val="accent5">
                  <a:lumMod val="60000"/>
                  <a:lumOff val="40000"/>
                </a:schemeClr>
              </a:solidFill>
              <a:latin typeface="Century Gothic" pitchFamily="34" charset="0"/>
            </a:endParaRPr>
          </a:p>
        </p:txBody>
      </p:sp>
      <p:sp>
        <p:nvSpPr>
          <p:cNvPr id="138243"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graphicFrame>
        <p:nvGraphicFramePr>
          <p:cNvPr id="10" name="9 Tabla"/>
          <p:cNvGraphicFramePr>
            <a:graphicFrameLocks noGrp="1"/>
          </p:cNvGraphicFramePr>
          <p:nvPr/>
        </p:nvGraphicFramePr>
        <p:xfrm>
          <a:off x="249238" y="977900"/>
          <a:ext cx="4106862" cy="1522413"/>
        </p:xfrm>
        <a:graphic>
          <a:graphicData uri="http://schemas.openxmlformats.org/drawingml/2006/table">
            <a:tbl>
              <a:tblPr firstRow="1" firstCol="1">
                <a:tableStyleId>{F5AB1C69-6EDB-4FF4-983F-18BD219EF322}</a:tableStyleId>
              </a:tblPr>
              <a:tblGrid>
                <a:gridCol w="1972646"/>
                <a:gridCol w="1067108"/>
                <a:gridCol w="1067108"/>
              </a:tblGrid>
              <a:tr h="722518">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L" sz="1400" b="1" i="0" u="none" strike="noStrike" dirty="0" smtClean="0">
                          <a:solidFill>
                            <a:schemeClr val="bg1"/>
                          </a:solidFill>
                          <a:effectLst/>
                          <a:latin typeface="+mn-lt"/>
                        </a:rPr>
                        <a:t>Promedio de la percepción de corrupción en el sector público por</a:t>
                      </a:r>
                      <a:r>
                        <a:rPr lang="es-CL" sz="1400" b="1" i="0" u="none" strike="noStrike" baseline="0" dirty="0" smtClean="0">
                          <a:solidFill>
                            <a:schemeClr val="bg1"/>
                          </a:solidFill>
                          <a:effectLst/>
                          <a:latin typeface="+mn-lt"/>
                        </a:rPr>
                        <a:t> valoración del acceso a la información</a:t>
                      </a:r>
                      <a:endParaRPr lang="es-CL" sz="1400" b="1" i="0" u="none" strike="noStrike" dirty="0" smtClean="0">
                        <a:solidFill>
                          <a:schemeClr val="bg1"/>
                        </a:solidFill>
                        <a:effectLst/>
                        <a:latin typeface="+mn-lt"/>
                      </a:endParaRPr>
                    </a:p>
                  </a:txBody>
                  <a:tcPr marL="0" marR="0" marT="0" marB="0" anchor="ctr"/>
                </a:tc>
                <a:tc hMerge="1">
                  <a:txBody>
                    <a:bodyPr/>
                    <a:lstStyle/>
                    <a:p>
                      <a:pPr algn="l" fontAlgn="t"/>
                      <a:endParaRPr lang="es-CL" sz="1400" b="0" i="0" u="none" strike="noStrike" dirty="0">
                        <a:solidFill>
                          <a:srgbClr val="000000"/>
                        </a:solidFill>
                        <a:effectLst/>
                        <a:latin typeface="Arial"/>
                      </a:endParaRPr>
                    </a:p>
                  </a:txBody>
                  <a:tcPr marL="0" marR="0" marT="0" marB="0"/>
                </a:tc>
                <a:tc hMerge="1">
                  <a:txBody>
                    <a:bodyPr/>
                    <a:lstStyle/>
                    <a:p>
                      <a:pPr algn="l" fontAlgn="t"/>
                      <a:endParaRPr lang="es-CL" sz="1400" b="0" i="0" u="none" strike="noStrike" dirty="0">
                        <a:solidFill>
                          <a:srgbClr val="000000"/>
                        </a:solidFill>
                        <a:effectLst/>
                        <a:latin typeface="Arial"/>
                      </a:endParaRPr>
                    </a:p>
                  </a:txBody>
                  <a:tcPr marL="0" marR="0" marT="0" marB="0"/>
                </a:tc>
              </a:tr>
              <a:tr h="213359">
                <a:tc>
                  <a:txBody>
                    <a:bodyPr/>
                    <a:lstStyle/>
                    <a:p>
                      <a:pPr algn="l" fontAlgn="b"/>
                      <a:r>
                        <a:rPr lang="es-CL" sz="1400" u="none" strike="noStrike" dirty="0">
                          <a:effectLst/>
                        </a:rPr>
                        <a:t> </a:t>
                      </a:r>
                      <a:endParaRPr lang="es-CL" sz="1400" b="0" i="0" u="none" strike="noStrike" dirty="0">
                        <a:solidFill>
                          <a:srgbClr val="000000"/>
                        </a:solidFill>
                        <a:effectLst/>
                        <a:latin typeface="Calibri"/>
                      </a:endParaRPr>
                    </a:p>
                  </a:txBody>
                  <a:tcPr marL="0" marR="0" marT="0" marB="0" anchor="b"/>
                </a:tc>
                <a:tc>
                  <a:txBody>
                    <a:bodyPr/>
                    <a:lstStyle/>
                    <a:p>
                      <a:pPr algn="ctr" fontAlgn="t"/>
                      <a:r>
                        <a:rPr lang="es-CL" sz="1200" u="none" strike="noStrike" dirty="0" smtClean="0">
                          <a:effectLst/>
                        </a:rPr>
                        <a:t>Sí</a:t>
                      </a:r>
                      <a:endParaRPr lang="es-CL" sz="1200" b="1" i="0" u="none" strike="noStrike" dirty="0">
                        <a:solidFill>
                          <a:srgbClr val="000000"/>
                        </a:solidFill>
                        <a:effectLst/>
                        <a:latin typeface="Arial"/>
                      </a:endParaRPr>
                    </a:p>
                  </a:txBody>
                  <a:tcPr marL="0" marR="0" marT="0" marB="0"/>
                </a:tc>
                <a:tc>
                  <a:txBody>
                    <a:bodyPr/>
                    <a:lstStyle/>
                    <a:p>
                      <a:pPr algn="ctr" fontAlgn="t"/>
                      <a:r>
                        <a:rPr lang="es-CL" sz="1200" u="none" strike="noStrike" dirty="0" smtClean="0">
                          <a:effectLst/>
                        </a:rPr>
                        <a:t>No</a:t>
                      </a:r>
                      <a:endParaRPr lang="es-CL" sz="1200" b="1" i="0" u="none" strike="noStrike" dirty="0">
                        <a:solidFill>
                          <a:srgbClr val="000000"/>
                        </a:solidFill>
                        <a:effectLst/>
                        <a:latin typeface="Arial"/>
                      </a:endParaRPr>
                    </a:p>
                  </a:txBody>
                  <a:tcPr marL="0" marR="0" marT="0" marB="0"/>
                </a:tc>
              </a:tr>
              <a:tr h="298594">
                <a:tc>
                  <a:txBody>
                    <a:bodyPr/>
                    <a:lstStyle/>
                    <a:p>
                      <a:pPr marL="0" algn="l" defTabSz="914400" rtl="0" eaLnBrk="1" fontAlgn="b" latinLnBrk="0" hangingPunct="1"/>
                      <a:r>
                        <a:rPr lang="es-CL" sz="1400" u="none" strike="noStrike" kern="1200" dirty="0" smtClean="0">
                          <a:effectLst/>
                        </a:rPr>
                        <a:t>Útil</a:t>
                      </a:r>
                      <a:endParaRPr lang="es-CL" sz="1400" b="1" u="none" strike="noStrike" kern="1200" dirty="0">
                        <a:solidFill>
                          <a:schemeClr val="lt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a:effectLst/>
                        </a:rPr>
                        <a:t>7,0</a:t>
                      </a:r>
                      <a:endParaRPr lang="es-CL" sz="1400" u="none" strike="noStrike" kern="120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a:effectLst/>
                        </a:rPr>
                        <a:t>6,9</a:t>
                      </a:r>
                      <a:endParaRPr lang="es-CL" sz="1400" u="none" strike="noStrike" kern="1200">
                        <a:solidFill>
                          <a:schemeClr val="dk1"/>
                        </a:solidFill>
                        <a:effectLst/>
                        <a:latin typeface="+mn-lt"/>
                        <a:ea typeface="+mn-ea"/>
                        <a:cs typeface="+mn-cs"/>
                      </a:endParaRPr>
                    </a:p>
                  </a:txBody>
                  <a:tcPr marL="0" marR="0" marT="0" marB="0" anchor="ctr"/>
                </a:tc>
              </a:tr>
              <a:tr h="287941">
                <a:tc>
                  <a:txBody>
                    <a:bodyPr/>
                    <a:lstStyle/>
                    <a:p>
                      <a:pPr marL="0" algn="l" defTabSz="914400" rtl="0" eaLnBrk="1" fontAlgn="b" latinLnBrk="0" hangingPunct="1"/>
                      <a:r>
                        <a:rPr lang="es-CL" sz="1400" u="none" strike="noStrike" kern="1200" dirty="0" smtClean="0">
                          <a:effectLst/>
                        </a:rPr>
                        <a:t>Necesario</a:t>
                      </a:r>
                      <a:endParaRPr lang="es-CL" sz="1400" b="1" u="none" strike="noStrike" kern="1200" dirty="0">
                        <a:solidFill>
                          <a:schemeClr val="lt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a:effectLst/>
                        </a:rPr>
                        <a:t>7,1</a:t>
                      </a:r>
                      <a:endParaRPr lang="es-CL" sz="1400" u="none" strike="noStrike" kern="120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r>
                        <a:rPr lang="es-CL" sz="1400" u="none" strike="noStrike" kern="1200" dirty="0" smtClean="0">
                          <a:effectLst/>
                        </a:rPr>
                        <a:t>6,6*</a:t>
                      </a:r>
                      <a:endParaRPr lang="es-CL" sz="1400" u="none" strike="noStrike" kern="1200" dirty="0">
                        <a:solidFill>
                          <a:schemeClr val="dk1"/>
                        </a:solidFill>
                        <a:effectLst/>
                        <a:latin typeface="+mn-lt"/>
                        <a:ea typeface="+mn-ea"/>
                        <a:cs typeface="+mn-cs"/>
                      </a:endParaRPr>
                    </a:p>
                  </a:txBody>
                  <a:tcPr marL="0" marR="0" marT="0" marB="0" anchor="ctr"/>
                </a:tc>
              </a:tr>
            </a:tbl>
          </a:graphicData>
        </a:graphic>
      </p:graphicFrame>
      <p:graphicFrame>
        <p:nvGraphicFramePr>
          <p:cNvPr id="138264" name="2 Gráfico"/>
          <p:cNvGraphicFramePr>
            <a:graphicFrameLocks/>
          </p:cNvGraphicFramePr>
          <p:nvPr>
            <p:extLst>
              <p:ext uri="{D42A27DB-BD31-4B8C-83A1-F6EECF244321}">
                <p14:modId xmlns:p14="http://schemas.microsoft.com/office/powerpoint/2010/main" val="2982226491"/>
              </p:ext>
            </p:extLst>
          </p:nvPr>
        </p:nvGraphicFramePr>
        <p:xfrm>
          <a:off x="1331640" y="4000624"/>
          <a:ext cx="6853238" cy="2844800"/>
        </p:xfrm>
        <a:graphic>
          <a:graphicData uri="http://schemas.openxmlformats.org/presentationml/2006/ole">
            <mc:AlternateContent xmlns:mc="http://schemas.openxmlformats.org/markup-compatibility/2006">
              <mc:Choice xmlns:v="urn:schemas-microsoft-com:vml" Requires="v">
                <p:oleObj spid="_x0000_s138283" r:id="rId5" imgW="6852498" imgH="2840982" progId="Excel.Chart.8">
                  <p:embed/>
                </p:oleObj>
              </mc:Choice>
              <mc:Fallback>
                <p:oleObj r:id="rId5" imgW="6852498" imgH="2840982" progId="Excel.Chart.8">
                  <p:embed/>
                  <p:pic>
                    <p:nvPicPr>
                      <p:cNvPr id="0" name="2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4000624"/>
                        <a:ext cx="685323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8265" name="3 Gráfico"/>
          <p:cNvGraphicFramePr>
            <a:graphicFrameLocks/>
          </p:cNvGraphicFramePr>
          <p:nvPr/>
        </p:nvGraphicFramePr>
        <p:xfrm>
          <a:off x="4521200" y="857250"/>
          <a:ext cx="4349750" cy="2551113"/>
        </p:xfrm>
        <a:graphic>
          <a:graphicData uri="http://schemas.openxmlformats.org/presentationml/2006/ole">
            <mc:AlternateContent xmlns:mc="http://schemas.openxmlformats.org/markup-compatibility/2006">
              <mc:Choice xmlns:v="urn:schemas-microsoft-com:vml" Requires="v">
                <p:oleObj spid="_x0000_s138284" r:id="rId7" imgW="4346825" imgH="2548349" progId="Excel.Chart.8">
                  <p:embed/>
                </p:oleObj>
              </mc:Choice>
              <mc:Fallback>
                <p:oleObj r:id="rId7" imgW="4346825" imgH="2548349" progId="Excel.Chart.8">
                  <p:embed/>
                  <p:pic>
                    <p:nvPicPr>
                      <p:cNvPr id="0" name="3 Gráfic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857250"/>
                        <a:ext cx="434975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8266" name="5 CuadroTexto"/>
          <p:cNvSpPr txBox="1">
            <a:spLocks noChangeArrowheads="1"/>
          </p:cNvSpPr>
          <p:nvPr/>
        </p:nvSpPr>
        <p:spPr bwMode="auto">
          <a:xfrm>
            <a:off x="179388" y="2478088"/>
            <a:ext cx="41068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900">
                <a:solidFill>
                  <a:srgbClr val="000000"/>
                </a:solidFill>
              </a:rPr>
              <a:t>* Diferencia significativa Test de comparación de medias </a:t>
            </a:r>
            <a:r>
              <a:rPr lang="es-ES" altLang="es-CL" sz="900" i="1">
                <a:solidFill>
                  <a:srgbClr val="000000"/>
                </a:solidFill>
              </a:rPr>
              <a:t>t </a:t>
            </a:r>
            <a:r>
              <a:rPr lang="es-ES" altLang="es-CL" sz="900">
                <a:solidFill>
                  <a:srgbClr val="000000"/>
                </a:solidFill>
              </a:rPr>
              <a:t>p&lt;0,05</a:t>
            </a:r>
            <a:endParaRPr lang="es-ES" altLang="es-CL" sz="900" i="1">
              <a:solidFill>
                <a:srgbClr val="000000"/>
              </a:solidFill>
            </a:endParaRPr>
          </a:p>
        </p:txBody>
      </p:sp>
      <p:sp>
        <p:nvSpPr>
          <p:cNvPr id="8" name="7 Rectángulo"/>
          <p:cNvSpPr/>
          <p:nvPr/>
        </p:nvSpPr>
        <p:spPr>
          <a:xfrm>
            <a:off x="1" y="3365142"/>
            <a:ext cx="914400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1400" dirty="0" smtClean="0">
                <a:solidFill>
                  <a:schemeClr val="bg1"/>
                </a:solidFill>
              </a:rPr>
              <a:t>El reconocimiento del acceso a la información como algo necesario, mejora la percepción de  corrupción del sector público. La percepción de utilidad mejora la percepción de que hay castigo a los responsables. No se observan efectos en la extensión en el sector público.</a:t>
            </a:r>
            <a:endParaRPr lang="es-CL" sz="1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769937"/>
          </a:xfrm>
          <a:prstGeom prst="rect">
            <a:avLst/>
          </a:prstGeom>
          <a:noFill/>
        </p:spPr>
        <p:txBody>
          <a:bodyPr>
            <a:spAutoFit/>
          </a:bodyPr>
          <a:lstStyle/>
          <a:p>
            <a:pPr fontAlgn="auto">
              <a:spcBef>
                <a:spcPts val="0"/>
              </a:spcBef>
              <a:spcAft>
                <a:spcPts val="0"/>
              </a:spcAft>
              <a:defRPr/>
            </a:pPr>
            <a:r>
              <a:rPr lang="es-ES" sz="4400" b="1" spc="-150" dirty="0">
                <a:solidFill>
                  <a:prstClr val="white"/>
                </a:solidFill>
                <a:latin typeface="Century Gothic" pitchFamily="34" charset="0"/>
              </a:rPr>
              <a:t>V. CONCLUSIONES</a:t>
            </a:r>
            <a:endParaRPr lang="es-CL" sz="4400" b="1" spc="-150" dirty="0">
              <a:solidFill>
                <a:prstClr val="white"/>
              </a:solidFill>
              <a:latin typeface="Century Gothic"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68437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CONCLUSIONES</a:t>
            </a:r>
            <a:endParaRPr lang="es-CL" sz="2800" b="1" dirty="0">
              <a:solidFill>
                <a:schemeClr val="accent5">
                  <a:lumMod val="60000"/>
                  <a:lumOff val="40000"/>
                </a:schemeClr>
              </a:solidFill>
              <a:latin typeface="Century Gothic" pitchFamily="34" charset="0"/>
            </a:endParaRPr>
          </a:p>
        </p:txBody>
      </p:sp>
      <p:sp>
        <p:nvSpPr>
          <p:cNvPr id="141315"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sp>
        <p:nvSpPr>
          <p:cNvPr id="5" name="4 CuadroTexto"/>
          <p:cNvSpPr txBox="1"/>
          <p:nvPr/>
        </p:nvSpPr>
        <p:spPr>
          <a:xfrm>
            <a:off x="249238" y="836613"/>
            <a:ext cx="8570912" cy="3540125"/>
          </a:xfrm>
          <a:prstGeom prst="rect">
            <a:avLst/>
          </a:prstGeom>
          <a:noFill/>
        </p:spPr>
        <p:txBody>
          <a:bodyPr>
            <a:spAutoFit/>
          </a:bodyPr>
          <a:lstStyle/>
          <a:p>
            <a:pPr algn="just">
              <a:defRPr/>
            </a:pPr>
            <a:r>
              <a:rPr lang="es-CL" sz="1600" b="1" dirty="0">
                <a:latin typeface="+mn-lt"/>
              </a:rPr>
              <a:t>Desde el punto de vista de la percepción que los ciudadanos tienen del Estado, se observa una baja consistente en todas las dimensiones, que se evidencia en:</a:t>
            </a:r>
          </a:p>
          <a:p>
            <a:pPr marL="342900" indent="-342900">
              <a:buFont typeface="Courier New" pitchFamily="49" charset="0"/>
              <a:buChar char="o"/>
              <a:defRPr/>
            </a:pPr>
            <a:endParaRPr lang="es-CL" sz="1600" dirty="0">
              <a:latin typeface="+mn-lt"/>
            </a:endParaRPr>
          </a:p>
          <a:p>
            <a:pPr marL="342900" indent="-342900" algn="just">
              <a:buFont typeface="Courier New" pitchFamily="49" charset="0"/>
              <a:buChar char="o"/>
              <a:defRPr/>
            </a:pPr>
            <a:r>
              <a:rPr lang="es-CL" sz="1600" dirty="0">
                <a:latin typeface="+mn-lt"/>
              </a:rPr>
              <a:t>Un deterioro en todas las variables de percepción sobre la relación entre los ciudadanos y el Estado, lo que se relaciona también a las bajas en la percepción de transparencia de los organismos y funcionarios públicos.</a:t>
            </a:r>
          </a:p>
          <a:p>
            <a:pPr marL="342900" indent="-342900" algn="just">
              <a:buFont typeface="Courier New" pitchFamily="49" charset="0"/>
              <a:buChar char="o"/>
              <a:defRPr/>
            </a:pPr>
            <a:endParaRPr lang="es-CL" sz="1600" dirty="0">
              <a:latin typeface="+mn-lt"/>
            </a:endParaRPr>
          </a:p>
          <a:p>
            <a:pPr marL="342900" indent="-342900" algn="just">
              <a:buFont typeface="Courier New" pitchFamily="49" charset="0"/>
              <a:buChar char="o"/>
              <a:defRPr/>
            </a:pPr>
            <a:r>
              <a:rPr lang="es-CL" sz="1600" dirty="0">
                <a:latin typeface="+mn-lt"/>
              </a:rPr>
              <a:t>Una baja en los indicadores de confianza, que también aplica a la confianza en la información pública, tanto aquella que se obtiene por solicitud como aquella que se publica en las páginas web.</a:t>
            </a:r>
          </a:p>
          <a:p>
            <a:pPr marL="342900" indent="-342900" algn="just">
              <a:buFont typeface="Courier New" pitchFamily="49" charset="0"/>
              <a:buChar char="o"/>
              <a:defRPr/>
            </a:pPr>
            <a:endParaRPr lang="es-CL" sz="1600" dirty="0">
              <a:latin typeface="+mn-lt"/>
            </a:endParaRPr>
          </a:p>
          <a:p>
            <a:pPr marL="342900" indent="-342900" algn="just">
              <a:buFont typeface="Courier New" pitchFamily="49" charset="0"/>
              <a:buChar char="o"/>
              <a:defRPr/>
            </a:pPr>
            <a:r>
              <a:rPr lang="es-CL" sz="1600" dirty="0">
                <a:latin typeface="+mn-lt"/>
              </a:rPr>
              <a:t>Disminuye la valoración del acceso a la información pública en todas sus dimensiones. El interés en la información pública y la utilidad de la transparencia, presentaron bajas importantes el 2014 que se mantienen este período. </a:t>
            </a:r>
          </a:p>
        </p:txBody>
      </p:sp>
      <p:sp>
        <p:nvSpPr>
          <p:cNvPr id="6" name="5 CuadroTexto"/>
          <p:cNvSpPr txBox="1"/>
          <p:nvPr/>
        </p:nvSpPr>
        <p:spPr>
          <a:xfrm>
            <a:off x="266700" y="4567238"/>
            <a:ext cx="8572500" cy="2062162"/>
          </a:xfrm>
          <a:prstGeom prst="rect">
            <a:avLst/>
          </a:prstGeom>
          <a:noFill/>
        </p:spPr>
        <p:txBody>
          <a:bodyPr>
            <a:spAutoFit/>
          </a:bodyPr>
          <a:lstStyle/>
          <a:p>
            <a:pPr algn="just">
              <a:defRPr/>
            </a:pPr>
            <a:r>
              <a:rPr lang="es-CL" sz="1600" b="1" dirty="0">
                <a:latin typeface="+mn-lt"/>
              </a:rPr>
              <a:t>Desde los elementos que permiten o facilitan el ejercicio del Derecho de Acceso a la Información, se  observan </a:t>
            </a:r>
            <a:r>
              <a:rPr lang="es-CL" sz="1600" b="1" dirty="0" smtClean="0">
                <a:latin typeface="+mn-lt"/>
              </a:rPr>
              <a:t>cambios, </a:t>
            </a:r>
            <a:r>
              <a:rPr lang="es-CL" sz="1600" b="1" dirty="0">
                <a:latin typeface="+mn-lt"/>
              </a:rPr>
              <a:t>tales como:</a:t>
            </a:r>
          </a:p>
          <a:p>
            <a:pPr marL="342900" indent="-342900">
              <a:buFont typeface="Courier New" pitchFamily="49" charset="0"/>
              <a:buChar char="o"/>
              <a:defRPr/>
            </a:pPr>
            <a:endParaRPr lang="es-CL" sz="1600" dirty="0">
              <a:latin typeface="+mn-lt"/>
            </a:endParaRPr>
          </a:p>
          <a:p>
            <a:pPr marL="342900" indent="-342900" algn="just">
              <a:buFont typeface="Courier New" pitchFamily="49" charset="0"/>
              <a:buChar char="o"/>
              <a:defRPr/>
            </a:pPr>
            <a:r>
              <a:rPr lang="es-CL" sz="1600" dirty="0">
                <a:latin typeface="+mn-lt"/>
              </a:rPr>
              <a:t>Una caída en los niveles de conocimiento de la Ley y del conocimiento efectivo del CPLT.</a:t>
            </a:r>
          </a:p>
          <a:p>
            <a:pPr marL="342900" indent="-342900" algn="just">
              <a:buFont typeface="Courier New" pitchFamily="49" charset="0"/>
              <a:buChar char="o"/>
              <a:defRPr/>
            </a:pPr>
            <a:r>
              <a:rPr lang="es-CL" sz="1600" dirty="0">
                <a:latin typeface="+mn-lt"/>
              </a:rPr>
              <a:t>Un alza del </a:t>
            </a:r>
            <a:r>
              <a:rPr lang="es-CL" sz="1600" dirty="0" smtClean="0">
                <a:latin typeface="+mn-lt"/>
              </a:rPr>
              <a:t>reconocimiento del mecanismo </a:t>
            </a:r>
            <a:r>
              <a:rPr lang="es-CL" sz="1600" dirty="0">
                <a:latin typeface="+mn-lt"/>
              </a:rPr>
              <a:t>web como canal de acceso a la información pública.</a:t>
            </a:r>
          </a:p>
          <a:p>
            <a:pPr marL="342900" indent="-342900" algn="just">
              <a:buFont typeface="Courier New" pitchFamily="49" charset="0"/>
              <a:buChar char="o"/>
              <a:defRPr/>
            </a:pPr>
            <a:r>
              <a:rPr lang="es-CL" sz="1600" dirty="0">
                <a:latin typeface="+mn-lt"/>
              </a:rPr>
              <a:t>Una caída en la disposición a hacer reclamos formales en materia de acceso a la información pública, con menor identificación del CPLT como órgano garante.</a:t>
            </a:r>
          </a:p>
          <a:p>
            <a:pPr marL="342900" indent="-342900">
              <a:buFont typeface="Courier New" pitchFamily="49" charset="0"/>
              <a:buChar char="o"/>
              <a:defRPr/>
            </a:pPr>
            <a:endParaRPr lang="es-CL" sz="1600" dirty="0">
              <a:latin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68437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CONCLUSIONES</a:t>
            </a:r>
            <a:endParaRPr lang="es-CL" sz="2800" b="1" dirty="0">
              <a:solidFill>
                <a:schemeClr val="accent5">
                  <a:lumMod val="60000"/>
                  <a:lumOff val="40000"/>
                </a:schemeClr>
              </a:solidFill>
              <a:latin typeface="Century Gothic" pitchFamily="34" charset="0"/>
            </a:endParaRPr>
          </a:p>
        </p:txBody>
      </p:sp>
      <p:sp>
        <p:nvSpPr>
          <p:cNvPr id="142339"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sp>
        <p:nvSpPr>
          <p:cNvPr id="5" name="4 CuadroTexto"/>
          <p:cNvSpPr txBox="1"/>
          <p:nvPr/>
        </p:nvSpPr>
        <p:spPr>
          <a:xfrm>
            <a:off x="249238" y="806450"/>
            <a:ext cx="8570912" cy="3540125"/>
          </a:xfrm>
          <a:prstGeom prst="rect">
            <a:avLst/>
          </a:prstGeom>
          <a:noFill/>
        </p:spPr>
        <p:txBody>
          <a:bodyPr>
            <a:spAutoFit/>
          </a:bodyPr>
          <a:lstStyle/>
          <a:p>
            <a:pPr algn="just">
              <a:defRPr/>
            </a:pPr>
            <a:r>
              <a:rPr lang="es-CL" sz="1600" b="1" dirty="0">
                <a:latin typeface="+mn-lt"/>
              </a:rPr>
              <a:t>En el caso de quienes declaran haber ejercido su Derecho de Acceso a la Información, se observa :</a:t>
            </a:r>
          </a:p>
          <a:p>
            <a:pPr marL="342900" indent="-342900" algn="just">
              <a:buFont typeface="Courier New" pitchFamily="49" charset="0"/>
              <a:buChar char="o"/>
              <a:defRPr/>
            </a:pPr>
            <a:endParaRPr lang="es-CL" sz="1600" dirty="0">
              <a:latin typeface="+mn-lt"/>
            </a:endParaRPr>
          </a:p>
          <a:p>
            <a:pPr marL="342900" indent="-342900" algn="just">
              <a:buFont typeface="Courier New" pitchFamily="49" charset="0"/>
              <a:buChar char="o"/>
              <a:defRPr/>
            </a:pPr>
            <a:r>
              <a:rPr lang="es-CL" sz="1600" dirty="0">
                <a:latin typeface="+mn-lt"/>
              </a:rPr>
              <a:t>Un aumento en el porcentaje de personas que declaran </a:t>
            </a:r>
            <a:r>
              <a:rPr lang="es-CL" sz="1600" b="1" dirty="0">
                <a:latin typeface="+mn-lt"/>
              </a:rPr>
              <a:t>haber realizado solicitudes (29%)</a:t>
            </a:r>
            <a:r>
              <a:rPr lang="es-CL" sz="1600" dirty="0">
                <a:latin typeface="+mn-lt"/>
              </a:rPr>
              <a:t>, mayoritariamente mujeres del segmento C3 con educación media o menor, que no tienen conocimiento de la Ley o el CPLT. Solicitan mayoritariamente en Municipios y sus experiencias han sido positivas.</a:t>
            </a:r>
          </a:p>
          <a:p>
            <a:pPr marL="342900" indent="-342900" algn="just">
              <a:buFont typeface="Courier New" pitchFamily="49" charset="0"/>
              <a:buChar char="o"/>
              <a:defRPr/>
            </a:pPr>
            <a:endParaRPr lang="es-CL" sz="1600" dirty="0">
              <a:latin typeface="+mn-lt"/>
            </a:endParaRPr>
          </a:p>
          <a:p>
            <a:pPr marL="342900" indent="-342900" algn="just">
              <a:buFont typeface="Courier New" pitchFamily="49" charset="0"/>
              <a:buChar char="o"/>
              <a:defRPr/>
            </a:pPr>
            <a:r>
              <a:rPr lang="es-CL" sz="1600" dirty="0">
                <a:latin typeface="+mn-lt"/>
              </a:rPr>
              <a:t>Una mantención en el porcentaje que declara haber realizado </a:t>
            </a:r>
            <a:r>
              <a:rPr lang="es-CL" sz="1600" b="1" dirty="0">
                <a:latin typeface="+mn-lt"/>
              </a:rPr>
              <a:t>búsquedas de información en TA (13%)</a:t>
            </a:r>
            <a:r>
              <a:rPr lang="es-CL" sz="1600" dirty="0">
                <a:latin typeface="+mn-lt"/>
              </a:rPr>
              <a:t>, mayoritariamente mujeres del segmento C3, a diferencia de las solicitudes, en este caso la mayoría tiene conocimiento de la Ley y/o el CPLT.</a:t>
            </a:r>
          </a:p>
          <a:p>
            <a:pPr marL="342900" indent="-342900" algn="just">
              <a:buFont typeface="Courier New" pitchFamily="49" charset="0"/>
              <a:buChar char="o"/>
              <a:defRPr/>
            </a:pPr>
            <a:endParaRPr lang="es-CL" sz="1600" dirty="0">
              <a:latin typeface="+mn-lt"/>
            </a:endParaRPr>
          </a:p>
          <a:p>
            <a:pPr marL="342900" indent="-342900" algn="just">
              <a:buFont typeface="Courier New" pitchFamily="49" charset="0"/>
              <a:buChar char="o"/>
              <a:defRPr/>
            </a:pPr>
            <a:r>
              <a:rPr lang="es-CL" sz="1600" dirty="0">
                <a:latin typeface="+mn-lt"/>
              </a:rPr>
              <a:t>El uso de información pública, mayoritariamente, se orienta a asuntos de la vida persona, lo que es más fuerte en el caso de las solicitudes. Se observa, además, que las acciones de interés público aumentan en los grupos de mayor NSE.</a:t>
            </a:r>
          </a:p>
        </p:txBody>
      </p:sp>
      <p:sp>
        <p:nvSpPr>
          <p:cNvPr id="6" name="5 CuadroTexto"/>
          <p:cNvSpPr txBox="1"/>
          <p:nvPr/>
        </p:nvSpPr>
        <p:spPr>
          <a:xfrm>
            <a:off x="266700" y="4567238"/>
            <a:ext cx="8572500" cy="1816100"/>
          </a:xfrm>
          <a:prstGeom prst="rect">
            <a:avLst/>
          </a:prstGeom>
          <a:noFill/>
        </p:spPr>
        <p:txBody>
          <a:bodyPr>
            <a:spAutoFit/>
          </a:bodyPr>
          <a:lstStyle/>
          <a:p>
            <a:pPr algn="just">
              <a:defRPr/>
            </a:pPr>
            <a:r>
              <a:rPr lang="es-CL" sz="1600" b="1" dirty="0">
                <a:latin typeface="+mn-lt"/>
              </a:rPr>
              <a:t>Desde el punto de vista de los datos asociados a la Ley del Lobby, se observa:</a:t>
            </a:r>
          </a:p>
          <a:p>
            <a:pPr marL="342900" indent="-342900" algn="just">
              <a:buFont typeface="Courier New" pitchFamily="49" charset="0"/>
              <a:buChar char="o"/>
              <a:defRPr/>
            </a:pPr>
            <a:endParaRPr lang="es-CL" sz="1600" dirty="0">
              <a:latin typeface="+mn-lt"/>
            </a:endParaRPr>
          </a:p>
          <a:p>
            <a:pPr marL="342900" indent="-342900" algn="just">
              <a:buFont typeface="Courier New" pitchFamily="49" charset="0"/>
              <a:buChar char="o"/>
              <a:defRPr/>
            </a:pPr>
            <a:r>
              <a:rPr lang="es-CL" sz="1600" dirty="0">
                <a:latin typeface="+mn-lt"/>
              </a:rPr>
              <a:t>Una mantención del conocimiento de la Ley, al igual que del escepticismo que genera su capacidad de aportar de manera efectiva a mejorar la gestión pública o el comportamiento de las autoridades.</a:t>
            </a:r>
          </a:p>
          <a:p>
            <a:pPr marL="342900" indent="-342900" algn="just">
              <a:buFont typeface="Courier New" pitchFamily="49" charset="0"/>
              <a:buChar char="o"/>
              <a:defRPr/>
            </a:pPr>
            <a:r>
              <a:rPr lang="es-CL" sz="1600" dirty="0">
                <a:latin typeface="+mn-lt"/>
              </a:rPr>
              <a:t>Un porcentaje muy pequeño identifica que hay un órgano encargado del registro y seguimiento de esta norma. No hay menciones del CPLT, solamente del Portal de Transparencia.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04775" y="69850"/>
            <a:ext cx="6843713" cy="714375"/>
          </a:xfrm>
        </p:spPr>
        <p:txBody>
          <a:bodyPr rtlCol="0">
            <a:noAutofit/>
          </a:bodyPr>
          <a:lstStyle/>
          <a:p>
            <a:pPr algn="l" fontAlgn="auto">
              <a:spcAft>
                <a:spcPts val="0"/>
              </a:spcAft>
              <a:defRPr/>
            </a:pPr>
            <a:r>
              <a:rPr lang="es-CL" sz="2800" b="1" dirty="0" smtClean="0">
                <a:solidFill>
                  <a:schemeClr val="accent5">
                    <a:lumMod val="60000"/>
                    <a:lumOff val="40000"/>
                  </a:schemeClr>
                </a:solidFill>
                <a:latin typeface="Century Gothic" pitchFamily="34" charset="0"/>
              </a:rPr>
              <a:t>CONCLUSIONES</a:t>
            </a:r>
            <a:endParaRPr lang="es-CL" sz="2800" b="1" dirty="0">
              <a:solidFill>
                <a:schemeClr val="accent5">
                  <a:lumMod val="60000"/>
                  <a:lumOff val="40000"/>
                </a:schemeClr>
              </a:solidFill>
              <a:latin typeface="Century Gothic" pitchFamily="34" charset="0"/>
            </a:endParaRPr>
          </a:p>
        </p:txBody>
      </p:sp>
      <p:sp>
        <p:nvSpPr>
          <p:cNvPr id="143363" name="Rectangle 6"/>
          <p:cNvSpPr>
            <a:spLocks noChangeArrowheads="1"/>
          </p:cNvSpPr>
          <p:nvPr/>
        </p:nvSpPr>
        <p:spPr bwMode="auto">
          <a:xfrm>
            <a:off x="0" y="-123825"/>
            <a:ext cx="249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altLang="es-CL" sz="1000">
                <a:solidFill>
                  <a:srgbClr val="252525"/>
                </a:solidFill>
              </a:rPr>
              <a:t> </a:t>
            </a:r>
            <a:r>
              <a:rPr lang="es-CL" altLang="es-CL" sz="800">
                <a:solidFill>
                  <a:srgbClr val="000000"/>
                </a:solidFill>
              </a:rPr>
              <a:t> </a:t>
            </a:r>
            <a:endParaRPr lang="es-CL" altLang="es-CL">
              <a:solidFill>
                <a:srgbClr val="000000"/>
              </a:solidFill>
            </a:endParaRPr>
          </a:p>
        </p:txBody>
      </p:sp>
      <p:sp>
        <p:nvSpPr>
          <p:cNvPr id="5" name="4 CuadroTexto"/>
          <p:cNvSpPr txBox="1"/>
          <p:nvPr/>
        </p:nvSpPr>
        <p:spPr>
          <a:xfrm>
            <a:off x="249238" y="841004"/>
            <a:ext cx="8570912" cy="2846933"/>
          </a:xfrm>
          <a:prstGeom prst="rect">
            <a:avLst/>
          </a:prstGeom>
          <a:noFill/>
        </p:spPr>
        <p:txBody>
          <a:bodyPr>
            <a:spAutoFit/>
          </a:bodyPr>
          <a:lstStyle/>
          <a:p>
            <a:pPr algn="just">
              <a:defRPr/>
            </a:pPr>
            <a:r>
              <a:rPr lang="es-CL" sz="1600" b="1" dirty="0">
                <a:latin typeface="+mn-lt"/>
              </a:rPr>
              <a:t>Los resultados del modelo de relaciones entre Transparencia y Confianza permiten indicar que existe una relación entre ambos que mejora las percepciones de la ciudadanía, destacando que:</a:t>
            </a:r>
          </a:p>
          <a:p>
            <a:pPr marL="342900" indent="-342900" algn="just">
              <a:buFont typeface="Courier New" pitchFamily="49" charset="0"/>
              <a:buChar char="o"/>
              <a:defRPr/>
            </a:pPr>
            <a:endParaRPr lang="es-CL" sz="1000" dirty="0">
              <a:latin typeface="+mn-lt"/>
            </a:endParaRPr>
          </a:p>
          <a:p>
            <a:pPr marL="342900" indent="-342900" algn="just">
              <a:buFont typeface="Courier New" pitchFamily="49" charset="0"/>
              <a:buChar char="o"/>
              <a:defRPr/>
            </a:pPr>
            <a:r>
              <a:rPr lang="es-CL" sz="1600" dirty="0">
                <a:latin typeface="+mn-lt"/>
              </a:rPr>
              <a:t>Se pueden observar diferencias </a:t>
            </a:r>
            <a:r>
              <a:rPr lang="es-CL" sz="1600" dirty="0" smtClean="0">
                <a:latin typeface="+mn-lt"/>
              </a:rPr>
              <a:t>en </a:t>
            </a:r>
            <a:r>
              <a:rPr lang="es-CL" sz="1600" dirty="0">
                <a:latin typeface="+mn-lt"/>
              </a:rPr>
              <a:t>la confianza que se atribuye a distintas instituciones, destacándose la mejor evaluación de los Jueces y del Poder Judicial. Desde el punto de vista de los atributos, las evaluaciones son negativas, pero existen diferencias, siendo la percepción de las capacidades el aspecto mejor evaluado y la integridad, el que tiene la peor evaluación. </a:t>
            </a:r>
          </a:p>
          <a:p>
            <a:pPr marL="342900" indent="-342900" algn="just">
              <a:buFont typeface="Courier New" pitchFamily="49" charset="0"/>
              <a:buChar char="o"/>
              <a:defRPr/>
            </a:pPr>
            <a:endParaRPr lang="es-CL" sz="900" dirty="0">
              <a:latin typeface="+mn-lt"/>
            </a:endParaRPr>
          </a:p>
          <a:p>
            <a:pPr marL="342900" indent="-342900" algn="just">
              <a:buFont typeface="Courier New" pitchFamily="49" charset="0"/>
              <a:buChar char="o"/>
              <a:defRPr/>
            </a:pPr>
            <a:r>
              <a:rPr lang="es-CL" sz="1600" dirty="0">
                <a:latin typeface="+mn-lt"/>
              </a:rPr>
              <a:t>De acuerdo al modelo conceptual planteado, los elementos de conocimiento, expectativas y experiencias positivas de acceso a la información pública generan efectos en las distintas dimensiones de la confianza observadas. Por su parte, la variable valoración, tiene mayores efectos en su dimensión de utilidad, en la mayor parte de los ítems evaluados.</a:t>
            </a:r>
          </a:p>
        </p:txBody>
      </p:sp>
      <p:sp>
        <p:nvSpPr>
          <p:cNvPr id="7" name="6 CuadroTexto"/>
          <p:cNvSpPr txBox="1"/>
          <p:nvPr/>
        </p:nvSpPr>
        <p:spPr>
          <a:xfrm>
            <a:off x="249238" y="4005263"/>
            <a:ext cx="8570912" cy="2462212"/>
          </a:xfrm>
          <a:prstGeom prst="rect">
            <a:avLst/>
          </a:prstGeom>
          <a:noFill/>
        </p:spPr>
        <p:txBody>
          <a:bodyPr>
            <a:spAutoFit/>
          </a:bodyPr>
          <a:lstStyle/>
          <a:p>
            <a:pPr algn="just">
              <a:defRPr/>
            </a:pPr>
            <a:r>
              <a:rPr lang="es-CL" sz="1600" b="1" dirty="0">
                <a:latin typeface="+mn-lt"/>
              </a:rPr>
              <a:t>Los resultados del modelo de relaciones entre Transparencia y Corrupción permiten indicar que existen efectos, pero más acotados en la mejora de las percepciones ciudadanas, donde:</a:t>
            </a:r>
          </a:p>
          <a:p>
            <a:pPr marL="342900" indent="-342900" algn="just">
              <a:buFont typeface="Courier New" pitchFamily="49" charset="0"/>
              <a:buChar char="o"/>
              <a:defRPr/>
            </a:pPr>
            <a:endParaRPr lang="es-CL" sz="1000" dirty="0">
              <a:latin typeface="+mn-lt"/>
            </a:endParaRPr>
          </a:p>
          <a:p>
            <a:pPr marL="342900" indent="-342900" algn="just">
              <a:buFont typeface="Courier New" pitchFamily="49" charset="0"/>
              <a:buChar char="o"/>
              <a:defRPr/>
            </a:pPr>
            <a:r>
              <a:rPr lang="es-CL" sz="1600" dirty="0">
                <a:latin typeface="+mn-lt"/>
              </a:rPr>
              <a:t>Todas las preguntas muestran fuertes percepciones negativas: se percibe que la corrupción está muy extendida en el aparato público y que en general, hay impunidad, aspecto en el cual, las opiniones son más transversales y sólo hay efectos parciales por conocimiento y valoración que modifican levemente las opiniones.</a:t>
            </a:r>
          </a:p>
          <a:p>
            <a:pPr marL="342900" indent="-342900" algn="just">
              <a:buFont typeface="Courier New" pitchFamily="49" charset="0"/>
              <a:buChar char="o"/>
              <a:defRPr/>
            </a:pPr>
            <a:r>
              <a:rPr lang="es-CL" sz="1600" dirty="0">
                <a:latin typeface="+mn-lt"/>
              </a:rPr>
              <a:t>El aspecto que genera mayores cambios de percepción son las experiencias exitosas de acceso a la información, seguidas de las expectativas en relación a la capacidad de acceder a la información pública.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5001">
              <a:schemeClr val="accent6">
                <a:lumMod val="50000"/>
              </a:schemeClr>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2" name="11 CuadroTexto"/>
          <p:cNvSpPr txBox="1"/>
          <p:nvPr/>
        </p:nvSpPr>
        <p:spPr>
          <a:xfrm>
            <a:off x="647700" y="3929063"/>
            <a:ext cx="8496300" cy="769937"/>
          </a:xfrm>
          <a:prstGeom prst="rect">
            <a:avLst/>
          </a:prstGeom>
          <a:noFill/>
        </p:spPr>
        <p:txBody>
          <a:bodyPr>
            <a:spAutoFit/>
          </a:bodyPr>
          <a:lstStyle/>
          <a:p>
            <a:pPr fontAlgn="auto">
              <a:spcBef>
                <a:spcPts val="0"/>
              </a:spcBef>
              <a:spcAft>
                <a:spcPts val="0"/>
              </a:spcAft>
              <a:defRPr/>
            </a:pPr>
            <a:r>
              <a:rPr lang="es-ES" sz="4400" b="1" spc="-150" dirty="0">
                <a:solidFill>
                  <a:prstClr val="white"/>
                </a:solidFill>
                <a:latin typeface="Century Gothic" pitchFamily="34" charset="0"/>
              </a:rPr>
              <a:t>III. Resultados del Estudio</a:t>
            </a:r>
            <a:endParaRPr lang="es-CL" sz="4400" b="1" spc="-150" dirty="0">
              <a:solidFill>
                <a:prstClr val="white"/>
              </a:solidFill>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0.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1.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2.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3.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6.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7.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19.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2.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20.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21.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22.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23.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26.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34.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3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39.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2.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3.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4.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5.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6.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7.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49.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54.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57.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5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59.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60.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64.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67.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6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69.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71.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75.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77.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7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79.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0.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1.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2.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3.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4.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5.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6.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7.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88.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ppt/theme/themeOverride9.xml><?xml version="1.0" encoding="utf-8"?>
<a:themeOverride xmlns:a="http://schemas.openxmlformats.org/drawingml/2006/main">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3031DDD6118064B98263A60566A4507" ma:contentTypeVersion="3" ma:contentTypeDescription="Crear nuevo documento." ma:contentTypeScope="" ma:versionID="467a2f96c504e6cb7fe6bf085138f40d">
  <xsd:schema xmlns:xsd="http://www.w3.org/2001/XMLSchema" xmlns:p="http://schemas.microsoft.com/office/2006/metadata/properties" xmlns:ns2="69384813-26b5-4f7f-9051-66798ef5a7ae" targetNamespace="http://schemas.microsoft.com/office/2006/metadata/properties" ma:root="true" ma:fieldsID="6645d7252a20e726ddeed4d1d733a5a4" ns2:_="">
    <xsd:import namespace="69384813-26b5-4f7f-9051-66798ef5a7ae"/>
    <xsd:element name="properties">
      <xsd:complexType>
        <xsd:sequence>
          <xsd:element name="documentManagement">
            <xsd:complexType>
              <xsd:all>
                <xsd:element ref="ns2:Autor" minOccurs="0"/>
              </xsd:all>
            </xsd:complexType>
          </xsd:element>
        </xsd:sequence>
      </xsd:complexType>
    </xsd:element>
  </xsd:schema>
  <xsd:schema xmlns:xsd="http://www.w3.org/2001/XMLSchema" xmlns:dms="http://schemas.microsoft.com/office/2006/documentManagement/types" targetNamespace="69384813-26b5-4f7f-9051-66798ef5a7ae" elementFormDefault="qualified">
    <xsd:import namespace="http://schemas.microsoft.com/office/2006/documentManagement/types"/>
    <xsd:element name="Autor" ma:index="8" nillable="true" ma:displayName="Autor" ma:internalName="Auto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tor xmlns="69384813-26b5-4f7f-9051-66798ef5a7ae">Diapositiva</Autor>
  </documentManagement>
</p:properties>
</file>

<file path=customXml/itemProps1.xml><?xml version="1.0" encoding="utf-8"?>
<ds:datastoreItem xmlns:ds="http://schemas.openxmlformats.org/officeDocument/2006/customXml" ds:itemID="{5E685800-0A52-405A-9066-E6C31965FB93}">
  <ds:schemaRefs>
    <ds:schemaRef ds:uri="http://schemas.microsoft.com/sharepoint/v3/contenttype/forms"/>
  </ds:schemaRefs>
</ds:datastoreItem>
</file>

<file path=customXml/itemProps2.xml><?xml version="1.0" encoding="utf-8"?>
<ds:datastoreItem xmlns:ds="http://schemas.openxmlformats.org/officeDocument/2006/customXml" ds:itemID="{32730E1C-04CB-46E0-B5FA-688867E653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84813-26b5-4f7f-9051-66798ef5a7a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B999CCC-91B1-42F7-A8EA-BC4867A72E1F}">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elements/1.1/"/>
    <ds:schemaRef ds:uri="69384813-26b5-4f7f-9051-66798ef5a7a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18849</TotalTime>
  <Words>6902</Words>
  <Application>Microsoft Office PowerPoint</Application>
  <PresentationFormat>Presentación en pantalla (4:3)</PresentationFormat>
  <Paragraphs>1324</Paragraphs>
  <Slides>86</Slides>
  <Notes>1</Notes>
  <HiddenSlides>0</HiddenSlides>
  <MMClips>0</MMClips>
  <ScaleCrop>false</ScaleCrop>
  <HeadingPairs>
    <vt:vector size="6" baseType="variant">
      <vt:variant>
        <vt:lpstr>Tema</vt:lpstr>
      </vt:variant>
      <vt:variant>
        <vt:i4>18</vt:i4>
      </vt:variant>
      <vt:variant>
        <vt:lpstr>Servidores OLE incrustados</vt:lpstr>
      </vt:variant>
      <vt:variant>
        <vt:i4>3</vt:i4>
      </vt:variant>
      <vt:variant>
        <vt:lpstr>Títulos de diapositiva</vt:lpstr>
      </vt:variant>
      <vt:variant>
        <vt:i4>86</vt:i4>
      </vt:variant>
    </vt:vector>
  </HeadingPairs>
  <TitlesOfParts>
    <vt:vector size="107" baseType="lpstr">
      <vt:lpstr>Tema de Office</vt:lpstr>
      <vt:lpstr>14_Tema de Office</vt:lpstr>
      <vt:lpstr>6_Tema de Office</vt:lpstr>
      <vt:lpstr>7_Tema de Office</vt:lpstr>
      <vt:lpstr>1_Tema de Office</vt:lpstr>
      <vt:lpstr>2_Tema de Office</vt:lpstr>
      <vt:lpstr>5_Tema de Office</vt:lpstr>
      <vt:lpstr>16_Tema de Office</vt:lpstr>
      <vt:lpstr>8_Tema de Office</vt:lpstr>
      <vt:lpstr>3_Tema de Office</vt:lpstr>
      <vt:lpstr>15_Tema de Office</vt:lpstr>
      <vt:lpstr>9_Tema de Office</vt:lpstr>
      <vt:lpstr>4_Tema de Office</vt:lpstr>
      <vt:lpstr>10_Tema de Office</vt:lpstr>
      <vt:lpstr>11_Tema de Office</vt:lpstr>
      <vt:lpstr>12_Tema de Office</vt:lpstr>
      <vt:lpstr>19_Tema de Office</vt:lpstr>
      <vt:lpstr>13_Tema de Office</vt:lpstr>
      <vt:lpstr>Gráfico de Microsoft Excel</vt:lpstr>
      <vt:lpstr>Gráfico</vt:lpstr>
      <vt:lpstr>Hoja de cálculo</vt:lpstr>
      <vt:lpstr>Presentación de PowerPoint</vt:lpstr>
      <vt:lpstr>Presentación de PowerPoint</vt:lpstr>
      <vt:lpstr>Presentación de PowerPoint</vt:lpstr>
      <vt:lpstr>Presentación de PowerPoint</vt:lpstr>
      <vt:lpstr>¿Qué se mide?</vt:lpstr>
      <vt:lpstr>Presentación de PowerPoint</vt:lpstr>
      <vt:lpstr>Metodología</vt:lpstr>
      <vt:lpstr>PRINCIPALES VARIABLES DE CRUCE</vt:lpstr>
      <vt:lpstr>Presentación de PowerPoint</vt:lpstr>
      <vt:lpstr>Presentación de PowerPoint</vt:lpstr>
      <vt:lpstr>RELACIÓN CIUDADANO/ESTADO</vt:lpstr>
      <vt:lpstr>RELACIÓN CIUDADANO/ESTADO</vt:lpstr>
      <vt:lpstr>Evaluación de Transparencia en el Estado</vt:lpstr>
      <vt:lpstr>Evaluación de Transparencia en el Estado</vt:lpstr>
      <vt:lpstr>Evaluación de Transparencia en el Estado</vt:lpstr>
      <vt:lpstr>Evaluación de la Transparencia</vt:lpstr>
      <vt:lpstr>Evaluación de la Transparencia</vt:lpstr>
      <vt:lpstr>Presentación de PowerPoint</vt:lpstr>
      <vt:lpstr>Presentación de PowerPoint</vt:lpstr>
      <vt:lpstr>Presentación de PowerPoint</vt:lpstr>
      <vt:lpstr>Confianza en la información pública</vt:lpstr>
      <vt:lpstr>Confianza en la información pública</vt:lpstr>
      <vt:lpstr>Posibilidad de acceso vs. valoración de la información pública</vt:lpstr>
      <vt:lpstr>Posibilidad de acceso vs. valoración de la información pública</vt:lpstr>
      <vt:lpstr>Expectativas frente a la información pública</vt:lpstr>
      <vt:lpstr>Presentación de PowerPoint</vt:lpstr>
      <vt:lpstr>Valoración de la Transparencia: Importancia relativa como tema país</vt:lpstr>
      <vt:lpstr>Valoración de la Transparencia: Sentido de Utilidad</vt:lpstr>
      <vt:lpstr>Valoración de la Transparencia: Sentido de Utilidad</vt:lpstr>
      <vt:lpstr>Valoración general del Derecho de Acceso a la Información Pública como Derecho</vt:lpstr>
      <vt:lpstr>Presentación de PowerPoint</vt:lpstr>
      <vt:lpstr>Conocimiento espontáneo del Consejo</vt:lpstr>
      <vt:lpstr>CONOCIMIENTO DE LA LEY 20.285 y el CONSEJO PARA LA TRANSPARENCIA</vt:lpstr>
      <vt:lpstr>MEDIOS DE CONOCIMIENTO DE LA LEY Y EL CONSEJO</vt:lpstr>
      <vt:lpstr>Perfil del Conocimiento de la Ley</vt:lpstr>
      <vt:lpstr>Perfil del Conocimiento del CPLT</vt:lpstr>
      <vt:lpstr>EFECTOS DEL CONOCIMIENTO DEL CPLT EN VARIABLES DE INTERÉS</vt:lpstr>
      <vt:lpstr>PERCEPCIONES SOBRE EL CONSEJO</vt:lpstr>
      <vt:lpstr>Presentación de PowerPoint</vt:lpstr>
      <vt:lpstr>Presentación de PowerPoint</vt:lpstr>
      <vt:lpstr>Presentación de PowerPoint</vt:lpstr>
      <vt:lpstr>Presentación de PowerPoint</vt:lpstr>
      <vt:lpstr>CASO HIPOTÉTICO: Canales para solicitar información</vt:lpstr>
      <vt:lpstr>CASO HIPOTÉTICO: ¿Qué haría si no le entregan información?</vt:lpstr>
      <vt:lpstr>Identificación del órgano garante para presentar un reclamo </vt:lpstr>
      <vt:lpstr>Presentación de PowerPoint</vt:lpstr>
      <vt:lpstr>EJERCICIO EFECTIVO DEL DERECHO</vt:lpstr>
      <vt:lpstr>EJERCICIO EFECTIVO DEL DERECHO PERFIL USUARIOS</vt:lpstr>
      <vt:lpstr>EJERCICIO EFECTIVO DEL DERECHO</vt:lpstr>
      <vt:lpstr>EJERCICIO EFECTIVO DEL DERECHO</vt:lpstr>
      <vt:lpstr>EJERCICIO EFECTIVO DEL DERECHO</vt:lpstr>
      <vt:lpstr>EJERCICIO EFECTIVO DEL DERECHO: TRANSPARENCIA ACTIVA</vt:lpstr>
      <vt:lpstr>EJERCICIO EFECTIVO DEL DERECHO:  PERFIL USUARIOS TRANSPARENCIA ACTIVA</vt:lpstr>
      <vt:lpstr>EJERCICIO EFECTIVO DEL DERECHO</vt:lpstr>
      <vt:lpstr>EJERCICIO EFECTIVO DEL DERECHO</vt:lpstr>
      <vt:lpstr>EJERCICIO EFECTIVO DEL DERECHO</vt:lpstr>
      <vt:lpstr>EFECTOS DEL EJERCICIO DEL DERECHO SOBRE VARIABLES DE INTERÉS</vt:lpstr>
      <vt:lpstr>Presentación de PowerPoint</vt:lpstr>
      <vt:lpstr>Nivel de conocimiento y expectativas sobre la Ley del Lobby</vt:lpstr>
      <vt:lpstr>Nivel de conocimiento sobre institucionalidad del Lobby</vt:lpstr>
      <vt:lpstr>Presentación de PowerPoint</vt:lpstr>
      <vt:lpstr>Vínculo entre Confianza, Percepción de Corrupción y Transparencia</vt:lpstr>
      <vt:lpstr>RESULTADOS GENERALES EN CONFIANZA</vt:lpstr>
      <vt:lpstr>RESULTADOS GENERALES EN CONFIANZA</vt:lpstr>
      <vt:lpstr>Elementos Conceptuales de la Confianza</vt:lpstr>
      <vt:lpstr>CONFIANZA EN LAS INSTITUCIONES</vt:lpstr>
      <vt:lpstr>Relaciones entre las variables</vt:lpstr>
      <vt:lpstr>Síntesis Relaciones DAI - Confianza </vt:lpstr>
      <vt:lpstr>Conocimiento DAI - Confianza</vt:lpstr>
      <vt:lpstr>Expectativas Acceso - Confianza</vt:lpstr>
      <vt:lpstr>Experiencias Exitosas DAI - Confianza</vt:lpstr>
      <vt:lpstr>Valoración del DAI - Confianza</vt:lpstr>
      <vt:lpstr>Elementos Conceptuales de Corrupción</vt:lpstr>
      <vt:lpstr>PERCEPCIÓN DE CORRUPCIÓN EN EL SECTOR PÚBLICO</vt:lpstr>
      <vt:lpstr>Presentación de PowerPoint</vt:lpstr>
      <vt:lpstr>Relaciones entre las variables</vt:lpstr>
      <vt:lpstr>Síntesis Relaciones DAI - Corrupción </vt:lpstr>
      <vt:lpstr>Conocimiento DAI – Corrupción</vt:lpstr>
      <vt:lpstr>Expectativas de Acceso – Corrupción</vt:lpstr>
      <vt:lpstr>Experiencias Exitosas DAI– Corrupción</vt:lpstr>
      <vt:lpstr>Valoración del DAI – Corrupción</vt:lpstr>
      <vt:lpstr>Presentación de PowerPoint</vt:lpstr>
      <vt:lpstr>CONCLUSIONES</vt:lpstr>
      <vt:lpstr>CONCLUSIONES</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dc:title>
  <dc:creator>kkliwadenko</dc:creator>
  <cp:lastModifiedBy>Paula Alcaíno Palma</cp:lastModifiedBy>
  <cp:revision>1017</cp:revision>
  <cp:lastPrinted>2015-12-16T12:07:52Z</cp:lastPrinted>
  <dcterms:created xsi:type="dcterms:W3CDTF">2012-06-18T17:51:53Z</dcterms:created>
  <dcterms:modified xsi:type="dcterms:W3CDTF">2016-02-22T15:37:18Z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0x01010003031DDD6118064B98263A60566A4507</vt:lpwstr>
  </property>
</Properties>
</file>