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4.xml" ContentType="application/vnd.openxmlformats-officedocument.drawingml.char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65" r:id="rId5"/>
    <p:sldId id="268" r:id="rId6"/>
    <p:sldId id="269" r:id="rId7"/>
    <p:sldId id="270" r:id="rId8"/>
    <p:sldId id="271" r:id="rId9"/>
    <p:sldId id="272" r:id="rId10"/>
    <p:sldId id="277" r:id="rId11"/>
    <p:sldId id="273" r:id="rId12"/>
    <p:sldId id="274" r:id="rId13"/>
    <p:sldId id="276" r:id="rId14"/>
    <p:sldId id="275" r:id="rId15"/>
    <p:sldId id="298" r:id="rId16"/>
    <p:sldId id="299" r:id="rId17"/>
    <p:sldId id="297" r:id="rId18"/>
    <p:sldId id="300" r:id="rId19"/>
    <p:sldId id="278" r:id="rId20"/>
    <p:sldId id="279" r:id="rId21"/>
    <p:sldId id="280" r:id="rId22"/>
    <p:sldId id="301" r:id="rId23"/>
    <p:sldId id="282" r:id="rId24"/>
    <p:sldId id="263" r:id="rId25"/>
    <p:sldId id="281" r:id="rId26"/>
    <p:sldId id="283" r:id="rId27"/>
    <p:sldId id="284" r:id="rId28"/>
    <p:sldId id="286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D4C"/>
    <a:srgbClr val="0B9FC7"/>
    <a:srgbClr val="90B6E4"/>
    <a:srgbClr val="17365D"/>
    <a:srgbClr val="4A78BB"/>
    <a:srgbClr val="3366FF"/>
    <a:srgbClr val="3E988D"/>
    <a:srgbClr val="513FD9"/>
    <a:srgbClr val="19257D"/>
    <a:srgbClr val="0099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cpt.lan\documentos\Direcci&#243;n%20Fiscalizaci&#243;n\Fiscalizaci&#243;n%20T.A\T.A%202012\Ranking%20OAE%202012\Resultados%202012_2011_2010_v.2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cpt.lan\documentos\Direcci&#243;n%20Fiscalizaci&#243;n\Fiscalizaci&#243;n%20T.A\T.A%202012\Ranking%20OAE%202012\Resultados%202012_2011_2010_v.2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pt.lan\documentos\Direcci&#243;n%20Fiscalizaci&#243;n\Fiscalizaci&#243;n%20T.A\T.A%202012\Ranking%20OAE%202012\Resultados%202012_2011_2010_v.2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Hoja1!$B$1</c:f>
              <c:strCache>
                <c:ptCount val="1"/>
                <c:pt idx="0">
                  <c:v>Bajo 90%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2010 (N=267)</c:v>
                </c:pt>
                <c:pt idx="1">
                  <c:v>2011 (N=324)</c:v>
                </c:pt>
                <c:pt idx="2">
                  <c:v>2012 (N=325)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66</c:v>
                </c:pt>
                <c:pt idx="1">
                  <c:v>97</c:v>
                </c:pt>
                <c:pt idx="2">
                  <c:v>35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[90% - 95%[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2010 (N=267)</c:v>
                </c:pt>
                <c:pt idx="1">
                  <c:v>2011 (N=324)</c:v>
                </c:pt>
                <c:pt idx="2">
                  <c:v>2012 (N=325)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56</c:v>
                </c:pt>
                <c:pt idx="1">
                  <c:v>41</c:v>
                </c:pt>
                <c:pt idx="2">
                  <c:v>29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[95% - 100%[</c:v>
                </c:pt>
              </c:strCache>
            </c:strRef>
          </c:tx>
          <c:spPr>
            <a:solidFill>
              <a:srgbClr val="0B9FC7"/>
            </a:solidFill>
          </c:spPr>
          <c:cat>
            <c:strRef>
              <c:f>Hoja1!$A$2:$A$4</c:f>
              <c:strCache>
                <c:ptCount val="3"/>
                <c:pt idx="0">
                  <c:v>2010 (N=267)</c:v>
                </c:pt>
                <c:pt idx="1">
                  <c:v>2011 (N=324)</c:v>
                </c:pt>
                <c:pt idx="2">
                  <c:v>2012 (N=325)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102</c:v>
                </c:pt>
                <c:pt idx="1">
                  <c:v>139</c:v>
                </c:pt>
                <c:pt idx="2">
                  <c:v>150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100%</c:v>
                </c:pt>
              </c:strCache>
            </c:strRef>
          </c:tx>
          <c:spPr>
            <a:solidFill>
              <a:srgbClr val="043D4C"/>
            </a:solidFill>
          </c:spPr>
          <c:cat>
            <c:strRef>
              <c:f>Hoja1!$A$2:$A$4</c:f>
              <c:strCache>
                <c:ptCount val="3"/>
                <c:pt idx="0">
                  <c:v>2010 (N=267)</c:v>
                </c:pt>
                <c:pt idx="1">
                  <c:v>2011 (N=324)</c:v>
                </c:pt>
                <c:pt idx="2">
                  <c:v>2012 (N=325)</c:v>
                </c:pt>
              </c:strCache>
            </c:strRef>
          </c:cat>
          <c:val>
            <c:numRef>
              <c:f>Hoja1!$E$2:$E$4</c:f>
              <c:numCache>
                <c:formatCode>General</c:formatCode>
                <c:ptCount val="3"/>
                <c:pt idx="0">
                  <c:v>43</c:v>
                </c:pt>
                <c:pt idx="1">
                  <c:v>47</c:v>
                </c:pt>
                <c:pt idx="2">
                  <c:v>111</c:v>
                </c:pt>
              </c:numCache>
            </c:numRef>
          </c:val>
        </c:ser>
        <c:overlap val="100"/>
        <c:axId val="149809408"/>
        <c:axId val="151068672"/>
      </c:barChart>
      <c:catAx>
        <c:axId val="149809408"/>
        <c:scaling>
          <c:orientation val="minMax"/>
        </c:scaling>
        <c:axPos val="b"/>
        <c:numFmt formatCode="General" sourceLinked="1"/>
        <c:tickLblPos val="nextTo"/>
        <c:crossAx val="151068672"/>
        <c:crosses val="autoZero"/>
        <c:auto val="1"/>
        <c:lblAlgn val="ctr"/>
        <c:lblOffset val="100"/>
      </c:catAx>
      <c:valAx>
        <c:axId val="151068672"/>
        <c:scaling>
          <c:orientation val="minMax"/>
        </c:scaling>
        <c:axPos val="l"/>
        <c:majorGridlines/>
        <c:numFmt formatCode="0%" sourceLinked="1"/>
        <c:tickLblPos val="nextTo"/>
        <c:crossAx val="1498094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Análisis_1!$C$21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</c:spPr>
          <c:cat>
            <c:strRef>
              <c:f>Análisis_1!$B$22:$B$29</c:f>
              <c:strCache>
                <c:ptCount val="8"/>
                <c:pt idx="0">
                  <c:v>HOSPITALES AUTOGESTIONADOS (57)</c:v>
                </c:pt>
                <c:pt idx="1">
                  <c:v>SERVICIOS DE SALUD  (29)</c:v>
                </c:pt>
                <c:pt idx="2">
                  <c:v>SERVIUS (15)</c:v>
                </c:pt>
                <c:pt idx="3">
                  <c:v>SERVICIOS PÚBLICOS  (110)</c:v>
                </c:pt>
                <c:pt idx="4">
                  <c:v>GOBERNACIONES PROVINCIALES  (53)</c:v>
                </c:pt>
                <c:pt idx="5">
                  <c:v>SUBSECRETARÍAS  (31)</c:v>
                </c:pt>
                <c:pt idx="6">
                  <c:v>INTENDENCIAS  (15)</c:v>
                </c:pt>
                <c:pt idx="7">
                  <c:v>GOBIERNOS REGIONALES  (15)</c:v>
                </c:pt>
              </c:strCache>
            </c:strRef>
          </c:cat>
          <c:val>
            <c:numRef>
              <c:f>Análisis_1!$C$22:$C$29</c:f>
              <c:numCache>
                <c:formatCode>0.00%</c:formatCode>
                <c:ptCount val="8"/>
                <c:pt idx="0">
                  <c:v>0.7776000000000004</c:v>
                </c:pt>
                <c:pt idx="1">
                  <c:v>0.93307241379310391</c:v>
                </c:pt>
                <c:pt idx="2">
                  <c:v>0.9642333333333335</c:v>
                </c:pt>
                <c:pt idx="3">
                  <c:v>0.96393486238532178</c:v>
                </c:pt>
                <c:pt idx="4">
                  <c:v>0.89477924528301944</c:v>
                </c:pt>
                <c:pt idx="5">
                  <c:v>0.97744193548387137</c:v>
                </c:pt>
                <c:pt idx="6">
                  <c:v>0.89191333333333334</c:v>
                </c:pt>
                <c:pt idx="7">
                  <c:v>0.85159999999999991</c:v>
                </c:pt>
              </c:numCache>
            </c:numRef>
          </c:val>
        </c:ser>
        <c:ser>
          <c:idx val="1"/>
          <c:order val="1"/>
          <c:tx>
            <c:strRef>
              <c:f>Análisis_1!$D$21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</c:spPr>
          <c:cat>
            <c:strRef>
              <c:f>Análisis_1!$B$22:$B$29</c:f>
              <c:strCache>
                <c:ptCount val="8"/>
                <c:pt idx="0">
                  <c:v>HOSPITALES AUTOGESTIONADOS (57)</c:v>
                </c:pt>
                <c:pt idx="1">
                  <c:v>SERVICIOS DE SALUD  (29)</c:v>
                </c:pt>
                <c:pt idx="2">
                  <c:v>SERVIUS (15)</c:v>
                </c:pt>
                <c:pt idx="3">
                  <c:v>SERVICIOS PÚBLICOS  (110)</c:v>
                </c:pt>
                <c:pt idx="4">
                  <c:v>GOBERNACIONES PROVINCIALES  (53)</c:v>
                </c:pt>
                <c:pt idx="5">
                  <c:v>SUBSECRETARÍAS  (31)</c:v>
                </c:pt>
                <c:pt idx="6">
                  <c:v>INTENDENCIAS  (15)</c:v>
                </c:pt>
                <c:pt idx="7">
                  <c:v>GOBIERNOS REGIONALES  (15)</c:v>
                </c:pt>
              </c:strCache>
            </c:strRef>
          </c:cat>
          <c:val>
            <c:numRef>
              <c:f>Análisis_1!$D$22:$D$29</c:f>
              <c:numCache>
                <c:formatCode>0.00%</c:formatCode>
                <c:ptCount val="8"/>
                <c:pt idx="0">
                  <c:v>0.84587543859649195</c:v>
                </c:pt>
                <c:pt idx="1">
                  <c:v>0.90024137931034498</c:v>
                </c:pt>
                <c:pt idx="2">
                  <c:v>0.93999333333333368</c:v>
                </c:pt>
                <c:pt idx="3">
                  <c:v>0.95474818181818244</c:v>
                </c:pt>
                <c:pt idx="4">
                  <c:v>0.95545660377358532</c:v>
                </c:pt>
                <c:pt idx="5">
                  <c:v>0.95900000000000041</c:v>
                </c:pt>
                <c:pt idx="6">
                  <c:v>0.98405333333333322</c:v>
                </c:pt>
                <c:pt idx="7">
                  <c:v>0.99333999999999956</c:v>
                </c:pt>
              </c:numCache>
            </c:numRef>
          </c:val>
        </c:ser>
        <c:ser>
          <c:idx val="2"/>
          <c:order val="2"/>
          <c:tx>
            <c:strRef>
              <c:f>Análisis_1!$E$21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871">
                <a:lumMod val="75000"/>
              </a:srgbClr>
            </a:solidFill>
          </c:spPr>
          <c:dLbls>
            <c:showVal val="1"/>
          </c:dLbls>
          <c:cat>
            <c:strRef>
              <c:f>Análisis_1!$B$22:$B$29</c:f>
              <c:strCache>
                <c:ptCount val="8"/>
                <c:pt idx="0">
                  <c:v>HOSPITALES AUTOGESTIONADOS (57)</c:v>
                </c:pt>
                <c:pt idx="1">
                  <c:v>SERVICIOS DE SALUD  (29)</c:v>
                </c:pt>
                <c:pt idx="2">
                  <c:v>SERVIUS (15)</c:v>
                </c:pt>
                <c:pt idx="3">
                  <c:v>SERVICIOS PÚBLICOS  (110)</c:v>
                </c:pt>
                <c:pt idx="4">
                  <c:v>GOBERNACIONES PROVINCIALES  (53)</c:v>
                </c:pt>
                <c:pt idx="5">
                  <c:v>SUBSECRETARÍAS  (31)</c:v>
                </c:pt>
                <c:pt idx="6">
                  <c:v>INTENDENCIAS  (15)</c:v>
                </c:pt>
                <c:pt idx="7">
                  <c:v>GOBIERNOS REGIONALES  (15)</c:v>
                </c:pt>
              </c:strCache>
            </c:strRef>
          </c:cat>
          <c:val>
            <c:numRef>
              <c:f>Análisis_1!$E$22:$E$29</c:f>
              <c:numCache>
                <c:formatCode>0.00%</c:formatCode>
                <c:ptCount val="8"/>
                <c:pt idx="0">
                  <c:v>0.92960175438596471</c:v>
                </c:pt>
                <c:pt idx="1">
                  <c:v>0.96083103448275864</c:v>
                </c:pt>
                <c:pt idx="2">
                  <c:v>0.9418000000000003</c:v>
                </c:pt>
                <c:pt idx="3">
                  <c:v>0.97508909090909102</c:v>
                </c:pt>
                <c:pt idx="4">
                  <c:v>0.99202830188679247</c:v>
                </c:pt>
                <c:pt idx="5">
                  <c:v>0.96565161290322654</c:v>
                </c:pt>
                <c:pt idx="6">
                  <c:v>0.99557999999999969</c:v>
                </c:pt>
                <c:pt idx="7">
                  <c:v>0.97561333333333367</c:v>
                </c:pt>
              </c:numCache>
            </c:numRef>
          </c:val>
        </c:ser>
        <c:axId val="148787584"/>
        <c:axId val="148789120"/>
      </c:barChart>
      <c:catAx>
        <c:axId val="148787584"/>
        <c:scaling>
          <c:orientation val="minMax"/>
        </c:scaling>
        <c:axPos val="l"/>
        <c:tickLblPos val="nextTo"/>
        <c:crossAx val="148789120"/>
        <c:crosses val="autoZero"/>
        <c:auto val="1"/>
        <c:lblAlgn val="ctr"/>
        <c:lblOffset val="100"/>
      </c:catAx>
      <c:valAx>
        <c:axId val="148789120"/>
        <c:scaling>
          <c:orientation val="minMax"/>
        </c:scaling>
        <c:delete val="1"/>
        <c:axPos val="b"/>
        <c:numFmt formatCode="0.00%" sourceLinked="1"/>
        <c:tickLblPos val="none"/>
        <c:crossAx val="1487875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050">
          <a:solidFill>
            <a:srgbClr val="0070C0"/>
          </a:solidFill>
        </a:defRPr>
      </a:pPr>
      <a:endParaRPr lang="es-E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2"/>
          <c:order val="0"/>
          <c:tx>
            <c:strRef>
              <c:f>Análisis_1!$G$2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4A78BB"/>
            </a:solidFill>
          </c:spPr>
          <c:dLbls>
            <c:showVal val="1"/>
          </c:dLbls>
          <c:cat>
            <c:strRef>
              <c:f>Análisis_1!$D$3:$D$18</c:f>
              <c:strCache>
                <c:ptCount val="16"/>
                <c:pt idx="0">
                  <c:v>Auditorías</c:v>
                </c:pt>
                <c:pt idx="1">
                  <c:v>Estructura orgánica </c:v>
                </c:pt>
                <c:pt idx="2">
                  <c:v>Presupuesto</c:v>
                </c:pt>
                <c:pt idx="3">
                  <c:v>Trámites</c:v>
                </c:pt>
                <c:pt idx="4">
                  <c:v>Mecanismos de participación ciudadana</c:v>
                </c:pt>
                <c:pt idx="5">
                  <c:v>Potestades y competencias</c:v>
                </c:pt>
                <c:pt idx="6">
                  <c:v>CUMPLIMIENTO TOTAL</c:v>
                </c:pt>
                <c:pt idx="7">
                  <c:v>Contrataciones y compras</c:v>
                </c:pt>
                <c:pt idx="8">
                  <c:v>Participación en entidades</c:v>
                </c:pt>
                <c:pt idx="9">
                  <c:v>Actos y Res. con efectos Sobre Terceros</c:v>
                </c:pt>
                <c:pt idx="10">
                  <c:v>Subsidios y Beneficios</c:v>
                </c:pt>
                <c:pt idx="11">
                  <c:v>PYMES</c:v>
                </c:pt>
                <c:pt idx="12">
                  <c:v>Actos y Documentos D.O.</c:v>
                </c:pt>
                <c:pt idx="13">
                  <c:v>Personal y Remun.</c:v>
                </c:pt>
                <c:pt idx="14">
                  <c:v>Aspectos Generales</c:v>
                </c:pt>
                <c:pt idx="15">
                  <c:v>Transferencias</c:v>
                </c:pt>
              </c:strCache>
            </c:strRef>
          </c:cat>
          <c:val>
            <c:numRef>
              <c:f>Análisis_1!$G$3:$G$18</c:f>
              <c:numCache>
                <c:formatCode>0.00%</c:formatCode>
                <c:ptCount val="16"/>
                <c:pt idx="0">
                  <c:v>0.91065999999999991</c:v>
                </c:pt>
                <c:pt idx="1">
                  <c:v>0.93</c:v>
                </c:pt>
                <c:pt idx="2">
                  <c:v>0.94294861538461638</c:v>
                </c:pt>
                <c:pt idx="3">
                  <c:v>0.96201599999999976</c:v>
                </c:pt>
                <c:pt idx="4">
                  <c:v>0.96474369230769452</c:v>
                </c:pt>
                <c:pt idx="5">
                  <c:v>0.96511415384615296</c:v>
                </c:pt>
                <c:pt idx="6">
                  <c:v>0.96930000000000005</c:v>
                </c:pt>
                <c:pt idx="7">
                  <c:v>0.97557692307692256</c:v>
                </c:pt>
                <c:pt idx="8">
                  <c:v>0.98197569230769322</c:v>
                </c:pt>
                <c:pt idx="9">
                  <c:v>0.9857704615384616</c:v>
                </c:pt>
                <c:pt idx="10">
                  <c:v>0.98679384615384713</c:v>
                </c:pt>
                <c:pt idx="11">
                  <c:v>0.98861538461538445</c:v>
                </c:pt>
                <c:pt idx="12">
                  <c:v>0.98900738461538451</c:v>
                </c:pt>
                <c:pt idx="13">
                  <c:v>0.98965415384615496</c:v>
                </c:pt>
                <c:pt idx="14">
                  <c:v>0.99098769230769235</c:v>
                </c:pt>
                <c:pt idx="15">
                  <c:v>0.99138461538461531</c:v>
                </c:pt>
              </c:numCache>
            </c:numRef>
          </c:val>
        </c:ser>
        <c:axId val="148813696"/>
        <c:axId val="148815232"/>
      </c:barChart>
      <c:catAx>
        <c:axId val="148813696"/>
        <c:scaling>
          <c:orientation val="minMax"/>
        </c:scaling>
        <c:axPos val="l"/>
        <c:tickLblPos val="nextTo"/>
        <c:crossAx val="148815232"/>
        <c:crosses val="autoZero"/>
        <c:auto val="1"/>
        <c:lblAlgn val="ctr"/>
        <c:lblOffset val="100"/>
      </c:catAx>
      <c:valAx>
        <c:axId val="148815232"/>
        <c:scaling>
          <c:orientation val="minMax"/>
        </c:scaling>
        <c:delete val="1"/>
        <c:axPos val="b"/>
        <c:numFmt formatCode="0.00%" sourceLinked="1"/>
        <c:tickLblPos val="none"/>
        <c:crossAx val="148813696"/>
        <c:crosses val="autoZero"/>
        <c:crossBetween val="between"/>
      </c:valAx>
    </c:plotArea>
    <c:plotVisOnly val="1"/>
  </c:chart>
  <c:txPr>
    <a:bodyPr/>
    <a:lstStyle/>
    <a:p>
      <a:pPr>
        <a:defRPr>
          <a:solidFill>
            <a:srgbClr val="0070C0"/>
          </a:solidFill>
        </a:defRPr>
      </a:pPr>
      <a:endParaRPr lang="es-E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8.5157557823142063E-2"/>
          <c:y val="3.6788099933340743E-2"/>
          <c:w val="0.89678206658770487"/>
          <c:h val="0.93744688090212169"/>
        </c:manualLayout>
      </c:layout>
      <c:barChart>
        <c:barDir val="col"/>
        <c:grouping val="stacked"/>
        <c:ser>
          <c:idx val="0"/>
          <c:order val="0"/>
          <c:tx>
            <c:strRef>
              <c:f>Análisis_1!$D$46</c:f>
              <c:strCache>
                <c:ptCount val="1"/>
                <c:pt idx="0">
                  <c:v>2010 a 2011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Análisis_1!$C$47:$C$61</c:f>
              <c:strCache>
                <c:ptCount val="15"/>
                <c:pt idx="0">
                  <c:v>Subsidios y Beneficios</c:v>
                </c:pt>
                <c:pt idx="1">
                  <c:v>Actos y Res. con efectos Sobre Terceros</c:v>
                </c:pt>
                <c:pt idx="2">
                  <c:v>Participación en entidades</c:v>
                </c:pt>
                <c:pt idx="3">
                  <c:v>Mecanismos de participación ciudadana</c:v>
                </c:pt>
                <c:pt idx="4">
                  <c:v>Potestades y competencias</c:v>
                </c:pt>
                <c:pt idx="5">
                  <c:v>Contrataciones y compras</c:v>
                </c:pt>
                <c:pt idx="6">
                  <c:v>Transferencias</c:v>
                </c:pt>
                <c:pt idx="7">
                  <c:v>Personal y Remun.</c:v>
                </c:pt>
                <c:pt idx="8">
                  <c:v>Aspectos Generales</c:v>
                </c:pt>
                <c:pt idx="9">
                  <c:v>Actos y Documentos D.O.</c:v>
                </c:pt>
                <c:pt idx="10">
                  <c:v>Trámites</c:v>
                </c:pt>
                <c:pt idx="11">
                  <c:v>PYMES</c:v>
                </c:pt>
                <c:pt idx="12">
                  <c:v>Estructura orgánica </c:v>
                </c:pt>
                <c:pt idx="13">
                  <c:v>Presupuesto</c:v>
                </c:pt>
                <c:pt idx="14">
                  <c:v>Auditorías</c:v>
                </c:pt>
              </c:strCache>
            </c:strRef>
          </c:cat>
          <c:val>
            <c:numRef>
              <c:f>Análisis_1!$D$47:$D$61</c:f>
              <c:numCache>
                <c:formatCode>\+\ #,##0.00;\-\ #,##0.00</c:formatCode>
                <c:ptCount val="15"/>
                <c:pt idx="0">
                  <c:v>14.335847551671549</c:v>
                </c:pt>
                <c:pt idx="1">
                  <c:v>7.6663663476210235</c:v>
                </c:pt>
                <c:pt idx="2">
                  <c:v>8.8989336246358182</c:v>
                </c:pt>
                <c:pt idx="3">
                  <c:v>4.8268463032320792</c:v>
                </c:pt>
                <c:pt idx="4">
                  <c:v>-0.4514197530864128</c:v>
                </c:pt>
                <c:pt idx="5">
                  <c:v>-0.4514197530864128</c:v>
                </c:pt>
                <c:pt idx="6">
                  <c:v>2.8128034401441599</c:v>
                </c:pt>
                <c:pt idx="7">
                  <c:v>1.0291975308642238</c:v>
                </c:pt>
                <c:pt idx="8">
                  <c:v>2.4327378970730562</c:v>
                </c:pt>
                <c:pt idx="9">
                  <c:v>1.2921625745595862</c:v>
                </c:pt>
                <c:pt idx="10">
                  <c:v>-1.2553152309613402</c:v>
                </c:pt>
                <c:pt idx="11">
                  <c:v>-2.9629629629629672</c:v>
                </c:pt>
                <c:pt idx="12">
                  <c:v>-7.5495783048966691</c:v>
                </c:pt>
                <c:pt idx="13">
                  <c:v>-7.5495783048966691</c:v>
                </c:pt>
                <c:pt idx="14">
                  <c:v>-25.147907476765152</c:v>
                </c:pt>
              </c:numCache>
            </c:numRef>
          </c:val>
        </c:ser>
        <c:ser>
          <c:idx val="1"/>
          <c:order val="1"/>
          <c:tx>
            <c:strRef>
              <c:f>Análisis_1!$E$46</c:f>
              <c:strCache>
                <c:ptCount val="1"/>
                <c:pt idx="0">
                  <c:v>2011 a 2012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4.4839650584963279E-3"/>
                  <c:y val="-0.19405135540495497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6.0878999555604926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2.7401692144125043E-17"/>
                  <c:y val="-5.7708865681590914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-5.5504249527830306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5.9589906677035884E-2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5.4803384288250068E-17"/>
                  <c:y val="-5.9589906677035884E-2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2.9397181278026803E-3"/>
                  <c:y val="-1.9800404121764304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-1.4946550194987764E-3"/>
                  <c:y val="-3.7942311965337192E-2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-1.4946856137030527E-3"/>
                  <c:y val="8.833653899566724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s-ES"/>
                </a:p>
              </c:txPr>
              <c:dLblPos val="ctr"/>
              <c:showVal val="1"/>
            </c:dLbl>
            <c:dLbl>
              <c:idx val="9"/>
              <c:layout>
                <c:manualLayout>
                  <c:x val="-1.4946550194987764E-3"/>
                  <c:y val="-3.2359946117098116E-2"/>
                </c:manualLayout>
              </c:layout>
              <c:dLblPos val="ctr"/>
              <c:showVal val="1"/>
            </c:dLbl>
            <c:dLbl>
              <c:idx val="10"/>
              <c:layout>
                <c:manualLayout>
                  <c:x val="-2.9893100389975528E-3"/>
                  <c:y val="-3.3662405566048215E-2"/>
                </c:manualLayout>
              </c:layout>
              <c:dLblPos val="ctr"/>
              <c:showVal val="1"/>
            </c:dLbl>
            <c:dLbl>
              <c:idx val="11"/>
              <c:layout>
                <c:manualLayout>
                  <c:x val="-2.8656435736157549E-3"/>
                  <c:y val="-3.7606585379402251E-2"/>
                </c:manualLayout>
              </c:layout>
              <c:dLblPos val="ctr"/>
              <c:showVal val="1"/>
            </c:dLbl>
            <c:dLbl>
              <c:idx val="12"/>
              <c:layout>
                <c:manualLayout>
                  <c:x val="-4.459172420561988E-3"/>
                  <c:y val="-5.9350176369292303E-2"/>
                </c:manualLayout>
              </c:layout>
              <c:dLblPos val="ctr"/>
              <c:showVal val="1"/>
            </c:dLbl>
            <c:dLbl>
              <c:idx val="13"/>
              <c:layout>
                <c:manualLayout>
                  <c:x val="1.5193385512683886E-3"/>
                  <c:y val="-5.8589149816686996E-2"/>
                </c:manualLayout>
              </c:layout>
              <c:dLblPos val="ctr"/>
              <c:showVal val="1"/>
            </c:dLbl>
            <c:dLbl>
              <c:idx val="14"/>
              <c:layout>
                <c:manualLayout>
                  <c:x val="2.9646025483498518E-3"/>
                  <c:y val="-0.19482765803799579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5"/>
                    </a:solidFill>
                  </a:defRPr>
                </a:pPr>
                <a:endParaRPr lang="es-ES"/>
              </a:p>
            </c:txPr>
            <c:dLblPos val="inEnd"/>
            <c:showVal val="1"/>
          </c:dLbls>
          <c:cat>
            <c:strRef>
              <c:f>Análisis_1!$C$47:$C$61</c:f>
              <c:strCache>
                <c:ptCount val="15"/>
                <c:pt idx="0">
                  <c:v>Subsidios y Beneficios</c:v>
                </c:pt>
                <c:pt idx="1">
                  <c:v>Actos y Res. con efectos Sobre Terceros</c:v>
                </c:pt>
                <c:pt idx="2">
                  <c:v>Participación en entidades</c:v>
                </c:pt>
                <c:pt idx="3">
                  <c:v>Mecanismos de participación ciudadana</c:v>
                </c:pt>
                <c:pt idx="4">
                  <c:v>Potestades y competencias</c:v>
                </c:pt>
                <c:pt idx="5">
                  <c:v>Contrataciones y compras</c:v>
                </c:pt>
                <c:pt idx="6">
                  <c:v>Transferencias</c:v>
                </c:pt>
                <c:pt idx="7">
                  <c:v>Personal y Remun.</c:v>
                </c:pt>
                <c:pt idx="8">
                  <c:v>Aspectos Generales</c:v>
                </c:pt>
                <c:pt idx="9">
                  <c:v>Actos y Documentos D.O.</c:v>
                </c:pt>
                <c:pt idx="10">
                  <c:v>Trámites</c:v>
                </c:pt>
                <c:pt idx="11">
                  <c:v>PYMES</c:v>
                </c:pt>
                <c:pt idx="12">
                  <c:v>Estructura orgánica </c:v>
                </c:pt>
                <c:pt idx="13">
                  <c:v>Presupuesto</c:v>
                </c:pt>
                <c:pt idx="14">
                  <c:v>Auditorías</c:v>
                </c:pt>
              </c:strCache>
            </c:strRef>
          </c:cat>
          <c:val>
            <c:numRef>
              <c:f>Análisis_1!$E$47:$E$61</c:f>
              <c:numCache>
                <c:formatCode>\+\ #,##0.00;\-\ #,##0.00</c:formatCode>
                <c:ptCount val="15"/>
                <c:pt idx="0">
                  <c:v>0.28661329534662733</c:v>
                </c:pt>
                <c:pt idx="1">
                  <c:v>3.6154186134852635</c:v>
                </c:pt>
                <c:pt idx="2">
                  <c:v>2.0343284900284684</c:v>
                </c:pt>
                <c:pt idx="3">
                  <c:v>3.1200457739791627</c:v>
                </c:pt>
                <c:pt idx="4">
                  <c:v>3.3448966761632435</c:v>
                </c:pt>
                <c:pt idx="5">
                  <c:v>3.3448966761632435</c:v>
                </c:pt>
                <c:pt idx="6">
                  <c:v>3.3523266856605449E-2</c:v>
                </c:pt>
                <c:pt idx="7">
                  <c:v>1.1046588793922627</c:v>
                </c:pt>
                <c:pt idx="8">
                  <c:v>-0.37163827160490187</c:v>
                </c:pt>
                <c:pt idx="9">
                  <c:v>0.31242469135801576</c:v>
                </c:pt>
                <c:pt idx="10">
                  <c:v>1.1816572649572927</c:v>
                </c:pt>
                <c:pt idx="11">
                  <c:v>1.7937321937321886</c:v>
                </c:pt>
                <c:pt idx="12">
                  <c:v>3.1291445394112105</c:v>
                </c:pt>
                <c:pt idx="13">
                  <c:v>3.1291445394112105</c:v>
                </c:pt>
                <c:pt idx="14">
                  <c:v>14.980114909781562</c:v>
                </c:pt>
              </c:numCache>
            </c:numRef>
          </c:val>
        </c:ser>
        <c:overlap val="100"/>
        <c:axId val="148869504"/>
        <c:axId val="148871040"/>
      </c:barChart>
      <c:catAx>
        <c:axId val="14886950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es-ES"/>
          </a:p>
        </c:txPr>
        <c:crossAx val="148871040"/>
        <c:crosses val="autoZero"/>
        <c:auto val="1"/>
        <c:lblAlgn val="ctr"/>
        <c:lblOffset val="100"/>
      </c:catAx>
      <c:valAx>
        <c:axId val="148871040"/>
        <c:scaling>
          <c:orientation val="minMax"/>
          <c:max val="15"/>
          <c:min val="-25"/>
        </c:scaling>
        <c:axPos val="l"/>
        <c:numFmt formatCode="#,##0" sourceLinked="0"/>
        <c:tickLblPos val="nextTo"/>
        <c:spPr>
          <a:ln w="0">
            <a:solidFill>
              <a:schemeClr val="accent1"/>
            </a:solidFill>
          </a:ln>
        </c:spPr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es-ES"/>
          </a:p>
        </c:txPr>
        <c:crossAx val="148869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533041417861065"/>
          <c:y val="0.68638779718920118"/>
          <c:w val="0.36700214723613944"/>
          <c:h val="0.19856821464281746"/>
        </c:manualLayout>
      </c:layout>
      <c:txPr>
        <a:bodyPr/>
        <a:lstStyle/>
        <a:p>
          <a:pPr>
            <a:defRPr sz="2800">
              <a:solidFill>
                <a:srgbClr val="002060"/>
              </a:solidFill>
            </a:defRPr>
          </a:pPr>
          <a:endParaRPr lang="es-E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explosion val="22"/>
          </c:dPt>
          <c:dLbls>
            <c:dLbl>
              <c:idx val="0"/>
              <c:layout>
                <c:manualLayout>
                  <c:x val="-4.2558689530364402E-2"/>
                  <c:y val="0.1056078616419768"/>
                </c:manualLayout>
              </c:layout>
              <c:showVal val="1"/>
            </c:dLbl>
            <c:dLbl>
              <c:idx val="1"/>
              <c:layout>
                <c:manualLayout>
                  <c:x val="-0.11053908381162424"/>
                  <c:y val="-0.17135321028892353"/>
                </c:manualLayout>
              </c:layout>
              <c:showVal val="1"/>
            </c:dLbl>
            <c:dLbl>
              <c:idx val="2"/>
              <c:layout>
                <c:manualLayout>
                  <c:x val="0.13074844301046457"/>
                  <c:y val="7.3592983262236025E-2"/>
                </c:manualLayout>
              </c:layout>
              <c:showVal val="1"/>
            </c:dLbl>
            <c:txPr>
              <a:bodyPr/>
              <a:lstStyle/>
              <a:p>
                <a:pPr>
                  <a:defRPr b="0" cap="none" spc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defRPr>
                </a:pPr>
                <a:endParaRPr lang="es-ES"/>
              </a:p>
            </c:txPr>
            <c:showVal val="1"/>
            <c:showLeaderLines val="1"/>
          </c:dLbls>
          <c:cat>
            <c:strRef>
              <c:f>Hoja1!$A$2:$A$4</c:f>
              <c:strCache>
                <c:ptCount val="3"/>
                <c:pt idx="0">
                  <c:v>Organismos Bajo 90%</c:v>
                </c:pt>
                <c:pt idx="1">
                  <c:v>Organismos entre 90% y 100%</c:v>
                </c:pt>
                <c:pt idx="2">
                  <c:v>Organismos con 100%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35</c:v>
                </c:pt>
                <c:pt idx="1">
                  <c:v>179</c:v>
                </c:pt>
                <c:pt idx="2">
                  <c:v>111</c:v>
                </c:pt>
              </c:numCache>
            </c:numRef>
          </c:val>
        </c:ser>
        <c:firstSliceAng val="0"/>
      </c:pieChart>
    </c:plotArea>
    <c:legend>
      <c:legendPos val="b"/>
      <c:layout/>
      <c:txPr>
        <a:bodyPr/>
        <a:lstStyle/>
        <a:p>
          <a:pPr>
            <a:defRPr sz="1200">
              <a:solidFill>
                <a:srgbClr val="0070C0"/>
              </a:solidFill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F63AFC-D97F-4AA5-B26C-3588311263A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633BDEF-C419-42DB-8198-A3DB233F8ADD}">
      <dgm:prSet phldrT="[Texto]"/>
      <dgm:spPr/>
      <dgm:t>
        <a:bodyPr/>
        <a:lstStyle/>
        <a:p>
          <a:r>
            <a:rPr lang="es-CL" dirty="0" smtClean="0"/>
            <a:t>96,93%</a:t>
          </a:r>
          <a:endParaRPr lang="es-CL" dirty="0"/>
        </a:p>
      </dgm:t>
    </dgm:pt>
    <dgm:pt modelId="{2F407CC7-CD1B-459C-8CC5-A9252B91E5BB}" type="parTrans" cxnId="{72F5A096-B92F-4A27-917C-CF34C75FEA1E}">
      <dgm:prSet/>
      <dgm:spPr/>
      <dgm:t>
        <a:bodyPr/>
        <a:lstStyle/>
        <a:p>
          <a:endParaRPr lang="es-CL"/>
        </a:p>
      </dgm:t>
    </dgm:pt>
    <dgm:pt modelId="{19E6B5C7-AD1E-4742-B121-BC3318DC3E16}" type="sibTrans" cxnId="{72F5A096-B92F-4A27-917C-CF34C75FEA1E}">
      <dgm:prSet/>
      <dgm:spPr/>
      <dgm:t>
        <a:bodyPr/>
        <a:lstStyle/>
        <a:p>
          <a:endParaRPr lang="es-CL"/>
        </a:p>
      </dgm:t>
    </dgm:pt>
    <dgm:pt modelId="{2E70A686-C9A3-46C4-B19D-79902810F621}">
      <dgm:prSet phldrT="[Texto]"/>
      <dgm:spPr/>
      <dgm:t>
        <a:bodyPr/>
        <a:lstStyle/>
        <a:p>
          <a:r>
            <a:rPr lang="es-CL" dirty="0" smtClean="0"/>
            <a:t>111 Organismos con 100% (34,15%)</a:t>
          </a:r>
          <a:endParaRPr lang="es-CL" dirty="0"/>
        </a:p>
      </dgm:t>
    </dgm:pt>
    <dgm:pt modelId="{A3A2A313-1725-4CAD-A70B-E0A405C84998}" type="parTrans" cxnId="{2F1D72B7-8EE5-4357-BF9F-AF8FF3A04550}">
      <dgm:prSet/>
      <dgm:spPr/>
      <dgm:t>
        <a:bodyPr/>
        <a:lstStyle/>
        <a:p>
          <a:endParaRPr lang="es-CL"/>
        </a:p>
      </dgm:t>
    </dgm:pt>
    <dgm:pt modelId="{A5699D07-92AF-43EF-BA3B-E64B8EAD33AB}" type="sibTrans" cxnId="{2F1D72B7-8EE5-4357-BF9F-AF8FF3A04550}">
      <dgm:prSet/>
      <dgm:spPr/>
      <dgm:t>
        <a:bodyPr/>
        <a:lstStyle/>
        <a:p>
          <a:endParaRPr lang="es-CL"/>
        </a:p>
      </dgm:t>
    </dgm:pt>
    <dgm:pt modelId="{4C88D260-FCD1-4CD2-B5FB-3F1EBC540907}">
      <dgm:prSet phldrT="[Texto]"/>
      <dgm:spPr/>
      <dgm:t>
        <a:bodyPr/>
        <a:lstStyle/>
        <a:p>
          <a:r>
            <a:rPr lang="es-CL" dirty="0" smtClean="0"/>
            <a:t>35 Organismos bajo 90% (10,77%)</a:t>
          </a:r>
          <a:endParaRPr lang="es-CL" dirty="0"/>
        </a:p>
      </dgm:t>
    </dgm:pt>
    <dgm:pt modelId="{1A0B042E-D705-407D-8CF4-2E878BE8C99D}" type="parTrans" cxnId="{CC67C617-5F19-4AC1-9D99-8D5DC2267DA4}">
      <dgm:prSet/>
      <dgm:spPr/>
      <dgm:t>
        <a:bodyPr/>
        <a:lstStyle/>
        <a:p>
          <a:endParaRPr lang="es-CL"/>
        </a:p>
      </dgm:t>
    </dgm:pt>
    <dgm:pt modelId="{7526BB03-E499-4607-B347-5E83058C9572}" type="sibTrans" cxnId="{CC67C617-5F19-4AC1-9D99-8D5DC2267DA4}">
      <dgm:prSet/>
      <dgm:spPr/>
      <dgm:t>
        <a:bodyPr/>
        <a:lstStyle/>
        <a:p>
          <a:endParaRPr lang="es-CL"/>
        </a:p>
      </dgm:t>
    </dgm:pt>
    <dgm:pt modelId="{B96D40B3-08F2-404B-A7D9-982F7CC8682E}" type="pres">
      <dgm:prSet presAssocID="{2AF63AFC-D97F-4AA5-B26C-3588311263A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C7F32A8-EE68-4CE0-AEA9-5297E53C8068}" type="pres">
      <dgm:prSet presAssocID="{8633BDEF-C419-42DB-8198-A3DB233F8ADD}" presName="centerShape" presStyleLbl="node0" presStyleIdx="0" presStyleCnt="1"/>
      <dgm:spPr/>
      <dgm:t>
        <a:bodyPr/>
        <a:lstStyle/>
        <a:p>
          <a:endParaRPr lang="es-CL"/>
        </a:p>
      </dgm:t>
    </dgm:pt>
    <dgm:pt modelId="{C061C69C-BEEB-4B32-BA46-AB352FD2AC80}" type="pres">
      <dgm:prSet presAssocID="{2E70A686-C9A3-46C4-B19D-79902810F62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7A9F5CC-780F-48F2-ABC8-C99AE991BFBF}" type="pres">
      <dgm:prSet presAssocID="{2E70A686-C9A3-46C4-B19D-79902810F621}" presName="dummy" presStyleCnt="0"/>
      <dgm:spPr/>
    </dgm:pt>
    <dgm:pt modelId="{61AC94C1-F7BD-4379-9D65-4521D958E19B}" type="pres">
      <dgm:prSet presAssocID="{A5699D07-92AF-43EF-BA3B-E64B8EAD33AB}" presName="sibTrans" presStyleLbl="sibTrans2D1" presStyleIdx="0" presStyleCnt="2"/>
      <dgm:spPr/>
      <dgm:t>
        <a:bodyPr/>
        <a:lstStyle/>
        <a:p>
          <a:endParaRPr lang="es-CL"/>
        </a:p>
      </dgm:t>
    </dgm:pt>
    <dgm:pt modelId="{9586CF89-2906-4603-A562-0AF0EC0A9B31}" type="pres">
      <dgm:prSet presAssocID="{4C88D260-FCD1-4CD2-B5FB-3F1EBC54090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E6A5B5C-F130-4D66-8A4C-43FAACA5344D}" type="pres">
      <dgm:prSet presAssocID="{4C88D260-FCD1-4CD2-B5FB-3F1EBC540907}" presName="dummy" presStyleCnt="0"/>
      <dgm:spPr/>
    </dgm:pt>
    <dgm:pt modelId="{BD435201-4E05-477D-ABE1-240C081F0CDF}" type="pres">
      <dgm:prSet presAssocID="{7526BB03-E499-4607-B347-5E83058C9572}" presName="sibTrans" presStyleLbl="sibTrans2D1" presStyleIdx="1" presStyleCnt="2"/>
      <dgm:spPr/>
      <dgm:t>
        <a:bodyPr/>
        <a:lstStyle/>
        <a:p>
          <a:endParaRPr lang="es-CL"/>
        </a:p>
      </dgm:t>
    </dgm:pt>
  </dgm:ptLst>
  <dgm:cxnLst>
    <dgm:cxn modelId="{6DB2927C-CB0B-4402-8CA0-843687626FA2}" type="presOf" srcId="{A5699D07-92AF-43EF-BA3B-E64B8EAD33AB}" destId="{61AC94C1-F7BD-4379-9D65-4521D958E19B}" srcOrd="0" destOrd="0" presId="urn:microsoft.com/office/officeart/2005/8/layout/radial6"/>
    <dgm:cxn modelId="{72F5A096-B92F-4A27-917C-CF34C75FEA1E}" srcId="{2AF63AFC-D97F-4AA5-B26C-3588311263A3}" destId="{8633BDEF-C419-42DB-8198-A3DB233F8ADD}" srcOrd="0" destOrd="0" parTransId="{2F407CC7-CD1B-459C-8CC5-A9252B91E5BB}" sibTransId="{19E6B5C7-AD1E-4742-B121-BC3318DC3E16}"/>
    <dgm:cxn modelId="{17CA7A05-F560-41D7-BFE5-D097D3E11778}" type="presOf" srcId="{4C88D260-FCD1-4CD2-B5FB-3F1EBC540907}" destId="{9586CF89-2906-4603-A562-0AF0EC0A9B31}" srcOrd="0" destOrd="0" presId="urn:microsoft.com/office/officeart/2005/8/layout/radial6"/>
    <dgm:cxn modelId="{B21A96DA-247A-47A5-BEAD-ECFB286F9C9D}" type="presOf" srcId="{7526BB03-E499-4607-B347-5E83058C9572}" destId="{BD435201-4E05-477D-ABE1-240C081F0CDF}" srcOrd="0" destOrd="0" presId="urn:microsoft.com/office/officeart/2005/8/layout/radial6"/>
    <dgm:cxn modelId="{2F1D72B7-8EE5-4357-BF9F-AF8FF3A04550}" srcId="{8633BDEF-C419-42DB-8198-A3DB233F8ADD}" destId="{2E70A686-C9A3-46C4-B19D-79902810F621}" srcOrd="0" destOrd="0" parTransId="{A3A2A313-1725-4CAD-A70B-E0A405C84998}" sibTransId="{A5699D07-92AF-43EF-BA3B-E64B8EAD33AB}"/>
    <dgm:cxn modelId="{CC67C617-5F19-4AC1-9D99-8D5DC2267DA4}" srcId="{8633BDEF-C419-42DB-8198-A3DB233F8ADD}" destId="{4C88D260-FCD1-4CD2-B5FB-3F1EBC540907}" srcOrd="1" destOrd="0" parTransId="{1A0B042E-D705-407D-8CF4-2E878BE8C99D}" sibTransId="{7526BB03-E499-4607-B347-5E83058C9572}"/>
    <dgm:cxn modelId="{D85DD3BD-C183-462D-B262-891D99C9B236}" type="presOf" srcId="{8633BDEF-C419-42DB-8198-A3DB233F8ADD}" destId="{8C7F32A8-EE68-4CE0-AEA9-5297E53C8068}" srcOrd="0" destOrd="0" presId="urn:microsoft.com/office/officeart/2005/8/layout/radial6"/>
    <dgm:cxn modelId="{346A6C08-E719-43D8-9579-D09B5689142F}" type="presOf" srcId="{2E70A686-C9A3-46C4-B19D-79902810F621}" destId="{C061C69C-BEEB-4B32-BA46-AB352FD2AC80}" srcOrd="0" destOrd="0" presId="urn:microsoft.com/office/officeart/2005/8/layout/radial6"/>
    <dgm:cxn modelId="{C836FC60-85C2-422F-92B9-8DEC54B37285}" type="presOf" srcId="{2AF63AFC-D97F-4AA5-B26C-3588311263A3}" destId="{B96D40B3-08F2-404B-A7D9-982F7CC8682E}" srcOrd="0" destOrd="0" presId="urn:microsoft.com/office/officeart/2005/8/layout/radial6"/>
    <dgm:cxn modelId="{794E2BDC-C7FD-42B7-9674-76A6C9694F7E}" type="presParOf" srcId="{B96D40B3-08F2-404B-A7D9-982F7CC8682E}" destId="{8C7F32A8-EE68-4CE0-AEA9-5297E53C8068}" srcOrd="0" destOrd="0" presId="urn:microsoft.com/office/officeart/2005/8/layout/radial6"/>
    <dgm:cxn modelId="{7081A26E-1CFF-45C9-897A-717C5DDBC286}" type="presParOf" srcId="{B96D40B3-08F2-404B-A7D9-982F7CC8682E}" destId="{C061C69C-BEEB-4B32-BA46-AB352FD2AC80}" srcOrd="1" destOrd="0" presId="urn:microsoft.com/office/officeart/2005/8/layout/radial6"/>
    <dgm:cxn modelId="{BD060FAD-9BB4-4598-BF95-BF4981E089C6}" type="presParOf" srcId="{B96D40B3-08F2-404B-A7D9-982F7CC8682E}" destId="{17A9F5CC-780F-48F2-ABC8-C99AE991BFBF}" srcOrd="2" destOrd="0" presId="urn:microsoft.com/office/officeart/2005/8/layout/radial6"/>
    <dgm:cxn modelId="{3306C505-5A55-41FE-A6B9-345CCDD2DA5B}" type="presParOf" srcId="{B96D40B3-08F2-404B-A7D9-982F7CC8682E}" destId="{61AC94C1-F7BD-4379-9D65-4521D958E19B}" srcOrd="3" destOrd="0" presId="urn:microsoft.com/office/officeart/2005/8/layout/radial6"/>
    <dgm:cxn modelId="{C7E28FE6-7691-4667-A041-759223C563A3}" type="presParOf" srcId="{B96D40B3-08F2-404B-A7D9-982F7CC8682E}" destId="{9586CF89-2906-4603-A562-0AF0EC0A9B31}" srcOrd="4" destOrd="0" presId="urn:microsoft.com/office/officeart/2005/8/layout/radial6"/>
    <dgm:cxn modelId="{21E5797E-8BA6-428B-8BB1-0834A181E5E9}" type="presParOf" srcId="{B96D40B3-08F2-404B-A7D9-982F7CC8682E}" destId="{DE6A5B5C-F130-4D66-8A4C-43FAACA5344D}" srcOrd="5" destOrd="0" presId="urn:microsoft.com/office/officeart/2005/8/layout/radial6"/>
    <dgm:cxn modelId="{EFFA58E0-1A4E-498D-B4CB-64276890813D}" type="presParOf" srcId="{B96D40B3-08F2-404B-A7D9-982F7CC8682E}" destId="{BD435201-4E05-477D-ABE1-240C081F0CDF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AA5722-8263-4E46-8B19-BBC2E2E8BED7}" type="doc">
      <dgm:prSet loTypeId="urn:microsoft.com/office/officeart/2005/8/layout/cycle8" loCatId="cycle" qsTypeId="urn:microsoft.com/office/officeart/2005/8/quickstyle/3d2" qsCatId="3D" csTypeId="urn:microsoft.com/office/officeart/2005/8/colors/colorful4" csCatId="colorful" phldr="1"/>
      <dgm:spPr/>
    </dgm:pt>
    <dgm:pt modelId="{FC0571C5-0C89-4493-A074-F280207C422A}">
      <dgm:prSet phldrT="[Texto]"/>
      <dgm:spPr/>
      <dgm:t>
        <a:bodyPr/>
        <a:lstStyle/>
        <a:p>
          <a:r>
            <a:rPr lang="es-CL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Información disponible en forma permanente</a:t>
          </a:r>
          <a:endParaRPr lang="es-CL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9074B71-F369-4782-A0D5-D52244CF1AA5}" type="parTrans" cxnId="{7C2237FC-D5B6-46DC-A581-8B250DB507DA}">
      <dgm:prSet/>
      <dgm:spPr/>
      <dgm:t>
        <a:bodyPr/>
        <a:lstStyle/>
        <a:p>
          <a:endParaRPr lang="es-CL"/>
        </a:p>
      </dgm:t>
    </dgm:pt>
    <dgm:pt modelId="{472EBE0F-EDCE-4F52-8DD3-8F7CAA88CE69}" type="sibTrans" cxnId="{7C2237FC-D5B6-46DC-A581-8B250DB507DA}">
      <dgm:prSet/>
      <dgm:spPr/>
      <dgm:t>
        <a:bodyPr/>
        <a:lstStyle/>
        <a:p>
          <a:endParaRPr lang="es-CL"/>
        </a:p>
      </dgm:t>
    </dgm:pt>
    <dgm:pt modelId="{40FEF948-9C22-4667-8AA3-663096305E99}">
      <dgm:prSet phldrT="[Texto]"/>
      <dgm:spPr/>
      <dgm:t>
        <a:bodyPr/>
        <a:lstStyle/>
        <a:p>
          <a:r>
            <a:rPr lang="es-CL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Información de fácil acceso</a:t>
          </a:r>
          <a:endParaRPr lang="es-CL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4F0EE35-BD37-4A76-99B9-783222F65E32}" type="parTrans" cxnId="{F9200B04-4148-43DE-A184-6055FAD634A6}">
      <dgm:prSet/>
      <dgm:spPr/>
      <dgm:t>
        <a:bodyPr/>
        <a:lstStyle/>
        <a:p>
          <a:endParaRPr lang="es-CL"/>
        </a:p>
      </dgm:t>
    </dgm:pt>
    <dgm:pt modelId="{E7AB8E2D-5214-441E-A217-688EBFA5BFF0}" type="sibTrans" cxnId="{F9200B04-4148-43DE-A184-6055FAD634A6}">
      <dgm:prSet/>
      <dgm:spPr/>
      <dgm:t>
        <a:bodyPr/>
        <a:lstStyle/>
        <a:p>
          <a:endParaRPr lang="es-CL"/>
        </a:p>
      </dgm:t>
    </dgm:pt>
    <dgm:pt modelId="{744FEB88-D2ED-4454-B145-070FA151D668}">
      <dgm:prSet phldrT="[Texto]"/>
      <dgm:spPr/>
      <dgm:t>
        <a:bodyPr/>
        <a:lstStyle/>
        <a:p>
          <a:r>
            <a:rPr lang="es-CL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Información actualizada mensualmente</a:t>
          </a:r>
          <a:endParaRPr lang="es-CL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96274FB-8AD2-41FA-9BDA-E082161B13BE}" type="parTrans" cxnId="{8009A537-7564-4653-AC1A-57EDD3CB27DA}">
      <dgm:prSet/>
      <dgm:spPr/>
      <dgm:t>
        <a:bodyPr/>
        <a:lstStyle/>
        <a:p>
          <a:endParaRPr lang="es-CL"/>
        </a:p>
      </dgm:t>
    </dgm:pt>
    <dgm:pt modelId="{9225B8DD-8D64-4CEA-A16F-59131A322BEA}" type="sibTrans" cxnId="{8009A537-7564-4653-AC1A-57EDD3CB27DA}">
      <dgm:prSet/>
      <dgm:spPr/>
      <dgm:t>
        <a:bodyPr/>
        <a:lstStyle/>
        <a:p>
          <a:endParaRPr lang="es-CL"/>
        </a:p>
      </dgm:t>
    </dgm:pt>
    <dgm:pt modelId="{5A1E108D-235A-409C-85CB-2AE0BC37046E}" type="pres">
      <dgm:prSet presAssocID="{6FAA5722-8263-4E46-8B19-BBC2E2E8BED7}" presName="compositeShape" presStyleCnt="0">
        <dgm:presLayoutVars>
          <dgm:chMax val="7"/>
          <dgm:dir/>
          <dgm:resizeHandles val="exact"/>
        </dgm:presLayoutVars>
      </dgm:prSet>
      <dgm:spPr/>
    </dgm:pt>
    <dgm:pt modelId="{9E8E6DBB-0071-4F0B-9CD8-116830401220}" type="pres">
      <dgm:prSet presAssocID="{6FAA5722-8263-4E46-8B19-BBC2E2E8BED7}" presName="wedge1" presStyleLbl="node1" presStyleIdx="0" presStyleCnt="3"/>
      <dgm:spPr/>
      <dgm:t>
        <a:bodyPr/>
        <a:lstStyle/>
        <a:p>
          <a:endParaRPr lang="es-CL"/>
        </a:p>
      </dgm:t>
    </dgm:pt>
    <dgm:pt modelId="{AC85DC86-599E-4045-8161-759BABC61E66}" type="pres">
      <dgm:prSet presAssocID="{6FAA5722-8263-4E46-8B19-BBC2E2E8BED7}" presName="dummy1a" presStyleCnt="0"/>
      <dgm:spPr/>
    </dgm:pt>
    <dgm:pt modelId="{DAB65A3B-F8BF-4DD2-BD44-D460E28B8889}" type="pres">
      <dgm:prSet presAssocID="{6FAA5722-8263-4E46-8B19-BBC2E2E8BED7}" presName="dummy1b" presStyleCnt="0"/>
      <dgm:spPr/>
    </dgm:pt>
    <dgm:pt modelId="{0FD34357-D3D9-4B8F-BD7D-A1EE5DCFC1E2}" type="pres">
      <dgm:prSet presAssocID="{6FAA5722-8263-4E46-8B19-BBC2E2E8BED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0F1016E-EEC0-4502-856B-90F60F26D5E0}" type="pres">
      <dgm:prSet presAssocID="{6FAA5722-8263-4E46-8B19-BBC2E2E8BED7}" presName="wedge2" presStyleLbl="node1" presStyleIdx="1" presStyleCnt="3"/>
      <dgm:spPr/>
      <dgm:t>
        <a:bodyPr/>
        <a:lstStyle/>
        <a:p>
          <a:endParaRPr lang="es-CL"/>
        </a:p>
      </dgm:t>
    </dgm:pt>
    <dgm:pt modelId="{DF1D1972-178F-4729-9D0F-7E2FFA4751AD}" type="pres">
      <dgm:prSet presAssocID="{6FAA5722-8263-4E46-8B19-BBC2E2E8BED7}" presName="dummy2a" presStyleCnt="0"/>
      <dgm:spPr/>
    </dgm:pt>
    <dgm:pt modelId="{97D79768-734F-4DCA-9359-1217DCC01BC0}" type="pres">
      <dgm:prSet presAssocID="{6FAA5722-8263-4E46-8B19-BBC2E2E8BED7}" presName="dummy2b" presStyleCnt="0"/>
      <dgm:spPr/>
    </dgm:pt>
    <dgm:pt modelId="{30285390-C804-4A2A-82D4-BAA808BABE45}" type="pres">
      <dgm:prSet presAssocID="{6FAA5722-8263-4E46-8B19-BBC2E2E8BED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63673C-658C-4061-99F3-0B1D43BD850D}" type="pres">
      <dgm:prSet presAssocID="{6FAA5722-8263-4E46-8B19-BBC2E2E8BED7}" presName="wedge3" presStyleLbl="node1" presStyleIdx="2" presStyleCnt="3"/>
      <dgm:spPr/>
      <dgm:t>
        <a:bodyPr/>
        <a:lstStyle/>
        <a:p>
          <a:endParaRPr lang="es-CL"/>
        </a:p>
      </dgm:t>
    </dgm:pt>
    <dgm:pt modelId="{2D5EBBAB-A6D0-4952-9955-0353A476B403}" type="pres">
      <dgm:prSet presAssocID="{6FAA5722-8263-4E46-8B19-BBC2E2E8BED7}" presName="dummy3a" presStyleCnt="0"/>
      <dgm:spPr/>
    </dgm:pt>
    <dgm:pt modelId="{EAE2FEF2-08F6-458E-BBD8-E155B49528F0}" type="pres">
      <dgm:prSet presAssocID="{6FAA5722-8263-4E46-8B19-BBC2E2E8BED7}" presName="dummy3b" presStyleCnt="0"/>
      <dgm:spPr/>
    </dgm:pt>
    <dgm:pt modelId="{2FC45737-B6CC-4033-9997-B1B6332C5B09}" type="pres">
      <dgm:prSet presAssocID="{6FAA5722-8263-4E46-8B19-BBC2E2E8BED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030ED8B-896E-40AA-84A2-2B7E6ECA3050}" type="pres">
      <dgm:prSet presAssocID="{472EBE0F-EDCE-4F52-8DD3-8F7CAA88CE69}" presName="arrowWedge1" presStyleLbl="fgSibTrans2D1" presStyleIdx="0" presStyleCnt="3"/>
      <dgm:spPr/>
    </dgm:pt>
    <dgm:pt modelId="{6CAA549B-5DDB-47C8-A4A2-4228A6ED0D36}" type="pres">
      <dgm:prSet presAssocID="{E7AB8E2D-5214-441E-A217-688EBFA5BFF0}" presName="arrowWedge2" presStyleLbl="fgSibTrans2D1" presStyleIdx="1" presStyleCnt="3"/>
      <dgm:spPr/>
    </dgm:pt>
    <dgm:pt modelId="{A6712EF5-7804-458F-9E4F-45273EB831F4}" type="pres">
      <dgm:prSet presAssocID="{9225B8DD-8D64-4CEA-A16F-59131A322BEA}" presName="arrowWedge3" presStyleLbl="fgSibTrans2D1" presStyleIdx="2" presStyleCnt="3"/>
      <dgm:spPr/>
    </dgm:pt>
  </dgm:ptLst>
  <dgm:cxnLst>
    <dgm:cxn modelId="{F9200B04-4148-43DE-A184-6055FAD634A6}" srcId="{6FAA5722-8263-4E46-8B19-BBC2E2E8BED7}" destId="{40FEF948-9C22-4667-8AA3-663096305E99}" srcOrd="1" destOrd="0" parTransId="{C4F0EE35-BD37-4A76-99B9-783222F65E32}" sibTransId="{E7AB8E2D-5214-441E-A217-688EBFA5BFF0}"/>
    <dgm:cxn modelId="{941D5C08-B781-49B3-B9BA-ABD1E1C5C3D8}" type="presOf" srcId="{6FAA5722-8263-4E46-8B19-BBC2E2E8BED7}" destId="{5A1E108D-235A-409C-85CB-2AE0BC37046E}" srcOrd="0" destOrd="0" presId="urn:microsoft.com/office/officeart/2005/8/layout/cycle8"/>
    <dgm:cxn modelId="{5AFF6CC1-94C6-4513-8208-4DFB3FFC01CA}" type="presOf" srcId="{744FEB88-D2ED-4454-B145-070FA151D668}" destId="{2FC45737-B6CC-4033-9997-B1B6332C5B09}" srcOrd="1" destOrd="0" presId="urn:microsoft.com/office/officeart/2005/8/layout/cycle8"/>
    <dgm:cxn modelId="{69C4D584-669E-4F9D-8484-1C6A76515A67}" type="presOf" srcId="{FC0571C5-0C89-4493-A074-F280207C422A}" destId="{0FD34357-D3D9-4B8F-BD7D-A1EE5DCFC1E2}" srcOrd="1" destOrd="0" presId="urn:microsoft.com/office/officeart/2005/8/layout/cycle8"/>
    <dgm:cxn modelId="{DA073106-EE10-47BD-B598-7CD0561B1977}" type="presOf" srcId="{40FEF948-9C22-4667-8AA3-663096305E99}" destId="{30285390-C804-4A2A-82D4-BAA808BABE45}" srcOrd="1" destOrd="0" presId="urn:microsoft.com/office/officeart/2005/8/layout/cycle8"/>
    <dgm:cxn modelId="{AF853384-3E68-4056-8E1C-591FBF673109}" type="presOf" srcId="{744FEB88-D2ED-4454-B145-070FA151D668}" destId="{2063673C-658C-4061-99F3-0B1D43BD850D}" srcOrd="0" destOrd="0" presId="urn:microsoft.com/office/officeart/2005/8/layout/cycle8"/>
    <dgm:cxn modelId="{178F4ABE-E869-4E44-B51C-7FEEA83B7B6C}" type="presOf" srcId="{40FEF948-9C22-4667-8AA3-663096305E99}" destId="{90F1016E-EEC0-4502-856B-90F60F26D5E0}" srcOrd="0" destOrd="0" presId="urn:microsoft.com/office/officeart/2005/8/layout/cycle8"/>
    <dgm:cxn modelId="{8009A537-7564-4653-AC1A-57EDD3CB27DA}" srcId="{6FAA5722-8263-4E46-8B19-BBC2E2E8BED7}" destId="{744FEB88-D2ED-4454-B145-070FA151D668}" srcOrd="2" destOrd="0" parTransId="{996274FB-8AD2-41FA-9BDA-E082161B13BE}" sibTransId="{9225B8DD-8D64-4CEA-A16F-59131A322BEA}"/>
    <dgm:cxn modelId="{2B638CD8-D4E5-450D-8B7A-549ED98AD7CA}" type="presOf" srcId="{FC0571C5-0C89-4493-A074-F280207C422A}" destId="{9E8E6DBB-0071-4F0B-9CD8-116830401220}" srcOrd="0" destOrd="0" presId="urn:microsoft.com/office/officeart/2005/8/layout/cycle8"/>
    <dgm:cxn modelId="{7C2237FC-D5B6-46DC-A581-8B250DB507DA}" srcId="{6FAA5722-8263-4E46-8B19-BBC2E2E8BED7}" destId="{FC0571C5-0C89-4493-A074-F280207C422A}" srcOrd="0" destOrd="0" parTransId="{09074B71-F369-4782-A0D5-D52244CF1AA5}" sibTransId="{472EBE0F-EDCE-4F52-8DD3-8F7CAA88CE69}"/>
    <dgm:cxn modelId="{CD810C2E-5B5A-4D8A-B62A-25A8F7636A29}" type="presParOf" srcId="{5A1E108D-235A-409C-85CB-2AE0BC37046E}" destId="{9E8E6DBB-0071-4F0B-9CD8-116830401220}" srcOrd="0" destOrd="0" presId="urn:microsoft.com/office/officeart/2005/8/layout/cycle8"/>
    <dgm:cxn modelId="{DECF1ADD-3100-4330-B76D-360917DBA329}" type="presParOf" srcId="{5A1E108D-235A-409C-85CB-2AE0BC37046E}" destId="{AC85DC86-599E-4045-8161-759BABC61E66}" srcOrd="1" destOrd="0" presId="urn:microsoft.com/office/officeart/2005/8/layout/cycle8"/>
    <dgm:cxn modelId="{7882FBD8-14F2-44B0-85CF-1492C60B41BB}" type="presParOf" srcId="{5A1E108D-235A-409C-85CB-2AE0BC37046E}" destId="{DAB65A3B-F8BF-4DD2-BD44-D460E28B8889}" srcOrd="2" destOrd="0" presId="urn:microsoft.com/office/officeart/2005/8/layout/cycle8"/>
    <dgm:cxn modelId="{C7545142-5FE3-46AE-AAC1-68A0F119989F}" type="presParOf" srcId="{5A1E108D-235A-409C-85CB-2AE0BC37046E}" destId="{0FD34357-D3D9-4B8F-BD7D-A1EE5DCFC1E2}" srcOrd="3" destOrd="0" presId="urn:microsoft.com/office/officeart/2005/8/layout/cycle8"/>
    <dgm:cxn modelId="{C144FAB0-F5C8-4721-B893-10FA330669E7}" type="presParOf" srcId="{5A1E108D-235A-409C-85CB-2AE0BC37046E}" destId="{90F1016E-EEC0-4502-856B-90F60F26D5E0}" srcOrd="4" destOrd="0" presId="urn:microsoft.com/office/officeart/2005/8/layout/cycle8"/>
    <dgm:cxn modelId="{4C694523-9B6C-48ED-B245-4FEB8D006BA3}" type="presParOf" srcId="{5A1E108D-235A-409C-85CB-2AE0BC37046E}" destId="{DF1D1972-178F-4729-9D0F-7E2FFA4751AD}" srcOrd="5" destOrd="0" presId="urn:microsoft.com/office/officeart/2005/8/layout/cycle8"/>
    <dgm:cxn modelId="{9BA79AC6-4B2E-4F32-9172-8CAC9889AE87}" type="presParOf" srcId="{5A1E108D-235A-409C-85CB-2AE0BC37046E}" destId="{97D79768-734F-4DCA-9359-1217DCC01BC0}" srcOrd="6" destOrd="0" presId="urn:microsoft.com/office/officeart/2005/8/layout/cycle8"/>
    <dgm:cxn modelId="{C8B75C08-BB85-49D0-A713-BF711A09BA8C}" type="presParOf" srcId="{5A1E108D-235A-409C-85CB-2AE0BC37046E}" destId="{30285390-C804-4A2A-82D4-BAA808BABE45}" srcOrd="7" destOrd="0" presId="urn:microsoft.com/office/officeart/2005/8/layout/cycle8"/>
    <dgm:cxn modelId="{DF7F9DA0-0032-4DE3-A494-0A125C3249CB}" type="presParOf" srcId="{5A1E108D-235A-409C-85CB-2AE0BC37046E}" destId="{2063673C-658C-4061-99F3-0B1D43BD850D}" srcOrd="8" destOrd="0" presId="urn:microsoft.com/office/officeart/2005/8/layout/cycle8"/>
    <dgm:cxn modelId="{4FE50076-FE23-4393-92AE-737644FB6520}" type="presParOf" srcId="{5A1E108D-235A-409C-85CB-2AE0BC37046E}" destId="{2D5EBBAB-A6D0-4952-9955-0353A476B403}" srcOrd="9" destOrd="0" presId="urn:microsoft.com/office/officeart/2005/8/layout/cycle8"/>
    <dgm:cxn modelId="{721192E4-05C4-4BD5-B839-8095ADC15CA8}" type="presParOf" srcId="{5A1E108D-235A-409C-85CB-2AE0BC37046E}" destId="{EAE2FEF2-08F6-458E-BBD8-E155B49528F0}" srcOrd="10" destOrd="0" presId="urn:microsoft.com/office/officeart/2005/8/layout/cycle8"/>
    <dgm:cxn modelId="{485BB6FE-C103-4E04-91EF-2919A777EAAA}" type="presParOf" srcId="{5A1E108D-235A-409C-85CB-2AE0BC37046E}" destId="{2FC45737-B6CC-4033-9997-B1B6332C5B09}" srcOrd="11" destOrd="0" presId="urn:microsoft.com/office/officeart/2005/8/layout/cycle8"/>
    <dgm:cxn modelId="{77EBA55B-7F54-40E0-8C32-30232B8B759C}" type="presParOf" srcId="{5A1E108D-235A-409C-85CB-2AE0BC37046E}" destId="{B030ED8B-896E-40AA-84A2-2B7E6ECA3050}" srcOrd="12" destOrd="0" presId="urn:microsoft.com/office/officeart/2005/8/layout/cycle8"/>
    <dgm:cxn modelId="{8C5B5951-7F05-45A9-B18E-94FB44BF70FF}" type="presParOf" srcId="{5A1E108D-235A-409C-85CB-2AE0BC37046E}" destId="{6CAA549B-5DDB-47C8-A4A2-4228A6ED0D36}" srcOrd="13" destOrd="0" presId="urn:microsoft.com/office/officeart/2005/8/layout/cycle8"/>
    <dgm:cxn modelId="{E205958D-97B1-475A-BE6B-08920C60E582}" type="presParOf" srcId="{5A1E108D-235A-409C-85CB-2AE0BC37046E}" destId="{A6712EF5-7804-458F-9E4F-45273EB831F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A5722-8263-4E46-8B19-BBC2E2E8BED7}" type="doc">
      <dgm:prSet loTypeId="urn:microsoft.com/office/officeart/2005/8/layout/cycle8" loCatId="cycle" qsTypeId="urn:microsoft.com/office/officeart/2005/8/quickstyle/3d2" qsCatId="3D" csTypeId="urn:microsoft.com/office/officeart/2005/8/colors/colorful4" csCatId="colorful" phldr="1"/>
      <dgm:spPr/>
    </dgm:pt>
    <dgm:pt modelId="{FC0571C5-0C89-4493-A074-F280207C422A}">
      <dgm:prSet phldrT="[Texto]"/>
      <dgm:spPr/>
      <dgm:t>
        <a:bodyPr/>
        <a:lstStyle/>
        <a:p>
          <a:r>
            <a:rPr lang="es-CL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Trámites</a:t>
          </a:r>
          <a:endParaRPr lang="es-CL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9074B71-F369-4782-A0D5-D52244CF1AA5}" type="parTrans" cxnId="{7C2237FC-D5B6-46DC-A581-8B250DB507DA}">
      <dgm:prSet/>
      <dgm:spPr/>
      <dgm:t>
        <a:bodyPr/>
        <a:lstStyle/>
        <a:p>
          <a:endParaRPr lang="es-CL"/>
        </a:p>
      </dgm:t>
    </dgm:pt>
    <dgm:pt modelId="{472EBE0F-EDCE-4F52-8DD3-8F7CAA88CE69}" type="sibTrans" cxnId="{7C2237FC-D5B6-46DC-A581-8B250DB507DA}">
      <dgm:prSet/>
      <dgm:spPr/>
      <dgm:t>
        <a:bodyPr/>
        <a:lstStyle/>
        <a:p>
          <a:endParaRPr lang="es-CL"/>
        </a:p>
      </dgm:t>
    </dgm:pt>
    <dgm:pt modelId="{744FEB88-D2ED-4454-B145-070FA151D668}">
      <dgm:prSet phldrT="[Texto]"/>
      <dgm:spPr/>
      <dgm:t>
        <a:bodyPr/>
        <a:lstStyle/>
        <a:p>
          <a:r>
            <a:rPr lang="es-CL" b="1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Subsidios</a:t>
          </a:r>
          <a:endParaRPr lang="es-CL" b="1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96274FB-8AD2-41FA-9BDA-E082161B13BE}" type="parTrans" cxnId="{8009A537-7564-4653-AC1A-57EDD3CB27DA}">
      <dgm:prSet/>
      <dgm:spPr/>
      <dgm:t>
        <a:bodyPr/>
        <a:lstStyle/>
        <a:p>
          <a:endParaRPr lang="es-CL"/>
        </a:p>
      </dgm:t>
    </dgm:pt>
    <dgm:pt modelId="{9225B8DD-8D64-4CEA-A16F-59131A322BEA}" type="sibTrans" cxnId="{8009A537-7564-4653-AC1A-57EDD3CB27DA}">
      <dgm:prSet/>
      <dgm:spPr/>
      <dgm:t>
        <a:bodyPr/>
        <a:lstStyle/>
        <a:p>
          <a:endParaRPr lang="es-CL"/>
        </a:p>
      </dgm:t>
    </dgm:pt>
    <dgm:pt modelId="{5A1E108D-235A-409C-85CB-2AE0BC37046E}" type="pres">
      <dgm:prSet presAssocID="{6FAA5722-8263-4E46-8B19-BBC2E2E8BED7}" presName="compositeShape" presStyleCnt="0">
        <dgm:presLayoutVars>
          <dgm:chMax val="7"/>
          <dgm:dir/>
          <dgm:resizeHandles val="exact"/>
        </dgm:presLayoutVars>
      </dgm:prSet>
      <dgm:spPr/>
    </dgm:pt>
    <dgm:pt modelId="{9E8E6DBB-0071-4F0B-9CD8-116830401220}" type="pres">
      <dgm:prSet presAssocID="{6FAA5722-8263-4E46-8B19-BBC2E2E8BED7}" presName="wedge1" presStyleLbl="node1" presStyleIdx="0" presStyleCnt="2"/>
      <dgm:spPr/>
      <dgm:t>
        <a:bodyPr/>
        <a:lstStyle/>
        <a:p>
          <a:endParaRPr lang="es-CL"/>
        </a:p>
      </dgm:t>
    </dgm:pt>
    <dgm:pt modelId="{AC85DC86-599E-4045-8161-759BABC61E66}" type="pres">
      <dgm:prSet presAssocID="{6FAA5722-8263-4E46-8B19-BBC2E2E8BED7}" presName="dummy1a" presStyleCnt="0"/>
      <dgm:spPr/>
    </dgm:pt>
    <dgm:pt modelId="{DAB65A3B-F8BF-4DD2-BD44-D460E28B8889}" type="pres">
      <dgm:prSet presAssocID="{6FAA5722-8263-4E46-8B19-BBC2E2E8BED7}" presName="dummy1b" presStyleCnt="0"/>
      <dgm:spPr/>
    </dgm:pt>
    <dgm:pt modelId="{0FD34357-D3D9-4B8F-BD7D-A1EE5DCFC1E2}" type="pres">
      <dgm:prSet presAssocID="{6FAA5722-8263-4E46-8B19-BBC2E2E8BED7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0F1016E-EEC0-4502-856B-90F60F26D5E0}" type="pres">
      <dgm:prSet presAssocID="{6FAA5722-8263-4E46-8B19-BBC2E2E8BED7}" presName="wedge2" presStyleLbl="node1" presStyleIdx="1" presStyleCnt="2"/>
      <dgm:spPr/>
      <dgm:t>
        <a:bodyPr/>
        <a:lstStyle/>
        <a:p>
          <a:endParaRPr lang="es-CL"/>
        </a:p>
      </dgm:t>
    </dgm:pt>
    <dgm:pt modelId="{DF1D1972-178F-4729-9D0F-7E2FFA4751AD}" type="pres">
      <dgm:prSet presAssocID="{6FAA5722-8263-4E46-8B19-BBC2E2E8BED7}" presName="dummy2a" presStyleCnt="0"/>
      <dgm:spPr/>
    </dgm:pt>
    <dgm:pt modelId="{97D79768-734F-4DCA-9359-1217DCC01BC0}" type="pres">
      <dgm:prSet presAssocID="{6FAA5722-8263-4E46-8B19-BBC2E2E8BED7}" presName="dummy2b" presStyleCnt="0"/>
      <dgm:spPr/>
    </dgm:pt>
    <dgm:pt modelId="{30285390-C804-4A2A-82D4-BAA808BABE45}" type="pres">
      <dgm:prSet presAssocID="{6FAA5722-8263-4E46-8B19-BBC2E2E8BED7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030ED8B-896E-40AA-84A2-2B7E6ECA3050}" type="pres">
      <dgm:prSet presAssocID="{472EBE0F-EDCE-4F52-8DD3-8F7CAA88CE69}" presName="arrowWedge1" presStyleLbl="fgSibTrans2D1" presStyleIdx="0" presStyleCnt="2"/>
      <dgm:spPr/>
    </dgm:pt>
    <dgm:pt modelId="{C03D7D65-9953-4F2E-83B8-CA1C2868B003}" type="pres">
      <dgm:prSet presAssocID="{9225B8DD-8D64-4CEA-A16F-59131A322BEA}" presName="arrowWedge2" presStyleLbl="fgSibTrans2D1" presStyleIdx="1" presStyleCnt="2"/>
      <dgm:spPr/>
    </dgm:pt>
  </dgm:ptLst>
  <dgm:cxnLst>
    <dgm:cxn modelId="{7C2237FC-D5B6-46DC-A581-8B250DB507DA}" srcId="{6FAA5722-8263-4E46-8B19-BBC2E2E8BED7}" destId="{FC0571C5-0C89-4493-A074-F280207C422A}" srcOrd="0" destOrd="0" parTransId="{09074B71-F369-4782-A0D5-D52244CF1AA5}" sibTransId="{472EBE0F-EDCE-4F52-8DD3-8F7CAA88CE69}"/>
    <dgm:cxn modelId="{2614F782-8F02-4B86-B7B8-E2A28356F11A}" type="presOf" srcId="{744FEB88-D2ED-4454-B145-070FA151D668}" destId="{30285390-C804-4A2A-82D4-BAA808BABE45}" srcOrd="1" destOrd="0" presId="urn:microsoft.com/office/officeart/2005/8/layout/cycle8"/>
    <dgm:cxn modelId="{5F7E5480-C129-4727-A39A-FBF3B3071921}" type="presOf" srcId="{FC0571C5-0C89-4493-A074-F280207C422A}" destId="{0FD34357-D3D9-4B8F-BD7D-A1EE5DCFC1E2}" srcOrd="1" destOrd="0" presId="urn:microsoft.com/office/officeart/2005/8/layout/cycle8"/>
    <dgm:cxn modelId="{6A147E12-46CF-4D26-BC60-1B62FB0EBAA8}" type="presOf" srcId="{744FEB88-D2ED-4454-B145-070FA151D668}" destId="{90F1016E-EEC0-4502-856B-90F60F26D5E0}" srcOrd="0" destOrd="0" presId="urn:microsoft.com/office/officeart/2005/8/layout/cycle8"/>
    <dgm:cxn modelId="{FBD7FA03-0535-47A6-A735-0F80FBAD9E2C}" type="presOf" srcId="{FC0571C5-0C89-4493-A074-F280207C422A}" destId="{9E8E6DBB-0071-4F0B-9CD8-116830401220}" srcOrd="0" destOrd="0" presId="urn:microsoft.com/office/officeart/2005/8/layout/cycle8"/>
    <dgm:cxn modelId="{8009A537-7564-4653-AC1A-57EDD3CB27DA}" srcId="{6FAA5722-8263-4E46-8B19-BBC2E2E8BED7}" destId="{744FEB88-D2ED-4454-B145-070FA151D668}" srcOrd="1" destOrd="0" parTransId="{996274FB-8AD2-41FA-9BDA-E082161B13BE}" sibTransId="{9225B8DD-8D64-4CEA-A16F-59131A322BEA}"/>
    <dgm:cxn modelId="{D0568665-7F8B-4986-A056-06FDB76C0955}" type="presOf" srcId="{6FAA5722-8263-4E46-8B19-BBC2E2E8BED7}" destId="{5A1E108D-235A-409C-85CB-2AE0BC37046E}" srcOrd="0" destOrd="0" presId="urn:microsoft.com/office/officeart/2005/8/layout/cycle8"/>
    <dgm:cxn modelId="{B76C4850-60F9-4954-9FE8-5850BF700C3B}" type="presParOf" srcId="{5A1E108D-235A-409C-85CB-2AE0BC37046E}" destId="{9E8E6DBB-0071-4F0B-9CD8-116830401220}" srcOrd="0" destOrd="0" presId="urn:microsoft.com/office/officeart/2005/8/layout/cycle8"/>
    <dgm:cxn modelId="{9597B856-9C21-40AD-9033-6F682B6F98A7}" type="presParOf" srcId="{5A1E108D-235A-409C-85CB-2AE0BC37046E}" destId="{AC85DC86-599E-4045-8161-759BABC61E66}" srcOrd="1" destOrd="0" presId="urn:microsoft.com/office/officeart/2005/8/layout/cycle8"/>
    <dgm:cxn modelId="{34C6C374-F2DD-41B6-8839-6FE5F7CBB444}" type="presParOf" srcId="{5A1E108D-235A-409C-85CB-2AE0BC37046E}" destId="{DAB65A3B-F8BF-4DD2-BD44-D460E28B8889}" srcOrd="2" destOrd="0" presId="urn:microsoft.com/office/officeart/2005/8/layout/cycle8"/>
    <dgm:cxn modelId="{AF37C423-BEAB-4957-B889-D32C22011E64}" type="presParOf" srcId="{5A1E108D-235A-409C-85CB-2AE0BC37046E}" destId="{0FD34357-D3D9-4B8F-BD7D-A1EE5DCFC1E2}" srcOrd="3" destOrd="0" presId="urn:microsoft.com/office/officeart/2005/8/layout/cycle8"/>
    <dgm:cxn modelId="{8D4E82EB-1C73-48BB-94D0-ACB67D3E6518}" type="presParOf" srcId="{5A1E108D-235A-409C-85CB-2AE0BC37046E}" destId="{90F1016E-EEC0-4502-856B-90F60F26D5E0}" srcOrd="4" destOrd="0" presId="urn:microsoft.com/office/officeart/2005/8/layout/cycle8"/>
    <dgm:cxn modelId="{4B2B01E9-C8CD-4543-8B80-E8C36FEB2091}" type="presParOf" srcId="{5A1E108D-235A-409C-85CB-2AE0BC37046E}" destId="{DF1D1972-178F-4729-9D0F-7E2FFA4751AD}" srcOrd="5" destOrd="0" presId="urn:microsoft.com/office/officeart/2005/8/layout/cycle8"/>
    <dgm:cxn modelId="{046A5F00-09F7-4E3B-BBCA-7FE4B7722940}" type="presParOf" srcId="{5A1E108D-235A-409C-85CB-2AE0BC37046E}" destId="{97D79768-734F-4DCA-9359-1217DCC01BC0}" srcOrd="6" destOrd="0" presId="urn:microsoft.com/office/officeart/2005/8/layout/cycle8"/>
    <dgm:cxn modelId="{163CBA04-98FD-4D36-8B08-DA62746512E9}" type="presParOf" srcId="{5A1E108D-235A-409C-85CB-2AE0BC37046E}" destId="{30285390-C804-4A2A-82D4-BAA808BABE45}" srcOrd="7" destOrd="0" presId="urn:microsoft.com/office/officeart/2005/8/layout/cycle8"/>
    <dgm:cxn modelId="{4D3844F0-7B8B-4142-9A3D-AD309755F8F9}" type="presParOf" srcId="{5A1E108D-235A-409C-85CB-2AE0BC37046E}" destId="{B030ED8B-896E-40AA-84A2-2B7E6ECA3050}" srcOrd="8" destOrd="0" presId="urn:microsoft.com/office/officeart/2005/8/layout/cycle8"/>
    <dgm:cxn modelId="{512A9304-D7A0-4D7B-A13E-9B83936F1E6C}" type="presParOf" srcId="{5A1E108D-235A-409C-85CB-2AE0BC37046E}" destId="{C03D7D65-9953-4F2E-83B8-CA1C2868B003}" srcOrd="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435201-4E05-477D-ABE1-240C081F0CDF}">
      <dsp:nvSpPr>
        <dsp:cNvPr id="0" name=""/>
        <dsp:cNvSpPr/>
      </dsp:nvSpPr>
      <dsp:spPr>
        <a:xfrm>
          <a:off x="1627760" y="507692"/>
          <a:ext cx="3392879" cy="3392879"/>
        </a:xfrm>
        <a:prstGeom prst="blockArc">
          <a:avLst>
            <a:gd name="adj1" fmla="val 540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AC94C1-F7BD-4379-9D65-4521D958E19B}">
      <dsp:nvSpPr>
        <dsp:cNvPr id="0" name=""/>
        <dsp:cNvSpPr/>
      </dsp:nvSpPr>
      <dsp:spPr>
        <a:xfrm>
          <a:off x="1627760" y="507692"/>
          <a:ext cx="3392879" cy="3392879"/>
        </a:xfrm>
        <a:prstGeom prst="blockArc">
          <a:avLst>
            <a:gd name="adj1" fmla="val 16200000"/>
            <a:gd name="adj2" fmla="val 54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7F32A8-EE68-4CE0-AEA9-5297E53C8068}">
      <dsp:nvSpPr>
        <dsp:cNvPr id="0" name=""/>
        <dsp:cNvSpPr/>
      </dsp:nvSpPr>
      <dsp:spPr>
        <a:xfrm>
          <a:off x="2543467" y="1423399"/>
          <a:ext cx="1561465" cy="156146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700" kern="1200" dirty="0" smtClean="0"/>
            <a:t>96,93%</a:t>
          </a:r>
          <a:endParaRPr lang="es-CL" sz="2700" kern="1200" dirty="0"/>
        </a:p>
      </dsp:txBody>
      <dsp:txXfrm>
        <a:off x="2543467" y="1423399"/>
        <a:ext cx="1561465" cy="1561465"/>
      </dsp:txXfrm>
    </dsp:sp>
    <dsp:sp modelId="{C061C69C-BEEB-4B32-BA46-AB352FD2AC80}">
      <dsp:nvSpPr>
        <dsp:cNvPr id="0" name=""/>
        <dsp:cNvSpPr/>
      </dsp:nvSpPr>
      <dsp:spPr>
        <a:xfrm>
          <a:off x="2777687" y="528"/>
          <a:ext cx="1093025" cy="10930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111 Organismos con 100% (34,15%)</a:t>
          </a:r>
          <a:endParaRPr lang="es-CL" sz="1200" kern="1200" dirty="0"/>
        </a:p>
      </dsp:txBody>
      <dsp:txXfrm>
        <a:off x="2777687" y="528"/>
        <a:ext cx="1093025" cy="1093025"/>
      </dsp:txXfrm>
    </dsp:sp>
    <dsp:sp modelId="{9586CF89-2906-4603-A562-0AF0EC0A9B31}">
      <dsp:nvSpPr>
        <dsp:cNvPr id="0" name=""/>
        <dsp:cNvSpPr/>
      </dsp:nvSpPr>
      <dsp:spPr>
        <a:xfrm>
          <a:off x="2777687" y="3314710"/>
          <a:ext cx="1093025" cy="10930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35 Organismos bajo 90% (10,77%)</a:t>
          </a:r>
          <a:endParaRPr lang="es-CL" sz="1200" kern="1200" dirty="0"/>
        </a:p>
      </dsp:txBody>
      <dsp:txXfrm>
        <a:off x="2777687" y="3314710"/>
        <a:ext cx="1093025" cy="10930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8E6DBB-0071-4F0B-9CD8-116830401220}">
      <dsp:nvSpPr>
        <dsp:cNvPr id="0" name=""/>
        <dsp:cNvSpPr/>
      </dsp:nvSpPr>
      <dsp:spPr>
        <a:xfrm>
          <a:off x="1833303" y="354964"/>
          <a:ext cx="4587240" cy="458724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Información disponible en forma permanente</a:t>
          </a:r>
          <a:endParaRPr lang="es-CL" sz="17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250887" y="1327023"/>
        <a:ext cx="1638300" cy="1365250"/>
      </dsp:txXfrm>
    </dsp:sp>
    <dsp:sp modelId="{90F1016E-EEC0-4502-856B-90F60F26D5E0}">
      <dsp:nvSpPr>
        <dsp:cNvPr id="0" name=""/>
        <dsp:cNvSpPr/>
      </dsp:nvSpPr>
      <dsp:spPr>
        <a:xfrm>
          <a:off x="1738827" y="518794"/>
          <a:ext cx="4587240" cy="458724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618585"/>
                <a:satOff val="-14772"/>
                <a:lumOff val="-8040"/>
                <a:alphaOff val="0"/>
                <a:shade val="51000"/>
                <a:satMod val="130000"/>
              </a:schemeClr>
            </a:gs>
            <a:gs pos="80000">
              <a:schemeClr val="accent4">
                <a:hueOff val="618585"/>
                <a:satOff val="-14772"/>
                <a:lumOff val="-8040"/>
                <a:alphaOff val="0"/>
                <a:shade val="93000"/>
                <a:satMod val="130000"/>
              </a:schemeClr>
            </a:gs>
            <a:gs pos="100000">
              <a:schemeClr val="accent4">
                <a:hueOff val="618585"/>
                <a:satOff val="-14772"/>
                <a:lumOff val="-80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Información de fácil acceso</a:t>
          </a:r>
          <a:endParaRPr lang="es-CL" sz="1700" b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831027" y="3495040"/>
        <a:ext cx="2457450" cy="1201419"/>
      </dsp:txXfrm>
    </dsp:sp>
    <dsp:sp modelId="{2063673C-658C-4061-99F3-0B1D43BD850D}">
      <dsp:nvSpPr>
        <dsp:cNvPr id="0" name=""/>
        <dsp:cNvSpPr/>
      </dsp:nvSpPr>
      <dsp:spPr>
        <a:xfrm>
          <a:off x="1644352" y="354964"/>
          <a:ext cx="4587240" cy="458724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1237169"/>
                <a:satOff val="-29544"/>
                <a:lumOff val="-16081"/>
                <a:alphaOff val="0"/>
                <a:shade val="51000"/>
                <a:satMod val="130000"/>
              </a:schemeClr>
            </a:gs>
            <a:gs pos="80000">
              <a:schemeClr val="accent4">
                <a:hueOff val="1237169"/>
                <a:satOff val="-29544"/>
                <a:lumOff val="-16081"/>
                <a:alphaOff val="0"/>
                <a:shade val="93000"/>
                <a:satMod val="130000"/>
              </a:schemeClr>
            </a:gs>
            <a:gs pos="100000">
              <a:schemeClr val="accent4">
                <a:hueOff val="1237169"/>
                <a:satOff val="-29544"/>
                <a:lumOff val="-160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Información actualizada mensualmente</a:t>
          </a:r>
          <a:endParaRPr lang="es-CL" sz="17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175707" y="1327023"/>
        <a:ext cx="1638300" cy="1365250"/>
      </dsp:txXfrm>
    </dsp:sp>
    <dsp:sp modelId="{B030ED8B-896E-40AA-84A2-2B7E6ECA3050}">
      <dsp:nvSpPr>
        <dsp:cNvPr id="0" name=""/>
        <dsp:cNvSpPr/>
      </dsp:nvSpPr>
      <dsp:spPr>
        <a:xfrm>
          <a:off x="1549709" y="70992"/>
          <a:ext cx="5155184" cy="515518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AA549B-5DDB-47C8-A4A2-4228A6ED0D36}">
      <dsp:nvSpPr>
        <dsp:cNvPr id="0" name=""/>
        <dsp:cNvSpPr/>
      </dsp:nvSpPr>
      <dsp:spPr>
        <a:xfrm>
          <a:off x="1454855" y="234532"/>
          <a:ext cx="5155184" cy="515518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4">
            <a:hueOff val="618585"/>
            <a:satOff val="-14772"/>
            <a:lumOff val="-804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712EF5-7804-458F-9E4F-45273EB831F4}">
      <dsp:nvSpPr>
        <dsp:cNvPr id="0" name=""/>
        <dsp:cNvSpPr/>
      </dsp:nvSpPr>
      <dsp:spPr>
        <a:xfrm>
          <a:off x="1360002" y="70992"/>
          <a:ext cx="5155184" cy="515518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1237169"/>
            <a:satOff val="-29544"/>
            <a:lumOff val="-1608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8E6DBB-0071-4F0B-9CD8-116830401220}">
      <dsp:nvSpPr>
        <dsp:cNvPr id="0" name=""/>
        <dsp:cNvSpPr/>
      </dsp:nvSpPr>
      <dsp:spPr>
        <a:xfrm>
          <a:off x="1848047" y="418879"/>
          <a:ext cx="4587240" cy="4587240"/>
        </a:xfrm>
        <a:prstGeom prst="pie">
          <a:avLst>
            <a:gd name="adj1" fmla="val 16200000"/>
            <a:gd name="adj2" fmla="val 54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7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Trámites</a:t>
          </a:r>
          <a:endParaRPr lang="es-CL" sz="27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354646" y="1620300"/>
        <a:ext cx="1638300" cy="2184400"/>
      </dsp:txXfrm>
    </dsp:sp>
    <dsp:sp modelId="{90F1016E-EEC0-4502-856B-90F60F26D5E0}">
      <dsp:nvSpPr>
        <dsp:cNvPr id="0" name=""/>
        <dsp:cNvSpPr/>
      </dsp:nvSpPr>
      <dsp:spPr>
        <a:xfrm>
          <a:off x="1629607" y="418879"/>
          <a:ext cx="4587240" cy="458724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1237169"/>
                <a:satOff val="-29544"/>
                <a:lumOff val="-16081"/>
                <a:alphaOff val="0"/>
                <a:shade val="51000"/>
                <a:satMod val="130000"/>
              </a:schemeClr>
            </a:gs>
            <a:gs pos="80000">
              <a:schemeClr val="accent4">
                <a:hueOff val="1237169"/>
                <a:satOff val="-29544"/>
                <a:lumOff val="-16081"/>
                <a:alphaOff val="0"/>
                <a:shade val="93000"/>
                <a:satMod val="130000"/>
              </a:schemeClr>
            </a:gs>
            <a:gs pos="100000">
              <a:schemeClr val="accent4">
                <a:hueOff val="1237169"/>
                <a:satOff val="-29544"/>
                <a:lumOff val="-160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700" b="1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itchFamily="34" charset="0"/>
            </a:rPr>
            <a:t>Subsidios</a:t>
          </a:r>
          <a:endParaRPr lang="es-CL" sz="2700" b="1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071948" y="1620300"/>
        <a:ext cx="1638300" cy="2184400"/>
      </dsp:txXfrm>
    </dsp:sp>
    <dsp:sp modelId="{B030ED8B-896E-40AA-84A2-2B7E6ECA3050}">
      <dsp:nvSpPr>
        <dsp:cNvPr id="0" name=""/>
        <dsp:cNvSpPr/>
      </dsp:nvSpPr>
      <dsp:spPr>
        <a:xfrm>
          <a:off x="1564075" y="134907"/>
          <a:ext cx="5155184" cy="5155184"/>
        </a:xfrm>
        <a:prstGeom prst="circularArrow">
          <a:avLst>
            <a:gd name="adj1" fmla="val 5085"/>
            <a:gd name="adj2" fmla="val 327528"/>
            <a:gd name="adj3" fmla="val 5072472"/>
            <a:gd name="adj4" fmla="val 162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3D7D65-9953-4F2E-83B8-CA1C2868B003}">
      <dsp:nvSpPr>
        <dsp:cNvPr id="0" name=""/>
        <dsp:cNvSpPr/>
      </dsp:nvSpPr>
      <dsp:spPr>
        <a:xfrm>
          <a:off x="1345636" y="134907"/>
          <a:ext cx="5155184" cy="5155184"/>
        </a:xfrm>
        <a:prstGeom prst="circularArrow">
          <a:avLst>
            <a:gd name="adj1" fmla="val 5085"/>
            <a:gd name="adj2" fmla="val 327528"/>
            <a:gd name="adj3" fmla="val 15872472"/>
            <a:gd name="adj4" fmla="val 5400000"/>
            <a:gd name="adj5" fmla="val 5932"/>
          </a:avLst>
        </a:prstGeom>
        <a:solidFill>
          <a:schemeClr val="accent4">
            <a:hueOff val="1237169"/>
            <a:satOff val="-29544"/>
            <a:lumOff val="-1608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0.77686</cdr:x>
      <cdr:y>0.06277</cdr:y>
    </cdr:from>
    <cdr:to>
      <cdr:x>0.95041</cdr:x>
      <cdr:y>0.22641</cdr:y>
    </cdr:to>
    <cdr:sp macro="" textlink="">
      <cdr:nvSpPr>
        <cdr:cNvPr id="3" name="2 Llamada con línea 1"/>
        <cdr:cNvSpPr/>
      </cdr:nvSpPr>
      <cdr:spPr>
        <a:xfrm xmlns:a="http://schemas.openxmlformats.org/drawingml/2006/main">
          <a:off x="6768752" y="303808"/>
          <a:ext cx="1512168" cy="792088"/>
        </a:xfrm>
        <a:prstGeom xmlns:a="http://schemas.openxmlformats.org/drawingml/2006/main" prst="borderCallout1">
          <a:avLst>
            <a:gd name="adj1" fmla="val 18750"/>
            <a:gd name="adj2" fmla="val -8333"/>
            <a:gd name="adj3" fmla="val 20041"/>
            <a:gd name="adj4" fmla="val -73919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headEnd type="arrow"/>
          <a:tailEnd type="none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s-CL" sz="1400" dirty="0" smtClean="0">
              <a:solidFill>
                <a:srgbClr val="0070C0"/>
              </a:solidFill>
            </a:rPr>
            <a:t>Fiscalización en Primer Trimestre de 2013</a:t>
          </a:r>
          <a:endParaRPr lang="es-CL" sz="1400" dirty="0">
            <a:solidFill>
              <a:srgbClr val="0070C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15433B-5EA9-4CDA-9577-EABB1AB79D35}" type="datetimeFigureOut">
              <a:rPr lang="es-CL" smtClean="0"/>
              <a:pPr/>
              <a:t>19-12-2013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B84E29-4609-4404-B373-F1C3C1B24E5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E20D1-CC28-4531-9751-572FFB546F10}" type="datetimeFigureOut">
              <a:rPr lang="es-CL" smtClean="0"/>
              <a:pPr/>
              <a:t>19-12-2013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A1FB9-2133-4274-A1DB-1B9CF8ACA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A1FB9-2133-4274-A1DB-1B9CF8ACA143}" type="slidenum">
              <a:rPr lang="es-CL" smtClean="0"/>
              <a:pPr/>
              <a:t>17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AACA-1F6D-43BA-81FD-D9A11A6EC27E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7011-C584-4433-B91B-BC88779AF6E5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174A-036C-4434-94EF-BDC4DD9BB3C3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C66B8-3389-4CC0-9CD5-53DF99BF1AF0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1AC1-4E81-42A1-8C96-2AE3E9126189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D1049-F7E8-44D5-AD17-782A598C5694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7FDF0-D6E3-4E71-A04E-945AB7054707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347E-1FC6-4D0C-B972-769823AAEB4A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1CF-B0C0-416E-8EEC-91CD53134B53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AB9F-A758-4CF3-9650-B2E5FB99581F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0360-1585-4315-86D7-610FFDA14B40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78530-BDD8-456B-82DA-49AEBC4DB35B}" type="datetime1">
              <a:rPr lang="es-CL" smtClean="0"/>
              <a:pPr/>
              <a:t>19-12-2013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58CA-333E-43F6-BF33-18906550D68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858430" y="6143644"/>
            <a:ext cx="2250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628650" algn="l"/>
              </a:tabLst>
            </a:pPr>
            <a:r>
              <a:rPr lang="es-ES" sz="1000" b="1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Unidad	: Transparencia Activa</a:t>
            </a:r>
          </a:p>
          <a:p>
            <a:pPr>
              <a:tabLst>
                <a:tab pos="628650" algn="l"/>
              </a:tabLst>
            </a:pPr>
            <a:r>
              <a:rPr lang="es-ES" sz="1000" b="1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Dirección	: Fiscalización</a:t>
            </a:r>
            <a:endParaRPr lang="es-CL" sz="1000" b="1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20" y="3571876"/>
            <a:ext cx="8496944" cy="1815882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" sz="4400" b="1" spc="-150" dirty="0" smtClean="0">
                <a:solidFill>
                  <a:srgbClr val="17365D"/>
                </a:solidFill>
                <a:latin typeface="Century Gothic" pitchFamily="34" charset="0"/>
              </a:rPr>
              <a:t>Evaluación del Cumplimiento en Transparencia Activa 2012</a:t>
            </a:r>
            <a:endParaRPr lang="es-CL" sz="4400" b="1" spc="-150" dirty="0" smtClean="0">
              <a:solidFill>
                <a:srgbClr val="17365D"/>
              </a:solidFill>
              <a:latin typeface="Century Gothic" pitchFamily="34" charset="0"/>
            </a:endParaRPr>
          </a:p>
          <a:p>
            <a:r>
              <a:rPr lang="es-ES" sz="2400" b="1" spc="-150" dirty="0" smtClean="0">
                <a:solidFill>
                  <a:srgbClr val="17365D"/>
                </a:solidFill>
                <a:latin typeface="Century Gothic" pitchFamily="34" charset="0"/>
              </a:rPr>
              <a:t>Organismos de la Administración Central</a:t>
            </a:r>
            <a:endParaRPr lang="es-CL" sz="2400" b="1" spc="-150" dirty="0">
              <a:solidFill>
                <a:srgbClr val="17365D"/>
              </a:solidFill>
              <a:latin typeface="Century Gothic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4282" y="65008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 2012  		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Puntajes 2012 por Ítem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8" name="2 Gráfico"/>
          <p:cNvGraphicFramePr/>
          <p:nvPr/>
        </p:nvGraphicFramePr>
        <p:xfrm>
          <a:off x="415290" y="1176337"/>
          <a:ext cx="8405182" cy="4700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Variación de Puntajes por Ítem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5" name="5 Gráfico"/>
          <p:cNvGraphicFramePr/>
          <p:nvPr/>
        </p:nvGraphicFramePr>
        <p:xfrm>
          <a:off x="0" y="908720"/>
          <a:ext cx="863994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5496" y="-99392"/>
            <a:ext cx="9180512" cy="1143000"/>
          </a:xfrm>
        </p:spPr>
        <p:txBody>
          <a:bodyPr>
            <a:no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Beneficios de la Transparencia Activa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10" name="4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5472607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539552" y="1052736"/>
          <a:ext cx="8064896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5496" y="-99392"/>
            <a:ext cx="9180512" cy="1143000"/>
          </a:xfrm>
        </p:spPr>
        <p:txBody>
          <a:bodyPr>
            <a:no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Materias de Relación Ciudadana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10" name="4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5472607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539552" y="1052736"/>
          <a:ext cx="8064896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16024" y="-18256"/>
            <a:ext cx="8820472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Subsidios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10" name="4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5472607"/>
          </a:xfrm>
        </p:spPr>
        <p:txBody>
          <a:bodyPr>
            <a:noAutofit/>
          </a:bodyPr>
          <a:lstStyle/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Aspectos Informados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Requisitos y antecedentes para postular,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Montos globales asignados,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Periodo o plazo de postulación,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Criterios de evaluación y asignación,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Nómina de Beneficiarios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Organismos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SERVIUs</a:t>
            </a: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Intendencias y Gobernaciones Provinciales,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Otros servicios públicos</a:t>
            </a: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Ejemplos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Fondo Solidario de Elección de Vivienda - SERVIU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CL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Programa para familias del primer quintil de vulnerabilidad, a través de un Subsidio Habitacional que permite el financiamiento de la construcción o adquisición de la vivienda.  </a:t>
            </a:r>
            <a:r>
              <a:rPr lang="es-CL" sz="13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890 beneficiados sólo en la Región de Tarapacá en 2012</a:t>
            </a:r>
            <a:r>
              <a:rPr lang="es-CL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Fondo ORASMI – Intendencias y Gobernaciones 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CL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Atender en forma transitoria a personas o grupos familiares que se encuentren en situación o condición de vulnerabilidad social.  </a:t>
            </a:r>
            <a:r>
              <a:rPr lang="es-CL" sz="13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MM$ 155 asignados en la Región del </a:t>
            </a:r>
            <a:r>
              <a:rPr lang="es-CL" sz="1300" b="1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Bío-Bío</a:t>
            </a:r>
            <a:r>
              <a:rPr lang="es-CL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16024" y="-18256"/>
            <a:ext cx="8820472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Trámites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10" name="4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5472607"/>
          </a:xfrm>
        </p:spPr>
        <p:txBody>
          <a:bodyPr>
            <a:noAutofit/>
          </a:bodyPr>
          <a:lstStyle/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Aspectos Informados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Link a Chile Atiende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Requisitos y antecedentes para acceder al servicio,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Valor del servicio o indicación de si es gratuito,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Lugar o lugares en que se puede solicitar 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Organismos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Gobiernos Regionales,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Servicios de Salud y Hospitales,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Otros servicios públicos</a:t>
            </a: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lvl="1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Ejemplos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Fondo Regional de Cultura, Deporte y Seguridad - GORE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CL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Financiamiento de proyectos que mejoren las condiciones de seguridad ciudadana, incentivar la práctica deportiva y el desarrollo cultural.</a:t>
            </a:r>
            <a:r>
              <a:rPr lang="es-CL" sz="1400" dirty="0" smtClean="0"/>
              <a:t> </a:t>
            </a:r>
            <a:r>
              <a:rPr lang="es-CL" sz="13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MM$1.588 millones en 208 proyectos durante 2011 en la Región de Antofagasta</a:t>
            </a:r>
            <a:r>
              <a:rPr lang="es-CL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.</a:t>
            </a:r>
            <a:endParaRPr lang="es-CL" sz="13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Consultas Médicas de Urgencia – Servicios de Salud y Hospitales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CL" sz="13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136.513 personas atendidas en el Hospital de Chillán</a:t>
            </a:r>
            <a:r>
              <a:rPr lang="es-CL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endParaRPr lang="es-CL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Buenas Prácticas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1096145"/>
            <a:ext cx="8435280" cy="4925143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La publicación de la información en los formatos exigidos en la normativa vigente, representa el cumplimiento base sobre el cual los organismos deben publicitar su información.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En 3 años de trabajo conjunto se ha llegado a un nivel de madurez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 debe avanzar en Buenas Prácticas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Incorporar, en el banner de Transparencia Activa, información adicional propia del organismo y relevante para sus usuarios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Publicar declaraciones de patrimonio e intereses de los Jefes de Servicio y otros funcionarios obligados a realizarlas.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Auditorías Internas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Gastos de Representación y Dietas de las autoridades.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Viáticos y sueldos líquidos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Buenas Prácticas Observadas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980728"/>
            <a:ext cx="8435280" cy="4925143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Información Adicional: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Información sobre la Ley de Transparencia (Todos)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Declaración de Patrimonio e Intereses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Sólo Jefes de Servicio</a:t>
            </a: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(88,00%)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Auditorías Internas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8 organismos (2,46%)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Sueldos líquidos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4 organismos (1,23%)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Gastos de Representación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3 Organismos (0,92%)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Otras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Funciones de unidades internas asignadas por normativa interna (53,85%)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Publicaciones en el Diario Oficial anteriores a la Ley de Transparencia (21,23%)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Organigrama interactivo (12,31%)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Organismos con Buenas Prácticas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1096145"/>
            <a:ext cx="8435280" cy="5429199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Publican Auditorías Internas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CORFO			:	100,00 %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Gobernación Provincial El Loa	:	99,59 %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Subsecretaría de Pesca	:	99,29 %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Hospital Las Higueras de Talcahuano	:	99,09 %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Hospital de Puerto Montt	:	95,39 %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Hospital Mauricio </a:t>
            </a:r>
            <a:r>
              <a:rPr lang="es-CL" sz="1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Heyermann</a:t>
            </a: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de Angol	:	90,20 %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SERVIU Aysén			:	89,72 %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Servicio de Salud Valdivia	:	85,42 %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Publican Sueldos líquidos: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Gendarmería de Chile	:	100,00 %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GORE Región del Libertador Bernardo </a:t>
            </a:r>
            <a:r>
              <a:rPr lang="es-CL" sz="14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O'higgins</a:t>
            </a: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	:	99,15 %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SERVIU Magallanes y la Antártica chilena	:	98,54 %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Dirección General de Aeronáutica Civil	:	97,70 %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  <a:tab pos="4483100" algn="l"/>
                <a:tab pos="5473700" algn="r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Publican Gastos de Representación: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Subsecretaría de Vivienda y Urbanismo	:	100,00 %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Consejo de Defensa del Estado	:	90,00 %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  <a:tab pos="5029200" algn="l"/>
                <a:tab pos="5918200" algn="r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Instituto de Seguridad Laboral	:	98,86 %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Acciones a Seguir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14" name="13 Gráfico"/>
          <p:cNvGraphicFramePr/>
          <p:nvPr/>
        </p:nvGraphicFramePr>
        <p:xfrm>
          <a:off x="179512" y="1397000"/>
          <a:ext cx="8712968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46856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Antecedentes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4925143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Objetivo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Verificar el cumplimiento del Título III de la Ley de Transparencia de la Función Pública y de Acceso a la Información de la Administración del Estado, aprobada por el artículo 1° de la Ley N° 20.285, de 2008, del artículo 51 de su reglamento y las Instrucciones Generales N° 4, 7 y 9 del Consejo para la Transparencia.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Alcances 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Existencia y operatividad de los vínculos a todas las materias exigidas por la Ley de Transparencia.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Actualización de la Información dentro de los 10 primeros días hábiles del mes.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En materias que incluyen distintas tipologías o categorías, como Actos y Resoluciones que tenga Efectos sobre Terceros y Subsidios , se selecciona una de ellas y se especifica su revisión en los informes. Pueden seleccionarse distintas categorías en distintos procesos.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Control de consistencia con otras bases de datos (auditorías publicadas en sitio web Contraloría General de la República)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CL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Ítems Evaluados   -      Aspectos Obligatorios      -    Buenas Prácticas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	     G + 14 	                     252 	                        38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11 Grupo"/>
          <p:cNvGrpSpPr/>
          <p:nvPr/>
        </p:nvGrpSpPr>
        <p:grpSpPr>
          <a:xfrm>
            <a:off x="6372200" y="1524811"/>
            <a:ext cx="1944216" cy="1904189"/>
            <a:chOff x="4248472" y="1236778"/>
            <a:chExt cx="2497409" cy="2264229"/>
          </a:xfrm>
        </p:grpSpPr>
        <p:pic>
          <p:nvPicPr>
            <p:cNvPr id="10" name="Picture 2" descr="http://og-consulting.com/files/images/computer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48472" y="1236778"/>
              <a:ext cx="2497409" cy="2264229"/>
            </a:xfrm>
            <a:prstGeom prst="rect">
              <a:avLst/>
            </a:prstGeom>
            <a:noFill/>
          </p:spPr>
        </p:pic>
        <p:sp>
          <p:nvSpPr>
            <p:cNvPr id="11" name="10 Rectángulo"/>
            <p:cNvSpPr/>
            <p:nvPr/>
          </p:nvSpPr>
          <p:spPr>
            <a:xfrm>
              <a:off x="4824536" y="1340768"/>
              <a:ext cx="674497" cy="80901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@</a:t>
              </a:r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7092280" y="4293096"/>
            <a:ext cx="1656184" cy="1656184"/>
            <a:chOff x="7182367" y="836713"/>
            <a:chExt cx="1278065" cy="1152128"/>
          </a:xfrm>
        </p:grpSpPr>
        <p:pic>
          <p:nvPicPr>
            <p:cNvPr id="8" name="Picture 8" descr="http://www.pctt.es/sites/default/files/eventos/OpenData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82367" y="1546890"/>
              <a:ext cx="1095161" cy="441951"/>
            </a:xfrm>
            <a:prstGeom prst="rect">
              <a:avLst/>
            </a:prstGeom>
            <a:noFill/>
          </p:spPr>
        </p:pic>
        <p:pic>
          <p:nvPicPr>
            <p:cNvPr id="9" name="Picture 2" descr="http://www.businesswireindia.com/attachments/HCL-ME-TABLET-AP10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48928" y="836713"/>
              <a:ext cx="1011504" cy="720080"/>
            </a:xfrm>
            <a:prstGeom prst="rect">
              <a:avLst/>
            </a:prstGeom>
            <a:noFill/>
          </p:spPr>
        </p:pic>
      </p:grpSp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Desafíos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980728"/>
            <a:ext cx="8435280" cy="4925143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8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Publicar información relevante y útil para los usuarios de cada servicio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CL" sz="28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8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Avanzar en Buenas Prácticas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28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8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Utilizar formatos de fácil uso y gestión por parte de los ciudadanos.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28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28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Acercar la información al ciudadano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CL" sz="28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6192681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RELACIONES EXTERIORES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GENERAL DE GOBIERNO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DE TRANSPORTES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DE ENERGÍA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PARA LAS FUERZAS ARMADAS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HACIENDA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TELECOMUNICACIONES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JUSTICIA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DE VIVIENDA Y URBANISMO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MINERÍA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GENERAL DE LA PRESIDENCIA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CONSEJO NACIONAL DE LA CULTURA Y LAS ARTES (CNCA)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PREVISIÓN SOCIAL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PREVENCIÓN DE DELITOS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OBRAS PÚBLICAS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99,84%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15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DE EVALUACIÓN SOCIAL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99,84%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ECONOMÍA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EDUCACIÓN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99,58%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DEL MEDIO AMBIENTE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99,44%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TURISMO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99,37%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PESCA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99,29%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DE DEFENSA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98,79%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DESARROLLO REGIONAL Y ADMINISTRATIVO (SUBDERE)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98,62%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DEL TRABAJO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BIENES NACIONALES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97,59%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SUBSECRETARIA DE SERVICIOS SOCIALES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97,19%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AGRICULTURA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97,09%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DEL INTERIOR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94,68%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NACIONAL DE LA MUJER (SERNAM)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88,93%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SALUD PÚBLICA 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77,68%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SUBSECRETARÍA DE REDES ASISTENCIALES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74,59%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97,44%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Subsecretarías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2007" y="332659"/>
          <a:ext cx="8820473" cy="3190169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ANTOFAGASTA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DEL MAULE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VALPARAÍSO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ARICA – PARINACOTA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LOS LAGOS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ATACAMA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TARAPACÁ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AYSÉN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DEL BÍO </a:t>
                      </a:r>
                      <a:r>
                        <a:rPr lang="es-CL" sz="1100" b="0" i="0" u="none" strike="noStrike" dirty="0" err="1">
                          <a:solidFill>
                            <a:srgbClr val="0070C0"/>
                          </a:solidFill>
                          <a:latin typeface="Calibri"/>
                        </a:rPr>
                        <a:t>BÍO</a:t>
                      </a:r>
                      <a:endParaRPr lang="es-CL" sz="11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COQUIMBO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METROPOLITANA DE SANTIAGO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LA ARAUCANÍA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LOS RÍOS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14</a:t>
                      </a:r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DEL LIBERTADOR BERNARDO O'HIGGINS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INTENDENCIA REGIÓN DE MAGALLANES Y ANTÁRTICA CHILENA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96,25%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99,58%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Intendencias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2007" y="332659"/>
          <a:ext cx="8820473" cy="3190169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METROPOLITANA DE SANTIAGO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99,61%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LOS LAGOS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99,44%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DEL LIBERTADOR BERNARDO O'HIGGINS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99,15%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DEL MAULE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99,03%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MAGALLANES Y ANTÁRTICA CHILENA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98,73%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COQUIMBO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98,70%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LA ARAUCANÍA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ARICA – PARINACOTA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ANTOFAGASTA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LOS RÍOS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VALPARAÍSO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95,34%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AYSÉN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95,11%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TARAPACÁ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93,88%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DEL BÍO BÍO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86,50%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GOBIERNO REGIONAL REGIÓN DE ATACAMA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86,50%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95,87%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Gobiernos Regionales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6192681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TOCOPILLA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MELIPILLA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MAGALLANES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ARAUCO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SAN FELIPE DE ACONCAGUA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BÍO-BÍO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LLANQUIHUE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CACHAPOAL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MALLECO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CAPITÁN PRAT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QUILLOTA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CARDENAL CARO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TAMARUGAL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CHILOÉ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LINARES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CHOAPA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LOS ANDES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COLCHAGUA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MAIPO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CONCEPCIÓN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MARGA MARGA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CURICÓ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ÑUBLE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ELQUI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RANCO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HUASCO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TALAGANTE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IQUIQUE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TIERRA DEL FUEGO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ANTOFAGASTA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  <a:endParaRPr lang="es-CL" sz="105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ÚLTIMA ESPERANZA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0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36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LIMARÍ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Gobernaciones Provinciales (1 de 2)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4316111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ISLA DE PASCUA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EL LOA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99,59%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PETORCA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99,57%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VALDIVIA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99,57%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CAUQUENES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99,57%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COYHAIQUE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99,29%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AYSÉN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99,29%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CAUTÍN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99,29%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PARINACOTA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99,08%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COPIAPÓ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99,03%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CORDILLERA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98,89%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OSORNO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98,82%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SAN ANTONIO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98,57%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GENERAL CARRERA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98,14%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LA ANTÁRTICA CHILENA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97,92%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PALENA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97,91%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TALCA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ARICA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97,07%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CHAÑARAL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94,98%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VALPARAÍSO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94,82%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GOBERNACIÓN PROVINCIAL DE CHACABUCO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88,85%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99,20%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Gobernaciones Provinciales (2 de 2)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2007" y="332659"/>
          <a:ext cx="8820473" cy="3190169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VALPARAÍSO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99,42%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ARICA-PARINACOTA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99,23%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MAGALLANES Y LA ANTÁRTICA CHILENA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98,54%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DEL BÍO BÍO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98,37%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COQUIMBO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98,30%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LA ARAUCANÍA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98,01%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DEL MAULE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97,72%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LOS RÍOS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97,14%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METROPOLITANA DE SANTIAGO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96,80%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TARAPACÁ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94,41%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ATACAMA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92,47%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AYSÉN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89,72%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LOS LAGOS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87,63%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 ANTOFAGASTA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83,50%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200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VIVIENDA Y URBANIZACIÓN DE LA REGIÓN DEL LIBERTADOR BERNARDO O’HIGGINS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81,44%</a:t>
                      </a: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94,18%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108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</a:t>
            </a:r>
            <a:r>
              <a:rPr lang="es-ES" sz="2400" b="1" spc="-150" dirty="0" err="1" smtClean="0">
                <a:solidFill>
                  <a:srgbClr val="0070C0"/>
                </a:solidFill>
                <a:latin typeface="Century Gothic" pitchFamily="34" charset="0"/>
              </a:rPr>
              <a:t>SERVIUs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5817367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METROPOLITANO ORIENTE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DE SALUD OSORNO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ÑUBLE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DE SALUD ARICA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DE SALUD TALCAHUANO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DE SALUD ATACAMA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DE SALUD ACONCAGUA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99,65%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DE SALUD ARAUCANÍA NORTE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99,56%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DE SALUD COQUIMBO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99,37%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METROPOLITANO SUR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98,65%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LIBERTADOR BERNARDO O’HIGGINS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98,19%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METROPOLITANO CENTRAL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98,18%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RELONCAVÍ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97,57%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CONCEPCIÓN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97,57%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AYSÉN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96,64%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METROPOLITANO OCCIDENTE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96,60%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VALPARAÍSO-SAN ANTONIO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96,38%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METROPOLITANO SUR-ORIENTE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95,90%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BÍO-BÍO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95,52%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ARAUCANÍA SUR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95,39%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MAULE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94,84%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MAGALLANES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94,32%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CHILOÉ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94,12%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ARAUCO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93,69%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ANTOFAGASTA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92,63%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IQUIQUE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92,60%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METROPOLITANO NORTE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VALDIVIA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85,42%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SALUD VIÑA DEL MAR-QUILLOTA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84,95%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96,13%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Servicios de Salud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6192681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TOMÉ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CARLOS VAN BUREN DE VALPARAÍSO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GUILLERMO GRANT BENAVENTE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BASE DE LINARES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BASE OSORNO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LUIS CALVO MACKENNA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99,54%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CLÍNICO DE NIÑOS ROBERTO DEL RÍO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99,52%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INSTITUO PEDRO AGUIRRE CERDA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DEL SALVADOR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99,19%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LAS HIGUERAS DE TALCAHUANO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99,09%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DE CASTRO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99,02%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DE OVALLE DR. ANTONIO TIRADO LANAS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98,77%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DEL CÁNCER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98,76%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JUAN NOÉ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98,63%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BASE VALDIVIA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98,58%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BARROS LUCO TRUDEAU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97,75%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CLAUDIO VICUÑA DE SAN ANTONIO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97,73%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JUAN DE DIOS DE CURICÓ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97,66%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DE LOTA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97,30%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DR. GUSTAVO FRICKE DE VIÑA DEL MAR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96,27%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PSIQUIATRICO DR. JOSÉ HOWWITZ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96,25%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SANTIAGO ORIENTE DR. LUIS TISNÉ BROUSSE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96,08%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DE QUILPUÉ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96,02%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JUAN DE DIOS DE SANTIAGO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96,01%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MARTÍN DE QUILLOTA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95,93%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EDUARDO PEREIRA DE VALPARAÍSO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95,71%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VICTOR RUIZ DE LOS ANGELES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95,42%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DE PUERTO MONTT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95,39%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HERMINDA MARTIN DE CHILLÁN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94,72%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DR SOTERO DEL RÍO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94,41%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HOSPITAL EL PINO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94,18%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INSTITUTO DE NEUROCIRUGÍA DR. A. ASENJO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93,75%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Establecimientos Autogestionados en Red (1 de 2)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46856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Antecedentes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908721"/>
            <a:ext cx="8435280" cy="2808312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Periodo de Fiscalización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20 de Sep. 2012  - 17 de Oct. 2012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Informes de Fiscalización 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Consignan el puntaje general y el detalle por cada ítem.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Representan las omisiones y observaciones que corresponden en cada ítem.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Universo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325 Organismos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31	Subsecretarías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15	Intendencias.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15	Gobiernos Regionales.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53	Gobernaciones Provinciales.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15	</a:t>
            </a:r>
            <a:r>
              <a:rPr lang="es-ES" sz="13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SERVIUs</a:t>
            </a:r>
            <a:endParaRPr lang="es-ES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29	Servicios de Salud.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57	Establecimientos Autogestionados en Red.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110	Otros organismos.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5066739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JUAN DE DIOS LOS ANDES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93,75%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GERIATRICO DE SANTIAGO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93,33%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TRAUMATOLÓGICO DR TEODORO GEBAUER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92,63%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PABLO DE COQUIMBO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92,12%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REGIONAL DE RANCAGUA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92,01%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DR. MAURICIO HEYERMANN DE ANGOL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90,20%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ENF. RESPIRATORIAS Y CIRUGÍA TORAX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HOSPITAL  SAN JOSÉ DE CORONEL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89,74%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REGIONAL DR. LAUTARO NAVARRO DE PUNTA ARENAS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89,47%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JOSÉ DE MELIPILLA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89,13%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DR. EXEQUIEL GONZALEZ CORTÉS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88,75%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FELIX BULNES CERDA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88,72%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REGIONAL ANTOFAGASTA DR. LEONARDO GUZMÁN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88,47%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 DE SAN CARLOS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88,28%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CLINICO SAN BORJA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88,18%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CAMILO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88,12%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DE URGENCIA ASISTENCIA PÚBLICA DR. ALEJANDRO DEL RÍO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85,83%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CESAR CARAVAGNO BUROTTO DE TALCA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85,68%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DR. ERNESTO TORRES GALDAMES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84,74%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VICTORIA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83,81%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JUAN DE DIOS DE SAN FERNANDO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83,19%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JUAN DE DIOS DE LA SERENA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83,03%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REGIONAL HERNÁN HENRIQUEZ DE  TEMUCO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81,57%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REGIONAL DE COYHAIQUE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80,97%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SAN JOSÉ DE SANTIAGO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75,07%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93,12%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9" name="3 Título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Detalle Establecimientos Autogestionados en Red (2 de 2)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6192681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IMPUESTOS INTERNOS (SII)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EJÉRCITO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UNIDAD DE ANÁLISIS FINANCIERO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AGENCIA NACIONAL DE INTELIGENCIA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OFICINA NACIONAL DE EMERGENCIA (ONEMI)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CAJA DE PREVISIÓN DE LA DEFENSA NACIONAL (CAPREDENA)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REGISTRO CIVIL E IDENTIFICACIÓN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CARABINEROS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GENERAL DEL TERRITORIO MARÍTIMO Y DE MARINA MERCANTE (DIRECTEMAR)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ADMINISTRADORA DEL SISTEMA DE CRÉDITOS PARA ESTUDIOS SUPERIORES (INGRESA)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GEOGRÁFICO MILITAR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CHILENA DEL COBRE (COCHILCO)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PRESIDENCIA DE LA REPÚBLICA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NACIONAL DE ENERGÍA (CNE)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 MENORES (SENAME)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NACIONAL DE INVESTIGACIÓN CIENTÍFICA Y TECNOLÓGICA (CONICYT)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SALUD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NACIONAL DE RIEGO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GENERAL DE RELACIONES ECONÓMICAS INTERNACIONALES (DIRECON)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COMITÉ DE INVERSIONES EXTRANJERAS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NACIONAL DE FRONTERAS Y LIMITES (DIFROL)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CONSEJO NACIONAL DE TELEVISIÓN (CNTV)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GENDARMERÍA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CORPORACION DE ASISTENCIA JUDICIAL DE LA REGIÓN METROPOLITANA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JUNTA DE AERONÁUTICA CIVIL (JAC)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CORPORACION DE ASISTENCIA JUDICIAL REGIONES DE TARAPACÁ Y ANTOFAGASTA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POLICÍA DE INVESTIGACIONES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CORPORACIÓN DE FOMENTO DE LA PRODUCCIÓN (CORFO)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DE EVALUACION AMBIENTAL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DEFENSORIA PENAL PÚBLICA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MÉDICO LEGAL (SML)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BIBLIOTECAS, ARCHIVOS Y MUSEOS (DIBAM)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Otros Organismos (1 de 4)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6192681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PARA LA PREVENCIÓN Y REHABILITACIÓN DEL CONSUMO DE DROGAS Y ALCOHOL (SENDA)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CONTABILIDAD Y FINANZAS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QUIEBRAS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OBRAS PORTUARIAS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TESORERIA GENERAL DE LA REPUBLICA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DIRECCION DE PRESUPUESTOS (DIPRES)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GENERAL DE CRÉDITO PRENDARIO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FISCALÍA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DE HIDRÁULICA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99,84%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COMPRAS Y CONTRATACIÓN PÚBLICA (CHILECOMPRAS)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99,77%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ESTADO MAYOR CONJUNTO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99,76%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DE PREVISIÓN SOCIAL (IPS)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99,74%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CHILENA DE ENERGÍA NUCLEAR (CCHEN)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99,72%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 ADUANAS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GENERAL DE AGUAS (DGA)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ARMADA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AEROFOTOGRAMÉTRICO DEL GRAL. JUAN SOLER MANFREDINI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CENTRO DE REFERENCIA DE SALUD MAIPÚ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99,68%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ANTÁRTICO CHILENO (INACH)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99,62%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BANCOS E INSTITUCIONES FINANCIERAS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99,62%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DE PROPIEDAD INDUSTRIAL (INAPI)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99,61%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DEL TRABAJO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99,58%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ARQUITECTURA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99,58%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FUERZA AÉREA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99,48%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CENTRO DE REFERENCIA DE SALUD DE PEÑALOLEN CORDILLERA ORIENTE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99,44%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JUNTA NACIONAL DE AUXILIO ESCOLAR Y BECAS (JUNAEB)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99,44%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 PESCA (SERNAPESCA)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99,37%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NACIONAL DEL SERVICIO CIVIL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99,18%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FONDO NACIONAL DE SALUD (FONASA)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99,13%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HIDROGRÁFICO Y OCEANOGRÁFICO DE LA ARMADA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99,09%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PREVISIÓN DE CARABINEROS DE CHILE (DIPRECA)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99,09%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SISTEMA NACIONAL DE CERTIFICACIÓN DE COMPETENCIAS LABORALES (CHILEVALORA)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99,08%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Otros Organismos (2 de 4)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2007" y="332659"/>
          <a:ext cx="8820473" cy="6192681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PENSIONES (SP)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99,01%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ELECTORAL (SERVEL)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SERVICIO NACIONAL DE GEOLOGÍA Y MINERÍA (SERNAGEOMIN)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98,99%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ELECTRICIDAD Y COMBUSTIBLES (SEC)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98,97%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SEGURIDAD SOCIAL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98,97%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 LA DISCAPACIDAD (SENADIS)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98,96%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DEL MEDIO AMBIENTE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98,95%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DE SEGURIDAD LABORAL (ISL)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98,86%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 TURISMO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98,85%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JUNTA NACIONAL DE JARDINES INFANTILES (JUNJI)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98,84%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HOSPITAL PADRE ALBERTO HURTADO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98,75%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AGRÍCOLA Y GANADERO (SAG)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98,52%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CORPORACIÓN NACIONAL FORESTAL (CONAF)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98,51%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CORPORACION DE ASISTENCIA JUDICIAL DE LA REGIÓN DE VALPARAÍSO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98,45%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CORPORACION DE ASISTENCIA JUDICIAL DE LA REGIÓN DEL BIO BIO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98,34%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VALORES Y SEGUROS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98,29%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DE DESARROLLO AGROPECUARIO (INDAP)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98,17%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97,95%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FISCALÍA NACIONAL ECONÓMICA (FNE)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97,93%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GENERAL DE AERONAÚTICA CIVIL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97,70%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AGENCIA DE COOPERACIÓN INTERNACIONAL (AGCI)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CONSEJO NACIONAL DE EDUCACION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97,50%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PARQUE METROPOLITANO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97,24%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CORPORACIÓN NACIONAL DE DESARROLLO INDÍGENA (CONADI)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96,85%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CASINOS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96,81%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CENTRAL DE ABASTECIMIENTO DEL SISTEMA NACIONAL DE SERVICIOS DE SALUD (CENABAST)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96,48%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PLANEAMIENTO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96,25%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OBRAS HIDRÁULICAS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96,25%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SUPERINTENDENCIA DE SERVICIOS SANITARIOS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96,22%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DE AEROPUERTOS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95,83%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DE ESTADÍSTICAS (INE)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95,83%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DIRECCIÓN GENERAL DE OBRAS PÚBLICAS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95,69%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Otros Organismos (3 de 4)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2007" y="332659"/>
          <a:ext cx="8820473" cy="3002512"/>
        </p:xfrm>
        <a:graphic>
          <a:graphicData uri="http://schemas.openxmlformats.org/drawingml/2006/table">
            <a:tbl>
              <a:tblPr/>
              <a:tblGrid>
                <a:gridCol w="828213"/>
                <a:gridCol w="6810946"/>
                <a:gridCol w="1181314"/>
              </a:tblGrid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1" i="0" u="none" strike="noStrike" kern="1200" dirty="0" smtClean="0">
                        <a:solidFill>
                          <a:srgbClr val="0070C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OFICINA DE ESTUDIOS Y POLÍTICAS AGRARIAS (ODEPA)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95,56%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CONSEJO DE CALIFICACION CINEMATOGRÁFICA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95,42%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DIRECCIÓN DE VIALIDAD DEL MINISTERIO DE OBRAS PÚBLICAS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95,23%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DE DEPORTES (CHILEDEPORTES)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95,07%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COMISIÓN NACIONAL DE ACREDITACIÓN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94,78%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NACIONAL DE LA JUVENTUD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92,73%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 CAPACITACIÓN Y EMPLEO (SENCE)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92,49%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CONSEJO DE DEFENSA DEL ESTADO (CDE)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CONSEJO DE RECTORES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90,00%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DEL CONSUMIDOR (SERNAC)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89,72%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INSTITUTO DE SALUD PÚBLICA DE CHILE (ISP)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86,29%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DEFENSA CIVIL DE CHILE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86,05%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SERVICIO NACIONAL DEL ADULTO MAYOR (SENAMA)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84,11%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FONDO DE SOLIDARIDAD E INVERSIÓN SOCIAL (FOSIS)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77,45%</a:t>
                      </a: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657">
                <a:tc>
                  <a:txBody>
                    <a:bodyPr/>
                    <a:lstStyle/>
                    <a:p>
                      <a:pPr algn="ctr" fontAlgn="b"/>
                      <a:endParaRPr lang="es-CL" sz="105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Cumplimiento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70C0"/>
                          </a:solidFill>
                          <a:latin typeface="Calibri"/>
                        </a:rPr>
                        <a:t> Promedio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98,04%</a:t>
                      </a:r>
                      <a:endParaRPr lang="es-CL" sz="105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0" marR="7200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-243408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2400" b="1" spc="-150" dirty="0" smtClean="0">
                <a:solidFill>
                  <a:srgbClr val="0070C0"/>
                </a:solidFill>
                <a:latin typeface="Century Gothic" pitchFamily="34" charset="0"/>
              </a:rPr>
              <a:t>Otros Organismos (4 de 4)</a:t>
            </a:r>
            <a:endParaRPr lang="es-CL" sz="2400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46856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Antecedentes</a:t>
            </a:r>
            <a:endParaRPr lang="es-CL" sz="4000" dirty="0">
              <a:latin typeface="Century Gothic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908721"/>
            <a:ext cx="8435280" cy="2808312"/>
          </a:xfrm>
        </p:spPr>
        <p:txBody>
          <a:bodyPr>
            <a:noAutofit/>
          </a:bodyPr>
          <a:lstStyle/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Periodo de Fiscalización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20 de Sep. 2012  - 17 de Oct. 2012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ES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Informes de Fiscalización 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Consignan el puntaje general y el detalle por cada ítem.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CL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Representan las omisiones y observaciones que corresponden en cada ítem.</a:t>
            </a: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endParaRPr lang="es-CL" sz="1600" b="1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361950" indent="-361950">
              <a:buClr>
                <a:schemeClr val="accent3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q"/>
              <a:tabLst>
                <a:tab pos="358775" algn="l"/>
                <a:tab pos="2416175" algn="l"/>
                <a:tab pos="2601913" algn="l"/>
              </a:tabLst>
            </a:pP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Universo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" pitchFamily="2" charset="2"/>
              <a:buChar char="Ø"/>
              <a:tabLst>
                <a:tab pos="358775" algn="l"/>
                <a:tab pos="2416175" algn="l"/>
                <a:tab pos="2601913" algn="l"/>
              </a:tabLst>
            </a:pPr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325 Organismos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31	Subsecretarías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15	Intendencias.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15	Gobiernos Regionales.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53	Gobernaciones Provinciales.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15	</a:t>
            </a:r>
            <a:r>
              <a:rPr lang="es-ES" sz="1300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SERVIUs</a:t>
            </a:r>
            <a:endParaRPr lang="es-ES" sz="13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29	Servicios de Salud.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57	Establecimientos Autogestionados en Red.</a:t>
            </a:r>
          </a:p>
          <a:p>
            <a:pPr marL="1074738" lvl="2" indent="-274638">
              <a:buClr>
                <a:schemeClr val="tx2">
                  <a:lumMod val="60000"/>
                  <a:lumOff val="40000"/>
                </a:schemeClr>
              </a:buClr>
              <a:buSzPct val="80000"/>
              <a:buFont typeface="Century Gothic" pitchFamily="34" charset="0"/>
              <a:buChar char="―"/>
              <a:tabLst>
                <a:tab pos="358775" algn="l"/>
                <a:tab pos="1439863" algn="l"/>
                <a:tab pos="2416175" algn="l"/>
                <a:tab pos="2601913" algn="l"/>
              </a:tabLst>
            </a:pPr>
            <a:r>
              <a:rPr lang="es-ES" sz="13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110	Otros organismos.</a:t>
            </a: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  <a:p>
            <a:pPr marL="762000" lvl="1" indent="-361950"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358775" algn="l"/>
                <a:tab pos="2416175" algn="l"/>
                <a:tab pos="2601913" algn="l"/>
              </a:tabLst>
            </a:pPr>
            <a:endParaRPr lang="es-ES" sz="1400" dirty="0" smtClean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46856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Puntaje Promedio 2012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971600" y="1397000"/>
          <a:ext cx="6648400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Puntajes 2012 por tipo de Organismo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95536" y="1412776"/>
          <a:ext cx="8280920" cy="453650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032448"/>
                <a:gridCol w="1209194"/>
                <a:gridCol w="879038"/>
                <a:gridCol w="1152128"/>
                <a:gridCol w="1008112"/>
              </a:tblGrid>
              <a:tr h="76934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Clasificación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Organismos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Mínimo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Promedio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Máximo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Subsecretarías 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74,59%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97,44%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Intendencias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96,25%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99,58%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Gobiernos Regionales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86,50%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95,87%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99,61%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Gobernaciones Provinciales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88,85%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99,20%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38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SERVIUs</a:t>
                      </a:r>
                      <a:endParaRPr lang="es-CL" sz="14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81,44%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94,18%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99,42%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Servicios</a:t>
                      </a:r>
                      <a:r>
                        <a:rPr lang="es-CL" sz="1400" kern="12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Salud</a:t>
                      </a:r>
                      <a:endParaRPr lang="es-CL" sz="14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84,95%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96,13%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Establecimientos Autogestionados</a:t>
                      </a:r>
                      <a:r>
                        <a:rPr lang="es-CL" sz="1400" kern="12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en Red</a:t>
                      </a:r>
                      <a:endParaRPr lang="es-CL" sz="14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75,07%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93,12%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Otros Organismos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77,45%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98,04%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49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74,59%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96,93%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46856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Variación de Puntajes 2010 - 2012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5" name="4 Gráfico"/>
          <p:cNvGraphicFramePr/>
          <p:nvPr/>
        </p:nvGraphicFramePr>
        <p:xfrm>
          <a:off x="899592" y="1339703"/>
          <a:ext cx="7704856" cy="475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Variación de Puntajes 2010 a 2012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95536" y="1412776"/>
          <a:ext cx="8280920" cy="453650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856585"/>
                <a:gridCol w="1177134"/>
                <a:gridCol w="1180801"/>
                <a:gridCol w="1033200"/>
                <a:gridCol w="1033200"/>
              </a:tblGrid>
              <a:tr h="76934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Clasificación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Var.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Subsecretarías 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97,74%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95,90%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97,44%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C00000"/>
                          </a:solidFill>
                          <a:latin typeface="Century Gothic"/>
                        </a:rPr>
                        <a:t>- 0,30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Intendencias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89,19%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98,41%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99,58%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8718D"/>
                          </a:solidFill>
                          <a:latin typeface="Century Gothic"/>
                        </a:rPr>
                        <a:t>+ 10,39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Gobiernos Regionales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85,16%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99,33%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95,87%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8718D"/>
                          </a:solidFill>
                          <a:latin typeface="Century Gothic"/>
                        </a:rPr>
                        <a:t>+ 10,71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Gobernaciones Provinciales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89,48%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95,55%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99,20%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08718D"/>
                          </a:solidFill>
                          <a:latin typeface="Century Gothic"/>
                        </a:rPr>
                        <a:t>+ </a:t>
                      </a:r>
                      <a:r>
                        <a:rPr lang="es-CL" sz="1400" b="0" i="0" u="none" strike="noStrike" dirty="0" smtClean="0">
                          <a:solidFill>
                            <a:srgbClr val="08718D"/>
                          </a:solidFill>
                          <a:latin typeface="Century Gothic"/>
                        </a:rPr>
                        <a:t>9,72</a:t>
                      </a:r>
                      <a:endParaRPr lang="es-CL" sz="1400" b="0" i="0" u="none" strike="noStrike" dirty="0">
                        <a:solidFill>
                          <a:srgbClr val="08718D"/>
                        </a:solidFill>
                        <a:latin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38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SERVIUs</a:t>
                      </a:r>
                      <a:endParaRPr lang="es-CL" sz="14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96,42%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94,00%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94,18%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C00000"/>
                          </a:solidFill>
                          <a:latin typeface="Century Gothic"/>
                        </a:rPr>
                        <a:t>- 2,24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Servicios</a:t>
                      </a:r>
                      <a:r>
                        <a:rPr lang="es-CL" sz="1400" kern="12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de Salud</a:t>
                      </a:r>
                      <a:endParaRPr lang="es-CL" sz="14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93,31%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90,02%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96,13%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solidFill>
                            <a:srgbClr val="08718D"/>
                          </a:solidFill>
                          <a:latin typeface="Century Gothic"/>
                        </a:rPr>
                        <a:t>+ 2,82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Establecimientos Autogestionados</a:t>
                      </a:r>
                      <a:r>
                        <a:rPr lang="es-CL" sz="1400" kern="12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en Red</a:t>
                      </a:r>
                      <a:endParaRPr lang="es-CL" sz="140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77,76%</a:t>
                      </a:r>
                      <a:r>
                        <a:rPr lang="es-CL" sz="1400" kern="1200" dirty="0" smtClean="0">
                          <a:solidFill>
                            <a:srgbClr val="C0000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84,63%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93,12%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08718D"/>
                          </a:solidFill>
                          <a:latin typeface="Century Gothic"/>
                        </a:rPr>
                        <a:t>+ </a:t>
                      </a:r>
                      <a:r>
                        <a:rPr lang="es-CL" sz="1400" b="0" i="0" u="none" strike="noStrike" dirty="0" smtClean="0">
                          <a:solidFill>
                            <a:srgbClr val="08718D"/>
                          </a:solidFill>
                          <a:latin typeface="Century Gothic"/>
                        </a:rPr>
                        <a:t>15,36</a:t>
                      </a:r>
                      <a:endParaRPr lang="es-CL" sz="1400" b="0" i="0" u="none" strike="noStrike" dirty="0">
                        <a:solidFill>
                          <a:srgbClr val="08718D"/>
                        </a:solidFill>
                        <a:latin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675">
                <a:tc>
                  <a:txBody>
                    <a:bodyPr/>
                    <a:lstStyle/>
                    <a:p>
                      <a:pPr algn="l" fontAlgn="b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Otros Organismos</a:t>
                      </a:r>
                    </a:p>
                  </a:txBody>
                  <a:tcPr marL="720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96,39%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95,47%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98,04%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 dirty="0">
                          <a:solidFill>
                            <a:srgbClr val="08718D"/>
                          </a:solidFill>
                          <a:latin typeface="Century Gothic"/>
                        </a:rPr>
                        <a:t>+ </a:t>
                      </a:r>
                      <a:r>
                        <a:rPr lang="es-CL" sz="1400" b="0" i="0" u="none" strike="noStrike" dirty="0" smtClean="0">
                          <a:solidFill>
                            <a:srgbClr val="08718D"/>
                          </a:solidFill>
                          <a:latin typeface="Century Gothic"/>
                        </a:rPr>
                        <a:t>1,65</a:t>
                      </a:r>
                      <a:endParaRPr lang="es-CL" sz="1400" b="0" i="0" u="none" strike="noStrike" dirty="0">
                        <a:solidFill>
                          <a:srgbClr val="08718D"/>
                        </a:solidFill>
                        <a:latin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49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93,82%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93,38%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96,93%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600" b="1" i="0" u="none" strike="noStrike" dirty="0">
                          <a:solidFill>
                            <a:srgbClr val="08718D"/>
                          </a:solidFill>
                          <a:latin typeface="Century Gothic"/>
                        </a:rPr>
                        <a:t>+ 3,11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67544" y="6093296"/>
            <a:ext cx="69846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00" dirty="0" smtClean="0">
                <a:solidFill>
                  <a:srgbClr val="C00000"/>
                </a:solidFill>
                <a:latin typeface="Century Gothic" pitchFamily="34" charset="0"/>
              </a:rPr>
              <a:t>*</a:t>
            </a:r>
            <a:r>
              <a:rPr lang="es-CL" sz="900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El puntaje promedio de 77,76% corresponde a la primera evaluación de los Hospitales autogestionados, en Julio de 2011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4282" y="6539235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Diciembre2012 		                               www.consejotransparencia.cl</a:t>
            </a:r>
          </a:p>
          <a:p>
            <a:endParaRPr lang="es-CL" sz="800" dirty="0" smtClean="0"/>
          </a:p>
          <a:p>
            <a:endParaRPr lang="es-CL" sz="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-18256"/>
            <a:ext cx="8697144" cy="1143000"/>
          </a:xfrm>
        </p:spPr>
        <p:txBody>
          <a:bodyPr>
            <a:normAutofit/>
          </a:bodyPr>
          <a:lstStyle/>
          <a:p>
            <a:pPr algn="l"/>
            <a:r>
              <a:rPr lang="es-ES" sz="4000" b="1" spc="-150" dirty="0" smtClean="0">
                <a:solidFill>
                  <a:srgbClr val="0070C0"/>
                </a:solidFill>
                <a:latin typeface="Century Gothic" pitchFamily="34" charset="0"/>
              </a:rPr>
              <a:t>Variación de Puntajes por Tipo</a:t>
            </a:r>
            <a:endParaRPr lang="es-CL" sz="4000" dirty="0">
              <a:latin typeface="Century Gothic" pitchFamily="34" charset="0"/>
            </a:endParaRPr>
          </a:p>
        </p:txBody>
      </p:sp>
      <p:graphicFrame>
        <p:nvGraphicFramePr>
          <p:cNvPr id="8" name="3 Gráfico"/>
          <p:cNvGraphicFramePr/>
          <p:nvPr/>
        </p:nvGraphicFramePr>
        <p:xfrm>
          <a:off x="251520" y="1196753"/>
          <a:ext cx="8496945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pl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A78BB"/>
      </a:accent1>
      <a:accent2>
        <a:srgbClr val="B8CCE4"/>
      </a:accent2>
      <a:accent3>
        <a:srgbClr val="006871"/>
      </a:accent3>
      <a:accent4>
        <a:srgbClr val="0A96BC"/>
      </a:accent4>
      <a:accent5>
        <a:srgbClr val="17365D"/>
      </a:accent5>
      <a:accent6>
        <a:srgbClr val="DBE5F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3031DDD6118064B98263A60566A4507" ma:contentTypeVersion="3" ma:contentTypeDescription="Crear nuevo documento." ma:contentTypeScope="" ma:versionID="467a2f96c504e6cb7fe6bf085138f40d">
  <xsd:schema xmlns:xsd="http://www.w3.org/2001/XMLSchema" xmlns:p="http://schemas.microsoft.com/office/2006/metadata/properties" xmlns:ns2="69384813-26b5-4f7f-9051-66798ef5a7ae" targetNamespace="http://schemas.microsoft.com/office/2006/metadata/properties" ma:root="true" ma:fieldsID="6645d7252a20e726ddeed4d1d733a5a4" ns2:_="">
    <xsd:import namespace="69384813-26b5-4f7f-9051-66798ef5a7ae"/>
    <xsd:element name="properties">
      <xsd:complexType>
        <xsd:sequence>
          <xsd:element name="documentManagement">
            <xsd:complexType>
              <xsd:all>
                <xsd:element ref="ns2:Auto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9384813-26b5-4f7f-9051-66798ef5a7ae" elementFormDefault="qualified">
    <xsd:import namespace="http://schemas.microsoft.com/office/2006/documentManagement/types"/>
    <xsd:element name="Autor" ma:index="8" nillable="true" ma:displayName="Autor" ma:internalName="Auto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Autor xmlns="69384813-26b5-4f7f-9051-66798ef5a7ae">Diapositiva</Autor>
  </documentManagement>
</p:properties>
</file>

<file path=customXml/itemProps1.xml><?xml version="1.0" encoding="utf-8"?>
<ds:datastoreItem xmlns:ds="http://schemas.openxmlformats.org/officeDocument/2006/customXml" ds:itemID="{32730E1C-04CB-46E0-B5FA-688867E653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384813-26b5-4f7f-9051-66798ef5a7a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E685800-0A52-405A-9066-E6C31965FB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B31465-329C-4023-9EED-972637202E9E}">
  <ds:schemaRefs>
    <ds:schemaRef ds:uri="http://schemas.microsoft.com/office/2006/metadata/properties"/>
    <ds:schemaRef ds:uri="69384813-26b5-4f7f-9051-66798ef5a7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4020</Words>
  <Application>Microsoft Office PowerPoint</Application>
  <PresentationFormat>Presentación en pantalla (4:3)</PresentationFormat>
  <Paragraphs>1389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Tema de Office</vt:lpstr>
      <vt:lpstr>Diapositiva 1</vt:lpstr>
      <vt:lpstr>Antecedentes</vt:lpstr>
      <vt:lpstr>Antecedentes</vt:lpstr>
      <vt:lpstr>Antecedentes</vt:lpstr>
      <vt:lpstr>Puntaje Promedio 2012</vt:lpstr>
      <vt:lpstr>Puntajes 2012 por tipo de Organismo</vt:lpstr>
      <vt:lpstr>Variación de Puntajes 2010 - 2012</vt:lpstr>
      <vt:lpstr>Variación de Puntajes 2010 a 2012</vt:lpstr>
      <vt:lpstr>Variación de Puntajes por Tipo</vt:lpstr>
      <vt:lpstr>Puntajes 2012 por Ítem</vt:lpstr>
      <vt:lpstr>Variación de Puntajes por Ítem</vt:lpstr>
      <vt:lpstr>Beneficios de la Transparencia Activa</vt:lpstr>
      <vt:lpstr>Materias de Relación Ciudadana</vt:lpstr>
      <vt:lpstr>Subsidios</vt:lpstr>
      <vt:lpstr>Trámites</vt:lpstr>
      <vt:lpstr>Buenas Prácticas</vt:lpstr>
      <vt:lpstr>Buenas Prácticas Observadas</vt:lpstr>
      <vt:lpstr>Organismos con Buenas Prácticas</vt:lpstr>
      <vt:lpstr>Acciones a Seguir</vt:lpstr>
      <vt:lpstr>Desafíos</vt:lpstr>
      <vt:lpstr>Diapositiva 21</vt:lpstr>
      <vt:lpstr>Detalle Subsecretarías</vt:lpstr>
      <vt:lpstr>Detalle Intendencias</vt:lpstr>
      <vt:lpstr>Detalle Gobiernos Regionales</vt:lpstr>
      <vt:lpstr>Detalle Gobernaciones Provinciales (1 de 2)</vt:lpstr>
      <vt:lpstr>Detalle Gobernaciones Provinciales (2 de 2)</vt:lpstr>
      <vt:lpstr>Detalle SERVIUs</vt:lpstr>
      <vt:lpstr>Detalle Servicios de Salud</vt:lpstr>
      <vt:lpstr>Detalle Establecimientos Autogestionados en Red (1 de 2)</vt:lpstr>
      <vt:lpstr>Detalle Establecimientos Autogestionados en Red (2 de 2)</vt:lpstr>
      <vt:lpstr>Otros Organismos (1 de 4)</vt:lpstr>
      <vt:lpstr>Otros Organismos (2 de 4)</vt:lpstr>
      <vt:lpstr>Otros Organismos (3 de 4)</vt:lpstr>
      <vt:lpstr>Otros Organismos (4 de 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</dc:title>
  <dc:creator>kkliwadenko</dc:creator>
  <cp:lastModifiedBy>mgodoy</cp:lastModifiedBy>
  <cp:revision>226</cp:revision>
  <dcterms:created xsi:type="dcterms:W3CDTF">2012-06-18T17:51:53Z</dcterms:created>
  <dcterms:modified xsi:type="dcterms:W3CDTF">2013-12-19T23:04:58Z</dcterms:modified>
  <cp:contentType>Documento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0x01010003031DDD6118064B98263A60566A4507</vt:lpwstr>
  </property>
</Properties>
</file>