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87"/>
  </p:notesMasterIdLst>
  <p:handoutMasterIdLst>
    <p:handoutMasterId r:id="rId88"/>
  </p:handoutMasterIdLst>
  <p:sldIdLst>
    <p:sldId id="265" r:id="rId7"/>
    <p:sldId id="302" r:id="rId8"/>
    <p:sldId id="303" r:id="rId9"/>
    <p:sldId id="305" r:id="rId10"/>
    <p:sldId id="306" r:id="rId11"/>
    <p:sldId id="307" r:id="rId12"/>
    <p:sldId id="308" r:id="rId13"/>
    <p:sldId id="310" r:id="rId14"/>
    <p:sldId id="348" r:id="rId15"/>
    <p:sldId id="349" r:id="rId16"/>
    <p:sldId id="375" r:id="rId17"/>
    <p:sldId id="344" r:id="rId18"/>
    <p:sldId id="376" r:id="rId19"/>
    <p:sldId id="322" r:id="rId20"/>
    <p:sldId id="323" r:id="rId21"/>
    <p:sldId id="324" r:id="rId22"/>
    <p:sldId id="350" r:id="rId23"/>
    <p:sldId id="394" r:id="rId24"/>
    <p:sldId id="332" r:id="rId25"/>
    <p:sldId id="333" r:id="rId26"/>
    <p:sldId id="334" r:id="rId27"/>
    <p:sldId id="335" r:id="rId28"/>
    <p:sldId id="336" r:id="rId29"/>
    <p:sldId id="351" r:id="rId30"/>
    <p:sldId id="352" r:id="rId31"/>
    <p:sldId id="355" r:id="rId32"/>
    <p:sldId id="353" r:id="rId33"/>
    <p:sldId id="374" r:id="rId34"/>
    <p:sldId id="341" r:id="rId35"/>
    <p:sldId id="354" r:id="rId36"/>
    <p:sldId id="356" r:id="rId37"/>
    <p:sldId id="395" r:id="rId38"/>
    <p:sldId id="368" r:id="rId39"/>
    <p:sldId id="379" r:id="rId40"/>
    <p:sldId id="369" r:id="rId41"/>
    <p:sldId id="371" r:id="rId42"/>
    <p:sldId id="377" r:id="rId43"/>
    <p:sldId id="378" r:id="rId44"/>
    <p:sldId id="396" r:id="rId45"/>
    <p:sldId id="372" r:id="rId46"/>
    <p:sldId id="380" r:id="rId47"/>
    <p:sldId id="392" r:id="rId48"/>
    <p:sldId id="422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424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25" r:id="rId73"/>
    <p:sldId id="408" r:id="rId74"/>
    <p:sldId id="409" r:id="rId75"/>
    <p:sldId id="410" r:id="rId76"/>
    <p:sldId id="411" r:id="rId77"/>
    <p:sldId id="416" r:id="rId78"/>
    <p:sldId id="412" r:id="rId79"/>
    <p:sldId id="413" r:id="rId80"/>
    <p:sldId id="414" r:id="rId81"/>
    <p:sldId id="417" r:id="rId82"/>
    <p:sldId id="415" r:id="rId83"/>
    <p:sldId id="420" r:id="rId84"/>
    <p:sldId id="419" r:id="rId85"/>
    <p:sldId id="418" r:id="rId86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264"/>
    <a:srgbClr val="3E988D"/>
    <a:srgbClr val="043D4C"/>
    <a:srgbClr val="0B9FC7"/>
    <a:srgbClr val="90B6E4"/>
    <a:srgbClr val="17365D"/>
    <a:srgbClr val="4A78BB"/>
    <a:srgbClr val="3366FF"/>
    <a:srgbClr val="513FD9"/>
    <a:srgbClr val="19257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55" autoAdjust="0"/>
    <p:restoredTop sz="94660"/>
  </p:normalViewPr>
  <p:slideViewPr>
    <p:cSldViewPr>
      <p:cViewPr>
        <p:scale>
          <a:sx n="66" d="100"/>
          <a:sy n="66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hormazabal\Escritorio\TA\DATOS%20RESULTADOS%20OADM%20CENTRAL%20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ormazabal\Configuraci&#243;n%20local\Archivos%20temporales%20de%20Internet\Content.Outlook\DQY7GW86\Resultados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ormazabal\Escritorio\DATOS%20RESULTADOS%20OADM%20CENTRAL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3"/>
          <c:order val="0"/>
          <c:tx>
            <c:strRef>
              <c:f>AnálisiS!$F$20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lang="es-ES" sz="1400"/>
                </a:pPr>
                <a:endParaRPr lang="es-CL"/>
              </a:p>
            </c:txPr>
            <c:showVal val="1"/>
          </c:dLbls>
          <c:cat>
            <c:strRef>
              <c:f>AnálisiS!$B$21:$B$28</c:f>
              <c:strCache>
                <c:ptCount val="8"/>
                <c:pt idx="0">
                  <c:v>HOSPITALES AUTOGESTIONADOS (58)</c:v>
                </c:pt>
                <c:pt idx="1">
                  <c:v>GOBIERNOS REGIONALES  (15)</c:v>
                </c:pt>
                <c:pt idx="2">
                  <c:v>GOBERNACIONES PROVINCIALES  (53)</c:v>
                </c:pt>
                <c:pt idx="3">
                  <c:v>SERVICIOS DE SALUD  (29)</c:v>
                </c:pt>
                <c:pt idx="4">
                  <c:v>SERVICIOS PÚBLICOS  (111)</c:v>
                </c:pt>
                <c:pt idx="5">
                  <c:v>SUBSECRETARÍAS  (31)</c:v>
                </c:pt>
                <c:pt idx="6">
                  <c:v>SERVIUS (15)</c:v>
                </c:pt>
                <c:pt idx="7">
                  <c:v>INTENDENCIAS  (15)</c:v>
                </c:pt>
              </c:strCache>
            </c:strRef>
          </c:cat>
          <c:val>
            <c:numRef>
              <c:f>AnálisiS!$F$21:$F$28</c:f>
              <c:numCache>
                <c:formatCode>0.00%</c:formatCode>
                <c:ptCount val="8"/>
                <c:pt idx="0">
                  <c:v>0.9377000000000002</c:v>
                </c:pt>
                <c:pt idx="1">
                  <c:v>0.95430000000000004</c:v>
                </c:pt>
                <c:pt idx="2">
                  <c:v>0.95509999999999995</c:v>
                </c:pt>
                <c:pt idx="3">
                  <c:v>0.96300000000000019</c:v>
                </c:pt>
                <c:pt idx="4">
                  <c:v>0.96600000000000019</c:v>
                </c:pt>
                <c:pt idx="5">
                  <c:v>0.98580000000000001</c:v>
                </c:pt>
                <c:pt idx="6">
                  <c:v>0.98849999999999982</c:v>
                </c:pt>
                <c:pt idx="7">
                  <c:v>0.99199999999999999</c:v>
                </c:pt>
              </c:numCache>
            </c:numRef>
          </c:val>
        </c:ser>
        <c:ser>
          <c:idx val="2"/>
          <c:order val="1"/>
          <c:tx>
            <c:strRef>
              <c:f>AnálisiS!$E$20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AnálisiS!$B$21:$B$28</c:f>
              <c:strCache>
                <c:ptCount val="8"/>
                <c:pt idx="0">
                  <c:v>HOSPITALES AUTOGESTIONADOS (58)</c:v>
                </c:pt>
                <c:pt idx="1">
                  <c:v>GOBIERNOS REGIONALES  (15)</c:v>
                </c:pt>
                <c:pt idx="2">
                  <c:v>GOBERNACIONES PROVINCIALES  (53)</c:v>
                </c:pt>
                <c:pt idx="3">
                  <c:v>SERVICIOS DE SALUD  (29)</c:v>
                </c:pt>
                <c:pt idx="4">
                  <c:v>SERVICIOS PÚBLICOS  (111)</c:v>
                </c:pt>
                <c:pt idx="5">
                  <c:v>SUBSECRETARÍAS  (31)</c:v>
                </c:pt>
                <c:pt idx="6">
                  <c:v>SERVIUS (15)</c:v>
                </c:pt>
                <c:pt idx="7">
                  <c:v>INTENDENCIAS  (15)</c:v>
                </c:pt>
              </c:strCache>
            </c:strRef>
          </c:cat>
          <c:val>
            <c:numRef>
              <c:f>AnálisiS!$E$21:$E$28</c:f>
              <c:numCache>
                <c:formatCode>0.00%</c:formatCode>
                <c:ptCount val="8"/>
                <c:pt idx="0">
                  <c:v>0.93120000000000003</c:v>
                </c:pt>
                <c:pt idx="1">
                  <c:v>0.95870000000000022</c:v>
                </c:pt>
                <c:pt idx="2">
                  <c:v>0.99202830188679247</c:v>
                </c:pt>
                <c:pt idx="3">
                  <c:v>0.96130000000000004</c:v>
                </c:pt>
                <c:pt idx="4">
                  <c:v>0.98039999999999983</c:v>
                </c:pt>
                <c:pt idx="5">
                  <c:v>0.97439999999999993</c:v>
                </c:pt>
                <c:pt idx="6">
                  <c:v>0.94180000000000019</c:v>
                </c:pt>
                <c:pt idx="7">
                  <c:v>0.99580000000000002</c:v>
                </c:pt>
              </c:numCache>
            </c:numRef>
          </c:val>
        </c:ser>
        <c:ser>
          <c:idx val="1"/>
          <c:order val="2"/>
          <c:tx>
            <c:strRef>
              <c:f>AnálisiS!$D$20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AnálisiS!$B$21:$B$28</c:f>
              <c:strCache>
                <c:ptCount val="8"/>
                <c:pt idx="0">
                  <c:v>HOSPITALES AUTOGESTIONADOS (58)</c:v>
                </c:pt>
                <c:pt idx="1">
                  <c:v>GOBIERNOS REGIONALES  (15)</c:v>
                </c:pt>
                <c:pt idx="2">
                  <c:v>GOBERNACIONES PROVINCIALES  (53)</c:v>
                </c:pt>
                <c:pt idx="3">
                  <c:v>SERVICIOS DE SALUD  (29)</c:v>
                </c:pt>
                <c:pt idx="4">
                  <c:v>SERVICIOS PÚBLICOS  (111)</c:v>
                </c:pt>
                <c:pt idx="5">
                  <c:v>SUBSECRETARÍAS  (31)</c:v>
                </c:pt>
                <c:pt idx="6">
                  <c:v>SERVIUS (15)</c:v>
                </c:pt>
                <c:pt idx="7">
                  <c:v>INTENDENCIAS  (15)</c:v>
                </c:pt>
              </c:strCache>
            </c:strRef>
          </c:cat>
          <c:val>
            <c:numRef>
              <c:f>AnálisiS!$D$21:$D$28</c:f>
              <c:numCache>
                <c:formatCode>0.00%</c:formatCode>
                <c:ptCount val="8"/>
                <c:pt idx="0">
                  <c:v>0.84630000000000005</c:v>
                </c:pt>
                <c:pt idx="1">
                  <c:v>0.99333999999999967</c:v>
                </c:pt>
                <c:pt idx="2">
                  <c:v>0.95545660377358521</c:v>
                </c:pt>
                <c:pt idx="3">
                  <c:v>0.90024137931034498</c:v>
                </c:pt>
                <c:pt idx="4">
                  <c:v>0.95474818181818233</c:v>
                </c:pt>
                <c:pt idx="5">
                  <c:v>0.9590000000000003</c:v>
                </c:pt>
                <c:pt idx="6">
                  <c:v>0.93999333333333346</c:v>
                </c:pt>
                <c:pt idx="7">
                  <c:v>0.98405333333333322</c:v>
                </c:pt>
              </c:numCache>
            </c:numRef>
          </c:val>
        </c:ser>
        <c:ser>
          <c:idx val="0"/>
          <c:order val="3"/>
          <c:tx>
            <c:strRef>
              <c:f>AnálisiS!$C$20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AnálisiS!$B$21:$B$28</c:f>
              <c:strCache>
                <c:ptCount val="8"/>
                <c:pt idx="0">
                  <c:v>HOSPITALES AUTOGESTIONADOS (58)</c:v>
                </c:pt>
                <c:pt idx="1">
                  <c:v>GOBIERNOS REGIONALES  (15)</c:v>
                </c:pt>
                <c:pt idx="2">
                  <c:v>GOBERNACIONES PROVINCIALES  (53)</c:v>
                </c:pt>
                <c:pt idx="3">
                  <c:v>SERVICIOS DE SALUD  (29)</c:v>
                </c:pt>
                <c:pt idx="4">
                  <c:v>SERVICIOS PÚBLICOS  (111)</c:v>
                </c:pt>
                <c:pt idx="5">
                  <c:v>SUBSECRETARÍAS  (31)</c:v>
                </c:pt>
                <c:pt idx="6">
                  <c:v>SERVIUS (15)</c:v>
                </c:pt>
                <c:pt idx="7">
                  <c:v>INTENDENCIAS  (15)</c:v>
                </c:pt>
              </c:strCache>
            </c:strRef>
          </c:cat>
          <c:val>
            <c:numRef>
              <c:f>AnálisiS!$C$21:$C$28</c:f>
              <c:numCache>
                <c:formatCode>0.00%</c:formatCode>
                <c:ptCount val="8"/>
                <c:pt idx="0">
                  <c:v>0.77760000000000018</c:v>
                </c:pt>
                <c:pt idx="1">
                  <c:v>0.85159999999999991</c:v>
                </c:pt>
                <c:pt idx="2">
                  <c:v>0.89477924528301933</c:v>
                </c:pt>
                <c:pt idx="3">
                  <c:v>0.93307241379310379</c:v>
                </c:pt>
                <c:pt idx="4">
                  <c:v>0.96393486238532156</c:v>
                </c:pt>
                <c:pt idx="5">
                  <c:v>0.97744193548387115</c:v>
                </c:pt>
                <c:pt idx="6">
                  <c:v>0.96423333333333339</c:v>
                </c:pt>
                <c:pt idx="7">
                  <c:v>0.89191333333333334</c:v>
                </c:pt>
              </c:numCache>
            </c:numRef>
          </c:val>
        </c:ser>
        <c:axId val="76584832"/>
        <c:axId val="76586368"/>
      </c:barChart>
      <c:catAx>
        <c:axId val="765848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s-ES" sz="1400"/>
            </a:pPr>
            <a:endParaRPr lang="es-CL"/>
          </a:p>
        </c:txPr>
        <c:crossAx val="76586368"/>
        <c:crosses val="autoZero"/>
        <c:auto val="1"/>
        <c:lblAlgn val="ctr"/>
        <c:lblOffset val="100"/>
      </c:catAx>
      <c:valAx>
        <c:axId val="76586368"/>
        <c:scaling>
          <c:orientation val="minMax"/>
        </c:scaling>
        <c:axPos val="b"/>
        <c:majorGridlines/>
        <c:numFmt formatCode="0.00%" sourceLinked="1"/>
        <c:majorTickMark val="none"/>
        <c:tickLblPos val="none"/>
        <c:txPr>
          <a:bodyPr/>
          <a:lstStyle/>
          <a:p>
            <a:pPr>
              <a:defRPr lang="es-ES"/>
            </a:pPr>
            <a:endParaRPr lang="es-CL"/>
          </a:p>
        </c:txPr>
        <c:crossAx val="76584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 sz="1400"/>
          </a:pPr>
          <a:endParaRPr lang="es-CL"/>
        </a:p>
      </c:txPr>
    </c:legend>
    <c:plotVisOnly val="1"/>
  </c:chart>
  <c:txPr>
    <a:bodyPr/>
    <a:lstStyle/>
    <a:p>
      <a:pPr>
        <a:defRPr sz="900"/>
      </a:pPr>
      <a:endParaRPr lang="es-C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47644963470605228"/>
          <c:y val="2.8673720360825012E-2"/>
          <c:w val="0.42759793541162211"/>
          <c:h val="0.88383674493134801"/>
        </c:manualLayout>
      </c:layout>
      <c:barChart>
        <c:barDir val="bar"/>
        <c:grouping val="clustered"/>
        <c:ser>
          <c:idx val="0"/>
          <c:order val="0"/>
          <c:tx>
            <c:strRef>
              <c:f>AnálisiS!$H$2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14"/>
              <c:layout>
                <c:manualLayout>
                  <c:x val="0"/>
                  <c:y val="5.2134037019682042E-3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1200"/>
                </a:pPr>
                <a:endParaRPr lang="es-CL"/>
              </a:p>
            </c:txPr>
            <c:showVal val="1"/>
          </c:dLbls>
          <c:cat>
            <c:strRef>
              <c:f>AnálisiS!$D$3:$D$17</c:f>
              <c:strCache>
                <c:ptCount val="15"/>
                <c:pt idx="0">
                  <c:v>Estructura orgánica </c:v>
                </c:pt>
                <c:pt idx="1">
                  <c:v>Auditorías</c:v>
                </c:pt>
                <c:pt idx="2">
                  <c:v>Mecanismos de participación ciudadana</c:v>
                </c:pt>
                <c:pt idx="3">
                  <c:v>Presupuesto</c:v>
                </c:pt>
                <c:pt idx="4">
                  <c:v>Potestades y competencias</c:v>
                </c:pt>
                <c:pt idx="5">
                  <c:v>Trámites</c:v>
                </c:pt>
                <c:pt idx="6">
                  <c:v>Contrataciones y compras</c:v>
                </c:pt>
                <c:pt idx="7">
                  <c:v>Actos y Res. con efectos Sobre Terceros</c:v>
                </c:pt>
                <c:pt idx="8">
                  <c:v>Personal y Remun.</c:v>
                </c:pt>
                <c:pt idx="9">
                  <c:v>Actos y Documentos D.O.</c:v>
                </c:pt>
                <c:pt idx="10">
                  <c:v>PYMES</c:v>
                </c:pt>
                <c:pt idx="11">
                  <c:v>Subsidios y Beneficios</c:v>
                </c:pt>
                <c:pt idx="12">
                  <c:v>Participación en entidades</c:v>
                </c:pt>
                <c:pt idx="13">
                  <c:v>Transferencias</c:v>
                </c:pt>
                <c:pt idx="14">
                  <c:v>Aspectos Generales</c:v>
                </c:pt>
              </c:strCache>
            </c:strRef>
          </c:cat>
          <c:val>
            <c:numRef>
              <c:f>AnálisiS!$H$3:$H$17</c:f>
              <c:numCache>
                <c:formatCode>0.0%</c:formatCode>
                <c:ptCount val="15"/>
                <c:pt idx="0">
                  <c:v>0.82560000000000178</c:v>
                </c:pt>
                <c:pt idx="1">
                  <c:v>0.91800000000000004</c:v>
                </c:pt>
                <c:pt idx="2">
                  <c:v>0.93010000000000004</c:v>
                </c:pt>
                <c:pt idx="3">
                  <c:v>0.94420000000000004</c:v>
                </c:pt>
                <c:pt idx="4">
                  <c:v>0.96290000000000064</c:v>
                </c:pt>
                <c:pt idx="5">
                  <c:v>0.96790000000000065</c:v>
                </c:pt>
                <c:pt idx="6">
                  <c:v>0.96819999999999995</c:v>
                </c:pt>
                <c:pt idx="7">
                  <c:v>0.96870000000000189</c:v>
                </c:pt>
                <c:pt idx="8">
                  <c:v>0.98299999999999998</c:v>
                </c:pt>
                <c:pt idx="9">
                  <c:v>0.98470000000000002</c:v>
                </c:pt>
                <c:pt idx="10">
                  <c:v>0.98499999999999999</c:v>
                </c:pt>
                <c:pt idx="11">
                  <c:v>0.98670000000000002</c:v>
                </c:pt>
                <c:pt idx="12">
                  <c:v>0.9899</c:v>
                </c:pt>
                <c:pt idx="13">
                  <c:v>0.99080000000000001</c:v>
                </c:pt>
                <c:pt idx="14">
                  <c:v>0.9944999999999995</c:v>
                </c:pt>
              </c:numCache>
            </c:numRef>
          </c:val>
        </c:ser>
        <c:axId val="76561792"/>
        <c:axId val="76563584"/>
      </c:barChart>
      <c:catAx>
        <c:axId val="765617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76563584"/>
        <c:crossesAt val="0"/>
        <c:auto val="1"/>
        <c:lblAlgn val="ctr"/>
        <c:lblOffset val="100"/>
      </c:catAx>
      <c:valAx>
        <c:axId val="76563584"/>
        <c:scaling>
          <c:orientation val="minMax"/>
          <c:max val="1"/>
        </c:scaling>
        <c:axPos val="b"/>
        <c:numFmt formatCode="0%" sourceLinked="0"/>
        <c:tickLblPos val="nextTo"/>
        <c:txPr>
          <a:bodyPr/>
          <a:lstStyle/>
          <a:p>
            <a:pPr>
              <a:defRPr lang="es-ES"/>
            </a:pPr>
            <a:endParaRPr lang="es-CL"/>
          </a:p>
        </c:txPr>
        <c:crossAx val="76561792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050"/>
      </a:pPr>
      <a:endParaRPr lang="es-C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plotArea>
      <c:layout>
        <c:manualLayout>
          <c:layoutTarget val="inner"/>
          <c:xMode val="edge"/>
          <c:yMode val="edge"/>
          <c:x val="8.1681828168173598E-2"/>
          <c:y val="3.2040700605517218E-2"/>
          <c:w val="0.91025488025411161"/>
          <c:h val="0.93591859878896455"/>
        </c:manualLayout>
      </c:layout>
      <c:barChart>
        <c:barDir val="col"/>
        <c:grouping val="stacked"/>
        <c:ser>
          <c:idx val="0"/>
          <c:order val="0"/>
          <c:tx>
            <c:strRef>
              <c:f>AnálisiS!$D$35</c:f>
              <c:strCache>
                <c:ptCount val="1"/>
                <c:pt idx="0">
                  <c:v>2011 a 2012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AnálisiS!$C$36:$C$50</c:f>
              <c:strCache>
                <c:ptCount val="15"/>
                <c:pt idx="0">
                  <c:v>Auditorías</c:v>
                </c:pt>
                <c:pt idx="1">
                  <c:v>Participación en entidades</c:v>
                </c:pt>
                <c:pt idx="2">
                  <c:v>Aspectos Generales</c:v>
                </c:pt>
                <c:pt idx="3">
                  <c:v>Subsidios y Beneficios</c:v>
                </c:pt>
                <c:pt idx="4">
                  <c:v>Potestades y competencias</c:v>
                </c:pt>
                <c:pt idx="5">
                  <c:v>Transferencias</c:v>
                </c:pt>
                <c:pt idx="6">
                  <c:v>Presupuesto</c:v>
                </c:pt>
                <c:pt idx="7">
                  <c:v>Actos y Documentos D.O.</c:v>
                </c:pt>
                <c:pt idx="8">
                  <c:v>PYMES</c:v>
                </c:pt>
                <c:pt idx="9">
                  <c:v>Personal y Remun.</c:v>
                </c:pt>
                <c:pt idx="10">
                  <c:v>Contrataciones y compras</c:v>
                </c:pt>
                <c:pt idx="11">
                  <c:v>Trámites</c:v>
                </c:pt>
                <c:pt idx="12">
                  <c:v>Actos y Res. con efectos Sobre Terceros</c:v>
                </c:pt>
                <c:pt idx="13">
                  <c:v>Mecanismos de participación ciudadana</c:v>
                </c:pt>
                <c:pt idx="14">
                  <c:v>Estructura orgánica </c:v>
                </c:pt>
              </c:strCache>
            </c:strRef>
          </c:cat>
          <c:val>
            <c:numRef>
              <c:f>AnálisiS!$D$36:$D$50</c:f>
              <c:numCache>
                <c:formatCode>\+\ #,##0.00;\-\ #,##0.00</c:formatCode>
                <c:ptCount val="15"/>
                <c:pt idx="0">
                  <c:v>14.980114909781562</c:v>
                </c:pt>
                <c:pt idx="1">
                  <c:v>2.0343284900284648</c:v>
                </c:pt>
                <c:pt idx="2">
                  <c:v>-0.37163827160490265</c:v>
                </c:pt>
                <c:pt idx="3">
                  <c:v>0.28661329534662738</c:v>
                </c:pt>
                <c:pt idx="4">
                  <c:v>3.3448966761632399</c:v>
                </c:pt>
                <c:pt idx="5">
                  <c:v>3.3523266856605449E-2</c:v>
                </c:pt>
                <c:pt idx="6">
                  <c:v>3.1291445394112105</c:v>
                </c:pt>
                <c:pt idx="7">
                  <c:v>0.31242469135801709</c:v>
                </c:pt>
                <c:pt idx="8">
                  <c:v>1.7937321937321868</c:v>
                </c:pt>
                <c:pt idx="9">
                  <c:v>1.1046588793922649</c:v>
                </c:pt>
                <c:pt idx="10">
                  <c:v>3.3448966761632399</c:v>
                </c:pt>
                <c:pt idx="11">
                  <c:v>1.1816572649572954</c:v>
                </c:pt>
                <c:pt idx="12">
                  <c:v>3.6154186134852568</c:v>
                </c:pt>
                <c:pt idx="13">
                  <c:v>3.1200457739791627</c:v>
                </c:pt>
                <c:pt idx="14">
                  <c:v>3.1291445394112105</c:v>
                </c:pt>
              </c:numCache>
            </c:numRef>
          </c:val>
        </c:ser>
        <c:ser>
          <c:idx val="1"/>
          <c:order val="1"/>
          <c:tx>
            <c:strRef>
              <c:f>AnálisiS!$E$35</c:f>
              <c:strCache>
                <c:ptCount val="1"/>
                <c:pt idx="0">
                  <c:v>2012 a 2013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4.2162360277700657E-3"/>
                  <c:y val="-5.7435507806771341E-2"/>
                </c:manualLayout>
              </c:layout>
              <c:showVal val="1"/>
            </c:dLbl>
            <c:dLbl>
              <c:idx val="1"/>
              <c:layout>
                <c:manualLayout>
                  <c:x val="-1.4054120092566861E-3"/>
                  <c:y val="-3.2820290175297841E-2"/>
                </c:manualLayout>
              </c:layout>
              <c:showVal val="1"/>
            </c:dLbl>
            <c:dLbl>
              <c:idx val="2"/>
              <c:layout>
                <c:manualLayout>
                  <c:x val="-5.621648037026741E-3"/>
                  <c:y val="-3.0085265994023083E-2"/>
                </c:manualLayout>
              </c:layout>
              <c:showVal val="1"/>
            </c:dLbl>
            <c:dLbl>
              <c:idx val="4"/>
              <c:layout>
                <c:manualLayout>
                  <c:x val="-1.4054120092566861E-3"/>
                  <c:y val="-8.2050725438244567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8.2050725438244567E-3"/>
                </c:manualLayout>
              </c:layout>
              <c:showVal val="1"/>
            </c:dLbl>
            <c:dLbl>
              <c:idx val="6"/>
              <c:layout>
                <c:manualLayout>
                  <c:x val="-2.8108240185133761E-3"/>
                  <c:y val="-1.0939666012629778E-2"/>
                </c:manualLayout>
              </c:layout>
              <c:showVal val="1"/>
            </c:dLbl>
            <c:dLbl>
              <c:idx val="13"/>
              <c:layout>
                <c:manualLayout>
                  <c:x val="1.4054120092566861E-3"/>
                  <c:y val="-4.6494765012967683E-2"/>
                </c:manualLayout>
              </c:layout>
              <c:showVal val="1"/>
            </c:dLbl>
            <c:dLbl>
              <c:idx val="14"/>
              <c:layout>
                <c:manualLayout>
                  <c:x val="-7.0270600462834284E-3"/>
                  <c:y val="-0.17777657178286321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Val val="1"/>
          </c:dLbls>
          <c:cat>
            <c:strRef>
              <c:f>AnálisiS!$C$36:$C$50</c:f>
              <c:strCache>
                <c:ptCount val="15"/>
                <c:pt idx="0">
                  <c:v>Auditorías</c:v>
                </c:pt>
                <c:pt idx="1">
                  <c:v>Participación en entidades</c:v>
                </c:pt>
                <c:pt idx="2">
                  <c:v>Aspectos Generales</c:v>
                </c:pt>
                <c:pt idx="3">
                  <c:v>Subsidios y Beneficios</c:v>
                </c:pt>
                <c:pt idx="4">
                  <c:v>Potestades y competencias</c:v>
                </c:pt>
                <c:pt idx="5">
                  <c:v>Transferencias</c:v>
                </c:pt>
                <c:pt idx="6">
                  <c:v>Presupuesto</c:v>
                </c:pt>
                <c:pt idx="7">
                  <c:v>Actos y Documentos D.O.</c:v>
                </c:pt>
                <c:pt idx="8">
                  <c:v>PYMES</c:v>
                </c:pt>
                <c:pt idx="9">
                  <c:v>Personal y Remun.</c:v>
                </c:pt>
                <c:pt idx="10">
                  <c:v>Contrataciones y compras</c:v>
                </c:pt>
                <c:pt idx="11">
                  <c:v>Trámites</c:v>
                </c:pt>
                <c:pt idx="12">
                  <c:v>Actos y Res. con efectos Sobre Terceros</c:v>
                </c:pt>
                <c:pt idx="13">
                  <c:v>Mecanismos de participación ciudadana</c:v>
                </c:pt>
                <c:pt idx="14">
                  <c:v>Estructura orgánica </c:v>
                </c:pt>
              </c:strCache>
            </c:strRef>
          </c:cat>
          <c:val>
            <c:numRef>
              <c:f>AnálisiS!$E$36:$E$50</c:f>
              <c:numCache>
                <c:formatCode>\+\ #,##0.00;\-\ #,##0.00</c:formatCode>
                <c:ptCount val="15"/>
                <c:pt idx="0">
                  <c:v>3.1</c:v>
                </c:pt>
                <c:pt idx="1">
                  <c:v>0.8</c:v>
                </c:pt>
                <c:pt idx="2">
                  <c:v>0.4</c:v>
                </c:pt>
                <c:pt idx="3">
                  <c:v>0.1</c:v>
                </c:pt>
                <c:pt idx="4">
                  <c:v>-0.1</c:v>
                </c:pt>
                <c:pt idx="5">
                  <c:v>-0.1</c:v>
                </c:pt>
                <c:pt idx="6">
                  <c:v>-0.1</c:v>
                </c:pt>
                <c:pt idx="7">
                  <c:v>-0.30000000000000032</c:v>
                </c:pt>
                <c:pt idx="8">
                  <c:v>-0.30000000000000032</c:v>
                </c:pt>
                <c:pt idx="9">
                  <c:v>-0.70000000000000062</c:v>
                </c:pt>
                <c:pt idx="10">
                  <c:v>-0.70000000000000062</c:v>
                </c:pt>
                <c:pt idx="11">
                  <c:v>-1</c:v>
                </c:pt>
                <c:pt idx="12">
                  <c:v>-1.3</c:v>
                </c:pt>
                <c:pt idx="13">
                  <c:v>-1.8</c:v>
                </c:pt>
                <c:pt idx="14">
                  <c:v>-11.7</c:v>
                </c:pt>
              </c:numCache>
            </c:numRef>
          </c:val>
        </c:ser>
        <c:overlap val="100"/>
        <c:axId val="77515776"/>
        <c:axId val="77517568"/>
      </c:barChart>
      <c:catAx>
        <c:axId val="775157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000"/>
            </a:pPr>
            <a:endParaRPr lang="es-CL"/>
          </a:p>
        </c:txPr>
        <c:crossAx val="77517568"/>
        <c:crosses val="autoZero"/>
        <c:auto val="1"/>
        <c:lblAlgn val="ctr"/>
        <c:lblOffset val="100"/>
      </c:catAx>
      <c:valAx>
        <c:axId val="775175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s-ES"/>
            </a:pPr>
            <a:endParaRPr lang="es-CL"/>
          </a:p>
        </c:txPr>
        <c:crossAx val="77515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02565457969993"/>
          <c:y val="1.6743731895270578E-2"/>
          <c:w val="0.25442827987383737"/>
          <c:h val="0.15147511483332868"/>
        </c:manualLayout>
      </c:layout>
      <c:txPr>
        <a:bodyPr/>
        <a:lstStyle/>
        <a:p>
          <a:pPr>
            <a:defRPr lang="es-ES" sz="1600"/>
          </a:pPr>
          <a:endParaRPr lang="es-CL"/>
        </a:p>
      </c:txPr>
    </c:legend>
    <c:plotVisOnly val="1"/>
  </c:chart>
  <c:txPr>
    <a:bodyPr/>
    <a:lstStyle/>
    <a:p>
      <a:pPr>
        <a:defRPr sz="1100"/>
      </a:pPr>
      <a:endParaRPr lang="es-C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A5722-8263-4E46-8B19-BBC2E2E8BED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</dgm:pt>
    <dgm:pt modelId="{FC0571C5-0C89-4493-A074-F280207C422A}">
      <dgm:prSet phldrT="[Texto]"/>
      <dgm:spPr/>
      <dgm:t>
        <a:bodyPr/>
        <a:lstStyle/>
        <a:p>
          <a:r>
            <a:rPr lang="es-CL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disponible en forma permanente</a:t>
          </a:r>
          <a:endParaRPr lang="es-CL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9074B71-F369-4782-A0D5-D52244CF1AA5}" type="parTrans" cxnId="{7C2237FC-D5B6-46DC-A581-8B250DB507DA}">
      <dgm:prSet/>
      <dgm:spPr/>
      <dgm:t>
        <a:bodyPr/>
        <a:lstStyle/>
        <a:p>
          <a:endParaRPr lang="es-CL"/>
        </a:p>
      </dgm:t>
    </dgm:pt>
    <dgm:pt modelId="{472EBE0F-EDCE-4F52-8DD3-8F7CAA88CE69}" type="sibTrans" cxnId="{7C2237FC-D5B6-46DC-A581-8B250DB507DA}">
      <dgm:prSet/>
      <dgm:spPr/>
      <dgm:t>
        <a:bodyPr/>
        <a:lstStyle/>
        <a:p>
          <a:endParaRPr lang="es-CL"/>
        </a:p>
      </dgm:t>
    </dgm:pt>
    <dgm:pt modelId="{40FEF948-9C22-4667-8AA3-663096305E99}">
      <dgm:prSet phldrT="[Texto]"/>
      <dgm:spPr/>
      <dgm:t>
        <a:bodyPr/>
        <a:lstStyle/>
        <a:p>
          <a:r>
            <a:rPr lang="es-CL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de fácil acceso</a:t>
          </a:r>
          <a:endParaRPr lang="es-CL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4F0EE35-BD37-4A76-99B9-783222F65E32}" type="parTrans" cxnId="{F9200B04-4148-43DE-A184-6055FAD634A6}">
      <dgm:prSet/>
      <dgm:spPr/>
      <dgm:t>
        <a:bodyPr/>
        <a:lstStyle/>
        <a:p>
          <a:endParaRPr lang="es-CL"/>
        </a:p>
      </dgm:t>
    </dgm:pt>
    <dgm:pt modelId="{E7AB8E2D-5214-441E-A217-688EBFA5BFF0}" type="sibTrans" cxnId="{F9200B04-4148-43DE-A184-6055FAD634A6}">
      <dgm:prSet/>
      <dgm:spPr/>
      <dgm:t>
        <a:bodyPr/>
        <a:lstStyle/>
        <a:p>
          <a:endParaRPr lang="es-CL"/>
        </a:p>
      </dgm:t>
    </dgm:pt>
    <dgm:pt modelId="{744FEB88-D2ED-4454-B145-070FA151D668}">
      <dgm:prSet phldrT="[Texto]"/>
      <dgm:spPr/>
      <dgm:t>
        <a:bodyPr/>
        <a:lstStyle/>
        <a:p>
          <a:r>
            <a:rPr lang="es-CL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actualizada mensualmente</a:t>
          </a:r>
          <a:endParaRPr lang="es-CL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96274FB-8AD2-41FA-9BDA-E082161B13BE}" type="parTrans" cxnId="{8009A537-7564-4653-AC1A-57EDD3CB27DA}">
      <dgm:prSet/>
      <dgm:spPr/>
      <dgm:t>
        <a:bodyPr/>
        <a:lstStyle/>
        <a:p>
          <a:endParaRPr lang="es-CL"/>
        </a:p>
      </dgm:t>
    </dgm:pt>
    <dgm:pt modelId="{9225B8DD-8D64-4CEA-A16F-59131A322BEA}" type="sibTrans" cxnId="{8009A537-7564-4653-AC1A-57EDD3CB27DA}">
      <dgm:prSet/>
      <dgm:spPr/>
      <dgm:t>
        <a:bodyPr/>
        <a:lstStyle/>
        <a:p>
          <a:endParaRPr lang="es-CL"/>
        </a:p>
      </dgm:t>
    </dgm:pt>
    <dgm:pt modelId="{5A1E108D-235A-409C-85CB-2AE0BC37046E}" type="pres">
      <dgm:prSet presAssocID="{6FAA5722-8263-4E46-8B19-BBC2E2E8BED7}" presName="compositeShape" presStyleCnt="0">
        <dgm:presLayoutVars>
          <dgm:chMax val="7"/>
          <dgm:dir/>
          <dgm:resizeHandles val="exact"/>
        </dgm:presLayoutVars>
      </dgm:prSet>
      <dgm:spPr/>
    </dgm:pt>
    <dgm:pt modelId="{9E8E6DBB-0071-4F0B-9CD8-116830401220}" type="pres">
      <dgm:prSet presAssocID="{6FAA5722-8263-4E46-8B19-BBC2E2E8BED7}" presName="wedge1" presStyleLbl="node1" presStyleIdx="0" presStyleCnt="3"/>
      <dgm:spPr/>
      <dgm:t>
        <a:bodyPr/>
        <a:lstStyle/>
        <a:p>
          <a:endParaRPr lang="es-CL"/>
        </a:p>
      </dgm:t>
    </dgm:pt>
    <dgm:pt modelId="{AC85DC86-599E-4045-8161-759BABC61E66}" type="pres">
      <dgm:prSet presAssocID="{6FAA5722-8263-4E46-8B19-BBC2E2E8BED7}" presName="dummy1a" presStyleCnt="0"/>
      <dgm:spPr/>
    </dgm:pt>
    <dgm:pt modelId="{DAB65A3B-F8BF-4DD2-BD44-D460E28B8889}" type="pres">
      <dgm:prSet presAssocID="{6FAA5722-8263-4E46-8B19-BBC2E2E8BED7}" presName="dummy1b" presStyleCnt="0"/>
      <dgm:spPr/>
    </dgm:pt>
    <dgm:pt modelId="{0FD34357-D3D9-4B8F-BD7D-A1EE5DCFC1E2}" type="pres">
      <dgm:prSet presAssocID="{6FAA5722-8263-4E46-8B19-BBC2E2E8BED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F1016E-EEC0-4502-856B-90F60F26D5E0}" type="pres">
      <dgm:prSet presAssocID="{6FAA5722-8263-4E46-8B19-BBC2E2E8BED7}" presName="wedge2" presStyleLbl="node1" presStyleIdx="1" presStyleCnt="3"/>
      <dgm:spPr/>
      <dgm:t>
        <a:bodyPr/>
        <a:lstStyle/>
        <a:p>
          <a:endParaRPr lang="es-CL"/>
        </a:p>
      </dgm:t>
    </dgm:pt>
    <dgm:pt modelId="{DF1D1972-178F-4729-9D0F-7E2FFA4751AD}" type="pres">
      <dgm:prSet presAssocID="{6FAA5722-8263-4E46-8B19-BBC2E2E8BED7}" presName="dummy2a" presStyleCnt="0"/>
      <dgm:spPr/>
    </dgm:pt>
    <dgm:pt modelId="{97D79768-734F-4DCA-9359-1217DCC01BC0}" type="pres">
      <dgm:prSet presAssocID="{6FAA5722-8263-4E46-8B19-BBC2E2E8BED7}" presName="dummy2b" presStyleCnt="0"/>
      <dgm:spPr/>
    </dgm:pt>
    <dgm:pt modelId="{30285390-C804-4A2A-82D4-BAA808BABE45}" type="pres">
      <dgm:prSet presAssocID="{6FAA5722-8263-4E46-8B19-BBC2E2E8BED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63673C-658C-4061-99F3-0B1D43BD850D}" type="pres">
      <dgm:prSet presAssocID="{6FAA5722-8263-4E46-8B19-BBC2E2E8BED7}" presName="wedge3" presStyleLbl="node1" presStyleIdx="2" presStyleCnt="3"/>
      <dgm:spPr/>
      <dgm:t>
        <a:bodyPr/>
        <a:lstStyle/>
        <a:p>
          <a:endParaRPr lang="es-CL"/>
        </a:p>
      </dgm:t>
    </dgm:pt>
    <dgm:pt modelId="{2D5EBBAB-A6D0-4952-9955-0353A476B403}" type="pres">
      <dgm:prSet presAssocID="{6FAA5722-8263-4E46-8B19-BBC2E2E8BED7}" presName="dummy3a" presStyleCnt="0"/>
      <dgm:spPr/>
    </dgm:pt>
    <dgm:pt modelId="{EAE2FEF2-08F6-458E-BBD8-E155B49528F0}" type="pres">
      <dgm:prSet presAssocID="{6FAA5722-8263-4E46-8B19-BBC2E2E8BED7}" presName="dummy3b" presStyleCnt="0"/>
      <dgm:spPr/>
    </dgm:pt>
    <dgm:pt modelId="{2FC45737-B6CC-4033-9997-B1B6332C5B09}" type="pres">
      <dgm:prSet presAssocID="{6FAA5722-8263-4E46-8B19-BBC2E2E8BED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30ED8B-896E-40AA-84A2-2B7E6ECA3050}" type="pres">
      <dgm:prSet presAssocID="{472EBE0F-EDCE-4F52-8DD3-8F7CAA88CE69}" presName="arrowWedge1" presStyleLbl="fgSibTrans2D1" presStyleIdx="0" presStyleCnt="3"/>
      <dgm:spPr/>
    </dgm:pt>
    <dgm:pt modelId="{6CAA549B-5DDB-47C8-A4A2-4228A6ED0D36}" type="pres">
      <dgm:prSet presAssocID="{E7AB8E2D-5214-441E-A217-688EBFA5BFF0}" presName="arrowWedge2" presStyleLbl="fgSibTrans2D1" presStyleIdx="1" presStyleCnt="3"/>
      <dgm:spPr/>
    </dgm:pt>
    <dgm:pt modelId="{A6712EF5-7804-458F-9E4F-45273EB831F4}" type="pres">
      <dgm:prSet presAssocID="{9225B8DD-8D64-4CEA-A16F-59131A322BEA}" presName="arrowWedge3" presStyleLbl="fgSibTrans2D1" presStyleIdx="2" presStyleCnt="3"/>
      <dgm:spPr/>
    </dgm:pt>
  </dgm:ptLst>
  <dgm:cxnLst>
    <dgm:cxn modelId="{F9200B04-4148-43DE-A184-6055FAD634A6}" srcId="{6FAA5722-8263-4E46-8B19-BBC2E2E8BED7}" destId="{40FEF948-9C22-4667-8AA3-663096305E99}" srcOrd="1" destOrd="0" parTransId="{C4F0EE35-BD37-4A76-99B9-783222F65E32}" sibTransId="{E7AB8E2D-5214-441E-A217-688EBFA5BFF0}"/>
    <dgm:cxn modelId="{900B6017-6CEB-45BA-A5EE-19DAE359612D}" type="presOf" srcId="{40FEF948-9C22-4667-8AA3-663096305E99}" destId="{30285390-C804-4A2A-82D4-BAA808BABE45}" srcOrd="1" destOrd="0" presId="urn:microsoft.com/office/officeart/2005/8/layout/cycle8"/>
    <dgm:cxn modelId="{4B8ACDD5-A30A-44EB-A84A-C119A5AC9009}" type="presOf" srcId="{744FEB88-D2ED-4454-B145-070FA151D668}" destId="{2FC45737-B6CC-4033-9997-B1B6332C5B09}" srcOrd="1" destOrd="0" presId="urn:microsoft.com/office/officeart/2005/8/layout/cycle8"/>
    <dgm:cxn modelId="{CC4CEF4F-4D80-4CCF-94EB-80420ACE6B97}" type="presOf" srcId="{FC0571C5-0C89-4493-A074-F280207C422A}" destId="{0FD34357-D3D9-4B8F-BD7D-A1EE5DCFC1E2}" srcOrd="1" destOrd="0" presId="urn:microsoft.com/office/officeart/2005/8/layout/cycle8"/>
    <dgm:cxn modelId="{DB671E5C-5AE9-473E-9628-3DF262816663}" type="presOf" srcId="{744FEB88-D2ED-4454-B145-070FA151D668}" destId="{2063673C-658C-4061-99F3-0B1D43BD850D}" srcOrd="0" destOrd="0" presId="urn:microsoft.com/office/officeart/2005/8/layout/cycle8"/>
    <dgm:cxn modelId="{9ADDD03C-D411-4F9E-B4F5-17BC8A8384CB}" type="presOf" srcId="{FC0571C5-0C89-4493-A074-F280207C422A}" destId="{9E8E6DBB-0071-4F0B-9CD8-116830401220}" srcOrd="0" destOrd="0" presId="urn:microsoft.com/office/officeart/2005/8/layout/cycle8"/>
    <dgm:cxn modelId="{8009A537-7564-4653-AC1A-57EDD3CB27DA}" srcId="{6FAA5722-8263-4E46-8B19-BBC2E2E8BED7}" destId="{744FEB88-D2ED-4454-B145-070FA151D668}" srcOrd="2" destOrd="0" parTransId="{996274FB-8AD2-41FA-9BDA-E082161B13BE}" sibTransId="{9225B8DD-8D64-4CEA-A16F-59131A322BEA}"/>
    <dgm:cxn modelId="{C51E4EB9-9854-40E7-9AAB-2692D70F5050}" type="presOf" srcId="{6FAA5722-8263-4E46-8B19-BBC2E2E8BED7}" destId="{5A1E108D-235A-409C-85CB-2AE0BC37046E}" srcOrd="0" destOrd="0" presId="urn:microsoft.com/office/officeart/2005/8/layout/cycle8"/>
    <dgm:cxn modelId="{7C2237FC-D5B6-46DC-A581-8B250DB507DA}" srcId="{6FAA5722-8263-4E46-8B19-BBC2E2E8BED7}" destId="{FC0571C5-0C89-4493-A074-F280207C422A}" srcOrd="0" destOrd="0" parTransId="{09074B71-F369-4782-A0D5-D52244CF1AA5}" sibTransId="{472EBE0F-EDCE-4F52-8DD3-8F7CAA88CE69}"/>
    <dgm:cxn modelId="{46D148DB-8EB3-4B67-854A-FF4A987CF5C7}" type="presOf" srcId="{40FEF948-9C22-4667-8AA3-663096305E99}" destId="{90F1016E-EEC0-4502-856B-90F60F26D5E0}" srcOrd="0" destOrd="0" presId="urn:microsoft.com/office/officeart/2005/8/layout/cycle8"/>
    <dgm:cxn modelId="{98D9A468-D605-43FD-B086-DD136820C3A8}" type="presParOf" srcId="{5A1E108D-235A-409C-85CB-2AE0BC37046E}" destId="{9E8E6DBB-0071-4F0B-9CD8-116830401220}" srcOrd="0" destOrd="0" presId="urn:microsoft.com/office/officeart/2005/8/layout/cycle8"/>
    <dgm:cxn modelId="{F39D1AEB-D6DB-4D54-9B4A-761277AA1DD3}" type="presParOf" srcId="{5A1E108D-235A-409C-85CB-2AE0BC37046E}" destId="{AC85DC86-599E-4045-8161-759BABC61E66}" srcOrd="1" destOrd="0" presId="urn:microsoft.com/office/officeart/2005/8/layout/cycle8"/>
    <dgm:cxn modelId="{066C8F9E-5E4E-47DC-83E7-0108C677D1D7}" type="presParOf" srcId="{5A1E108D-235A-409C-85CB-2AE0BC37046E}" destId="{DAB65A3B-F8BF-4DD2-BD44-D460E28B8889}" srcOrd="2" destOrd="0" presId="urn:microsoft.com/office/officeart/2005/8/layout/cycle8"/>
    <dgm:cxn modelId="{05AEFDD1-5400-441A-88E9-23DF22DBB903}" type="presParOf" srcId="{5A1E108D-235A-409C-85CB-2AE0BC37046E}" destId="{0FD34357-D3D9-4B8F-BD7D-A1EE5DCFC1E2}" srcOrd="3" destOrd="0" presId="urn:microsoft.com/office/officeart/2005/8/layout/cycle8"/>
    <dgm:cxn modelId="{2A2F8374-32A9-45C2-AFEA-B7EB76823047}" type="presParOf" srcId="{5A1E108D-235A-409C-85CB-2AE0BC37046E}" destId="{90F1016E-EEC0-4502-856B-90F60F26D5E0}" srcOrd="4" destOrd="0" presId="urn:microsoft.com/office/officeart/2005/8/layout/cycle8"/>
    <dgm:cxn modelId="{FD2971A0-FAC8-488F-AE38-6A6AC76DA61B}" type="presParOf" srcId="{5A1E108D-235A-409C-85CB-2AE0BC37046E}" destId="{DF1D1972-178F-4729-9D0F-7E2FFA4751AD}" srcOrd="5" destOrd="0" presId="urn:microsoft.com/office/officeart/2005/8/layout/cycle8"/>
    <dgm:cxn modelId="{A9C62796-E15A-4FBF-8F88-64134B31EEFC}" type="presParOf" srcId="{5A1E108D-235A-409C-85CB-2AE0BC37046E}" destId="{97D79768-734F-4DCA-9359-1217DCC01BC0}" srcOrd="6" destOrd="0" presId="urn:microsoft.com/office/officeart/2005/8/layout/cycle8"/>
    <dgm:cxn modelId="{E485F2E7-C8B1-410E-8DAB-16D088F2233C}" type="presParOf" srcId="{5A1E108D-235A-409C-85CB-2AE0BC37046E}" destId="{30285390-C804-4A2A-82D4-BAA808BABE45}" srcOrd="7" destOrd="0" presId="urn:microsoft.com/office/officeart/2005/8/layout/cycle8"/>
    <dgm:cxn modelId="{C7A12FB4-B8E3-4050-8135-550F32D9EF30}" type="presParOf" srcId="{5A1E108D-235A-409C-85CB-2AE0BC37046E}" destId="{2063673C-658C-4061-99F3-0B1D43BD850D}" srcOrd="8" destOrd="0" presId="urn:microsoft.com/office/officeart/2005/8/layout/cycle8"/>
    <dgm:cxn modelId="{E637D9BD-1849-4040-B959-30E59ECB863C}" type="presParOf" srcId="{5A1E108D-235A-409C-85CB-2AE0BC37046E}" destId="{2D5EBBAB-A6D0-4952-9955-0353A476B403}" srcOrd="9" destOrd="0" presId="urn:microsoft.com/office/officeart/2005/8/layout/cycle8"/>
    <dgm:cxn modelId="{8DA4BD62-D920-411D-9EA9-09659B23650A}" type="presParOf" srcId="{5A1E108D-235A-409C-85CB-2AE0BC37046E}" destId="{EAE2FEF2-08F6-458E-BBD8-E155B49528F0}" srcOrd="10" destOrd="0" presId="urn:microsoft.com/office/officeart/2005/8/layout/cycle8"/>
    <dgm:cxn modelId="{E10A7F26-FE71-4D6E-B5A5-C91292D2C517}" type="presParOf" srcId="{5A1E108D-235A-409C-85CB-2AE0BC37046E}" destId="{2FC45737-B6CC-4033-9997-B1B6332C5B09}" srcOrd="11" destOrd="0" presId="urn:microsoft.com/office/officeart/2005/8/layout/cycle8"/>
    <dgm:cxn modelId="{00691BD5-960A-4ECC-BE06-6C1D1FCCF7C5}" type="presParOf" srcId="{5A1E108D-235A-409C-85CB-2AE0BC37046E}" destId="{B030ED8B-896E-40AA-84A2-2B7E6ECA3050}" srcOrd="12" destOrd="0" presId="urn:microsoft.com/office/officeart/2005/8/layout/cycle8"/>
    <dgm:cxn modelId="{E9F7D1A1-D74E-4EC0-BB3B-B63A193DE438}" type="presParOf" srcId="{5A1E108D-235A-409C-85CB-2AE0BC37046E}" destId="{6CAA549B-5DDB-47C8-A4A2-4228A6ED0D36}" srcOrd="13" destOrd="0" presId="urn:microsoft.com/office/officeart/2005/8/layout/cycle8"/>
    <dgm:cxn modelId="{A42E840C-A671-4F35-B2D3-029BB0B60D74}" type="presParOf" srcId="{5A1E108D-235A-409C-85CB-2AE0BC37046E}" destId="{A6712EF5-7804-458F-9E4F-45273EB831F4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A5722-8263-4E46-8B19-BBC2E2E8BED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</dgm:pt>
    <dgm:pt modelId="{FC0571C5-0C89-4493-A074-F280207C422A}">
      <dgm:prSet phldrT="[Texto]" custT="1"/>
      <dgm:spPr/>
      <dgm:t>
        <a:bodyPr/>
        <a:lstStyle/>
        <a:p>
          <a:r>
            <a:rPr lang="es-CL" sz="7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disponible en forma permanente</a:t>
          </a:r>
          <a:endParaRPr lang="es-CL" sz="7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9074B71-F369-4782-A0D5-D52244CF1AA5}" type="parTrans" cxnId="{7C2237FC-D5B6-46DC-A581-8B250DB507DA}">
      <dgm:prSet/>
      <dgm:spPr/>
      <dgm:t>
        <a:bodyPr/>
        <a:lstStyle/>
        <a:p>
          <a:endParaRPr lang="es-CL" sz="800"/>
        </a:p>
      </dgm:t>
    </dgm:pt>
    <dgm:pt modelId="{472EBE0F-EDCE-4F52-8DD3-8F7CAA88CE69}" type="sibTrans" cxnId="{7C2237FC-D5B6-46DC-A581-8B250DB507DA}">
      <dgm:prSet/>
      <dgm:spPr/>
      <dgm:t>
        <a:bodyPr/>
        <a:lstStyle/>
        <a:p>
          <a:endParaRPr lang="es-CL" sz="800"/>
        </a:p>
      </dgm:t>
    </dgm:pt>
    <dgm:pt modelId="{40FEF948-9C22-4667-8AA3-663096305E99}">
      <dgm:prSet phldrT="[Texto]" custT="1"/>
      <dgm:spPr/>
      <dgm:t>
        <a:bodyPr/>
        <a:lstStyle/>
        <a:p>
          <a:r>
            <a:rPr lang="es-CL" sz="7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de fácil acceso</a:t>
          </a:r>
          <a:endParaRPr lang="es-CL" sz="7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4F0EE35-BD37-4A76-99B9-783222F65E32}" type="parTrans" cxnId="{F9200B04-4148-43DE-A184-6055FAD634A6}">
      <dgm:prSet/>
      <dgm:spPr/>
      <dgm:t>
        <a:bodyPr/>
        <a:lstStyle/>
        <a:p>
          <a:endParaRPr lang="es-CL" sz="800"/>
        </a:p>
      </dgm:t>
    </dgm:pt>
    <dgm:pt modelId="{E7AB8E2D-5214-441E-A217-688EBFA5BFF0}" type="sibTrans" cxnId="{F9200B04-4148-43DE-A184-6055FAD634A6}">
      <dgm:prSet/>
      <dgm:spPr/>
      <dgm:t>
        <a:bodyPr/>
        <a:lstStyle/>
        <a:p>
          <a:endParaRPr lang="es-CL" sz="800"/>
        </a:p>
      </dgm:t>
    </dgm:pt>
    <dgm:pt modelId="{744FEB88-D2ED-4454-B145-070FA151D668}">
      <dgm:prSet phldrT="[Texto]" custT="1"/>
      <dgm:spPr/>
      <dgm:t>
        <a:bodyPr/>
        <a:lstStyle/>
        <a:p>
          <a:r>
            <a:rPr lang="es-CL" sz="7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actualizada mensualmente</a:t>
          </a:r>
          <a:endParaRPr lang="es-CL" sz="7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96274FB-8AD2-41FA-9BDA-E082161B13BE}" type="parTrans" cxnId="{8009A537-7564-4653-AC1A-57EDD3CB27DA}">
      <dgm:prSet/>
      <dgm:spPr/>
      <dgm:t>
        <a:bodyPr/>
        <a:lstStyle/>
        <a:p>
          <a:endParaRPr lang="es-CL" sz="800"/>
        </a:p>
      </dgm:t>
    </dgm:pt>
    <dgm:pt modelId="{9225B8DD-8D64-4CEA-A16F-59131A322BEA}" type="sibTrans" cxnId="{8009A537-7564-4653-AC1A-57EDD3CB27DA}">
      <dgm:prSet/>
      <dgm:spPr/>
      <dgm:t>
        <a:bodyPr/>
        <a:lstStyle/>
        <a:p>
          <a:endParaRPr lang="es-CL" sz="800"/>
        </a:p>
      </dgm:t>
    </dgm:pt>
    <dgm:pt modelId="{5A1E108D-235A-409C-85CB-2AE0BC37046E}" type="pres">
      <dgm:prSet presAssocID="{6FAA5722-8263-4E46-8B19-BBC2E2E8BED7}" presName="compositeShape" presStyleCnt="0">
        <dgm:presLayoutVars>
          <dgm:chMax val="7"/>
          <dgm:dir/>
          <dgm:resizeHandles val="exact"/>
        </dgm:presLayoutVars>
      </dgm:prSet>
      <dgm:spPr/>
    </dgm:pt>
    <dgm:pt modelId="{9E8E6DBB-0071-4F0B-9CD8-116830401220}" type="pres">
      <dgm:prSet presAssocID="{6FAA5722-8263-4E46-8B19-BBC2E2E8BED7}" presName="wedge1" presStyleLbl="node1" presStyleIdx="0" presStyleCnt="3"/>
      <dgm:spPr/>
      <dgm:t>
        <a:bodyPr/>
        <a:lstStyle/>
        <a:p>
          <a:endParaRPr lang="es-CL"/>
        </a:p>
      </dgm:t>
    </dgm:pt>
    <dgm:pt modelId="{AC85DC86-599E-4045-8161-759BABC61E66}" type="pres">
      <dgm:prSet presAssocID="{6FAA5722-8263-4E46-8B19-BBC2E2E8BED7}" presName="dummy1a" presStyleCnt="0"/>
      <dgm:spPr/>
    </dgm:pt>
    <dgm:pt modelId="{DAB65A3B-F8BF-4DD2-BD44-D460E28B8889}" type="pres">
      <dgm:prSet presAssocID="{6FAA5722-8263-4E46-8B19-BBC2E2E8BED7}" presName="dummy1b" presStyleCnt="0"/>
      <dgm:spPr/>
    </dgm:pt>
    <dgm:pt modelId="{0FD34357-D3D9-4B8F-BD7D-A1EE5DCFC1E2}" type="pres">
      <dgm:prSet presAssocID="{6FAA5722-8263-4E46-8B19-BBC2E2E8BED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F1016E-EEC0-4502-856B-90F60F26D5E0}" type="pres">
      <dgm:prSet presAssocID="{6FAA5722-8263-4E46-8B19-BBC2E2E8BED7}" presName="wedge2" presStyleLbl="node1" presStyleIdx="1" presStyleCnt="3"/>
      <dgm:spPr/>
      <dgm:t>
        <a:bodyPr/>
        <a:lstStyle/>
        <a:p>
          <a:endParaRPr lang="es-CL"/>
        </a:p>
      </dgm:t>
    </dgm:pt>
    <dgm:pt modelId="{DF1D1972-178F-4729-9D0F-7E2FFA4751AD}" type="pres">
      <dgm:prSet presAssocID="{6FAA5722-8263-4E46-8B19-BBC2E2E8BED7}" presName="dummy2a" presStyleCnt="0"/>
      <dgm:spPr/>
    </dgm:pt>
    <dgm:pt modelId="{97D79768-734F-4DCA-9359-1217DCC01BC0}" type="pres">
      <dgm:prSet presAssocID="{6FAA5722-8263-4E46-8B19-BBC2E2E8BED7}" presName="dummy2b" presStyleCnt="0"/>
      <dgm:spPr/>
    </dgm:pt>
    <dgm:pt modelId="{30285390-C804-4A2A-82D4-BAA808BABE45}" type="pres">
      <dgm:prSet presAssocID="{6FAA5722-8263-4E46-8B19-BBC2E2E8BED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63673C-658C-4061-99F3-0B1D43BD850D}" type="pres">
      <dgm:prSet presAssocID="{6FAA5722-8263-4E46-8B19-BBC2E2E8BED7}" presName="wedge3" presStyleLbl="node1" presStyleIdx="2" presStyleCnt="3"/>
      <dgm:spPr/>
      <dgm:t>
        <a:bodyPr/>
        <a:lstStyle/>
        <a:p>
          <a:endParaRPr lang="es-CL"/>
        </a:p>
      </dgm:t>
    </dgm:pt>
    <dgm:pt modelId="{2D5EBBAB-A6D0-4952-9955-0353A476B403}" type="pres">
      <dgm:prSet presAssocID="{6FAA5722-8263-4E46-8B19-BBC2E2E8BED7}" presName="dummy3a" presStyleCnt="0"/>
      <dgm:spPr/>
    </dgm:pt>
    <dgm:pt modelId="{EAE2FEF2-08F6-458E-BBD8-E155B49528F0}" type="pres">
      <dgm:prSet presAssocID="{6FAA5722-8263-4E46-8B19-BBC2E2E8BED7}" presName="dummy3b" presStyleCnt="0"/>
      <dgm:spPr/>
    </dgm:pt>
    <dgm:pt modelId="{2FC45737-B6CC-4033-9997-B1B6332C5B09}" type="pres">
      <dgm:prSet presAssocID="{6FAA5722-8263-4E46-8B19-BBC2E2E8BED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30ED8B-896E-40AA-84A2-2B7E6ECA3050}" type="pres">
      <dgm:prSet presAssocID="{472EBE0F-EDCE-4F52-8DD3-8F7CAA88CE69}" presName="arrowWedge1" presStyleLbl="fgSibTrans2D1" presStyleIdx="0" presStyleCnt="3"/>
      <dgm:spPr/>
    </dgm:pt>
    <dgm:pt modelId="{6CAA549B-5DDB-47C8-A4A2-4228A6ED0D36}" type="pres">
      <dgm:prSet presAssocID="{E7AB8E2D-5214-441E-A217-688EBFA5BFF0}" presName="arrowWedge2" presStyleLbl="fgSibTrans2D1" presStyleIdx="1" presStyleCnt="3"/>
      <dgm:spPr/>
    </dgm:pt>
    <dgm:pt modelId="{A6712EF5-7804-458F-9E4F-45273EB831F4}" type="pres">
      <dgm:prSet presAssocID="{9225B8DD-8D64-4CEA-A16F-59131A322BEA}" presName="arrowWedge3" presStyleLbl="fgSibTrans2D1" presStyleIdx="2" presStyleCnt="3"/>
      <dgm:spPr/>
    </dgm:pt>
  </dgm:ptLst>
  <dgm:cxnLst>
    <dgm:cxn modelId="{7C2237FC-D5B6-46DC-A581-8B250DB507DA}" srcId="{6FAA5722-8263-4E46-8B19-BBC2E2E8BED7}" destId="{FC0571C5-0C89-4493-A074-F280207C422A}" srcOrd="0" destOrd="0" parTransId="{09074B71-F369-4782-A0D5-D52244CF1AA5}" sibTransId="{472EBE0F-EDCE-4F52-8DD3-8F7CAA88CE69}"/>
    <dgm:cxn modelId="{BA57D574-F29A-4BD3-97E1-5EF52AAB13D9}" type="presOf" srcId="{744FEB88-D2ED-4454-B145-070FA151D668}" destId="{2FC45737-B6CC-4033-9997-B1B6332C5B09}" srcOrd="1" destOrd="0" presId="urn:microsoft.com/office/officeart/2005/8/layout/cycle8"/>
    <dgm:cxn modelId="{F9200B04-4148-43DE-A184-6055FAD634A6}" srcId="{6FAA5722-8263-4E46-8B19-BBC2E2E8BED7}" destId="{40FEF948-9C22-4667-8AA3-663096305E99}" srcOrd="1" destOrd="0" parTransId="{C4F0EE35-BD37-4A76-99B9-783222F65E32}" sibTransId="{E7AB8E2D-5214-441E-A217-688EBFA5BFF0}"/>
    <dgm:cxn modelId="{4741083C-B5BE-407F-9330-E180D77796D7}" type="presOf" srcId="{FC0571C5-0C89-4493-A074-F280207C422A}" destId="{9E8E6DBB-0071-4F0B-9CD8-116830401220}" srcOrd="0" destOrd="0" presId="urn:microsoft.com/office/officeart/2005/8/layout/cycle8"/>
    <dgm:cxn modelId="{5406A824-3CD0-4C43-AF12-802D0AFAC9FA}" type="presOf" srcId="{40FEF948-9C22-4667-8AA3-663096305E99}" destId="{30285390-C804-4A2A-82D4-BAA808BABE45}" srcOrd="1" destOrd="0" presId="urn:microsoft.com/office/officeart/2005/8/layout/cycle8"/>
    <dgm:cxn modelId="{EFE6C6BA-4CEF-4BD2-A7F6-83F592EAF0C5}" type="presOf" srcId="{744FEB88-D2ED-4454-B145-070FA151D668}" destId="{2063673C-658C-4061-99F3-0B1D43BD850D}" srcOrd="0" destOrd="0" presId="urn:microsoft.com/office/officeart/2005/8/layout/cycle8"/>
    <dgm:cxn modelId="{AB6100E2-C160-45DD-A21A-9D9147478455}" type="presOf" srcId="{FC0571C5-0C89-4493-A074-F280207C422A}" destId="{0FD34357-D3D9-4B8F-BD7D-A1EE5DCFC1E2}" srcOrd="1" destOrd="0" presId="urn:microsoft.com/office/officeart/2005/8/layout/cycle8"/>
    <dgm:cxn modelId="{A7B4E7FC-4857-438C-8656-9659085B8182}" type="presOf" srcId="{40FEF948-9C22-4667-8AA3-663096305E99}" destId="{90F1016E-EEC0-4502-856B-90F60F26D5E0}" srcOrd="0" destOrd="0" presId="urn:microsoft.com/office/officeart/2005/8/layout/cycle8"/>
    <dgm:cxn modelId="{8009A537-7564-4653-AC1A-57EDD3CB27DA}" srcId="{6FAA5722-8263-4E46-8B19-BBC2E2E8BED7}" destId="{744FEB88-D2ED-4454-B145-070FA151D668}" srcOrd="2" destOrd="0" parTransId="{996274FB-8AD2-41FA-9BDA-E082161B13BE}" sibTransId="{9225B8DD-8D64-4CEA-A16F-59131A322BEA}"/>
    <dgm:cxn modelId="{9E4C7285-131C-4F49-BBE6-A1545E9490A2}" type="presOf" srcId="{6FAA5722-8263-4E46-8B19-BBC2E2E8BED7}" destId="{5A1E108D-235A-409C-85CB-2AE0BC37046E}" srcOrd="0" destOrd="0" presId="urn:microsoft.com/office/officeart/2005/8/layout/cycle8"/>
    <dgm:cxn modelId="{DEA14202-931C-436C-9615-74ECE485BB2C}" type="presParOf" srcId="{5A1E108D-235A-409C-85CB-2AE0BC37046E}" destId="{9E8E6DBB-0071-4F0B-9CD8-116830401220}" srcOrd="0" destOrd="0" presId="urn:microsoft.com/office/officeart/2005/8/layout/cycle8"/>
    <dgm:cxn modelId="{9FB86F46-33A3-44DE-9BA1-2F1021B2628F}" type="presParOf" srcId="{5A1E108D-235A-409C-85CB-2AE0BC37046E}" destId="{AC85DC86-599E-4045-8161-759BABC61E66}" srcOrd="1" destOrd="0" presId="urn:microsoft.com/office/officeart/2005/8/layout/cycle8"/>
    <dgm:cxn modelId="{C291E76E-574E-41A4-98BA-311DF8B2CE26}" type="presParOf" srcId="{5A1E108D-235A-409C-85CB-2AE0BC37046E}" destId="{DAB65A3B-F8BF-4DD2-BD44-D460E28B8889}" srcOrd="2" destOrd="0" presId="urn:microsoft.com/office/officeart/2005/8/layout/cycle8"/>
    <dgm:cxn modelId="{C347BAB2-907E-4AC0-BEEA-119025910338}" type="presParOf" srcId="{5A1E108D-235A-409C-85CB-2AE0BC37046E}" destId="{0FD34357-D3D9-4B8F-BD7D-A1EE5DCFC1E2}" srcOrd="3" destOrd="0" presId="urn:microsoft.com/office/officeart/2005/8/layout/cycle8"/>
    <dgm:cxn modelId="{464363D8-20CE-464B-AE39-8C9433E808F5}" type="presParOf" srcId="{5A1E108D-235A-409C-85CB-2AE0BC37046E}" destId="{90F1016E-EEC0-4502-856B-90F60F26D5E0}" srcOrd="4" destOrd="0" presId="urn:microsoft.com/office/officeart/2005/8/layout/cycle8"/>
    <dgm:cxn modelId="{6E9886FD-E1E6-41CA-BA54-3272C93090C0}" type="presParOf" srcId="{5A1E108D-235A-409C-85CB-2AE0BC37046E}" destId="{DF1D1972-178F-4729-9D0F-7E2FFA4751AD}" srcOrd="5" destOrd="0" presId="urn:microsoft.com/office/officeart/2005/8/layout/cycle8"/>
    <dgm:cxn modelId="{BEFC71B7-5A90-4C13-98E9-F7EB22FA0AD1}" type="presParOf" srcId="{5A1E108D-235A-409C-85CB-2AE0BC37046E}" destId="{97D79768-734F-4DCA-9359-1217DCC01BC0}" srcOrd="6" destOrd="0" presId="urn:microsoft.com/office/officeart/2005/8/layout/cycle8"/>
    <dgm:cxn modelId="{45B6F9AF-E107-4D05-ACF1-1EA6CD6442C7}" type="presParOf" srcId="{5A1E108D-235A-409C-85CB-2AE0BC37046E}" destId="{30285390-C804-4A2A-82D4-BAA808BABE45}" srcOrd="7" destOrd="0" presId="urn:microsoft.com/office/officeart/2005/8/layout/cycle8"/>
    <dgm:cxn modelId="{039B5EEC-C400-4BBA-B3F8-C821D1F53257}" type="presParOf" srcId="{5A1E108D-235A-409C-85CB-2AE0BC37046E}" destId="{2063673C-658C-4061-99F3-0B1D43BD850D}" srcOrd="8" destOrd="0" presId="urn:microsoft.com/office/officeart/2005/8/layout/cycle8"/>
    <dgm:cxn modelId="{4ECA5D62-F496-4A0A-8C7A-CB3C3E2FB229}" type="presParOf" srcId="{5A1E108D-235A-409C-85CB-2AE0BC37046E}" destId="{2D5EBBAB-A6D0-4952-9955-0353A476B403}" srcOrd="9" destOrd="0" presId="urn:microsoft.com/office/officeart/2005/8/layout/cycle8"/>
    <dgm:cxn modelId="{605D72AA-E73C-40B5-91FD-7AB255945B15}" type="presParOf" srcId="{5A1E108D-235A-409C-85CB-2AE0BC37046E}" destId="{EAE2FEF2-08F6-458E-BBD8-E155B49528F0}" srcOrd="10" destOrd="0" presId="urn:microsoft.com/office/officeart/2005/8/layout/cycle8"/>
    <dgm:cxn modelId="{091DC950-FEA8-46DC-A4CA-6BAF9B2EF5E2}" type="presParOf" srcId="{5A1E108D-235A-409C-85CB-2AE0BC37046E}" destId="{2FC45737-B6CC-4033-9997-B1B6332C5B09}" srcOrd="11" destOrd="0" presId="urn:microsoft.com/office/officeart/2005/8/layout/cycle8"/>
    <dgm:cxn modelId="{2A1BFA26-005A-4557-B153-0625102226BA}" type="presParOf" srcId="{5A1E108D-235A-409C-85CB-2AE0BC37046E}" destId="{B030ED8B-896E-40AA-84A2-2B7E6ECA3050}" srcOrd="12" destOrd="0" presId="urn:microsoft.com/office/officeart/2005/8/layout/cycle8"/>
    <dgm:cxn modelId="{61384B3A-FA75-4017-BC0B-3A2F019B82F8}" type="presParOf" srcId="{5A1E108D-235A-409C-85CB-2AE0BC37046E}" destId="{6CAA549B-5DDB-47C8-A4A2-4228A6ED0D36}" srcOrd="13" destOrd="0" presId="urn:microsoft.com/office/officeart/2005/8/layout/cycle8"/>
    <dgm:cxn modelId="{1C5EAC07-FAA8-4CE0-B893-4DC28AE1932A}" type="presParOf" srcId="{5A1E108D-235A-409C-85CB-2AE0BC37046E}" destId="{A6712EF5-7804-458F-9E4F-45273EB831F4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8E6DBB-0071-4F0B-9CD8-116830401220}">
      <dsp:nvSpPr>
        <dsp:cNvPr id="0" name=""/>
        <dsp:cNvSpPr/>
      </dsp:nvSpPr>
      <dsp:spPr>
        <a:xfrm>
          <a:off x="1447839" y="316594"/>
          <a:ext cx="4091376" cy="409137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disponible en forma permanente</a:t>
          </a:r>
          <a:endParaRPr lang="es-CL" sz="15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604092" y="1183576"/>
        <a:ext cx="1461205" cy="1217671"/>
      </dsp:txXfrm>
    </dsp:sp>
    <dsp:sp modelId="{90F1016E-EEC0-4502-856B-90F60F26D5E0}">
      <dsp:nvSpPr>
        <dsp:cNvPr id="0" name=""/>
        <dsp:cNvSpPr/>
      </dsp:nvSpPr>
      <dsp:spPr>
        <a:xfrm>
          <a:off x="1363576" y="462715"/>
          <a:ext cx="4091376" cy="409137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618585"/>
                <a:satOff val="-14772"/>
                <a:lumOff val="-8040"/>
                <a:alphaOff val="0"/>
                <a:shade val="51000"/>
                <a:satMod val="130000"/>
              </a:schemeClr>
            </a:gs>
            <a:gs pos="80000">
              <a:schemeClr val="accent4">
                <a:hueOff val="618585"/>
                <a:satOff val="-14772"/>
                <a:lumOff val="-8040"/>
                <a:alphaOff val="0"/>
                <a:shade val="93000"/>
                <a:satMod val="130000"/>
              </a:schemeClr>
            </a:gs>
            <a:gs pos="100000">
              <a:schemeClr val="accent4">
                <a:hueOff val="618585"/>
                <a:satOff val="-14772"/>
                <a:lumOff val="-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de fácil acceso</a:t>
          </a:r>
          <a:endParaRPr lang="es-CL" sz="15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37714" y="3117239"/>
        <a:ext cx="2191808" cy="1071550"/>
      </dsp:txXfrm>
    </dsp:sp>
    <dsp:sp modelId="{2063673C-658C-4061-99F3-0B1D43BD850D}">
      <dsp:nvSpPr>
        <dsp:cNvPr id="0" name=""/>
        <dsp:cNvSpPr/>
      </dsp:nvSpPr>
      <dsp:spPr>
        <a:xfrm>
          <a:off x="1279314" y="316594"/>
          <a:ext cx="4091376" cy="409137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237169"/>
                <a:satOff val="-29544"/>
                <a:lumOff val="-16081"/>
                <a:alphaOff val="0"/>
                <a:shade val="51000"/>
                <a:satMod val="130000"/>
              </a:schemeClr>
            </a:gs>
            <a:gs pos="80000">
              <a:schemeClr val="accent4">
                <a:hueOff val="1237169"/>
                <a:satOff val="-29544"/>
                <a:lumOff val="-16081"/>
                <a:alphaOff val="0"/>
                <a:shade val="93000"/>
                <a:satMod val="130000"/>
              </a:schemeClr>
            </a:gs>
            <a:gs pos="100000">
              <a:schemeClr val="accent4">
                <a:hueOff val="1237169"/>
                <a:satOff val="-29544"/>
                <a:lumOff val="-16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actualizada mensualmente</a:t>
          </a:r>
          <a:endParaRPr lang="es-CL" sz="15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753231" y="1183576"/>
        <a:ext cx="1461205" cy="1217671"/>
      </dsp:txXfrm>
    </dsp:sp>
    <dsp:sp modelId="{B030ED8B-896E-40AA-84A2-2B7E6ECA3050}">
      <dsp:nvSpPr>
        <dsp:cNvPr id="0" name=""/>
        <dsp:cNvSpPr/>
      </dsp:nvSpPr>
      <dsp:spPr>
        <a:xfrm>
          <a:off x="1194901" y="63318"/>
          <a:ext cx="4597927" cy="45979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A549B-5DDB-47C8-A4A2-4228A6ED0D36}">
      <dsp:nvSpPr>
        <dsp:cNvPr id="0" name=""/>
        <dsp:cNvSpPr/>
      </dsp:nvSpPr>
      <dsp:spPr>
        <a:xfrm>
          <a:off x="1110301" y="209180"/>
          <a:ext cx="4597927" cy="45979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618585"/>
            <a:satOff val="-14772"/>
            <a:lumOff val="-80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12EF5-7804-458F-9E4F-45273EB831F4}">
      <dsp:nvSpPr>
        <dsp:cNvPr id="0" name=""/>
        <dsp:cNvSpPr/>
      </dsp:nvSpPr>
      <dsp:spPr>
        <a:xfrm>
          <a:off x="1025700" y="63318"/>
          <a:ext cx="4597927" cy="45979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8E6DBB-0071-4F0B-9CD8-116830401220}">
      <dsp:nvSpPr>
        <dsp:cNvPr id="0" name=""/>
        <dsp:cNvSpPr/>
      </dsp:nvSpPr>
      <dsp:spPr>
        <a:xfrm>
          <a:off x="1001280" y="143947"/>
          <a:ext cx="1860245" cy="186024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disponible en forma permanente</a:t>
          </a:r>
          <a:endParaRPr lang="es-CL" sz="7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981674" y="538142"/>
        <a:ext cx="664373" cy="553644"/>
      </dsp:txXfrm>
    </dsp:sp>
    <dsp:sp modelId="{90F1016E-EEC0-4502-856B-90F60F26D5E0}">
      <dsp:nvSpPr>
        <dsp:cNvPr id="0" name=""/>
        <dsp:cNvSpPr/>
      </dsp:nvSpPr>
      <dsp:spPr>
        <a:xfrm>
          <a:off x="962968" y="210384"/>
          <a:ext cx="1860245" cy="186024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618585"/>
                <a:satOff val="-14772"/>
                <a:lumOff val="-8040"/>
                <a:alphaOff val="0"/>
                <a:shade val="51000"/>
                <a:satMod val="130000"/>
              </a:schemeClr>
            </a:gs>
            <a:gs pos="80000">
              <a:schemeClr val="accent4">
                <a:hueOff val="618585"/>
                <a:satOff val="-14772"/>
                <a:lumOff val="-8040"/>
                <a:alphaOff val="0"/>
                <a:shade val="93000"/>
                <a:satMod val="130000"/>
              </a:schemeClr>
            </a:gs>
            <a:gs pos="100000">
              <a:schemeClr val="accent4">
                <a:hueOff val="618585"/>
                <a:satOff val="-14772"/>
                <a:lumOff val="-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de fácil acceso</a:t>
          </a:r>
          <a:endParaRPr lang="es-CL" sz="7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05883" y="1417329"/>
        <a:ext cx="996560" cy="487207"/>
      </dsp:txXfrm>
    </dsp:sp>
    <dsp:sp modelId="{2063673C-658C-4061-99F3-0B1D43BD850D}">
      <dsp:nvSpPr>
        <dsp:cNvPr id="0" name=""/>
        <dsp:cNvSpPr/>
      </dsp:nvSpPr>
      <dsp:spPr>
        <a:xfrm>
          <a:off x="924656" y="143947"/>
          <a:ext cx="1860245" cy="186024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237169"/>
                <a:satOff val="-29544"/>
                <a:lumOff val="-16081"/>
                <a:alphaOff val="0"/>
                <a:shade val="51000"/>
                <a:satMod val="130000"/>
              </a:schemeClr>
            </a:gs>
            <a:gs pos="80000">
              <a:schemeClr val="accent4">
                <a:hueOff val="1237169"/>
                <a:satOff val="-29544"/>
                <a:lumOff val="-16081"/>
                <a:alphaOff val="0"/>
                <a:shade val="93000"/>
                <a:satMod val="130000"/>
              </a:schemeClr>
            </a:gs>
            <a:gs pos="100000">
              <a:schemeClr val="accent4">
                <a:hueOff val="1237169"/>
                <a:satOff val="-29544"/>
                <a:lumOff val="-16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Información actualizada mensualmente</a:t>
          </a:r>
          <a:endParaRPr lang="es-CL" sz="7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40134" y="538142"/>
        <a:ext cx="664373" cy="553644"/>
      </dsp:txXfrm>
    </dsp:sp>
    <dsp:sp modelId="{B030ED8B-896E-40AA-84A2-2B7E6ECA3050}">
      <dsp:nvSpPr>
        <dsp:cNvPr id="0" name=""/>
        <dsp:cNvSpPr/>
      </dsp:nvSpPr>
      <dsp:spPr>
        <a:xfrm>
          <a:off x="886275" y="28789"/>
          <a:ext cx="2090561" cy="20905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A549B-5DDB-47C8-A4A2-4228A6ED0D36}">
      <dsp:nvSpPr>
        <dsp:cNvPr id="0" name=""/>
        <dsp:cNvSpPr/>
      </dsp:nvSpPr>
      <dsp:spPr>
        <a:xfrm>
          <a:off x="847810" y="95109"/>
          <a:ext cx="2090561" cy="20905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618585"/>
            <a:satOff val="-14772"/>
            <a:lumOff val="-80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12EF5-7804-458F-9E4F-45273EB831F4}">
      <dsp:nvSpPr>
        <dsp:cNvPr id="0" name=""/>
        <dsp:cNvSpPr/>
      </dsp:nvSpPr>
      <dsp:spPr>
        <a:xfrm>
          <a:off x="809344" y="28789"/>
          <a:ext cx="2090561" cy="20905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15433B-5EA9-4CDA-9577-EABB1AB79D35}" type="datetimeFigureOut">
              <a:rPr lang="es-CL" smtClean="0"/>
              <a:pPr/>
              <a:t>23-01-2014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B84E29-4609-4404-B373-F1C3C1B24E5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20D1-CC28-4531-9751-572FFB546F10}" type="datetimeFigureOut">
              <a:rPr lang="es-CL" smtClean="0"/>
              <a:pPr/>
              <a:t>23-01-2014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A1FB9-2133-4274-A1DB-1B9CF8ACA14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C1CF-4DB5-4B22-B0E5-0609ACF02C22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1FB9-2133-4274-A1DB-1B9CF8ACA143}" type="slidenum">
              <a:rPr lang="es-CL" smtClean="0"/>
              <a:pPr/>
              <a:t>27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C1CF-4DB5-4B22-B0E5-0609ACF02C22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C1CF-4DB5-4B22-B0E5-0609ACF02C22}" type="slidenum">
              <a:rPr lang="es-ES" smtClean="0">
                <a:solidFill>
                  <a:prstClr val="black"/>
                </a:solidFill>
              </a:rPr>
              <a:pPr/>
              <a:t>39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C1CF-4DB5-4B22-B0E5-0609ACF02C22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C1CF-4DB5-4B22-B0E5-0609ACF02C22}" type="slidenum">
              <a:rPr lang="es-ES" smtClean="0">
                <a:solidFill>
                  <a:prstClr val="black"/>
                </a:solidFill>
              </a:rPr>
              <a:pPr/>
              <a:t>55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C1CF-4DB5-4B22-B0E5-0609ACF02C22}" type="slidenum">
              <a:rPr lang="es-ES" smtClean="0">
                <a:solidFill>
                  <a:prstClr val="black"/>
                </a:solidFill>
              </a:rPr>
              <a:pPr/>
              <a:t>67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1FB9-2133-4274-A1DB-1B9CF8ACA143}" type="slidenum">
              <a:rPr lang="es-CL" smtClean="0"/>
              <a:pPr/>
              <a:t>69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AACA-1F6D-43BA-81FD-D9A11A6EC27E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011-C584-4433-B91B-BC88779AF6E5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174A-036C-4434-94EF-BDC4DD9BB3C3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AACA-1F6D-43BA-81FD-D9A11A6EC27E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66B8-3389-4CC0-9CD5-53DF99BF1AF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1AC1-4E81-42A1-8C96-2AE3E912618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1049-F7E8-44D5-AD17-782A598C569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FDF0-D6E3-4E71-A04E-945AB705470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347E-1FC6-4D0C-B972-769823AAEB4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1CF-B0C0-416E-8EEC-91CD53134B5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AB9F-A758-4CF3-9650-B2E5FB99581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66B8-3389-4CC0-9CD5-53DF99BF1AF0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360-1585-4315-86D7-610FFDA14B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011-C584-4433-B91B-BC88779AF6E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174A-036C-4434-94EF-BDC4DD9BB3C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1AC1-4E81-42A1-8C96-2AE3E9126189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1049-F7E8-44D5-AD17-782A598C5694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FDF0-D6E3-4E71-A04E-945AB7054707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347E-1FC6-4D0C-B972-769823AAEB4A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1CF-B0C0-416E-8EEC-91CD53134B53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AB9F-A758-4CF3-9650-B2E5FB99581F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360-1585-4315-86D7-610FFDA14B40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8530-BDD8-456B-82DA-49AEBC4DB35B}" type="datetime1">
              <a:rPr lang="es-CL" smtClean="0"/>
              <a:pPr/>
              <a:t>23-01-2014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8530-BDD8-456B-82DA-49AEBC4DB35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23-01-2014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43174" y="571501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6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14480" y="2522047"/>
            <a:ext cx="7000924" cy="163121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spc="-150" dirty="0" smtClean="0">
                <a:solidFill>
                  <a:srgbClr val="17365D"/>
                </a:solidFill>
                <a:latin typeface="Century Gothic" pitchFamily="34" charset="0"/>
              </a:rPr>
              <a:t>Evaluación del Cumplimiento en Transparencia Activa 2013</a:t>
            </a:r>
            <a:endParaRPr lang="es-CL" sz="4000" b="1" spc="-150" dirty="0" smtClean="0">
              <a:solidFill>
                <a:srgbClr val="17365D"/>
              </a:solidFill>
              <a:latin typeface="Century Gothic" pitchFamily="34" charset="0"/>
            </a:endParaRPr>
          </a:p>
          <a:p>
            <a:pPr algn="ctr"/>
            <a:r>
              <a:rPr lang="es-ES" sz="2000" b="1" spc="-150" dirty="0" smtClean="0">
                <a:solidFill>
                  <a:srgbClr val="17365D"/>
                </a:solidFill>
                <a:latin typeface="Century Gothic" pitchFamily="34" charset="0"/>
              </a:rPr>
              <a:t>Organismos de la Administración Central</a:t>
            </a:r>
          </a:p>
        </p:txBody>
      </p:sp>
      <p:pic>
        <p:nvPicPr>
          <p:cNvPr id="15" name="Picture 2" descr="C:\Documents and Settings\shormazabal\Mis documentos\Downloads\Ok-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07733"/>
            <a:ext cx="1571604" cy="1571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Fiscalización Focalizada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4282" y="1323827"/>
            <a:ext cx="6589966" cy="196977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Trámites</a:t>
            </a:r>
          </a:p>
          <a:p>
            <a:pPr algn="just"/>
            <a:r>
              <a:rPr lang="es-ES" sz="1600" dirty="0" err="1" smtClean="0">
                <a:solidFill>
                  <a:schemeClr val="accent1"/>
                </a:solidFill>
              </a:rPr>
              <a:t>SERVIUs</a:t>
            </a:r>
            <a:r>
              <a:rPr lang="es-ES" sz="1600" dirty="0" smtClean="0">
                <a:solidFill>
                  <a:schemeClr val="accent1"/>
                </a:solidFill>
              </a:rPr>
              <a:t> (15): </a:t>
            </a:r>
            <a:r>
              <a:rPr lang="es-ES" sz="1400" dirty="0" smtClean="0"/>
              <a:t>Solicitud de Rotura y Reposición de Pavimentos.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1600" dirty="0" err="1" smtClean="0">
                <a:solidFill>
                  <a:schemeClr val="accent1"/>
                </a:solidFill>
              </a:rPr>
              <a:t>GOREs</a:t>
            </a:r>
            <a:r>
              <a:rPr lang="es-ES" sz="1600" dirty="0" smtClean="0">
                <a:solidFill>
                  <a:schemeClr val="accent1"/>
                </a:solidFill>
              </a:rPr>
              <a:t> (15):</a:t>
            </a:r>
            <a:r>
              <a:rPr lang="es-ES" sz="1600" dirty="0" smtClean="0"/>
              <a:t> </a:t>
            </a:r>
            <a:r>
              <a:rPr lang="es-ES" sz="1400" dirty="0" smtClean="0"/>
              <a:t>Postulación a Fondos </a:t>
            </a:r>
            <a:r>
              <a:rPr lang="es-ES" sz="1400" dirty="0" err="1" smtClean="0"/>
              <a:t>Concursables</a:t>
            </a:r>
            <a:r>
              <a:rPr lang="es-ES" sz="1400" dirty="0" smtClean="0"/>
              <a:t> FNDR de actividades deportivas, culturales, y de Seguridad Ciudadana.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1600" dirty="0" smtClean="0">
                <a:solidFill>
                  <a:schemeClr val="accent1"/>
                </a:solidFill>
              </a:rPr>
              <a:t>Gob. Provinciales (53): </a:t>
            </a:r>
            <a:r>
              <a:rPr lang="es-ES" sz="1400" dirty="0" smtClean="0"/>
              <a:t>Permiso de Trabajo para Turista o Prórroga Visa de Turista.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1600" dirty="0" smtClean="0">
                <a:solidFill>
                  <a:schemeClr val="accent1"/>
                </a:solidFill>
              </a:rPr>
              <a:t>Intendencias (15): </a:t>
            </a:r>
            <a:r>
              <a:rPr lang="es-ES" sz="1400" dirty="0" smtClean="0"/>
              <a:t>Autorización para Rifas, Sorteos y Colectas Públicas </a:t>
            </a:r>
          </a:p>
        </p:txBody>
      </p:sp>
      <p:pic>
        <p:nvPicPr>
          <p:cNvPr id="9" name="Picture 2" descr="http://spanishpmo.com/wp-content/uploads/2009/05/Focalizacion%20exte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323827"/>
            <a:ext cx="1838008" cy="4605503"/>
          </a:xfrm>
          <a:prstGeom prst="rect">
            <a:avLst/>
          </a:prstGeom>
          <a:noFill/>
        </p:spPr>
      </p:pic>
      <p:pic>
        <p:nvPicPr>
          <p:cNvPr id="2050" name="Picture 2" descr="C:\Documents and Settings\shormazabal\Mis documentos\Downloads\trámi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2259798" cy="1506532"/>
          </a:xfrm>
          <a:prstGeom prst="rect">
            <a:avLst/>
          </a:prstGeom>
          <a:noFill/>
        </p:spPr>
      </p:pic>
      <p:sp>
        <p:nvSpPr>
          <p:cNvPr id="17" name="16 Elipse"/>
          <p:cNvSpPr/>
          <p:nvPr/>
        </p:nvSpPr>
        <p:spPr>
          <a:xfrm>
            <a:off x="2500298" y="3310064"/>
            <a:ext cx="150019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2 </a:t>
            </a:r>
            <a:r>
              <a:rPr lang="es-ES" sz="1400" dirty="0" err="1" smtClean="0"/>
              <a:t>SERVIUs</a:t>
            </a:r>
            <a:r>
              <a:rPr lang="es-ES" sz="1400" dirty="0" smtClean="0"/>
              <a:t> publica información incompleta </a:t>
            </a:r>
            <a:endParaRPr lang="es-CL" sz="1400" dirty="0"/>
          </a:p>
        </p:txBody>
      </p:sp>
      <p:sp>
        <p:nvSpPr>
          <p:cNvPr id="18" name="17 Elipse"/>
          <p:cNvSpPr/>
          <p:nvPr/>
        </p:nvSpPr>
        <p:spPr>
          <a:xfrm>
            <a:off x="2643174" y="5310328"/>
            <a:ext cx="150019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4 GORES publica información </a:t>
            </a:r>
            <a:r>
              <a:rPr lang="es-ES" sz="1400" dirty="0" err="1" smtClean="0"/>
              <a:t>incomplet</a:t>
            </a:r>
            <a:endParaRPr lang="es-CL" sz="1400" dirty="0"/>
          </a:p>
        </p:txBody>
      </p:sp>
      <p:sp>
        <p:nvSpPr>
          <p:cNvPr id="19" name="18 Elipse"/>
          <p:cNvSpPr/>
          <p:nvPr/>
        </p:nvSpPr>
        <p:spPr>
          <a:xfrm>
            <a:off x="4357686" y="3366112"/>
            <a:ext cx="157163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11 Gob. Provinciales publica información incompleta</a:t>
            </a:r>
            <a:endParaRPr lang="es-CL" sz="1400" dirty="0"/>
          </a:p>
        </p:txBody>
      </p:sp>
      <p:sp>
        <p:nvSpPr>
          <p:cNvPr id="20" name="19 Elipse"/>
          <p:cNvSpPr/>
          <p:nvPr/>
        </p:nvSpPr>
        <p:spPr>
          <a:xfrm>
            <a:off x="4357686" y="4738824"/>
            <a:ext cx="171451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Intendencia de la Región de Aysén no publica la información</a:t>
            </a:r>
            <a:endParaRPr lang="es-CL" sz="1300" dirty="0"/>
          </a:p>
        </p:txBody>
      </p:sp>
      <p:cxnSp>
        <p:nvCxnSpPr>
          <p:cNvPr id="22" name="21 Conector recto"/>
          <p:cNvCxnSpPr>
            <a:endCxn id="17" idx="4"/>
          </p:cNvCxnSpPr>
          <p:nvPr/>
        </p:nvCxnSpPr>
        <p:spPr>
          <a:xfrm flipV="1">
            <a:off x="2474080" y="4453072"/>
            <a:ext cx="776317" cy="538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endCxn id="19" idx="3"/>
          </p:cNvCxnSpPr>
          <p:nvPr/>
        </p:nvCxnSpPr>
        <p:spPr>
          <a:xfrm flipV="1">
            <a:off x="2474080" y="4341730"/>
            <a:ext cx="2113767" cy="70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20" idx="2"/>
          </p:cNvCxnSpPr>
          <p:nvPr/>
        </p:nvCxnSpPr>
        <p:spPr>
          <a:xfrm>
            <a:off x="2474080" y="4992024"/>
            <a:ext cx="1883606" cy="46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474080" y="4992024"/>
            <a:ext cx="454846" cy="6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Fiscalización Focalizada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99768" y="1857364"/>
            <a:ext cx="50203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Trámites</a:t>
            </a:r>
            <a:r>
              <a:rPr lang="es-ES" sz="2000" b="1" dirty="0" smtClean="0">
                <a:solidFill>
                  <a:schemeClr val="accent1"/>
                </a:solidFill>
              </a:rPr>
              <a:t>  </a:t>
            </a:r>
            <a:endParaRPr lang="es-ES" sz="1400" dirty="0" smtClean="0"/>
          </a:p>
        </p:txBody>
      </p:sp>
      <p:pic>
        <p:nvPicPr>
          <p:cNvPr id="9" name="Picture 2" descr="http://spanishpmo.com/wp-content/uploads/2009/05/Focalizacion%20exte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920" y="1323827"/>
            <a:ext cx="2488360" cy="4605503"/>
          </a:xfrm>
          <a:prstGeom prst="rect">
            <a:avLst/>
          </a:prstGeom>
          <a:noFill/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14282" y="2290435"/>
          <a:ext cx="500579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624"/>
                <a:gridCol w="2039624"/>
                <a:gridCol w="926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Instituciones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2013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SERVIUs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96,00%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97,93%</a:t>
                      </a:r>
                      <a:endParaRPr lang="es-C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GOREs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45,93%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84,44%</a:t>
                      </a:r>
                      <a:endParaRPr lang="es-C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Gobernaciones</a:t>
                      </a:r>
                      <a:r>
                        <a:rPr lang="es-ES" baseline="0" dirty="0" smtClean="0"/>
                        <a:t> Provinciales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97,69%</a:t>
                      </a:r>
                      <a:endParaRPr lang="es-C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Intendencias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99,26%</a:t>
                      </a:r>
                      <a:endParaRPr lang="es-CL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Fiscalización Focalizada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2050" name="Picture 2" descr="http://spanishpmo.com/wp-content/uploads/2009/05/Focalizacion%20exte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85860"/>
            <a:ext cx="2198048" cy="460550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42844" y="1285860"/>
            <a:ext cx="6373372" cy="13234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Subsidios y Beneficios</a:t>
            </a:r>
          </a:p>
          <a:p>
            <a:pPr algn="just"/>
            <a:r>
              <a:rPr lang="es-ES" sz="1600" dirty="0" err="1" smtClean="0">
                <a:solidFill>
                  <a:schemeClr val="accent1"/>
                </a:solidFill>
              </a:rPr>
              <a:t>SERVIUs</a:t>
            </a:r>
            <a:r>
              <a:rPr lang="es-ES" sz="1600" dirty="0" smtClean="0">
                <a:solidFill>
                  <a:schemeClr val="accent1"/>
                </a:solidFill>
              </a:rPr>
              <a:t> (15): </a:t>
            </a:r>
            <a:r>
              <a:rPr lang="es-ES" sz="1400" dirty="0" smtClean="0"/>
              <a:t>Alzamiento de Prohibición o Nombre similar y Nómina Beneficiados Programa Fondo Solidario de Vivienda D.S. 174.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sz="1600" dirty="0" smtClean="0">
                <a:solidFill>
                  <a:schemeClr val="accent1"/>
                </a:solidFill>
              </a:rPr>
              <a:t>Gob. Provinciales(53) e Intendencias (15): </a:t>
            </a:r>
            <a:r>
              <a:rPr lang="es-ES" sz="1400" dirty="0" smtClean="0"/>
              <a:t>Fondo ORASMI 2013.</a:t>
            </a:r>
          </a:p>
        </p:txBody>
      </p:sp>
      <p:pic>
        <p:nvPicPr>
          <p:cNvPr id="1026" name="Picture 2" descr="C:\Documents and Settings\shormazabal\Mis documentos\Downloads\benefic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2500298" cy="2500299"/>
          </a:xfrm>
          <a:prstGeom prst="rect">
            <a:avLst/>
          </a:prstGeom>
          <a:noFill/>
        </p:spPr>
      </p:pic>
      <p:sp>
        <p:nvSpPr>
          <p:cNvPr id="12" name="11 Elipse"/>
          <p:cNvSpPr/>
          <p:nvPr/>
        </p:nvSpPr>
        <p:spPr>
          <a:xfrm>
            <a:off x="3144380" y="2780928"/>
            <a:ext cx="17876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Todos los </a:t>
            </a:r>
            <a:r>
              <a:rPr lang="es-ES" sz="1400" dirty="0" err="1" smtClean="0"/>
              <a:t>SERVIUs</a:t>
            </a:r>
            <a:r>
              <a:rPr lang="es-ES" sz="1400" dirty="0" smtClean="0"/>
              <a:t> e Intendencias publican la información</a:t>
            </a:r>
            <a:endParaRPr lang="es-CL" sz="1400" dirty="0"/>
          </a:p>
        </p:txBody>
      </p:sp>
      <p:sp>
        <p:nvSpPr>
          <p:cNvPr id="14" name="13 Elipse"/>
          <p:cNvSpPr/>
          <p:nvPr/>
        </p:nvSpPr>
        <p:spPr>
          <a:xfrm>
            <a:off x="3216388" y="4592528"/>
            <a:ext cx="171565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Sólo 4 Gob. Provinciales publican información incompleta</a:t>
            </a:r>
            <a:endParaRPr lang="es-CL" sz="1400" dirty="0"/>
          </a:p>
        </p:txBody>
      </p:sp>
      <p:cxnSp>
        <p:nvCxnSpPr>
          <p:cNvPr id="16" name="15 Conector recto"/>
          <p:cNvCxnSpPr>
            <a:stCxn id="1026" idx="3"/>
            <a:endCxn id="12" idx="4"/>
          </p:cNvCxnSpPr>
          <p:nvPr/>
        </p:nvCxnSpPr>
        <p:spPr>
          <a:xfrm flipV="1">
            <a:off x="2500298" y="4209688"/>
            <a:ext cx="1537912" cy="25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026" idx="3"/>
            <a:endCxn id="14" idx="2"/>
          </p:cNvCxnSpPr>
          <p:nvPr/>
        </p:nvCxnSpPr>
        <p:spPr>
          <a:xfrm>
            <a:off x="2500298" y="4464836"/>
            <a:ext cx="716090" cy="842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Fiscalización Focalizada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2050" name="Picture 2" descr="http://spanishpmo.com/wp-content/uploads/2009/05/Focalizacion%20exte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920" y="1285860"/>
            <a:ext cx="2488360" cy="4605503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199768" y="1857364"/>
            <a:ext cx="50203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</a:rPr>
              <a:t>Subsidios y Beneficios</a:t>
            </a:r>
            <a:endParaRPr lang="es-ES" sz="1400" dirty="0" smtClean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14282" y="2290435"/>
          <a:ext cx="496763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77"/>
                <a:gridCol w="2024077"/>
                <a:gridCol w="919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Instituciones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2013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SERVIUs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98,84%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C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Gobernaciones</a:t>
                      </a:r>
                      <a:r>
                        <a:rPr lang="es-ES" baseline="0" dirty="0" smtClean="0"/>
                        <a:t> Provinciales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98,24%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99,16%</a:t>
                      </a:r>
                      <a:endParaRPr lang="es-C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Intendencias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CL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Buenas Prácticas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428596" y="150017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dirty="0" smtClean="0">
                <a:solidFill>
                  <a:schemeClr val="tx2"/>
                </a:solidFill>
                <a:latin typeface="Calibri" pitchFamily="34" charset="0"/>
              </a:rPr>
              <a:t>La publicación de la información en los formatos exigidos en la normativa vigente, representa el cumplimiento base sobre el cual los organismos deben publicitar su información.</a:t>
            </a:r>
          </a:p>
          <a:p>
            <a:pPr marL="361950" lvl="0" indent="-36195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endParaRPr lang="es-CL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1950" lvl="0" indent="-36195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dirty="0" smtClean="0">
                <a:solidFill>
                  <a:schemeClr val="tx2"/>
                </a:solidFill>
                <a:latin typeface="Calibri" pitchFamily="34" charset="0"/>
              </a:rPr>
              <a:t>En 4 años de trabajo conjunto se ha llegado a un nivel de madurez.</a:t>
            </a:r>
          </a:p>
          <a:p>
            <a:pPr marL="762000" marR="0" lvl="1" indent="-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  <a:defRPr/>
            </a:pPr>
            <a:endParaRPr kumimoji="0" lang="es-C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  <a:defRPr/>
            </a:pPr>
            <a:r>
              <a:rPr kumimoji="0" lang="es-CL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</a:t>
            </a:r>
            <a:r>
              <a:rPr kumimoji="0" lang="es-CL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debe avanzar en Buenas Prácticas</a:t>
            </a:r>
            <a:endParaRPr kumimoji="0" lang="es-CL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Incorporar, en el banner de Transparencia Activa, información adicional propia del organismo y relevante para sus usuarios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Publicar declaraciones de patrimonio e intereses de los Jefes de Servicio y otros funcionarios obligados a realizarlas.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Auditorías Internas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Gastos de Representación y Dietas de las autoridades.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Viáticos y sueldos líquidos</a:t>
            </a:r>
          </a:p>
          <a:p>
            <a:pPr marL="762000" marR="0" lvl="1" indent="-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  <a:defRPr/>
            </a:pPr>
            <a:endParaRPr kumimoji="0" lang="es-C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62000" marR="0" lvl="1" indent="-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None/>
              <a:tabLst>
                <a:tab pos="358775" algn="l"/>
                <a:tab pos="2416175" algn="l"/>
                <a:tab pos="2601913" algn="l"/>
              </a:tabLst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Buenas Prácticas Observadas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342928" y="1087564"/>
            <a:ext cx="8229600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Información Adicional: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322 organismos incluyen Información sobre la Ley de Transparencia.</a:t>
            </a: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Diario Oficial: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72 informan actos anteriores a la vigencia de la Ley de Transparencia.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44 presentan norma actualizada.</a:t>
            </a: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Estructura Organizacional: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44 tienen organigrama interactivo.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65 indican nombre de la autoridad.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201 publican facultades que están en norma rango inferior.</a:t>
            </a: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Declaración de Patrimonio e Intereses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291 informan la declaración de Jefes de Servicio.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Auditorías Internas</a:t>
            </a:r>
            <a:endParaRPr kumimoji="0" lang="es-C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10 incluyen auditorías internas.</a:t>
            </a: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  <a:defRPr/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Sueldos Líquidos</a:t>
            </a:r>
            <a:endParaRPr lang="es-CL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3 presentan las remuneraciones líquidas.</a:t>
            </a: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  <a:defRPr/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Gastos de Representación</a:t>
            </a:r>
            <a:endParaRPr lang="es-CL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6 publican esta información.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kumimoji="0" lang="es-C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6200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None/>
              <a:tabLst>
                <a:tab pos="358775" algn="l"/>
                <a:tab pos="2416175" algn="l"/>
                <a:tab pos="2601913" algn="l"/>
              </a:tabLst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Organismos con Buenas Prácticas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342928" y="1357298"/>
            <a:ext cx="8229600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Publican Auditorías Internas:		              </a:t>
            </a:r>
            <a:r>
              <a:rPr lang="es-CL" b="1" dirty="0" smtClean="0">
                <a:solidFill>
                  <a:schemeClr val="tx2"/>
                </a:solidFill>
                <a:latin typeface="Calibri" pitchFamily="34" charset="0"/>
              </a:rPr>
              <a:t>PUNTAJE</a:t>
            </a:r>
            <a:endParaRPr lang="es-CL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Chile Valora						:100,00%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CENABAST						:98,22%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Subsecretaría de Pesca					:97,80%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CORFO						:97,80%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Servicio de Salud de Valdivia			:95,11%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Superintendencia de Seguridad Social		: 93,95%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H. de Puerto Montt						: 93,34%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Subsecretaría de Previsión Social			: 91,35%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Corporación Nacional Forestal (CORFO)		: 86,82%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H. Dr. Mauricio </a:t>
            </a:r>
            <a:r>
              <a:rPr lang="es-ES" sz="1500" dirty="0" err="1" smtClean="0">
                <a:solidFill>
                  <a:schemeClr val="tx2"/>
                </a:solidFill>
                <a:latin typeface="Calibri" pitchFamily="34" charset="0"/>
              </a:rPr>
              <a:t>Heyermann</a:t>
            </a: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 de Angol			: 84,83%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ES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Publican Sueldos Líquidos: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Gobierno Regional Región del Libertador Bernardo O´Higgins	: 84,76%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Servicio de Registro Civil e Identificación		: 96,73% 	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Servicio de Salud de Iquique			: 99,72% 	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Organismos con Buenas Prácticas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342928" y="1357298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Publican Gastos de Representación:</a:t>
            </a:r>
          </a:p>
          <a:p>
            <a:pPr marL="361950" lvl="0" indent="-36195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endParaRPr lang="es-CL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Dirección de Compras y Contratación Pública	 :100,00%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Dirección Nacional de Fronteras y Límites	 :100,00%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Consejo de Defensa del Estado 		 : 100,00% 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Comisión Nacional de Energía 		 :  99,53% 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Instituto de Seguridad Laboral 		 :  97,48% 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Gobernación Provincial de </a:t>
            </a:r>
            <a:r>
              <a:rPr lang="es-ES" sz="1500" dirty="0" err="1" smtClean="0">
                <a:solidFill>
                  <a:schemeClr val="tx2"/>
                </a:solidFill>
                <a:latin typeface="Calibri" pitchFamily="34" charset="0"/>
              </a:rPr>
              <a:t>Palena</a:t>
            </a: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 		 :  94,54% </a:t>
            </a: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endParaRPr lang="es-ES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kumimoji="0" lang="es-C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62000" marR="0" lvl="1" indent="-3619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None/>
              <a:tabLst>
                <a:tab pos="358775" algn="l"/>
                <a:tab pos="2416175" algn="l"/>
                <a:tab pos="2601913" algn="l"/>
              </a:tabLst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32040" y="48499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USABILIDAD</a:t>
            </a:r>
            <a:endParaRPr lang="es-CL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7" name="Picture 2" descr="http://comunidad.icemd.com/usabilidad-web-pu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663247" cy="26867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Beneficios de la Transparencia Activa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968180" y="1285860"/>
          <a:ext cx="6818530" cy="487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3536"/>
          </a:xfrm>
        </p:spPr>
        <p:txBody>
          <a:bodyPr>
            <a:noAutofit/>
          </a:bodyPr>
          <a:lstStyle/>
          <a:p>
            <a:pPr marL="361950" indent="-361950"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Objetivo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ES" sz="1500" dirty="0" smtClean="0">
                <a:solidFill>
                  <a:schemeClr val="tx2"/>
                </a:solidFill>
                <a:latin typeface="Calibri" pitchFamily="34" charset="0"/>
              </a:rPr>
              <a:t>Verificar el cumplimiento del Título III de la Ley de Transparencia de la Función Pública y de Acceso a la Información de la Administración del Estado, aprobada por el artículo 1° de la Ley N° 20.285, de 2008, del artículo 51 de su reglamento y las Instrucciones Generales N° 4, 7, 8 y 9 del Consejo para la Transparencia.</a:t>
            </a:r>
          </a:p>
          <a:p>
            <a:pPr marL="361950" indent="-361950"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Alcances</a:t>
            </a:r>
            <a:r>
              <a:rPr lang="es-CL" sz="16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Existencia y operatividad de los vínculos a todas las materias exigidas por la Ley de Transparencia.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Actualización de la Información dentro de los 10 primeros días hábiles del mes.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En materias que incluyen distintas tipologías o categorías, como Actos y Resoluciones que tenga Efectos sobre Terceros y Subsidios , se selecciona una de ellas y se especifica su revisión en los informes. Pueden seleccionarse distintas categorías en distintos procesos.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Control de consistencia con otras bases de datos (auditorías publicadas en sitio web Contraloría General de la República).</a:t>
            </a:r>
          </a:p>
          <a:p>
            <a:pPr marL="762000" lvl="1" indent="-361950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762000" lvl="1" indent="-361950">
              <a:buClr>
                <a:schemeClr val="accent1">
                  <a:lumMod val="60000"/>
                  <a:lumOff val="40000"/>
                </a:schemeClr>
              </a:buClr>
              <a:buSzPct val="80000"/>
              <a:buNone/>
              <a:tabLst>
                <a:tab pos="358775" algn="l"/>
                <a:tab pos="2416175" algn="l"/>
                <a:tab pos="2601913" algn="l"/>
              </a:tabLst>
            </a:pPr>
            <a:endParaRPr lang="es-ES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4348" y="5013176"/>
            <a:ext cx="1785950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Ítems Evaluados</a:t>
            </a:r>
            <a:endParaRPr lang="es-CL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6050" y="5013176"/>
            <a:ext cx="220505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Aspectos Obligatorios</a:t>
            </a:r>
            <a:endParaRPr lang="es-CL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14942" y="5013176"/>
            <a:ext cx="1785950" cy="307777"/>
          </a:xfrm>
          <a:prstGeom prst="rect">
            <a:avLst/>
          </a:prstGeom>
          <a:solidFill>
            <a:srgbClr val="3E98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*Buenas Prácticas</a:t>
            </a:r>
            <a:endParaRPr lang="es-CL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215206" y="5013176"/>
            <a:ext cx="1214446" cy="307777"/>
          </a:xfrm>
          <a:prstGeom prst="rect">
            <a:avLst/>
          </a:prstGeom>
          <a:solidFill>
            <a:srgbClr val="3E98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*Usabilidad</a:t>
            </a:r>
            <a:endParaRPr lang="es-CL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15684" y="5460919"/>
            <a:ext cx="983278" cy="531674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G + 14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34841" y="5460919"/>
            <a:ext cx="707472" cy="531674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252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821280" y="5460919"/>
            <a:ext cx="573275" cy="531674"/>
          </a:xfrm>
          <a:prstGeom prst="frame">
            <a:avLst/>
          </a:prstGeom>
          <a:ln>
            <a:solidFill>
              <a:srgbClr val="3E988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3E988D"/>
                </a:solidFill>
              </a:rPr>
              <a:t>38</a:t>
            </a:r>
            <a:endParaRPr lang="es-CL" sz="2000" b="1" dirty="0">
              <a:solidFill>
                <a:srgbClr val="3E988D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35792" y="5460919"/>
            <a:ext cx="573275" cy="531674"/>
          </a:xfrm>
          <a:prstGeom prst="frame">
            <a:avLst/>
          </a:prstGeom>
          <a:ln>
            <a:solidFill>
              <a:srgbClr val="3E988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3E988D"/>
                </a:solidFill>
              </a:rPr>
              <a:t>24</a:t>
            </a:r>
            <a:endParaRPr lang="es-CL" sz="2000" b="1" dirty="0">
              <a:solidFill>
                <a:srgbClr val="3E988D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 rot="10800000" flipV="1">
            <a:off x="5530334" y="6116379"/>
            <a:ext cx="2786082" cy="2308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82563" indent="-182563"/>
            <a:r>
              <a:rPr lang="es-CL" sz="900" dirty="0" smtClean="0">
                <a:solidFill>
                  <a:schemeClr val="tx1"/>
                </a:solidFill>
              </a:rPr>
              <a:t>*Se evalúan pero no tienen incidencia en el puntaje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Beneficios de la Transparencia Activa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-500066" y="1357298"/>
          <a:ext cx="378618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142984"/>
            <a:ext cx="5424512" cy="30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Flecha curvada hacia arriba"/>
          <p:cNvSpPr/>
          <p:nvPr/>
        </p:nvSpPr>
        <p:spPr>
          <a:xfrm>
            <a:off x="1357290" y="3571876"/>
            <a:ext cx="3500462" cy="1214446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0628" y="5072074"/>
            <a:ext cx="3000396" cy="584775"/>
          </a:xfrm>
          <a:prstGeom prst="rect">
            <a:avLst/>
          </a:prstGeom>
          <a:solidFill>
            <a:srgbClr val="3E98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Usabilidad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5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¿Qué es 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usabilidad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9" name="Picture 2" descr="http://comunidad.icemd.com/usabilidad-web-pu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369126" cy="4407677"/>
          </a:xfrm>
          <a:prstGeom prst="rect">
            <a:avLst/>
          </a:prstGeom>
          <a:noFill/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85720" y="1814530"/>
            <a:ext cx="3500462" cy="4114800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</a:rPr>
              <a:t>Es la </a:t>
            </a:r>
            <a:r>
              <a:rPr lang="es-ES" sz="2000" dirty="0">
                <a:solidFill>
                  <a:schemeClr val="tx2"/>
                </a:solidFill>
                <a:latin typeface="Calibri" pitchFamily="34" charset="0"/>
              </a:rPr>
              <a:t>medida de la </a:t>
            </a:r>
            <a:r>
              <a:rPr lang="es-ES" sz="2000" u="sng" dirty="0">
                <a:solidFill>
                  <a:schemeClr val="tx2"/>
                </a:solidFill>
                <a:latin typeface="Calibri" pitchFamily="34" charset="0"/>
              </a:rPr>
              <a:t>calidad de la experiencia</a:t>
            </a:r>
            <a:r>
              <a:rPr lang="es-ES" sz="2000" dirty="0">
                <a:solidFill>
                  <a:schemeClr val="tx2"/>
                </a:solidFill>
                <a:latin typeface="Calibri" pitchFamily="34" charset="0"/>
              </a:rPr>
              <a:t> que tiene un usuario cuando interactúa con un producto o sistema. </a:t>
            </a:r>
            <a:endParaRPr lang="es-E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endParaRPr lang="es-E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</a:rPr>
              <a:t>Disciplina </a:t>
            </a:r>
            <a:r>
              <a:rPr lang="es-ES" sz="2000" dirty="0">
                <a:solidFill>
                  <a:schemeClr val="tx2"/>
                </a:solidFill>
                <a:latin typeface="Calibri" pitchFamily="34" charset="0"/>
              </a:rPr>
              <a:t>que estudia la forma de diseñar sitios web para que los usuarios puedan interactuar con ellos de la forma </a:t>
            </a:r>
            <a:r>
              <a:rPr lang="es-ES" sz="2000" u="sng" dirty="0">
                <a:solidFill>
                  <a:schemeClr val="tx2"/>
                </a:solidFill>
                <a:latin typeface="Calibri" pitchFamily="34" charset="0"/>
              </a:rPr>
              <a:t>más fácil, cómoda e intuitiva posible.</a:t>
            </a:r>
            <a:endParaRPr lang="es-CL" sz="2000" u="sng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endParaRPr lang="es-CL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Usabilidad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9" name="Picture 2" descr="Esquema Findability-Usabilidad-Utilid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6510"/>
            <a:ext cx="902789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t2.gstatic.com/images?q=tbn:ANd9GcRZ8ZmevSRP3hA8pw_pHi7oDql6BIwF7Kazz719AqMOvlh2QHx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46470"/>
            <a:ext cx="1152128" cy="1316718"/>
          </a:xfrm>
          <a:prstGeom prst="rect">
            <a:avLst/>
          </a:prstGeom>
          <a:noFill/>
        </p:spPr>
      </p:pic>
      <p:pic>
        <p:nvPicPr>
          <p:cNvPr id="11" name="Picture 6" descr="http://t2.gstatic.com/images?q=tbn:ANd9GcRZ8ZmevSRP3hA8pw_pHi7oDql6BIwF7Kazz719AqMOvlh2QHx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1152128" cy="1316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images.teinteresa.es/tecno/internet/Logo-Google-Chrome_TINIMA20131218_090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59778"/>
            <a:ext cx="1781485" cy="1000132"/>
          </a:xfrm>
          <a:prstGeom prst="rect">
            <a:avLst/>
          </a:prstGeom>
          <a:noFill/>
        </p:spPr>
      </p:pic>
      <p:pic>
        <p:nvPicPr>
          <p:cNvPr id="6154" name="Picture 10" descr="http://static.betazeta.com/www.fayerwayer.com/up/2009/11/bing-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725" y="1873894"/>
            <a:ext cx="1457527" cy="1071570"/>
          </a:xfrm>
          <a:prstGeom prst="rect">
            <a:avLst/>
          </a:prstGeom>
          <a:noFill/>
        </p:spPr>
      </p:pic>
      <p:pic>
        <p:nvPicPr>
          <p:cNvPr id="6152" name="Picture 8" descr="http://revista.sansanos.cl/wp-content/uploads/2013/07/Goo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492" y="1373828"/>
            <a:ext cx="1357322" cy="762957"/>
          </a:xfrm>
          <a:prstGeom prst="rect">
            <a:avLst/>
          </a:prstGeom>
          <a:noFill/>
        </p:spPr>
      </p:pic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Localización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findability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6146" name="Picture 2" descr="http://www.ninjamarketing.it/en/wp-content/uploads/2012/06/4_-tips_to_choose_a_freelance_for_your_corporate_projects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2483768" cy="2474021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5179284" y="1516704"/>
            <a:ext cx="1428728" cy="5000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98,78%</a:t>
            </a:r>
            <a:endParaRPr lang="es-CL" sz="28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179252" y="2159646"/>
            <a:ext cx="1428728" cy="5000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90,21%</a:t>
            </a:r>
            <a:endParaRPr lang="es-CL" sz="2800" dirty="0"/>
          </a:p>
        </p:txBody>
      </p:sp>
      <p:sp>
        <p:nvSpPr>
          <p:cNvPr id="25" name="24 Abrir llave"/>
          <p:cNvSpPr/>
          <p:nvPr/>
        </p:nvSpPr>
        <p:spPr>
          <a:xfrm>
            <a:off x="2627784" y="1412776"/>
            <a:ext cx="857256" cy="4143404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6804248" y="1700808"/>
            <a:ext cx="208823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¿Se encontró Página web del organismo en los buscadores?</a:t>
            </a:r>
            <a:endParaRPr lang="es-CL" dirty="0"/>
          </a:p>
        </p:txBody>
      </p:sp>
      <p:pic>
        <p:nvPicPr>
          <p:cNvPr id="6158" name="Picture 14" descr="http://upload.wikimedia.org/wikipedia/de/3/37/Mozilla_Firefox_Logo_mit_Schriftzu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7617" y="4086334"/>
            <a:ext cx="1500197" cy="573642"/>
          </a:xfrm>
          <a:prstGeom prst="rect">
            <a:avLst/>
          </a:prstGeom>
          <a:noFill/>
        </p:spPr>
      </p:pic>
      <p:pic>
        <p:nvPicPr>
          <p:cNvPr id="6160" name="Picture 16" descr="http://www.home-computer-support.org/images/microsoft-technical-support-internet-explorer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7616" y="4894864"/>
            <a:ext cx="1571636" cy="622368"/>
          </a:xfrm>
          <a:prstGeom prst="rect">
            <a:avLst/>
          </a:prstGeom>
          <a:noFill/>
        </p:spPr>
      </p:pic>
      <p:sp>
        <p:nvSpPr>
          <p:cNvPr id="30" name="29 Rectángulo redondeado"/>
          <p:cNvSpPr/>
          <p:nvPr/>
        </p:nvSpPr>
        <p:spPr>
          <a:xfrm>
            <a:off x="5179252" y="3374092"/>
            <a:ext cx="14287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99,39%</a:t>
            </a:r>
            <a:endParaRPr lang="es-CL" sz="28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5179252" y="4159910"/>
            <a:ext cx="14287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99,08%</a:t>
            </a:r>
            <a:endParaRPr lang="es-CL" sz="2800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5179252" y="4945728"/>
            <a:ext cx="1428728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99,39%</a:t>
            </a:r>
            <a:endParaRPr lang="es-CL" sz="28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804248" y="3861048"/>
            <a:ext cx="21249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sitio de Transparencia Activa, ¿puede ser visualizado en los navegadores…?</a:t>
            </a:r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Localización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findability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26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lum bright="48000" contrast="-47000"/>
          </a:blip>
          <a:srcRect/>
          <a:stretch>
            <a:fillRect/>
          </a:stretch>
        </p:blipFill>
        <p:spPr bwMode="auto">
          <a:xfrm>
            <a:off x="357158" y="1071546"/>
            <a:ext cx="8215338" cy="5247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3" name="22 Llamada de flecha hacia arriba"/>
          <p:cNvSpPr/>
          <p:nvPr/>
        </p:nvSpPr>
        <p:spPr>
          <a:xfrm>
            <a:off x="5786446" y="5143512"/>
            <a:ext cx="3000396" cy="164305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14,37% </a:t>
            </a:r>
          </a:p>
          <a:p>
            <a:pPr algn="ctr"/>
            <a:r>
              <a:rPr lang="es-ES" b="1" dirty="0" smtClean="0"/>
              <a:t>se ubica en la parte superior (antes del corte de la página)</a:t>
            </a:r>
            <a:endParaRPr lang="es-CL" b="1" dirty="0"/>
          </a:p>
        </p:txBody>
      </p:sp>
      <p:sp>
        <p:nvSpPr>
          <p:cNvPr id="27" name="26 Llamada de flecha a la derecha"/>
          <p:cNvSpPr/>
          <p:nvPr/>
        </p:nvSpPr>
        <p:spPr>
          <a:xfrm>
            <a:off x="2643174" y="4214818"/>
            <a:ext cx="4015348" cy="1285884"/>
          </a:xfrm>
          <a:prstGeom prst="rightArrowCallout">
            <a:avLst>
              <a:gd name="adj1" fmla="val 35343"/>
              <a:gd name="adj2" fmla="val 35343"/>
              <a:gd name="adj3" fmla="val 33485"/>
              <a:gd name="adj4" fmla="val 849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24,77% </a:t>
            </a:r>
          </a:p>
          <a:p>
            <a:pPr algn="ctr"/>
            <a:r>
              <a:rPr lang="es-ES" sz="2000" b="1" dirty="0" smtClean="0"/>
              <a:t>se ubica en el costado derecho</a:t>
            </a:r>
            <a:endParaRPr lang="es-CL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Localización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findability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26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1990675" y="1776604"/>
            <a:ext cx="2357454" cy="800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ysClr val="windowText" lastClr="000000"/>
                </a:solidFill>
              </a:rPr>
              <a:t>90,52%</a:t>
            </a:r>
          </a:p>
          <a:p>
            <a:pPr algn="ctr"/>
            <a:r>
              <a:rPr lang="es-ES" dirty="0" smtClean="0">
                <a:solidFill>
                  <a:sysClr val="windowText" lastClr="000000"/>
                </a:solidFill>
              </a:rPr>
              <a:t>Está en forma estática</a:t>
            </a:r>
            <a:endParaRPr lang="es-CL" dirty="0">
              <a:solidFill>
                <a:sysClr val="windowText" lastClr="0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19678"/>
            <a:ext cx="8634441" cy="1009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7" name="16 Flecha doblada hacia arriba"/>
          <p:cNvSpPr/>
          <p:nvPr/>
        </p:nvSpPr>
        <p:spPr>
          <a:xfrm rot="10800000">
            <a:off x="1061981" y="2133794"/>
            <a:ext cx="928694" cy="128588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curvada hacia la derecha"/>
          <p:cNvSpPr/>
          <p:nvPr/>
        </p:nvSpPr>
        <p:spPr>
          <a:xfrm>
            <a:off x="323528" y="4509120"/>
            <a:ext cx="360040" cy="288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8532440" y="4581128"/>
            <a:ext cx="432048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Uso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usability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6215074" y="3494790"/>
            <a:ext cx="27860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99,69%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Presentó de forma independiente cada materia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15074" y="2000240"/>
            <a:ext cx="278608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99,69%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Se demoró menos de 15 segundos en cargar el sitio de Transparencia Activa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23" name="Picture 4" descr="http://ideasvida.files.wordpress.com/2010/07/time-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71546"/>
            <a:ext cx="1161106" cy="9198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24 CuadroTexto"/>
          <p:cNvSpPr txBox="1"/>
          <p:nvPr/>
        </p:nvSpPr>
        <p:spPr>
          <a:xfrm>
            <a:off x="6215074" y="4786322"/>
            <a:ext cx="27860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99,69%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Presentó el título de cada materia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714480" y="5475289"/>
            <a:ext cx="27860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99,39%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Diferencia el título y los subtítulos de cada materia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5437838" cy="39542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Uso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usability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6" y="1285860"/>
            <a:ext cx="6200786" cy="3946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6357950" y="1285860"/>
            <a:ext cx="264320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79,82%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Es posible acceder a “Planta 2013” entre 1-3 clics 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28" name="Picture 4" descr="http://t3.gstatic.com/images?q=tbn:ANd9GcRCaaP83YEiazcDjDyMfbcbkVMOotfplNa5Pokv4QKNC2jJcnfctT_a9RU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500174"/>
            <a:ext cx="428628" cy="4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30 CuadroTexto"/>
          <p:cNvSpPr txBox="1"/>
          <p:nvPr/>
        </p:nvSpPr>
        <p:spPr>
          <a:xfrm>
            <a:off x="714348" y="1357298"/>
            <a:ext cx="306157" cy="523220"/>
          </a:xfrm>
          <a:prstGeom prst="rect">
            <a:avLst/>
          </a:prstGeom>
          <a:gradFill rotWithShape="1">
            <a:gsLst>
              <a:gs pos="0">
                <a:srgbClr val="2D2D8A">
                  <a:shade val="51000"/>
                  <a:satMod val="130000"/>
                </a:srgbClr>
              </a:gs>
              <a:gs pos="80000">
                <a:srgbClr val="2D2D8A">
                  <a:shade val="93000"/>
                  <a:satMod val="130000"/>
                </a:srgbClr>
              </a:gs>
              <a:gs pos="100000">
                <a:srgbClr val="2D2D8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/>
                <a:cs typeface="+mn-cs"/>
              </a:rPr>
              <a:t>3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ＭＳ Ｐゴシック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57826"/>
            <a:ext cx="15453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CuadroTexto"/>
          <p:cNvSpPr txBox="1"/>
          <p:nvPr/>
        </p:nvSpPr>
        <p:spPr>
          <a:xfrm>
            <a:off x="1500166" y="5300902"/>
            <a:ext cx="2571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62,39%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Contó con algún comando para volver a “Home”.</a:t>
            </a:r>
            <a:endParaRPr lang="es-CL" sz="1600" dirty="0" smtClean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981192"/>
            <a:ext cx="2466975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3" name="32 CuadroTexto"/>
          <p:cNvSpPr txBox="1"/>
          <p:nvPr/>
        </p:nvSpPr>
        <p:spPr>
          <a:xfrm>
            <a:off x="6357918" y="2428868"/>
            <a:ext cx="26432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16,82%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Presentó ruta en que el usuario se encuentra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Uso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usability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26 CuadroTexto"/>
          <p:cNvSpPr txBox="1"/>
          <p:nvPr/>
        </p:nvSpPr>
        <p:spPr>
          <a:xfrm>
            <a:off x="6357950" y="1285860"/>
            <a:ext cx="264320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79,82%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Es posible acceder a “Planta 2013” entre 1-3 clics 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5453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CuadroTexto"/>
          <p:cNvSpPr txBox="1"/>
          <p:nvPr/>
        </p:nvSpPr>
        <p:spPr>
          <a:xfrm>
            <a:off x="1500166" y="5300902"/>
            <a:ext cx="2571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62,39%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Contó con algún comando para volver a “Home”.</a:t>
            </a:r>
            <a:endParaRPr lang="es-CL" sz="1600" dirty="0" smtClean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57918" y="2428868"/>
            <a:ext cx="26432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16,82%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Presentó ruta en que el usuario se encuentra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61436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CuadroTexto"/>
          <p:cNvSpPr txBox="1"/>
          <p:nvPr/>
        </p:nvSpPr>
        <p:spPr>
          <a:xfrm>
            <a:off x="6357950" y="3500438"/>
            <a:ext cx="264320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86,85%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Tiene links que cambian de color al hacer clic.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5614542" y="3714752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Uso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usability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5858896" cy="4260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6215074" y="1714488"/>
            <a:ext cx="27146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85,63%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Las secciones se ven en un 100%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25" name="Picture 4" descr="https://encrypted-tbn3.gstatic.com/images?q=tbn:ANd9GcRVr7SztqA-h_M43Ncrcsu5lvBethLrcmzwxJsWMZZ1TE9uTa94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857232"/>
            <a:ext cx="871530" cy="871531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6215074" y="2786058"/>
            <a:ext cx="27146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89,91%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Contó con contraste de colores 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15074" y="3929066"/>
            <a:ext cx="27146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19,58%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Contó con un tamaño de letra igual o superior a 10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87178" y="5283205"/>
            <a:ext cx="27146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1,22%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Tiene información </a:t>
            </a:r>
            <a:r>
              <a:rPr lang="es-ES" sz="1600" dirty="0" err="1" smtClean="0">
                <a:solidFill>
                  <a:schemeClr val="bg1"/>
                </a:solidFill>
              </a:rPr>
              <a:t>encriptada</a:t>
            </a:r>
            <a:r>
              <a:rPr lang="es-ES" sz="1600" dirty="0" smtClean="0">
                <a:solidFill>
                  <a:schemeClr val="bg1"/>
                </a:solidFill>
              </a:rPr>
              <a:t> o comprimida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32" name="Picture 13" descr="http://geoservice.igac.gov.co/moodle/file.php/1/winzi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912" y="5445224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pPr marL="361950" indent="-361950"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ES" sz="2000" b="1" dirty="0" smtClean="0">
                <a:solidFill>
                  <a:schemeClr val="tx2"/>
                </a:solidFill>
                <a:latin typeface="Calibri" pitchFamily="34" charset="0"/>
              </a:rPr>
              <a:t>Período de Fiscalización</a:t>
            </a:r>
            <a:endParaRPr lang="es-CL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19 de noviembre de 2013 a 5 de diciembre de 2013</a:t>
            </a:r>
            <a:r>
              <a:rPr lang="es-ES" sz="1500" dirty="0" smtClean="0">
                <a:latin typeface="Calibri" pitchFamily="34" charset="0"/>
              </a:rPr>
              <a:t>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Se fiscalizó mes de octubre 2013 (Información publicada en Noviembre 2013).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Informes de Fiscalización</a:t>
            </a:r>
            <a:r>
              <a:rPr lang="es-CL" sz="16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Consignan el puntaje general y el detalle por cada ítem.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Representan las omisiones y observaciones que corresponden en cada ítem.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q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solidFill>
                  <a:schemeClr val="tx2"/>
                </a:solidFill>
                <a:latin typeface="Calibri" pitchFamily="34" charset="0"/>
              </a:rPr>
              <a:t>Universo</a:t>
            </a:r>
            <a:endParaRPr lang="es-CL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b="1" dirty="0" smtClean="0">
                <a:solidFill>
                  <a:schemeClr val="tx2"/>
                </a:solidFill>
                <a:latin typeface="Calibri" pitchFamily="34" charset="0"/>
              </a:rPr>
              <a:t>327</a:t>
            </a: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 Organismos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31 Subsecretarías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15 Intendencias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15 Gobiernos Regionales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53 Gobernaciones Provinciales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15 </a:t>
            </a:r>
            <a:r>
              <a:rPr lang="es-CL" sz="1400" dirty="0" err="1" smtClean="0">
                <a:solidFill>
                  <a:schemeClr val="tx2"/>
                </a:solidFill>
                <a:latin typeface="Calibri" pitchFamily="34" charset="0"/>
              </a:rPr>
              <a:t>SERVIUs</a:t>
            </a:r>
            <a:endParaRPr lang="es-CL" sz="1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29 Servicios de Salud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57 Hospitales </a:t>
            </a:r>
            <a:r>
              <a:rPr lang="es-CL" sz="1400" dirty="0" err="1" smtClean="0">
                <a:solidFill>
                  <a:schemeClr val="tx2"/>
                </a:solidFill>
                <a:latin typeface="Calibri" pitchFamily="34" charset="0"/>
              </a:rPr>
              <a:t>Autogestionados</a:t>
            </a:r>
            <a:endParaRPr lang="es-CL" sz="1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</a:rPr>
              <a:t>112 Otros organismos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latin typeface="Calibri" pitchFamily="34" charset="0"/>
            </a:endParaRPr>
          </a:p>
          <a:p>
            <a:pPr marL="762000" lvl="1" indent="-361950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762000" lvl="1" indent="-361950">
              <a:buClr>
                <a:schemeClr val="accent1">
                  <a:lumMod val="60000"/>
                  <a:lumOff val="40000"/>
                </a:schemeClr>
              </a:buClr>
              <a:buSzPct val="80000"/>
              <a:buNone/>
              <a:tabLst>
                <a:tab pos="358775" algn="l"/>
                <a:tab pos="2416175" algn="l"/>
                <a:tab pos="2601913" algn="l"/>
              </a:tabLst>
            </a:pPr>
            <a:endParaRPr lang="es-ES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19" name="18 CuadroTexto"/>
          <p:cNvSpPr txBox="1"/>
          <p:nvPr/>
        </p:nvSpPr>
        <p:spPr>
          <a:xfrm rot="10800000" flipV="1">
            <a:off x="5929322" y="4956658"/>
            <a:ext cx="2786082" cy="830997"/>
          </a:xfrm>
          <a:prstGeom prst="rect">
            <a:avLst/>
          </a:prstGeom>
          <a:ln>
            <a:solidFill>
              <a:srgbClr val="FC72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/>
            <a:r>
              <a:rPr lang="es-CL" sz="1200" b="1" dirty="0" smtClean="0"/>
              <a:t>Dos nuevas instituciones:</a:t>
            </a:r>
          </a:p>
          <a:p>
            <a:pPr marL="342900" indent="-342900"/>
            <a:endParaRPr lang="es-CL" sz="1200" b="1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s-CL" sz="1200" dirty="0" smtClean="0"/>
              <a:t>Agencia de Calidad en la Educación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CL" sz="1200" dirty="0" smtClean="0"/>
              <a:t>Superintendencia de Educación Escolar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Facilidad de Uso (“</a:t>
            </a:r>
            <a:r>
              <a:rPr lang="es-ES" sz="3600" i="1" dirty="0" err="1" smtClean="0">
                <a:solidFill>
                  <a:schemeClr val="accent1">
                    <a:lumMod val="75000"/>
                  </a:schemeClr>
                </a:solidFill>
              </a:rPr>
              <a:t>usability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6572264" y="3786190"/>
            <a:ext cx="25002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89,91%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Presentó errores al ser validado en http://validator.w3.org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643702" y="1214422"/>
            <a:ext cx="235745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10,09%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Indicó expresamente algún contacto para notificar problemas técnicos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8199" name="Picture 7" descr="http://fernandosrz.com/wp-content/uploads/2013/06/Contac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142984"/>
            <a:ext cx="1143008" cy="1114073"/>
          </a:xfrm>
          <a:prstGeom prst="rect">
            <a:avLst/>
          </a:prstGeom>
          <a:noFill/>
        </p:spPr>
      </p:pic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558543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6264561" cy="34290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8143932" cy="1143000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Resultados Usabilidad</a:t>
            </a:r>
            <a:endParaRPr lang="es-C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644352" y="2420496"/>
          <a:ext cx="6096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2480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Facilidad</a:t>
                      </a:r>
                      <a:r>
                        <a:rPr lang="es-ES" sz="2000" baseline="0" dirty="0" smtClean="0"/>
                        <a:t> de Localización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Facilidad</a:t>
                      </a:r>
                      <a:r>
                        <a:rPr lang="es-ES" sz="2000" baseline="0" dirty="0" smtClean="0"/>
                        <a:t> de Uso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77,06%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69,27%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915816" y="1004535"/>
            <a:ext cx="3875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72,12%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Puntaje Promedio Usabilidad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571604" y="3914864"/>
          <a:ext cx="6096000" cy="225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2564"/>
                <a:gridCol w="15834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Organismo</a:t>
                      </a:r>
                      <a:endParaRPr lang="es-C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Puntaje</a:t>
                      </a:r>
                      <a:endParaRPr lang="es-CL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AGENCIA NACIONAL DE INTELIGENCIA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94,73%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CORPORACION DE ASISTENCIA JUDICIAL DE LA REGIÓN DEL BIO </a:t>
                      </a:r>
                      <a:r>
                        <a:rPr lang="es-CL" sz="1200" u="none" strike="noStrike" dirty="0" err="1"/>
                        <a:t>BIO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86,36%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COMISIÓN CHILENA DE ENERGÍA NUCLEAR (CCHEN)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86,36%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CAJA DE PREVISIÓN DE LA DEFENSA NACIONAL (CAPREDENA)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86,36%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SUBSECRETARIA DE VIVIENDA Y URBANISMO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86,36%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643042" y="349171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CON LOS MEJORES PUNTAJES</a:t>
            </a:r>
            <a:endParaRPr lang="es-C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32040" y="48499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SECTOR SALUD</a:t>
            </a:r>
            <a:endParaRPr lang="es-CL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5" name="Picture 2" descr="C:\Documents and Settings\shormazabal\Mis documentos\Downloads\Íconos Infografía\Do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6512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Organismos de Salud: Antecedentes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43010" name="Picture 2" descr="C:\Documents and Settings\shormazabal\Mis documentos\Downloads\Íconos Infografía\Do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071702" cy="207170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1406" y="3571876"/>
            <a:ext cx="3429024" cy="274690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95 Organismos de Salud</a:t>
            </a:r>
          </a:p>
          <a:p>
            <a:endParaRPr lang="es-ES" sz="1050" dirty="0" smtClean="0"/>
          </a:p>
          <a:p>
            <a:r>
              <a:rPr lang="es-ES" sz="1600" dirty="0" smtClean="0"/>
              <a:t>(57) Hospitales Autogestionados</a:t>
            </a:r>
          </a:p>
          <a:p>
            <a:r>
              <a:rPr lang="es-ES" sz="1600" dirty="0" smtClean="0"/>
              <a:t>(29) Servicios de Salud</a:t>
            </a:r>
          </a:p>
          <a:p>
            <a:r>
              <a:rPr lang="es-ES" sz="1600" dirty="0" smtClean="0"/>
              <a:t>(3)   Establecimientos Experimentales</a:t>
            </a:r>
          </a:p>
          <a:p>
            <a:r>
              <a:rPr lang="es-ES" sz="1600" dirty="0" smtClean="0"/>
              <a:t>CENABAST</a:t>
            </a:r>
          </a:p>
          <a:p>
            <a:r>
              <a:rPr lang="es-ES" sz="1600" dirty="0" smtClean="0"/>
              <a:t>FONASA</a:t>
            </a:r>
          </a:p>
          <a:p>
            <a:r>
              <a:rPr lang="es-ES" sz="1600" dirty="0" smtClean="0"/>
              <a:t>Instituto de Salud Pública</a:t>
            </a:r>
          </a:p>
          <a:p>
            <a:r>
              <a:rPr lang="es-ES" sz="1600" dirty="0" smtClean="0"/>
              <a:t>Subsecretaría Salud Pública</a:t>
            </a:r>
          </a:p>
          <a:p>
            <a:r>
              <a:rPr lang="es-ES" sz="1600" dirty="0" smtClean="0"/>
              <a:t>Subsecretaría Redes Asistenciales</a:t>
            </a:r>
          </a:p>
          <a:p>
            <a:r>
              <a:rPr lang="es-ES" sz="1600" dirty="0" smtClean="0"/>
              <a:t>Superintendencia de Salud</a:t>
            </a:r>
            <a:endParaRPr lang="es-CL" sz="16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143108" y="1559470"/>
            <a:ext cx="6215106" cy="1437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Se participó en talleres Macro Zonales norte-centro-sur</a:t>
            </a:r>
          </a:p>
          <a:p>
            <a:endParaRPr lang="es-ES" dirty="0" smtClean="0"/>
          </a:p>
          <a:p>
            <a:r>
              <a:rPr lang="es-ES" dirty="0" smtClean="0"/>
              <a:t>Se realizó seguimiento a organismos bajo 90% de Ranking 2012 en el año 2013 (23 instituciones)</a:t>
            </a:r>
          </a:p>
          <a:p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5193066" cy="270509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32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</a:rPr>
              <a:t>Organismos de Salud: Comparativo</a:t>
            </a:r>
            <a:endParaRPr lang="es-C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449030" y="1285860"/>
          <a:ext cx="8280920" cy="539020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08392"/>
                <a:gridCol w="1857388"/>
                <a:gridCol w="2143140"/>
                <a:gridCol w="2372000"/>
              </a:tblGrid>
              <a:tr h="809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algn="ctr" fontAlgn="ctr"/>
                      <a:r>
                        <a:rPr lang="es-ES" sz="18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(38)</a:t>
                      </a:r>
                      <a:endParaRPr lang="es-CL" sz="18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  <a:p>
                      <a:pPr algn="ctr" fontAlgn="ctr"/>
                      <a:r>
                        <a:rPr lang="es-ES" sz="18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(95)</a:t>
                      </a:r>
                      <a:endParaRPr lang="es-CL" sz="18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(95)</a:t>
                      </a:r>
                      <a:endParaRPr lang="es-CL" sz="18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(95)</a:t>
                      </a:r>
                      <a:endParaRPr lang="es-CL" sz="18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94,1%</a:t>
                      </a:r>
                      <a:endParaRPr lang="es-CL" sz="2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86,8%</a:t>
                      </a:r>
                      <a:endParaRPr lang="es-CL" sz="2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94,0%</a:t>
                      </a:r>
                      <a:endParaRPr lang="es-CL" sz="2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94,7 %</a:t>
                      </a:r>
                      <a:endParaRPr lang="es-CL" sz="2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endParaRPr lang="es-ES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ES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 Organismos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con 100%</a:t>
                      </a:r>
                    </a:p>
                    <a:p>
                      <a:pPr algn="ctr" fontAlgn="ctr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ES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 Organismos con 100%</a:t>
                      </a:r>
                    </a:p>
                    <a:p>
                      <a:pPr marL="0" algn="ctr" defTabSz="914400" rtl="0" eaLnBrk="1" fontAlgn="ctr" latinLnBrk="0" hangingPunct="1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ES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 Organismos con </a:t>
                      </a:r>
                    </a:p>
                    <a:p>
                      <a:pPr algn="ctr" fontAlgn="ctr"/>
                      <a:r>
                        <a:rPr lang="es-ES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 fontAlgn="ctr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s-ES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 Organismos con</a:t>
                      </a:r>
                    </a:p>
                    <a:p>
                      <a:pPr algn="ctr" fontAlgn="b"/>
                      <a:r>
                        <a:rPr lang="es-ES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100%</a:t>
                      </a:r>
                    </a:p>
                    <a:p>
                      <a:pPr algn="ctr" fontAlgn="b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6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Ítems con más incumplimiento:</a:t>
                      </a:r>
                    </a:p>
                    <a:p>
                      <a:pPr algn="ctr" fontAlgn="ctr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Potestades y Marco Normativo</a:t>
                      </a:r>
                      <a:r>
                        <a:rPr lang="es-CL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Actos con efectos sobre terceros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78,43%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Trámites</a:t>
                      </a:r>
                      <a:endParaRPr lang="es-CL" sz="1400" b="1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84,27%</a:t>
                      </a:r>
                    </a:p>
                    <a:p>
                      <a:pPr algn="ctr" fontAlgn="ctr"/>
                      <a:endParaRPr lang="es-CL" sz="18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6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Ítems con más incumplimiento:</a:t>
                      </a:r>
                    </a:p>
                    <a:p>
                      <a:pPr algn="ctr" fontAlgn="ctr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Auditorías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53,53%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Estructura Orgánica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62,43%</a:t>
                      </a:r>
                      <a:b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</a:br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Presupuesto 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70,83%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6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Ítems con más incumplimiento:</a:t>
                      </a:r>
                    </a:p>
                    <a:p>
                      <a:pPr algn="ctr" fontAlgn="ctr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Presupuesto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81,66%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Auditorías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84,65%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Estructura Orgánica 86,31%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6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Ítems con más incumplimiento:</a:t>
                      </a:r>
                    </a:p>
                    <a:p>
                      <a:pPr algn="ctr" fontAlgn="ctr"/>
                      <a:endParaRPr lang="es-CL" sz="14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Presupuesto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83,05%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Estructura Orgánica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85,52%</a:t>
                      </a:r>
                    </a:p>
                    <a:p>
                      <a:pPr algn="ctr" fontAlgn="ctr"/>
                      <a:endParaRPr lang="es-CL" sz="14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Auditorías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87,82%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-32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</a:rPr>
              <a:t>Organismos de Salud: Otros Datos</a:t>
            </a:r>
            <a:endParaRPr lang="es-C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pic>
        <p:nvPicPr>
          <p:cNvPr id="43010" name="Picture 2" descr="C:\Documents and Settings\shormazabal\Mis documentos\Downloads\Íconos Infografía\Do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1857388" cy="1857388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715008" y="1285860"/>
          <a:ext cx="3143272" cy="1785950"/>
        </p:xfrm>
        <a:graphic>
          <a:graphicData uri="http://schemas.openxmlformats.org/drawingml/2006/table">
            <a:tbl>
              <a:tblPr/>
              <a:tblGrid>
                <a:gridCol w="1186978"/>
                <a:gridCol w="989149"/>
                <a:gridCol w="967145"/>
              </a:tblGrid>
              <a:tr h="495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Puntaje</a:t>
                      </a:r>
                      <a:endParaRPr lang="es-ES" sz="1600" b="1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Ranking </a:t>
                      </a:r>
                    </a:p>
                    <a:p>
                      <a:pPr algn="ctr" fontAlgn="b"/>
                      <a:r>
                        <a:rPr lang="es-ES" sz="16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Ranking </a:t>
                      </a:r>
                    </a:p>
                    <a:p>
                      <a:pPr algn="ctr" fontAlgn="b"/>
                      <a:r>
                        <a:rPr lang="es-ES" sz="16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[100 - 90[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  <a:endParaRPr lang="es-ES" sz="14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77</a:t>
                      </a:r>
                      <a:endParaRPr lang="es-ES" sz="14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[ 90 - 80 [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es-ES" sz="14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  <a:endParaRPr lang="es-ES" sz="14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[ 80 - 70 [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s-ES" sz="14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s-ES" sz="14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  <a:endParaRPr lang="es-ES" sz="14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285984" y="1285860"/>
          <a:ext cx="321471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 Organismos</a:t>
                      </a:r>
                      <a:r>
                        <a:rPr lang="es-ES" sz="1400" baseline="0" dirty="0" smtClean="0"/>
                        <a:t> mantuvieron puntaje</a:t>
                      </a:r>
                      <a:endParaRPr lang="es-C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Hospital Base de Linares (100%)</a:t>
                      </a:r>
                    </a:p>
                    <a:p>
                      <a:pPr algn="ctr"/>
                      <a:r>
                        <a:rPr lang="es-ES" sz="1400" dirty="0" smtClean="0"/>
                        <a:t>Hospital Base de Osorno (100%)</a:t>
                      </a:r>
                    </a:p>
                    <a:p>
                      <a:pPr algn="ctr"/>
                      <a:r>
                        <a:rPr lang="es-ES" sz="1400" dirty="0" smtClean="0"/>
                        <a:t>Hospital de Tomé (100%)</a:t>
                      </a:r>
                    </a:p>
                    <a:p>
                      <a:pPr algn="ctr"/>
                      <a:r>
                        <a:rPr lang="es-ES" sz="1400" dirty="0" smtClean="0"/>
                        <a:t>Servicio de Salud de Osorno (100%)</a:t>
                      </a:r>
                    </a:p>
                    <a:p>
                      <a:pPr algn="ctr"/>
                      <a:r>
                        <a:rPr lang="es-ES" sz="1400" dirty="0" smtClean="0"/>
                        <a:t>Superintendencia de Salud (100%)</a:t>
                      </a:r>
                    </a:p>
                    <a:p>
                      <a:pPr algn="ctr"/>
                      <a:r>
                        <a:rPr lang="es-ES" sz="1400" dirty="0" smtClean="0"/>
                        <a:t>Hospital Padre Alberto Hurtado (98,75%)</a:t>
                      </a:r>
                      <a:endParaRPr lang="es-CL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857224" y="3690640"/>
          <a:ext cx="72866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69"/>
                <a:gridCol w="1821669"/>
                <a:gridCol w="1821669"/>
                <a:gridCol w="18216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2010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2011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2012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2013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Servicio</a:t>
                      </a:r>
                      <a:r>
                        <a:rPr lang="es-ES" sz="1600" baseline="0" dirty="0" smtClean="0"/>
                        <a:t> Salud Atacama (82,90%)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Hospital El Pino (60,24%)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mtClean="0"/>
                        <a:t>Subsecretaría de Redes Asistenciales (74,59%)</a:t>
                      </a:r>
                      <a:endParaRPr lang="es-C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Hospital Victoria (74,30%)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Servicio</a:t>
                      </a:r>
                      <a:r>
                        <a:rPr lang="es-ES" sz="1600" baseline="0" dirty="0" smtClean="0"/>
                        <a:t> Salud Coquimbo (84,51%)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Hospital San José de </a:t>
                      </a:r>
                      <a:r>
                        <a:rPr lang="es-ES" sz="1600" dirty="0" err="1" smtClean="0"/>
                        <a:t>Melipilla</a:t>
                      </a:r>
                      <a:r>
                        <a:rPr lang="es-ES" sz="1600" dirty="0" smtClean="0"/>
                        <a:t> (66,97%)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Hospital</a:t>
                      </a:r>
                      <a:r>
                        <a:rPr lang="es-ES" sz="1600" baseline="0" dirty="0" smtClean="0"/>
                        <a:t> de San José de Santiago (75,07%)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Hospital Regional</a:t>
                      </a:r>
                      <a:r>
                        <a:rPr lang="es-ES" sz="1600" baseline="0" dirty="0" smtClean="0"/>
                        <a:t> de Antofagasta (76,13%)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Servicio Salud Arica (87,56%)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I.</a:t>
                      </a:r>
                      <a:r>
                        <a:rPr lang="es-ES" sz="1600" baseline="0" dirty="0" smtClean="0"/>
                        <a:t> Pedro Aguirre Cerda (68,45%)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Subsecretaría</a:t>
                      </a:r>
                      <a:r>
                        <a:rPr lang="es-ES" sz="1600" baseline="0" dirty="0" smtClean="0"/>
                        <a:t> Salud Pública (77,68%)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Hospital Clínico San Borja (79,28%)</a:t>
                      </a:r>
                      <a:endParaRPr lang="es-C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857224" y="3286124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con puntajes más bajos</a:t>
            </a:r>
            <a:endParaRPr lang="es-CL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0"/>
          <a:ext cx="9144000" cy="6857986"/>
        </p:xfrm>
        <a:graphic>
          <a:graphicData uri="http://schemas.openxmlformats.org/drawingml/2006/table">
            <a:tbl>
              <a:tblPr/>
              <a:tblGrid>
                <a:gridCol w="865023"/>
                <a:gridCol w="6303845"/>
                <a:gridCol w="1975132"/>
              </a:tblGrid>
              <a:tr h="312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PORCENTAJE DE CUMPLIMIENTO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BASE OSORNO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SALUD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MAIPÚ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DE PEÑALOLEN CORDILLERA ORIENTE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MAULE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OSORNO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CLÍNICO DE NIÑOS ROBERTO DEL RÍO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DE LINARES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NEUROCIRUGÍA DR. A. ASENJO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ENF. RESPIRATORIAS Y CIRUGÍA TORAX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TOMÉ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DEL SALVADOR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CARLOS VAN BUREN DE VALPARAÍSO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99,76%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IQUIQUE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ATACAMA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SANTIAGO ORIENTE DR. LUIS TISNÉ BROUSSE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NORTE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JUAN NOÉ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99,53%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LIBERTADOR BERNARDO O’HIGGINS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ARICA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99,44%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MAGALLANES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99,44%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LAS HIGUERAS DE TALCAHUANO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99,44%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ORIENTE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COQUIMBO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99,17%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SALUD PÚBLICA 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CONCEPCIÓN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99,06%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CESAR CARAVAGNO BUROTTO DE TALCA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EDUARDO PEREIRA DE VALPARAÍSO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 DE SAN CARLOS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PADRE ALBERTO HURTADO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ACONCAGUA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VALDIVIA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98,47%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BARROS LUCO TRUDEAU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PEDRO AGUIRRE CERDA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CASTRO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98,25%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-24"/>
          <a:ext cx="9143999" cy="297632"/>
        </p:xfrm>
        <a:graphic>
          <a:graphicData uri="http://schemas.openxmlformats.org/drawingml/2006/table">
            <a:tbl>
              <a:tblPr/>
              <a:tblGrid>
                <a:gridCol w="865022"/>
                <a:gridCol w="6303845"/>
                <a:gridCol w="1975132"/>
              </a:tblGrid>
              <a:tr h="297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PORCENTAJE DE CUMPLIMIENTO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285728"/>
          <a:ext cx="9144000" cy="6429405"/>
        </p:xfrm>
        <a:graphic>
          <a:graphicData uri="http://schemas.openxmlformats.org/drawingml/2006/table">
            <a:tbl>
              <a:tblPr/>
              <a:tblGrid>
                <a:gridCol w="865023"/>
                <a:gridCol w="6303845"/>
                <a:gridCol w="1975132"/>
              </a:tblGrid>
              <a:tr h="337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ABASTECIMIENTO DEL SISTEMA NACIONAL DE SERVICIOS DE SALUD (CENABAST)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LUIS CALVO MACKENNA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97,99%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MARTÍN DE QUILLOTA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ANTOFAGASTA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FELIX BULNES CERDA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 SAN JOSÉ DE CORONEL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97,51%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NORTE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97,49%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VALPARAÍSO-SAN ANTONIO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97,33%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PABLO DE COQUIMBO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97,13%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DEL CÁNCER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96,94%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CURICÓ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96,76%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96,53%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 SOTERO DEL RÍO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96,25%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TALCAHUANO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96,09%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ÑUBLE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96,09%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VICTOR RUIZ DE LOS ANGELES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SUR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MELIPILLA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95,22%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VALDIVIA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95,11%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SANTIAGO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95,00%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SUR-ORIENTE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94,98%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GUSTAVO FRICKE DE VIÑA DEL MAR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GUILLERMO GRANT BENAVENTE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HERMINDA MARTIN DE CHILLÁN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HERNÁN HENRIQUEZ DE  TEMUCO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93,87%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RELONCAVÍ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93,74%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CLAUDIO VICUÑA DE SAN ANTONIO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93,47%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PUERTO MONTT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93,34%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 FERNANDO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93,19%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BÍO-BÍO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93,19%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TRAUMATOLÓGICO DR TEODORO GEBAUER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93,05%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DR. LAUTARO NAVARRO DE PUNTA ARENAS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92,78%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OVALLE DR. ANTONIO TIRADO LANAS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92,77%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AYSÉN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92,26%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EL PINO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92,23%</a:t>
                      </a:r>
                    </a:p>
                  </a:txBody>
                  <a:tcPr marL="5644" marR="5644" marT="56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-24"/>
          <a:ext cx="9143999" cy="297632"/>
        </p:xfrm>
        <a:graphic>
          <a:graphicData uri="http://schemas.openxmlformats.org/drawingml/2006/table">
            <a:tbl>
              <a:tblPr/>
              <a:tblGrid>
                <a:gridCol w="865022"/>
                <a:gridCol w="6303845"/>
                <a:gridCol w="1975132"/>
              </a:tblGrid>
              <a:tr h="297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PORCENTAJE DE CUMPLIMIENTO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285728"/>
          <a:ext cx="9144001" cy="4714920"/>
        </p:xfrm>
        <a:graphic>
          <a:graphicData uri="http://schemas.openxmlformats.org/drawingml/2006/table">
            <a:tbl>
              <a:tblPr/>
              <a:tblGrid>
                <a:gridCol w="865022"/>
                <a:gridCol w="6303846"/>
                <a:gridCol w="1975133"/>
              </a:tblGrid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ARAUCO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92,15%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URGENCIA ASISTENCIA PÚBLICA DR. ALEJANDRO DEL RÍO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92,13%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RANCAGUA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91,30%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SAN CAMILO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91,14%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VIÑA DEL MAR-QUILLOTA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90,00%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PSIQUIATRICO DR. JOSÉ HOWWITZ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90,00%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EXEQUIEL GONZALEZ CORTÉS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89,72%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NACIONAL DE SALUD (FONASA)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89,45%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LOS ANDES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89,08%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GERIATRICO DE SANTIAGO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88,75%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LOTA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88,55%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OCCIDENTE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87,93%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REDES ASISTENCIALES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87,84%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SALUD PÚBLICA DE CHILE (ISP)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87,80%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QUILPUÉ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87,42%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COYHAIQUE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86,37%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ERNESTO TORRES GALDAMES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86,22%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CHILOÉ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85,20%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MAURICIO HEYERMANN DE ANGOL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84,83%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LA SERENA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84,56%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SANTIAGO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80,37%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CLINICO SAN BORJA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79,28%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ANTOFAGASTA DR. LEONARDO GUZMÁN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76,13%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VICTORIA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74,30%</a:t>
                      </a: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32040" y="48499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SECTOR EDUCACIÓN</a:t>
            </a:r>
            <a:endParaRPr lang="es-CL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shormazabal\Mis documentos\Downloads\Graduate-female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76872"/>
            <a:ext cx="2052620" cy="20526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Puntaje Promedio 2013</a:t>
            </a:r>
            <a:endParaRPr lang="es-C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49574" y="1844824"/>
            <a:ext cx="2738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3E98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96,26%</a:t>
            </a:r>
            <a:endParaRPr lang="es-CL" sz="6600" b="1" dirty="0">
              <a:solidFill>
                <a:srgbClr val="3E98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643306" y="1711638"/>
            <a:ext cx="2286016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</a:p>
          <a:p>
            <a:pPr lvl="0" algn="ctr"/>
            <a:r>
              <a:rPr lang="es-CL" dirty="0" smtClean="0"/>
              <a:t>Organismos con 100%</a:t>
            </a:r>
            <a:endParaRPr lang="es-CL" dirty="0"/>
          </a:p>
        </p:txBody>
      </p:sp>
      <p:sp>
        <p:nvSpPr>
          <p:cNvPr id="15" name="14 Elipse"/>
          <p:cNvSpPr/>
          <p:nvPr/>
        </p:nvSpPr>
        <p:spPr>
          <a:xfrm>
            <a:off x="2857488" y="4357694"/>
            <a:ext cx="2286016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s-C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CL" dirty="0" smtClean="0"/>
              <a:t>Organismos bajo 90%</a:t>
            </a:r>
            <a:endParaRPr lang="es-CL" dirty="0"/>
          </a:p>
        </p:txBody>
      </p:sp>
      <p:cxnSp>
        <p:nvCxnSpPr>
          <p:cNvPr id="19" name="18 Conector recto"/>
          <p:cNvCxnSpPr>
            <a:stCxn id="8" idx="3"/>
            <a:endCxn id="15" idx="0"/>
          </p:cNvCxnSpPr>
          <p:nvPr/>
        </p:nvCxnSpPr>
        <p:spPr>
          <a:xfrm>
            <a:off x="2987824" y="2398822"/>
            <a:ext cx="1012672" cy="195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8" idx="3"/>
            <a:endCxn id="14" idx="2"/>
          </p:cNvCxnSpPr>
          <p:nvPr/>
        </p:nvCxnSpPr>
        <p:spPr>
          <a:xfrm flipV="1">
            <a:off x="2987824" y="2390299"/>
            <a:ext cx="655482" cy="8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530612" y="1590680"/>
          <a:ext cx="128174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818"/>
                <a:gridCol w="582930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Año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N°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111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43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errar llave"/>
          <p:cNvSpPr/>
          <p:nvPr/>
        </p:nvSpPr>
        <p:spPr>
          <a:xfrm>
            <a:off x="5965041" y="1772816"/>
            <a:ext cx="360040" cy="1136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Llamada rectangular"/>
          <p:cNvSpPr/>
          <p:nvPr/>
        </p:nvSpPr>
        <p:spPr>
          <a:xfrm rot="10800000" flipH="1" flipV="1">
            <a:off x="6156176" y="3356992"/>
            <a:ext cx="2714644" cy="1224136"/>
          </a:xfrm>
          <a:prstGeom prst="wedgeRectCallout">
            <a:avLst>
              <a:gd name="adj1" fmla="val -78160"/>
              <a:gd name="adj2" fmla="val -74783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rtlCol="0" anchor="ctr"/>
          <a:lstStyle/>
          <a:p>
            <a:pPr algn="ctr"/>
            <a:r>
              <a:rPr lang="es-ES" sz="1600" dirty="0" smtClean="0">
                <a:solidFill>
                  <a:sysClr val="windowText" lastClr="000000"/>
                </a:solidFill>
              </a:rPr>
              <a:t>No se subsanaron observaciones  señaladas en otras fiscalizaciones</a:t>
            </a:r>
            <a:endParaRPr lang="es-CL" sz="16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Organismos de Educación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285984" y="1500174"/>
          <a:ext cx="6286543" cy="12144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72591"/>
                <a:gridCol w="1677802"/>
                <a:gridCol w="1468075"/>
                <a:gridCol w="1468075"/>
              </a:tblGrid>
              <a:tr h="809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algn="ctr" fontAlgn="ctr"/>
                      <a:r>
                        <a:rPr lang="es-E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(10)</a:t>
                      </a:r>
                      <a:endParaRPr lang="es-CL" sz="2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  <a:p>
                      <a:pPr algn="ctr" fontAlgn="ctr"/>
                      <a:r>
                        <a:rPr lang="es-E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(10)</a:t>
                      </a:r>
                      <a:endParaRPr lang="es-CL" sz="2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(10)</a:t>
                      </a:r>
                      <a:endParaRPr lang="es-CL" sz="2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(12)</a:t>
                      </a:r>
                      <a:endParaRPr lang="es-CL" sz="2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97,0%</a:t>
                      </a:r>
                      <a:endParaRPr lang="es-CL" sz="1800" b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93,4%</a:t>
                      </a:r>
                      <a:endParaRPr lang="es-CL" sz="18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97,6%</a:t>
                      </a:r>
                      <a:endParaRPr lang="es-CL" sz="18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94,1 %</a:t>
                      </a:r>
                      <a:endParaRPr lang="es-CL" sz="18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4034" name="Picture 2" descr="C:\Documents and Settings\shormazabal\Mis documentos\Downloads\Graduate-female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3504"/>
            <a:ext cx="2052620" cy="2052620"/>
          </a:xfrm>
          <a:prstGeom prst="rect">
            <a:avLst/>
          </a:prstGeom>
          <a:noFill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14282" y="3286124"/>
          <a:ext cx="8643998" cy="3055772"/>
        </p:xfrm>
        <a:graphic>
          <a:graphicData uri="http://schemas.openxmlformats.org/drawingml/2006/table">
            <a:tbl>
              <a:tblPr/>
              <a:tblGrid>
                <a:gridCol w="4357718"/>
                <a:gridCol w="1000132"/>
                <a:gridCol w="1071570"/>
                <a:gridCol w="1143008"/>
                <a:gridCol w="1071570"/>
              </a:tblGrid>
              <a:tr h="403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Puntaje 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CALIDAD DE LA EDUCACION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NACIONAL DE EDUCACION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ADMINISTRADORA DEL SISTEMA DE CRÉDITOS PARA ESTUDIOS SUPERIORES (INGRESA)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EDUCACIÓN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BIBLIOTECAS, ARCHIVOS Y MUSEOS (DIBAM)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AUXILIO ESCOLAR Y BECAS (JUNAEB)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EDUCACION ESCOLAR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ACREDITACIÓN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CALIFICACION CINEMATOGRÁFICA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INVESTIGACIÓN CIENTÍFICA Y TECNOLÓGICA (CONICYT)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JARDINES INFANTILES (JUNJI)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RECTORES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Organismos de Educación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4" name="Picture 2" descr="C:\Documents and Settings\shormazabal\Mis documentos\Downloads\Graduate-female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3504"/>
            <a:ext cx="2052620" cy="20526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143108" y="1618054"/>
            <a:ext cx="5857916" cy="1738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Ítems con más incumplimiento</a:t>
            </a:r>
          </a:p>
          <a:p>
            <a:pPr algn="ctr"/>
            <a:endParaRPr lang="es-ES" sz="1400" dirty="0" smtClean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14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Auditorías</a:t>
            </a:r>
          </a:p>
          <a:p>
            <a:pPr algn="ctr"/>
            <a:r>
              <a:rPr lang="es-ES" sz="14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75%</a:t>
            </a:r>
          </a:p>
          <a:p>
            <a:pPr algn="ctr"/>
            <a:endParaRPr lang="es-ES" sz="1050" b="1" dirty="0" smtClean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endParaRPr lang="es-ES" sz="1050" b="1" dirty="0" smtClean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14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Mecanismos de Participación Ciudadana</a:t>
            </a:r>
          </a:p>
          <a:p>
            <a:pPr algn="ctr"/>
            <a:r>
              <a:rPr lang="es-ES" sz="14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89,04%</a:t>
            </a:r>
            <a:endParaRPr lang="es-CL" sz="1400" b="1" dirty="0" smtClean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42875" y="3772556"/>
          <a:ext cx="8929719" cy="2656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8861"/>
                <a:gridCol w="1214446"/>
                <a:gridCol w="5286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Organismo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Ítem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Incumplimiento</a:t>
                      </a:r>
                      <a:endParaRPr lang="es-C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Consejo de Rectores</a:t>
                      </a:r>
                      <a:r>
                        <a:rPr lang="es-ES" sz="1400" baseline="0" dirty="0" smtClean="0"/>
                        <a:t> de las Universidades Chilenas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1.9 (0%) </a:t>
                      </a:r>
                      <a:r>
                        <a:rPr lang="es-ES" sz="1200" baseline="0" dirty="0" smtClean="0"/>
                        <a:t> 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1.12 (0%)</a:t>
                      </a: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s-ES" sz="1200" dirty="0" smtClean="0"/>
                        <a:t> Enlace a “Programa de Subsidios y Otros</a:t>
                      </a:r>
                      <a:r>
                        <a:rPr lang="es-ES" sz="1200" baseline="0" dirty="0" smtClean="0"/>
                        <a:t> Beneficios” no está operativo.</a:t>
                      </a:r>
                    </a:p>
                    <a:p>
                      <a:pPr algn="just"/>
                      <a:r>
                        <a:rPr lang="es-ES" sz="1200" dirty="0" smtClean="0"/>
                        <a:t>- No informa sobre Informe final de Auditoría publicado en pág.</a:t>
                      </a:r>
                      <a:r>
                        <a:rPr lang="es-ES" sz="1200" baseline="0" dirty="0" smtClean="0"/>
                        <a:t> web de Contraloría General de la República.</a:t>
                      </a:r>
                      <a:endParaRPr lang="es-E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Junta</a:t>
                      </a:r>
                      <a:r>
                        <a:rPr lang="es-ES" sz="1400" baseline="0" dirty="0" smtClean="0"/>
                        <a:t> Nacional de Jardines Infantiles (JUNJI)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1.4  (35,93%)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1.12 (0%)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 smtClean="0"/>
                        <a:t>- La información de personal de planta,</a:t>
                      </a:r>
                      <a:r>
                        <a:rPr lang="es-ES" sz="1200" baseline="0" dirty="0" smtClean="0"/>
                        <a:t> contrata y a honorarios, se encuentra desactualizada a septiembre de 2013.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- No informa sobre Informe final de Auditoría publicado en pág.</a:t>
                      </a:r>
                      <a:r>
                        <a:rPr lang="es-ES" sz="1200" baseline="0" dirty="0" smtClean="0"/>
                        <a:t> web de Contraloría General de la República.</a:t>
                      </a:r>
                      <a:endParaRPr lang="es-E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Comisión</a:t>
                      </a:r>
                      <a:r>
                        <a:rPr lang="es-ES" sz="1400" baseline="0" dirty="0" smtClean="0"/>
                        <a:t> Nacional de Investigación Científica y Tecnológica (CONICYT)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1.10 (60%)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1.12 (0%)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s-ES" sz="1200" dirty="0" smtClean="0"/>
                        <a:t>No</a:t>
                      </a:r>
                      <a:r>
                        <a:rPr lang="es-ES" sz="1200" baseline="0" dirty="0" smtClean="0"/>
                        <a:t> informa los requisitos para participar en cada Mecanismo de Participación Ciudadana. No publica información de Consejo Consultivo.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200" dirty="0" smtClean="0"/>
                        <a:t> No informa sobre Informe final de Auditoría publicado en pág.</a:t>
                      </a:r>
                      <a:r>
                        <a:rPr lang="es-ES" sz="1200" baseline="0" dirty="0" smtClean="0"/>
                        <a:t> web de Contraloría General de la República.</a:t>
                      </a:r>
                      <a:endParaRPr lang="es-E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29058" y="1857364"/>
            <a:ext cx="5107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RANKING 2013 ORGANISMOS ADMINISTRACIÓN CENTRAL</a:t>
            </a:r>
            <a:endParaRPr lang="es-CL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385762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4"/>
          <a:ext cx="9144000" cy="6857993"/>
        </p:xfrm>
        <a:graphic>
          <a:graphicData uri="http://schemas.openxmlformats.org/drawingml/2006/table">
            <a:tbl>
              <a:tblPr/>
              <a:tblGrid>
                <a:gridCol w="329498"/>
                <a:gridCol w="7864122"/>
                <a:gridCol w="950380"/>
              </a:tblGrid>
              <a:tr h="2132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COMITÉ DE INVERSIONES EXTRANJERAS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NACIONAL DE FRONTERAS Y LIMITES (DIFROL)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CRÉDITO PRENDARIO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BASE DE LINARES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OSORNO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DE ANÁLISIS FINANCIERO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CHILENA DEL COBRE (COCHILCO)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ARICA – PARINACOTA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PREVISIÓN DE LA DEFENSA NACIONAL (CAPREDENA)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COQUIMBO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LA ARAUCANÍA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2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LOS LAGOS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LOS RÍOS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TARAPACÁ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OFICINA NACIONAL DE EMERGENCIA (ONEMI)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TOMÉ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 DE PRESUPUESTOS (DIPRES)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POLICÍA DE INVESTIGACIONES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EVALUACION AMBIENTAL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DE AERONÁUTICA CIVIL (JAC)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Presidencia de la República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RELACIONES ECONÓMICAS INTERNACIONALES (DIRECON)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OSORNO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BÍO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MAULE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JUSTICIA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MINERÍA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OBRAS PORTUARIAS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496" y="8"/>
          <a:ext cx="9108504" cy="6857992"/>
        </p:xfrm>
        <a:graphic>
          <a:graphicData uri="http://schemas.openxmlformats.org/drawingml/2006/table">
            <a:tbl>
              <a:tblPr/>
              <a:tblGrid>
                <a:gridCol w="276479"/>
                <a:gridCol w="8035549"/>
                <a:gridCol w="796476"/>
              </a:tblGrid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PARA LA PREVENCIÓN Y REHABILITACIÓN DEL CONSUMO DE DROGAS Y ALCOHOL (SENDA)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TELECOMUNICACIONES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CONTABILIDAD Y FINANZAS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FISCALÍA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GENERAL DE GOBIERNO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HIDRÁULICA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DE COMPRAS Y CONTRATACIÓN PÚBLICA (CHILECOMPRAS)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AGUAS (DGA)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MAIPÚ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ANTÁRTICO CHILENO (INACH)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DEL 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DE ARQUITECTURA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CLÍNICO DE NIÑOS ROBERTO DEL RÍO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DE PEÑALOLEN CORDILLERA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ARICA-PARINACOTA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DEL SALVADOR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SISTEMA NACIONAL DE CERTIFICACIÓN DE COMPETENCIAS LABORALES (CHILEVALORA)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MAGALLANES Y ANTÁRTICA CHILENA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DEL BIO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LIBERTADOR BERNARDO O'HIGGINS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SERVICIOS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LOS RÍOS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MAGALLANES Y ANTÁRTICA CHILENA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PLANEAMIENTO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OBRAS HIDRÁULICAS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Servicios Sanitarios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836726"/>
        </p:xfrm>
        <a:graphic>
          <a:graphicData uri="http://schemas.openxmlformats.org/drawingml/2006/table">
            <a:tbl>
              <a:tblPr/>
              <a:tblGrid>
                <a:gridCol w="260711"/>
                <a:gridCol w="8134244"/>
                <a:gridCol w="749045"/>
              </a:tblGrid>
              <a:tr h="363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OBRAS PÚBLICAS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OFICINA DE ESTUDIOS Y POLÍTICAS AGRARIAS (ODEPA)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MAULE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NEUROCIRUGÍA DR. A. ASENJO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DEFENSA DEL ESTADO (CDE)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ENF. RESPIRATORIAS Y CIRUGÍA TORAX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LA MUJER (SERNAM)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ATACAMA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CALIDAD DE LA EDUCACION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IMPUESTOS INTERNOS (SII)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NACIONAL DE EDUCACION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TURISMO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BÍO BÍO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CARLOS VAN BUREN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NACIONAL DE LA CULTURA Y LAS ARTES (CNCA)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ATACAMA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DESARROLLO AGROPECUARIO (INDAP)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Parque Metropolitano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SANTIAGO ORIENTE DR. LUIS TISNÉ BROUSSE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AYSÉN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IQUIQUE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METROPOLITANA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Del Interior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AYSÉN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ADMINISTRADORA DEL SISTEMA DE CRÉDITOS PARA ESTUDIOS SUPERIORES (INGRESA)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SUBSECRETARIA DE TRANSPORTES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CARABINEROS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1" cy="6757900"/>
        </p:xfrm>
        <a:graphic>
          <a:graphicData uri="http://schemas.openxmlformats.org/drawingml/2006/table">
            <a:tbl>
              <a:tblPr/>
              <a:tblGrid>
                <a:gridCol w="344341"/>
                <a:gridCol w="8058166"/>
                <a:gridCol w="741494"/>
              </a:tblGrid>
              <a:tr h="362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NACIONAL DEL SERVICIO CIVIL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BIBLIOTECAS, ARCHIVOS Y MUSEOS (DIBAM)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CHILENA DE ENERGÍA NUCLEAR (CCHEN)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AGRICULTURA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ADUANAS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ENERGÍA (CNE)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HIDROGRÁFICO Y OCEANOGRÁFICO DE LA ARMADA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JUAN NOÉ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COQUIMBO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LIBERTADOR BERNARDO O’HIGGINS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TESORERIA GENERAL DE LA REPUBLICA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GENERAL DE LA PRESIDENCIA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ECONOMÍA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BANCOS E INSTITUCIONES FINANCIERAS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HACIENDA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LOS LAGOS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LAS HIGUERAS DE TALCAHUANO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ESTADÍSTICAS (INE)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MAGALLANES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DEL CONSUMIDOR (SERNAC)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MAGALLANES Y LA ANTÁRTICA CHILENA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AEROPUERTOS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ELECTRICIDAD Y COMBUSTIBLES (SEC)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PARA LAS FUERZAS ARMADAS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PESCA (SERNAPESCA)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LA ARAUCANÍA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TARAPACÁ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MÉDICO LEGAL (SML)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0"/>
          <a:ext cx="9143999" cy="6756568"/>
        </p:xfrm>
        <a:graphic>
          <a:graphicData uri="http://schemas.openxmlformats.org/drawingml/2006/table">
            <a:tbl>
              <a:tblPr/>
              <a:tblGrid>
                <a:gridCol w="387060"/>
                <a:gridCol w="7779346"/>
                <a:gridCol w="977593"/>
              </a:tblGrid>
              <a:tr h="363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SUBSECRETARIA DE VIVIENDA Y URBANISMO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SUBSECRETARIA DE ENERGÍA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COQUIMBO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PREVENCIÓN DE DELITOS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LA ARAUCANÍA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SALUD PÚBLICA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MENORES (SENAME)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DEL TERRITORIO MARÍTIMO Y DE MARINA MERCANTE (DIRECTEMAR)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METROPOLITANA DE SANTIAGO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del Medio Ambiente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CONCEPCIÓN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AYSÉN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MAULE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CESAR CARAVAGNO BUROTTO DE TALCA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AGENCIA NACIONAL DE INTELIGENCIA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DESARROLLO REGIONAL Y ADMINISTRATIVO (SUBDERE)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EDUARDO PEREIRA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RELACIONES EXTERIORES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ATACAMA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 DE SAN CARLOS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AGRÍCOLA Y GANADERO (SAG)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AERONAÚTICA CIVIL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DEFENSORIA PENAL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SUBSECRETARIA DE EVALUACION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PADRE ALBERTO HURTADO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SUPERINTENDENCIA DE PENSIONES (SP)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149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ACONCAGUA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1" cy="6858005"/>
        </p:xfrm>
        <a:graphic>
          <a:graphicData uri="http://schemas.openxmlformats.org/drawingml/2006/table">
            <a:tbl>
              <a:tblPr/>
              <a:tblGrid>
                <a:gridCol w="344341"/>
                <a:gridCol w="8058166"/>
                <a:gridCol w="741494"/>
              </a:tblGrid>
              <a:tr h="380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SUPERINTENDENCIA DE QUIEBRAS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DEL BÍO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LOS LAGOS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LA DISCAPACIDAD (SENADIS)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SUPERINTENDENCIA DE VALORES Y SEGUROS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LOS RÍOS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BASE VALDIVIA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BARROS LUCO TRUDEAU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 DE SOLIDARIDAD E INVERSIÓN SOCIAL (FOSIS)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ELECTORAL (SERVEL)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SUPERINTENDENCIA DEL MEDIO AMBIENTE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PEDRO AGUIRRE CERDA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DE CASTRO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 DE ABASTECIMIENTO DEL SISTEMA NACIONAL DE SERVICIOS DE SALUD (CENABAST)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BIENES NACIONALES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LUIS CALVO MACKENNA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DEPORTES (CHILEDEPORTES)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SAN MARTÍN DE QUILLOTA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DE FOMENTO DE LA PRODUCCIÓN (CORFO)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PESCA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ARICA – PARINACOTA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FELIX BULNES CERDA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5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177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LIBERTADOR BERNARDO O’HIGGINS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99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178</a:t>
                      </a:r>
                      <a:endParaRPr lang="es-CL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Puntaje 2013 por tipo de Organismo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5536" y="1412776"/>
          <a:ext cx="8280920" cy="453650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032448"/>
                <a:gridCol w="1209194"/>
                <a:gridCol w="879038"/>
                <a:gridCol w="1152128"/>
                <a:gridCol w="1008112"/>
              </a:tblGrid>
              <a:tr h="7693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Clasificación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Organismos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Mínimo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Promedio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Máximo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Intendencias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8718D"/>
                          </a:solidFill>
                          <a:latin typeface="Century Gothic"/>
                        </a:rPr>
                        <a:t>90,00%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8718D"/>
                          </a:solidFill>
                          <a:latin typeface="Century Gothic"/>
                        </a:rPr>
                        <a:t>99,20%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SERVIUs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95,58%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98,85%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Subsecretarías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87,84%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98,58%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Otros Organismos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8718D"/>
                          </a:solidFill>
                          <a:latin typeface="Century Gothic"/>
                        </a:rPr>
                        <a:t>112</a:t>
                      </a:r>
                      <a:endParaRPr lang="es-ES" sz="1400" b="0" i="0" u="none" strike="noStrike" dirty="0">
                        <a:solidFill>
                          <a:srgbClr val="08718D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0,00 %</a:t>
                      </a:r>
                      <a:r>
                        <a:rPr lang="es-ES" sz="1400" b="0" i="0" u="none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* </a:t>
                      </a:r>
                      <a:endParaRPr lang="es-ES" sz="1400" b="0" i="0" u="none" strike="noStrike">
                        <a:solidFill>
                          <a:srgbClr val="08718D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8718D"/>
                          </a:solidFill>
                          <a:latin typeface="Century Gothic"/>
                        </a:rPr>
                        <a:t>96,6%</a:t>
                      </a:r>
                      <a:endParaRPr lang="es-ES" sz="1400" b="0" i="0" u="none" strike="noStrike" dirty="0">
                        <a:solidFill>
                          <a:srgbClr val="08718D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93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Servicios de Salud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85,20%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96,30%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Gobernaciones Provinciales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92,16%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95,51%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95,75%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Gobiernos Regionales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84,76%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95,43%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 smtClean="0">
                          <a:solidFill>
                            <a:srgbClr val="08718D"/>
                          </a:solidFill>
                          <a:latin typeface="Century Gothic"/>
                        </a:rPr>
                        <a:t>Hospitales </a:t>
                      </a:r>
                      <a:r>
                        <a:rPr lang="es-ES" sz="1400" b="0" i="0" u="none" strike="noStrike" dirty="0" err="1" smtClean="0">
                          <a:solidFill>
                            <a:srgbClr val="08718D"/>
                          </a:solidFill>
                          <a:latin typeface="Century Gothic"/>
                        </a:rPr>
                        <a:t>Autogestionados</a:t>
                      </a:r>
                      <a:endParaRPr lang="es-ES" sz="1400" b="0" i="0" u="none" strike="noStrike" dirty="0">
                        <a:solidFill>
                          <a:srgbClr val="08718D"/>
                        </a:solidFill>
                        <a:latin typeface="Century Gothic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8718D"/>
                          </a:solidFill>
                          <a:latin typeface="Century Gothic"/>
                        </a:rPr>
                        <a:t>57</a:t>
                      </a:r>
                      <a:endParaRPr lang="es-ES" sz="1400" b="0" i="0" u="none" strike="noStrike" dirty="0">
                        <a:solidFill>
                          <a:srgbClr val="08718D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74,30%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8718D"/>
                          </a:solidFill>
                          <a:latin typeface="Century Gothic"/>
                        </a:rPr>
                        <a:t>93,77%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8718D"/>
                          </a:solidFill>
                          <a:latin typeface="Century Gothic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5720" y="600076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* </a:t>
            </a:r>
            <a:r>
              <a:rPr lang="es-ES" sz="1200" dirty="0" smtClean="0"/>
              <a:t>El organismo que tiene 0,00% es l</a:t>
            </a:r>
            <a:r>
              <a:rPr lang="es-CL" sz="1200" dirty="0" smtClean="0"/>
              <a:t>a Dirección General de la Defensa Civil de Chile. En este caso, al momento de la fiscalización, la institución no presentaba Banner de Transparencia Activa.</a:t>
            </a:r>
            <a:endParaRPr lang="es-CL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514823"/>
                <a:gridCol w="7245516"/>
                <a:gridCol w="1383660"/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CONSEJO NACIONAL DE TELEVISIÓN (CNTV)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AUXILIO ESCOLAR Y BECAS (JUNAEB)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CASINOS DE JUEGO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 SAN JOSÉ DE CORONEL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SEGURIDAD LABORAL (ISL)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PROPIEDAD INDUSTRIAL (INAPI)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TARAPACÁ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VALPARAÍSO-SAN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TURISMO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SAN PABLO DE COQUIMBO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DE PREVISIÓN SOCIAL (IPS)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DEL CÁNCER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CURICÓ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REGISTRO CIVIL E IDENTIFICACIÓN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SUPERINTENDENCIA DE EDUCACION ESCOLAR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LA JUVENTUD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METROPOLITANA DE SANTIAGO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DR SOTERO DEL RÍO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TALCAHUANO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ÑUBLE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Capacitación y Empleo (SENCE)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GEOLOGÍA Y MINERÍA (SERNAGEOMIN)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IQUIQUE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LIMARÍ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LINARES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206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LOS ANDES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207</a:t>
                      </a:r>
                      <a:endParaRPr lang="es-CL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HUASCO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21611"/>
                <a:gridCol w="7186165"/>
                <a:gridCol w="1336224"/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ISLA DE PASCUA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CURICÓ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ÚLTIMA ESPERANZA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TOCOPILLA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TAMARUGAL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ARAUCO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BÍO-BÍO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CACHAPOAL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CARDENAL CARO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COLCHAGUA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CONCEPCIÓN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CHILOÉ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MAGALLANES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MAIPO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MARGA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MARGA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QUILLOTA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EL LOA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CAUQUENES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CAUTÍN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COYHAIQUE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AYSÉN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COPIAPÓ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CORDILLERA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CHACABUCO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235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NACIONAL DE ACREDITACIÓN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236</a:t>
                      </a:r>
                      <a:endParaRPr lang="es-CL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METROPOLITANA DE SANTIAGO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857990"/>
        </p:xfrm>
        <a:graphic>
          <a:graphicData uri="http://schemas.openxmlformats.org/drawingml/2006/table">
            <a:tbl>
              <a:tblPr/>
              <a:tblGrid>
                <a:gridCol w="344845"/>
                <a:gridCol w="8057204"/>
                <a:gridCol w="741951"/>
              </a:tblGrid>
              <a:tr h="363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432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CHAÑARAL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CHOAPA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RANCO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ELQUI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LA ANTÁRTICA CHILENA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VIALIDAD DEL MINISTERIO DE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TIERRA DEL FUEGO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SAN FELIPE DE ACONCAGUA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CAPITÁN PRAT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VALDIVIA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PETORCA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PARINACOTA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GENERAL CARRERA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MELIPILLA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TALCA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LLANQUIHUE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ÑUBLE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VICTOR RUIZ DE LOS ANGELES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MELIPILLA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VALDIVIA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AEROFOTOGRAMÉTRICO DEL GRAL. JUAN SOLER MANFREDINI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CALIFICACION CINEMATOGRÁFICA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SANTIAGO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SUR-ORIENTE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DEL 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264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MALLECO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265</a:t>
                      </a:r>
                      <a:endParaRPr lang="es-CL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OSORNO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857990"/>
        </p:xfrm>
        <a:graphic>
          <a:graphicData uri="http://schemas.openxmlformats.org/drawingml/2006/table">
            <a:tbl>
              <a:tblPr/>
              <a:tblGrid>
                <a:gridCol w="344845"/>
                <a:gridCol w="8057204"/>
                <a:gridCol w="741951"/>
              </a:tblGrid>
              <a:tr h="363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DR. GUSTAVO FRICKE DE VIÑA DEL 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COOPERACIÓN INTERNACIONAL (AGCI)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PALENA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FISCALÍA NACIONAL ECONÓMICA (FNE)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GUILLERMO GRANT BENAVENTE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HERMINDA MARTIN DE CHILLÁN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SEGURIDAD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HERNÁN HENRIQUEZ DE  TEMUCO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RELONCAVÍ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CLAUDIO VICUÑA DE 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PUERTO MONTT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BÍO-BÍO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 FERNANDO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TRAUMATOLÓGICO DR TEODORO GEBAUER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DR. LAUTARO NAVARRO DE PUNTA ARENAS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OVALLE DR. ANTONIO TIRADO LANAS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AYSÉN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EL PINO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TALAGANTE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URGENCIA ASISTENCIA PÚBLICA DR. ALEJANDRO DEL RÍO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PREVISIÓN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RANCAGUA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CAMILO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REGIONES DE TARAPACÁ Y ANTOFAGASTA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RIEGO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293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GENDARMERÍA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94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294</a:t>
                      </a:r>
                      <a:endParaRPr lang="es-CL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ATACAMA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222061"/>
        </p:xfrm>
        <a:graphic>
          <a:graphicData uri="http://schemas.openxmlformats.org/drawingml/2006/table">
            <a:tbl>
              <a:tblPr/>
              <a:tblGrid>
                <a:gridCol w="1403674"/>
                <a:gridCol w="6911835"/>
                <a:gridCol w="828491"/>
              </a:tblGrid>
              <a:tr h="3114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INSTITUCION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PUNTAJE</a:t>
                      </a:r>
                      <a:endParaRPr lang="es-CL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PSIQUIATRICO DR. JOSÉ HOWWITZ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VIÑA DEL MAR-QUILLOTA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EXEQUIEL GONZALEZ CORTÉS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NACIONAL DE SALUD (FONASA)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COQUIMBO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LOS ANDES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GERIATRICO DE SANTIAGO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DEL MAULE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LOTA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PREVISIÓN DE CARABINEROS DE CHILE (DIPRECA)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INVESTIGACIÓN CIENTÍFICA Y TECNOLÓGICA (CONICYT)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DEL ADULTO MAYOR (SENAMA)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NACIONAL DE DESARROLLO INDÍGENA (CONADI)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OCCIDENTE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REDES ASISTENCIALES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SALUD PÚBLICA DE CHILE (ISP)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QUILPUÉ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Nacional Forestal (CONAF)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COYHAIQUE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VALPARAÍSO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ERNESTO TORRES GALDAMES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CHILOÉ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MAURICIO HEYERMANN DE ANGOL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DEL LIBERTADOR BERNARDO O'HIGGINS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LA SERENA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JARDINES INFANTILES (JUNJI)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SANTIAGO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CLINICO SAN BORJA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ANTOFAGASTA DR. LEONARDO GUZMÁN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VICTORIA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RECTORES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DEFENSA CIVIL DE 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29058" y="3369186"/>
            <a:ext cx="510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VARIACIONES</a:t>
            </a:r>
            <a:endParaRPr lang="es-CL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385762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548680"/>
          <a:ext cx="9072594" cy="6272706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SALUD PÚBLICA 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 DE SOLIDARIDAD E INVERSIÓN SOCIAL (FOSIS)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20,93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LIBERTADOR BERNARDO O’HIGGINS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ANTOFAGASTA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ATACAMA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CESAR CARAVAGNO BUROTTO DE TALCA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13,34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REDES ASISTENCIALES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13,25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HERNÁN HENRIQUEZ DE  TEMUCO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DEL BÍO BÍO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LA MUJER (SERNAM)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11,07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LOS LAGOS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 DE SAN CARLOS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10,60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DEFENSA DEL ESTADO (CDE)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 FERNANDO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NACIONAL ENF. RESPIRATORIAS Y CIRUGÍA TORAX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DEL CONSUMIDOR (SERNAC)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9,72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VALDIVIA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9,69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NORTE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9,65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AYSÉN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9,32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FELIX BULNES CERDA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 SAN JOSÉ DE CORONEL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7,77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IQUIQUE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CHACABUCO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6,90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ATACAMA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URGENCIA ASISTENCIA PÚBLICA DR. ALEJANDRO DEL RÍO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NEUROCIRUGÍA DR. A. ASENJO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6,25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MELIPILLA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COYHAIQUE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SANTIAGO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5,30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ANTOFAGASTA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5,25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42918"/>
          <a:ext cx="9072594" cy="6275901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DE SALUD MAULE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DE SALUD MAGALLANES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DE SALUD VIÑA DEL MAR-QUILLOTA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 SAN PABLO DE COQUIMBO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DEL INTERIOR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TARAPACÁ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AYSÉN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OFICINA DE ESTUDIOS Y POLÍTICAS AGRARIAS (ODEPA)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OBRAS PÚBLICAS DEL MINISTERIO DE OBRAS PÚBLICAS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DEL ADULTO MAYOR (SENAMA)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 SERVICIOS SANITARIOS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MAGALLANES Y ANTÁRTICA CHILENA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DIRECCIÓN DE PLANEAMIENTO DEL MINISTERIO DE OBRAS PÚBLICAS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DIRECCIÓN DE OBRAS HIDRÁULICAS DEL MINISTERIO DE OBRAS PÚBLICAS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LA JUVENTUD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 SANTIAGO ORIENTE DR. LUIS TISNÉ BROUSSE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ESTADÍSTICAS (INE)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DIRECCIÓN DE AEROPUERTOS DEL MINISTERIO DE OBRAS PÚBLICAS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CAPACITACIÓN Y EMPLEO (SENCE)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LOS RÍOS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TARAPACÁ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 REGIONAL DR. LAUTARO NAVARRO DE PUNTA ARENAS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 EDUARDO PEREIRA DE VALPARAÍSO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 SAN CAMILO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DEPORTES (CHILEDEPORTES)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SERVICIOS SOCIALES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LA ARAUCANÍA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LIBERTADOR BERNARDO O'HIGGINS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PARQUE METROPOLITANO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42918"/>
          <a:ext cx="9144032" cy="6241530"/>
        </p:xfrm>
        <a:graphic>
          <a:graphicData uri="http://schemas.openxmlformats.org/drawingml/2006/table">
            <a:tbl>
              <a:tblPr/>
              <a:tblGrid>
                <a:gridCol w="319766"/>
                <a:gridCol w="5180928"/>
                <a:gridCol w="1214446"/>
                <a:gridCol w="928694"/>
                <a:gridCol w="1500198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CONSEJO NACIONAL DE EDUCACION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MARTÍN DE QUILLOTA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 SOTERO DEL RÍO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ABASTECIMIENTO DEL SISTEMA NACIONAL DE SERVICIOS DE SALUD (CENABAST)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DEL BIO BIO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DESARROLLO AGROPECUARIO (INDAP)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LA SERENA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SALUD PÚBLICA DE CHILE (ISP)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CONCEPCIÓN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ERNESTO TORRES GALDAMES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BÍO 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LOS RÍOS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LIBERTADOR BERNARDO O’HIGGINS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LA 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ARICA –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MAGALLANES Y ANTÁRTICA CHILENA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AERONAÚTICA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EXEQUIEL GONZALEZ CORTÉS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VALPARAÍSO-SAN ANTONIO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SISTEMA NACIONAL DE CERTIFICACIÓN DE COMPETENCIAS LABORALES (CHILEVALORA)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JUAN NOÉ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ACREDITACIÓN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MAGALLANES Y LA ANTÁRTICA CHILENA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DEL SALVADOR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ARICA-PARINACOTA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CASINOS DE JUEGO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BARROS LUCO TRUDEAU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DE PEÑALOLEN CORDILLERA ORIENTE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42918"/>
          <a:ext cx="9072594" cy="6094232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CHAÑARAL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CLÍNICO DE NIÑOS ROBERTO DEL RÍO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HIDROGRÁFICO Y OCEANOGRÁFICO DE LA ARMADA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ELECTRICIDAD Y COMBUSTIBLES (SEC)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ARQUITECTURA DEL MINISTERIO DE OBRAS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DEL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TRAUMATOLÓGICO DR TEODORO GEBAUER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TURISMO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BIENES NACIONALES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NACIONAL DEL SERVICIO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ANTÁRTICO CHILENO (INACH)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DESARROLLO REGIONAL Y ADMINISTRATIVO (SUBDERE)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AGRÍCOLA Y GANADERO (SAG)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LAS HIGUERAS DE TALCAHUANO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MAIPÚ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AGUAS (DGA)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VALORES Y SEGUROS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COMPRAS Y CONTRATACIÓN PÚBLICA (CHILECOMPRAS)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VIALIDAD DEL MINISTERIO DE OBRAS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HIDRÁULICA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OBRAS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PREVISIÓN DE LA DEFENSA NACIONAL (CAPREDENA)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COMITÉ DE INVERSIONES EXTRANJERAS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CHILENA DEL COBRE (COCHILCO)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CRÉDITO PRENDARIO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NACIONAL DE FRONTERAS Y LIMITES (DIFROL)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 DE PRESUPUESTOS (DIPRES)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OBRAS PORTUARIAS DEL MINISTERIO DE OBRAS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Variación de Puntajes 2010-2013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9" name="2 Gráfico"/>
          <p:cNvGraphicFramePr/>
          <p:nvPr/>
        </p:nvGraphicFramePr>
        <p:xfrm>
          <a:off x="214282" y="1214423"/>
          <a:ext cx="8572559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500042"/>
          <a:ext cx="9072594" cy="6396610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DE CONTABILIDAD Y FINANZAS DEL MINISTERIO DE OBRAS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RELACIONES ECONÓMICAS INTERNACIONALES (DIRECON)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FISCALÍA DEL MINISTERIO DE OBRAS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DE LINARES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OSORNO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TOMÉ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PADRE ALBERTO HURTADO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ARICA –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LA 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LOS RÍOS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BÍO 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DE AERONÁUTICA CIVIL (JAC)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OFICINA NACIONAL DE EMERGENCIA (ONEMI)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POLICÍA DE INVESTIGACIONES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Presidencia de la República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EVALUACION AMBIENTAL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PARA LA PREVENCIÓN Y REHABILITACIÓN DEL CONSUMO DE DROGAS Y ALCOHOL (SENDA)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OSORNO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JUSTICIA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MINERÍA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TELECOMUNICACIONES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GENERAL DE GOBIERNO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357166"/>
          <a:ext cx="9072594" cy="6439037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 EDUCACIÓN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DE ANÁLISIS 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CHILENA DE ENERGÍA NUCLEAR (CCHEN)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99,6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-0,01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PESCA (SERNAPESCA)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VALDIVIA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BANCOS E INSTITUCIONES FINANCIERAS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IMPUESTOS INTERNOS (SII)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VICTOR RUIZ DE LOS ANGELES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ADUANAS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ECONOMÍA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CARLOS VAN BUREN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NACIONAL DE LA CULTURA Y LAS ARTES (CNCA)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PENSIONES (SP)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METROPOLITANA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CALIFICACION CINEMATOGRÁFICA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del Medio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LA DISCAPACIDAD (SENADIS)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ADMINISTRADORA DEL SISTEMA DE CRÉDITOS PARA ESTUDIOS SUPERIORES (INGRESA)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CARABINEROS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TRANSPORTES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BIBLIOTECAS, ARCHIVOS Y MUSEOS (DIBAM)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ENERGÍA (CNE)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181</a:t>
                      </a:r>
                      <a:endParaRPr lang="es-CL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GENERAL DE LA PRESIDENCIA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571480"/>
          <a:ext cx="9072594" cy="6245421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TESORERIA GENERAL DE LA REPUBLICA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HACIENDA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HERMINDA MARTIN DE CHILLÁN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SUBSECRETARIA PARA LAS FUERZAS ARMADAS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DEL MEDIO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ORIENTE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MÉDICO LEGAL (SML)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RANCAGUA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ELECTORAL (SERVEL)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VIVIENDA Y URBANISMO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CASTRO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ENERGÍA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PREVENCIÓN DE DELITOS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MENORES (SENAME)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CURICÓ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DEL TERRITORIO MARÍTIMO Y DE MARINA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MERCANTE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SUR-ORIENTE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ACONCAGUA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NACIONAL DE INTELIGENCIA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SUBSECRETARIA DE EVALUACION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99,84%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-1,04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RELACIONES EXTERIORES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DEFENSORIA PENAL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211</a:t>
                      </a:r>
                      <a:endParaRPr lang="es-CL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PEDRO AGUIRRE CERDA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-31" y="529070"/>
          <a:ext cx="9072626" cy="6287848"/>
        </p:xfrm>
        <a:graphic>
          <a:graphicData uri="http://schemas.openxmlformats.org/drawingml/2006/table">
            <a:tbl>
              <a:tblPr/>
              <a:tblGrid>
                <a:gridCol w="319798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QUIEBRAS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SEGURIDAD LABORAL (ISL)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PESCA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TURISMO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LUIS CALVO MACKENNA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GUSTAVO FRICKE DE VIÑA DEL 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DEL CÁNCER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AUXILIO ESCOLAR Y BECAS (JUNAEB)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EL PINO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PUERTO MONTT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TALCA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DE FOMENTO DE LA PRODUCCIÓN (CORFO)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PROPIEDAD INDUSTRIAL (INAPI)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BÍO-BÍO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NACIONAL DE TELEVISIÓN (CNTV)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LA ANTÁRTICA CHILENA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PREVISIÓN SOCIAL (IPS)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GENERAL CARRERA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SAN ANTONIO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COOPERACIÓN INTERNACIONAL (AGCI)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2,94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GEOLOGÍA Y MINERÍA (SERNAGEOMIN)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CORDILLERA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240</a:t>
                      </a:r>
                      <a:endParaRPr lang="es-CL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REGISTRO CIVIL E IDENTIFICACIÓN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COPIAPÓ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242</a:t>
                      </a:r>
                      <a:endParaRPr lang="es-CL" sz="12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-32" y="620916"/>
          <a:ext cx="9072626" cy="6094232"/>
        </p:xfrm>
        <a:graphic>
          <a:graphicData uri="http://schemas.openxmlformats.org/drawingml/2006/table">
            <a:tbl>
              <a:tblPr/>
              <a:tblGrid>
                <a:gridCol w="319798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PALENA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CAUTÍN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COYHAIQUE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SUBSECRETARÍA DEL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FISCALÍA NACIONAL ECONÓMICA (FNE)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CAUQUENES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RELONCAVÍ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EL LOA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TALCAHUANO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OSORNO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VALDIVIA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PETORCA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IQUIQUE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LIMARÍ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LINARES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LOS ANDES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HUASCO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ISLA DE PASCUA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CURICÓ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ÚLTIMA ESPERANZA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TOCOPILLA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TAMARUGAL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ARAUCO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BÍO-BÍO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271</a:t>
                      </a:r>
                      <a:endParaRPr lang="es-CL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CACHAPOAL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272</a:t>
                      </a:r>
                      <a:endParaRPr lang="es-CL" sz="12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CARDENAL CARO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20916"/>
          <a:ext cx="9072594" cy="6094232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COLCHAGUA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CONCEPCIÓN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CHILOÉ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MARGA MARGA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QUILLOTA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CLAUDIO VICUÑA DE SAN ANTONIO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CHOAPA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RANCO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ELQUI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GERIATRICO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TIERRA DEL FUEGO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SAN FELIPE DE ACONCAGUA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CAPITÁN PRAT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AEROFOTOGRAMÉTRICO DEL GRAL. JUAN SOLER MANFREDINI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MELIPILLA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LOS ANDES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LLANQUIHUE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SEGURIDAD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MALLECO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MAURICIO HEYERMANN DE ANGOL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5,37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GUILLERMO GRANT BENAVENTE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OVALLE DR. ANTONIO TIRADO LANAS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PSIQUIATRICO DR. JOSÉ HOWWITZ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6,25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TALAGANTE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7,84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301</a:t>
                      </a:r>
                      <a:endParaRPr lang="es-CL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QUILPUÉ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302</a:t>
                      </a:r>
                      <a:endParaRPr lang="es-CL" sz="12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SUBSECRETARÍA DE PREVISIÓN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Variación de Organismos 2013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20916"/>
          <a:ext cx="9072594" cy="5277341"/>
        </p:xfrm>
        <a:graphic>
          <a:graphicData uri="http://schemas.openxmlformats.org/drawingml/2006/table">
            <a:tbl>
              <a:tblPr/>
              <a:tblGrid>
                <a:gridCol w="319766"/>
                <a:gridCol w="4680862"/>
                <a:gridCol w="1143008"/>
                <a:gridCol w="1143008"/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2013 - 2012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OCCIDENTE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LOTA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8,75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NACIONAL DE DESARROLLO INDÍGENA (CONADI)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8,78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CLINICO SAN BORJA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8,90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CHILOÉ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8,92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REGIONES DE TARAPACÁ Y 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9,21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VICTORIA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9,51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 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9,53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NACIONAL DE RIEGO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9,60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NACIONAL DE SALUD (FONASA)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9,68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GENDARMERÍA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316</a:t>
                      </a:r>
                      <a:endParaRPr lang="es-CL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DEL 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10,45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DE PREVISIÓN DE CARABINEROS DE CHILE (DIPRECA)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10,72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INVESTIGACIÓN CIENTÍFICA Y TECNOLÓGICA (CONICYT)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11,64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Nacional Forestal (CONAF)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11,69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ANTOFAGASTA DR. LEONARDO GUZMÁN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REGIONAL REGIÓN DEL LIBERTADOR BERNARDO 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14,39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JARDINES INFANTILES (JUNJI)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15,45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RECTORES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16,28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325</a:t>
                      </a:r>
                      <a:endParaRPr lang="es-CL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DEFENSA CIVIL DE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86,05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EDUCACION ESCOLAR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CALIDAD DE LA EDUCACION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29058" y="2276872"/>
            <a:ext cx="51074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RANKING 2013</a:t>
            </a:r>
          </a:p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SEGÚN TIPO </a:t>
            </a:r>
          </a:p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</a:p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Century Gothic" pitchFamily="34" charset="0"/>
              </a:rPr>
              <a:t>ORGANISMO</a:t>
            </a:r>
          </a:p>
          <a:p>
            <a:pPr algn="ctr"/>
            <a:endParaRPr lang="es-CL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385762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Subsecretarías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1438" y="707498"/>
          <a:ext cx="8929718" cy="6079088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LA MUJER (SERNAM)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SERVICIOS SOCIALES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OBRAS PÚBLICAS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JUSTICIA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MINERÍA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TELECOMUNICACIONES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GENERAL DE 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TURISMO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CONSEJO NACIONAL DE LA CULTURA Y LAS ARTES (CNCA)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DEL INTERIOR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EDUCACIÓN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TRANSPORTES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ECONOMÍA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GENERAL DE LA PRESIDENCIA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HACIENDA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PARA LAS FUERZAS ARMADAS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VIVIENDA Y URBANISMO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PREVENCIÓN DE DELITOS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SALUD PÚBLICA 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DEL MEDIO AMBIENTE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DESARROLLO REGIONAL Y ADMINISTRATIVO (SUBDERE)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RELACIONES EXTERIORES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EVALUACION SOCIAL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SUBSECRETARIA DE DEFENSA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BIENES NACIONALES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PESCA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DEL TRABAJO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PREVISIÓN SOCIAL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SUBSECRETARÍA DE REDES ASISTENCIALES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Intendencias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06" y="1142984"/>
          <a:ext cx="8929718" cy="3054784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MAGALLANES Y ANTÁRTICA CHILENA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LIBERTADOR BERNARDO O'HIGGINS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ANTOFAGASTA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ARICA – PARINACOTA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COQUIMBO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LA ARAUCANÍA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LOS LAGOS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LOS RÍOS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TARAPACÁ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VALPARAÍSO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BÍO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DEL MAULE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AYSÉN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METROPOLITANA DE 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INTENDENCIA REGIÓN DE ATACAMA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Variación de Puntajes 2010-2013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1412776"/>
          <a:ext cx="8280920" cy="453650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28780"/>
                <a:gridCol w="1046556"/>
                <a:gridCol w="1049817"/>
                <a:gridCol w="918589"/>
                <a:gridCol w="918589"/>
                <a:gridCol w="918589"/>
              </a:tblGrid>
              <a:tr h="7693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Clasificación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es-CL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Var</a:t>
                      </a:r>
                    </a:p>
                    <a:p>
                      <a:pPr algn="ctr" fontAlgn="ctr"/>
                      <a:r>
                        <a:rPr lang="es-CL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2013-2012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Subsecretarías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97,74%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95,90%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97,44%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98,58%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+1,14</a:t>
                      </a:r>
                      <a:endParaRPr lang="es-CL" sz="14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Intendencias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89,19%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98,41%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99,58%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99,20%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-0,38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Gobiernos Regionales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85,16%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99,33%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95,87%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95,43%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-0,44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Gobernaciones Provinciales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89,48%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95,55%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99,20%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95,51%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-3,69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93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SERVIUs</a:t>
                      </a:r>
                      <a:endParaRPr lang="es-CL" sz="14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94,00%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94,18%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98,85%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+4,67</a:t>
                      </a:r>
                      <a:endParaRPr lang="es-CL" sz="14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s-CL" sz="1400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de Salud</a:t>
                      </a:r>
                      <a:endParaRPr lang="es-CL" sz="14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93,31%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90,02%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+0,17</a:t>
                      </a:r>
                      <a:endParaRPr lang="es-CL" sz="14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 smtClean="0">
                          <a:solidFill>
                            <a:srgbClr val="08718D"/>
                          </a:solidFill>
                          <a:latin typeface="Century Gothic"/>
                        </a:rPr>
                        <a:t>Hospitales </a:t>
                      </a:r>
                      <a:r>
                        <a:rPr lang="es-ES" sz="1400" b="0" i="0" u="none" strike="noStrike" dirty="0" err="1" smtClean="0">
                          <a:solidFill>
                            <a:srgbClr val="08718D"/>
                          </a:solidFill>
                          <a:latin typeface="Century Gothic"/>
                        </a:rPr>
                        <a:t>Autogestionados</a:t>
                      </a:r>
                      <a:endParaRPr lang="es-ES" sz="1400" b="0" i="0" u="none" strike="noStrike" dirty="0">
                        <a:solidFill>
                          <a:srgbClr val="08718D"/>
                        </a:solidFill>
                        <a:latin typeface="Century Gothic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77,76%</a:t>
                      </a:r>
                      <a:r>
                        <a:rPr lang="es-CL" sz="1400" kern="120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84,63%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93,12%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93,77%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+0,65</a:t>
                      </a:r>
                      <a:endParaRPr lang="es-CL" sz="14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Otros Organismos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95,47%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98,04%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-1,44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93,82%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93,38%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96,26%</a:t>
                      </a:r>
                      <a:endParaRPr lang="es-CL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-067</a:t>
                      </a:r>
                      <a:endParaRPr lang="es-CL" sz="1400" kern="1200" dirty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6093296"/>
            <a:ext cx="6984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dirty="0" smtClean="0">
                <a:solidFill>
                  <a:srgbClr val="C00000"/>
                </a:solidFill>
                <a:latin typeface="Century Gothic" pitchFamily="34" charset="0"/>
              </a:rPr>
              <a:t>*</a:t>
            </a:r>
            <a:r>
              <a:rPr lang="es-CL" sz="9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El puntaje promedio de 77,76% corresponde a la primera evaluación de los Hospitales autogestionados, en Julio de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Gobiernos Regionales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6" y="1214422"/>
          <a:ext cx="8929718" cy="3054784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ATACAMA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LOS RÍOS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MAGALLANES Y ANTÁRTICA CHILENA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AYSÉN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LOS LAGOS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LA ARAUCANÍA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DEL BÍO </a:t>
                      </a:r>
                      <a:r>
                        <a:rPr lang="es-CL" sz="12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BÍO</a:t>
                      </a:r>
                      <a:endParaRPr lang="es-CL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ARICA – PARINACOTA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TARAPACÁ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METROPOLITANA DE 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ANTOFAGASTA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COQUIMBO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89,2%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DEL MAULE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 VALPARAÍSO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86,3%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GOBIERNO REGIONAL REGIÓN DEL LIBERTADOR BERNARDO O'HIGGINS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Gobiernos Provinciales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8" y="707498"/>
          <a:ext cx="8929718" cy="6079088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CHACABUCO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SAN ANTONIO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CORDILLERA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COPIAPÓ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CAUTÍN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COYHAIQUE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CAUQUENES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EL LOA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IQUIQUE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LIMARÍ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LINARES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LOS ANDES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HUASCO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ISLA DE PASCUA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CURICÓ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ÚLTIMA ESPERANZA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TOCOPILLA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TAMARUGAL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ARAUCO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BÍO-BÍO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CACHAPOAL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CARDENAL CARO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COLCHAGUA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CONCEPCIÓN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CHILOÉ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MARGA MARGA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Gobiernos Provinciales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8" y="707498"/>
          <a:ext cx="8929718" cy="4377917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QUILLOTA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CHAÑARAL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CHOAPA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RANCO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ELQUI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LA ANTÁRTICA CHILENA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GENERAL CARRERA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VALDIVIA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PETORCA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TIERRA DEL FUEGO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SAN FELIPE DE ACONCAGUA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CAPITÁN PRAT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TALCA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MELIPILLA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LLANQUIHUE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MALLECO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OSORNO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PALENA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GOBERNACIÓN PROVINCIAL DE TALAGANTE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</a:rPr>
              <a:t>SERVIUs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8" y="707498"/>
          <a:ext cx="8929718" cy="3054784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ARICA-PARINACOTA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BÍO BÍO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ANTOFAGASTA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COQUIMBO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MAGALLANES Y LA ANTÁRTICA CHILENA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TARAPACÁ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LA ARAUCANÍA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AYSÉN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MAULE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ATACAMA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LOS LAGOS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LOS RÍOS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 VALPARAÍSO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DEL LIBERTADOR BERNARDO O’HIGGINS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VIVIENDA Y URBANIZACIÓN DE LA REGIÓN METROPOLITANA DE 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Detalle Servicios de Salud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8" y="707498"/>
          <a:ext cx="8929718" cy="5701050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MAULE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OSORNO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IQUIQUE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ATACAMA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LIBERTADOR BERNARDO O’HIGGINS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MAGALLANES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ORIENTE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COQUIMBO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CONCEPCIÓN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ACONCAGUA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ANTOFAGASTA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VALPARAÍSO-SAN ANTONIO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TALCAHUANO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ÑUBLE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ARAUCANÍA 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VALDIVIA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SUR-ORIENTE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RELONCAVÍ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BÍO-BÍO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AYSÉN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ARAUCO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VIÑA DEL MAR-QUILLOTA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SALUD METROPOLITANO OCCIDENTE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SALUD CHILOÉ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Detalle Establecimientos Autogestionados en Red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8" y="928670"/>
          <a:ext cx="8929718" cy="5890069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NACIONAL ENF. RESPIRATORIAS Y CIRUGÍA TORAX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DE NEUROCIRUGÍA DR. A. ASENJO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DEL SALVADOR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CLÍNICO DE NIÑOS ROBERTO DEL RÍO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DE LINARES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OSORNO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TOMÉ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CARLOS VAN BUREN DE VALPARAÍSO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SANTIAGO ORIENTE DR. LUIS TISNÉ BROUSSE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JUAN NOÉ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LAS HIGUERAS DE TALCAHUANO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CESAR CARAVAGNO BUROTTO DE TALCA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EDUARDO PEREIRA DE VALPARAÍSO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 DE SAN CARLOS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BASE VALDIVIA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BARROS LUCO TRUDEAU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CASTRO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PEDRO AGUIRRE CERDA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LUIS CALVO MACKENNA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MARTÍN DE QUILLOTA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FELIX BULNES CERDA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 SAN JOSÉ DE CORONEL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PABLO DE COQUIMBO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DEL CÁNCER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CURICÓ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 SOTERO DEL RÍO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VICTOR RUIZ DE LOS ANGELES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MELIPILLA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DR. GUSTAVO FRICKE DE VIÑA DEL 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Detalle Establecimientos Autogestionados en Red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8" y="963508"/>
          <a:ext cx="8929718" cy="5323012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GUILLERMO GRANT BENAVENTE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HERMINDA MARTIN DE CHILLÁN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HERNÁN HENRIQUEZ DE  TEMUCO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CLAUDIO VICUÑA DE SAN ANTONIO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PUERTO MONTT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SAN FERNANDO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TRAUMATOLÓGICO DR TEODORO GEBAUER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DR. LAUTARO NAVARRO DE PUNTA ARENAS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OVALLE DR. ANTONIO TIRADO LANAS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EL PINO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URGENCIA ASISTENCIA PÚBLICA DR. ALEJANDRO DEL RÍO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RANCAGUA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CAMILO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PSIQUIATRICO DR. JOSÉ HOWWITZ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EXEQUIEL GONZALEZ CORTÉS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LOS ANDES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GERIATRICO DE 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LOTA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QUILPUÉ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DE COYHAIQUE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ERNESTO TORRES GALDAMES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DR. MAURICIO HEYERMANN DE ANGOL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JUAN DE DIOS DE LA SERENA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SAN JOSÉ DE 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CLINICO SAN BORJA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REGIONAL ANTOFAGASTA DR. LEONARDO GUZMÁN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VICTORIA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Otros Organismos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8" y="928670"/>
          <a:ext cx="8929718" cy="5890069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DEL BIO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PREVISIÓN DE LA DEFENSA NACIONAL (CAPREDENA)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DEFENSA DEL ESTADO (CDE)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COMPRAS Y CONTRATACIÓN PÚBLICA (CHILECOMPRAS)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SISTEMA NACIONAL DE CERTIFICACIÓN DE COMPETENCIAS LABORALES (CHILEVALORA)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COMITÉ DE INVERSIONES EXTRANJERAS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CHILENA DEL COBRE (COCHILCO)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DE PEÑALOLEN CORDILLERA ORIENTE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REFERENCIA DE SALUD MAIPÚ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CRÉDITO PRENDARIO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NACIONAL DE FRONTERAS Y LIMITES (DIFROL)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 DE PRESUPUESTOS (DIPRES)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OBRAS PÚBLICAS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PLANEAMIENTO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OBRAS HIDRÁULICAS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ARQUITECTURA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AGUAS (DGA)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OBRAS PORTUARIAS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CONTABILIDAD Y FINANZAS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RELACIONES ECONÓMICAS INTERNACIONALES (DIRECON)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DEL TRABAJO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ESTADO MAYOR CONJUNTO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FISCALÍA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GEOGRÁFICO MILITAR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ANTÁRTICO CHILENO (INACH)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HIDRÁULICA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DE AERONÁUTICA CIVIL (JAC)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OFICINA DE ESTUDIOS Y POLÍTICAS AGRARIAS (ODEPA)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OFICINA NACIONAL DE EMERGENCIA (ONEMI)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POLICÍA DE INVESTIGACIONES DE 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Otros Organismos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8" y="785794"/>
          <a:ext cx="8929718" cy="6036330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Presidencia de la República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EVALUACION AMBIENTAL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PARA LA PREVENCIÓN Y REHABILITACIÓN DEL CONSUMO DE DROGAS Y ALCOHOL (SENDA)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Servicios Sanitarios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DE ANÁLISIS FINANCIERO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CALIDAD DE LA EDUCACION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NACIONAL DE EDUCACION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DE IMPUESTOS INTERNOS (SII)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EJÉRCITO DE 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DESARROLLO AGROPECUARIO (INDAP)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Parque Metropolitano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METROPOLITANA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ADMINISTRADORA DEL SISTEMA DE CRÉDITOS PARA ESTUDIOS SUPERIORES (INGRESA)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CARABINEROS DE 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NACIONAL DEL SERVICIO CIVIL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BIBLIOTECAS, ARCHIVOS Y MUSEOS (DIBAM)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ADUANAS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ENERGÍA (CNE)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HIDROGRÁFICO Y OCEANOGRÁFICO DE LA ARMADA DE 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TESORERIA GENERAL DE LA REPUBLICA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BANCOS E INSTITUCIONES FINANCIERAS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NACIONAL DE ESTADÍSTICAS (INE)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DEL CONSUMIDOR (SERNAC)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AEROPUERTOS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ELECTRICIDAD Y COMBUSTIBLES (SEC)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PESCA (SERNAPESCA)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MÉDICO LEGAL (SML)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 MENORES (SENAME)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DEL TERRITORIO MARÍTIMO Y DE MARINA MERCANTE (DIRECTEMAR)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Otros Organismos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8" y="928670"/>
          <a:ext cx="8929718" cy="5890069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AGENCIA NACIONAL DE INTELIGENCIA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AGRÍCOLA Y GANADERO (SAG)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DIRECCIÓN GENERAL DE AERONAÚTICA CIVIL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DEFENSORIA PENAL PÚBLICA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 PADRE ALBERTO HURTADO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 PENSIONES (SP)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ARMADA DE CHILE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 QUIEBRAS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LA DISCAPACIDAD (SENADIS)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 VALORES Y SEGUROS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FONDO DE SOLIDARIDAD E INVERSIÓN SOCIAL (FOSIS)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ELECTORAL (SERVEL)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DEL MEDIO AMBIENTE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CENTRAL DE ABASTECIMIENTO DEL SISTEMA NACIONAL DE SERVICIOS DE SALUD (CENABAST)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FUERZA AÉREA DE CHILE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DE LA REGIÓN DE VALPARAÍSO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DEPORTES (CHILEDEPORTES)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CORPORACIÓN DE FOMENTO DE LA PRODUCCIÓN (CORFO)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CONSEJO NACIONAL DE TELEVISIÓN (CNTV)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JUNTA NACIONAL DE AUXILIO ESCOLAR Y BECAS (JUNAEB)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 CASINOS DE JUEGO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DE SEGURIDAD LABORAL (ISL)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PROPIEDAD INDUSTRIAL (INAPI)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TURISMO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DE PREVISIÓN SOCIAL (IPS)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REGISTRO CIVIL E IDENTIFICACIÓN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SUPERINTENDENCIA DE EDUCACION ESCOLAR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NACIONAL DE LA JUVENTUD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CAPACITACIÓN Y EMPLEO (SENCE)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NACIONAL DE GEOLOGÍA Y MINERÍA (SERNAGEOMIN)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0" y="4857760"/>
            <a:ext cx="6072198" cy="928694"/>
          </a:xfrm>
          <a:prstGeom prst="roundRect">
            <a:avLst/>
          </a:prstGeom>
          <a:gradFill flip="none" rotWithShape="1">
            <a:gsLst>
              <a:gs pos="0">
                <a:srgbClr val="FC7264">
                  <a:tint val="66000"/>
                  <a:satMod val="160000"/>
                </a:srgbClr>
              </a:gs>
              <a:gs pos="50000">
                <a:srgbClr val="FC7264">
                  <a:tint val="44500"/>
                  <a:satMod val="160000"/>
                </a:srgbClr>
              </a:gs>
              <a:gs pos="100000">
                <a:srgbClr val="FC726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0" name="1 Gráfico"/>
          <p:cNvGraphicFramePr/>
          <p:nvPr/>
        </p:nvGraphicFramePr>
        <p:xfrm>
          <a:off x="-571536" y="1285860"/>
          <a:ext cx="6715140" cy="487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Puntajes 2013 por Ítem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sp>
        <p:nvSpPr>
          <p:cNvPr id="8" name="7 Llamada rectangular"/>
          <p:cNvSpPr/>
          <p:nvPr/>
        </p:nvSpPr>
        <p:spPr>
          <a:xfrm>
            <a:off x="6286512" y="1431586"/>
            <a:ext cx="2786050" cy="3869622"/>
          </a:xfrm>
          <a:prstGeom prst="wedgeRectCallout">
            <a:avLst>
              <a:gd name="adj1" fmla="val -58332"/>
              <a:gd name="adj2" fmla="val 446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1400" b="1" dirty="0" smtClean="0"/>
              <a:t>MECANISMOS DE PARTICIPACIÓN CIUDADANA </a:t>
            </a:r>
          </a:p>
          <a:p>
            <a:pPr algn="ctr">
              <a:buFontTx/>
              <a:buChar char="-"/>
            </a:pPr>
            <a:r>
              <a:rPr lang="es-ES" sz="1400" dirty="0" smtClean="0"/>
              <a:t>Presenta información desactualizada (Cuenta Pública en Gob. </a:t>
            </a:r>
            <a:r>
              <a:rPr lang="es-ES" sz="1400" dirty="0" err="1" smtClean="0"/>
              <a:t>Prov</a:t>
            </a:r>
            <a:r>
              <a:rPr lang="es-ES" sz="1400" dirty="0" smtClean="0"/>
              <a:t>)</a:t>
            </a:r>
          </a:p>
          <a:p>
            <a:pPr algn="ctr">
              <a:buFontTx/>
              <a:buChar char="-"/>
            </a:pPr>
            <a:r>
              <a:rPr lang="es-ES" sz="1400" dirty="0" smtClean="0"/>
              <a:t> No presenta descripción de mecanismos</a:t>
            </a:r>
          </a:p>
          <a:p>
            <a:pPr lvl="0" algn="ctr"/>
            <a:endParaRPr lang="es-ES" dirty="0" smtClean="0">
              <a:solidFill>
                <a:prstClr val="black"/>
              </a:solidFill>
            </a:endParaRPr>
          </a:p>
          <a:p>
            <a:pPr lvl="0" algn="ctr"/>
            <a:r>
              <a:rPr lang="es-ES" sz="1400" b="1" dirty="0" smtClean="0">
                <a:solidFill>
                  <a:prstClr val="black"/>
                </a:solidFill>
              </a:rPr>
              <a:t>AUDITORÍAS</a:t>
            </a:r>
            <a:r>
              <a:rPr lang="es-ES" sz="1600" b="1" dirty="0" smtClean="0">
                <a:solidFill>
                  <a:prstClr val="black"/>
                </a:solidFill>
              </a:rPr>
              <a:t> </a:t>
            </a:r>
          </a:p>
          <a:p>
            <a:pPr lvl="0" algn="ctr">
              <a:buFontTx/>
              <a:buChar char="-"/>
            </a:pPr>
            <a:r>
              <a:rPr lang="es-ES" sz="1400" dirty="0" smtClean="0">
                <a:solidFill>
                  <a:prstClr val="black"/>
                </a:solidFill>
              </a:rPr>
              <a:t>No publica informes que están en pág. web de Contraloría.</a:t>
            </a:r>
          </a:p>
          <a:p>
            <a:pPr lvl="0" algn="ctr">
              <a:buFontTx/>
              <a:buChar char="-"/>
            </a:pPr>
            <a:endParaRPr lang="es-ES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es-ES" sz="1400" b="1" dirty="0" smtClean="0">
                <a:solidFill>
                  <a:prstClr val="black"/>
                </a:solidFill>
              </a:rPr>
              <a:t>ESTRUCTURA ORGÁNICA</a:t>
            </a:r>
          </a:p>
          <a:p>
            <a:pPr lvl="0" algn="ctr">
              <a:buFontTx/>
              <a:buChar char="-"/>
            </a:pPr>
            <a:r>
              <a:rPr lang="es-ES" sz="1400" dirty="0" smtClean="0">
                <a:solidFill>
                  <a:prstClr val="black"/>
                </a:solidFill>
              </a:rPr>
              <a:t>No subsana observaciones. </a:t>
            </a:r>
          </a:p>
          <a:p>
            <a:pPr lvl="0" algn="ctr">
              <a:buFontTx/>
              <a:buChar char="-"/>
            </a:pPr>
            <a:r>
              <a:rPr lang="es-ES" sz="1400" dirty="0" smtClean="0">
                <a:solidFill>
                  <a:prstClr val="black"/>
                </a:solidFill>
              </a:rPr>
              <a:t>No presenta facultades indicadas por ley</a:t>
            </a:r>
            <a:endParaRPr lang="es-CL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>
        <p:bldAsOne/>
      </p:bldGraphic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500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Otros Organismos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8" y="928670"/>
          <a:ext cx="8929718" cy="4377917"/>
        </p:xfrm>
        <a:graphic>
          <a:graphicData uri="http://schemas.openxmlformats.org/drawingml/2006/table">
            <a:tbl>
              <a:tblPr/>
              <a:tblGrid>
                <a:gridCol w="1152605"/>
                <a:gridCol w="6276915"/>
                <a:gridCol w="1500198"/>
              </a:tblGrid>
              <a:tr h="218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Puntaje 2013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COMISIÓN NACIONAL DE ACREDITACIÓN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VIALIDAD DEL MINISTERIO DE OBRAS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CONSEJO DE CALIFICACION CINEMATOGRÁFICA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AEROFOTOGRAMÉTRICO DEL GRAL. JUAN SOLER MANFREDINI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COOPERACIÓN INTERNACIONAL (AGCI)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FISCALÍA NACIONAL ECONÓMICA (FNE)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SUPERINTENDENCIA DE SEGURIDAD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CORPORACION DE ASISTENCIA JUDICIAL REGIONES DE TARAPACÁ Y ANTOFAGASTA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RIEGO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GENDARMERÍA DE 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CHILENA DE ENERGÍA NUCLEAR (CCHEN)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 NACIONAL DE SALUD (FONASA)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DE PREVISIÓN DE CARABINEROS DE CHILE (DIPRECA)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NACIONAL DE INVESTIGACIÓN CIENTÍFICA Y TECNOLÓGICA (CONICYT)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NACIONAL DEL ADULTO MAYOR (SENAMA)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NACIONAL DE DESARROLLO INDÍGENA (CONADI)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GENERAL DE MOVILIZACIÓN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SALUD PÚBLICA DE CHILE (ISP)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Corporación Nacional Forestal (CONAF)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JUNTA NACIONAL DE JARDINES INFANTILES (JUNJI)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CONSEJO DE RECTORES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DEFENSA CIVIL DE 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Variación de Puntajes por Ítem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15350"/>
            <a:ext cx="9129486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 de Transparencia Activa</a:t>
            </a:r>
            <a:endParaRPr lang="es-CL" sz="10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tabLst>
                <a:tab pos="628650" algn="l"/>
              </a:tabLst>
            </a:pP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Dirección de Fiscalización</a:t>
            </a:r>
          </a:p>
        </p:txBody>
      </p:sp>
      <p:graphicFrame>
        <p:nvGraphicFramePr>
          <p:cNvPr id="6" name="4 Gráfico"/>
          <p:cNvGraphicFramePr/>
          <p:nvPr/>
        </p:nvGraphicFramePr>
        <p:xfrm>
          <a:off x="0" y="1357298"/>
          <a:ext cx="9036496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031DDD6118064B98263A60566A4507" ma:contentTypeVersion="3" ma:contentTypeDescription="Crear nuevo documento." ma:contentTypeScope="" ma:versionID="467a2f96c504e6cb7fe6bf085138f40d">
  <xsd:schema xmlns:xsd="http://www.w3.org/2001/XMLSchema" xmlns:p="http://schemas.microsoft.com/office/2006/metadata/properties" xmlns:ns2="69384813-26b5-4f7f-9051-66798ef5a7ae" targetNamespace="http://schemas.microsoft.com/office/2006/metadata/properties" ma:root="true" ma:fieldsID="6645d7252a20e726ddeed4d1d733a5a4" ns2:_="">
    <xsd:import namespace="69384813-26b5-4f7f-9051-66798ef5a7ae"/>
    <xsd:element name="properties">
      <xsd:complexType>
        <xsd:sequence>
          <xsd:element name="documentManagement">
            <xsd:complexType>
              <xsd:all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9384813-26b5-4f7f-9051-66798ef5a7ae" elementFormDefault="qualified">
    <xsd:import namespace="http://schemas.microsoft.com/office/2006/documentManagement/types"/>
    <xsd:element name="Autor" ma:index="8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utor xmlns="69384813-26b5-4f7f-9051-66798ef5a7ae">Diapositiva</Autor>
  </documentManagement>
</p:properties>
</file>

<file path=customXml/itemProps1.xml><?xml version="1.0" encoding="utf-8"?>
<ds:datastoreItem xmlns:ds="http://schemas.openxmlformats.org/officeDocument/2006/customXml" ds:itemID="{32730E1C-04CB-46E0-B5FA-688867E65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84813-26b5-4f7f-9051-66798ef5a7a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685800-0A52-405A-9066-E6C31965F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31465-329C-4023-9EED-972637202E9E}">
  <ds:schemaRefs>
    <ds:schemaRef ds:uri="http://schemas.microsoft.com/office/2006/metadata/properties"/>
    <ds:schemaRef ds:uri="69384813-26b5-4f7f-9051-66798ef5a7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Words>13222</Words>
  <Application>Microsoft Office PowerPoint</Application>
  <PresentationFormat>Presentación en pantalla (4:3)</PresentationFormat>
  <Paragraphs>4752</Paragraphs>
  <Slides>80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80</vt:i4>
      </vt:variant>
    </vt:vector>
  </HeadingPairs>
  <TitlesOfParts>
    <vt:vector size="83" baseType="lpstr">
      <vt:lpstr>Tema de Office</vt:lpstr>
      <vt:lpstr>1_Tema de Office</vt:lpstr>
      <vt:lpstr>2_Tema de Office</vt:lpstr>
      <vt:lpstr>Diapositiva 1</vt:lpstr>
      <vt:lpstr>Antecedentes</vt:lpstr>
      <vt:lpstr>Antecedentes</vt:lpstr>
      <vt:lpstr>Puntaje Promedio 2013</vt:lpstr>
      <vt:lpstr>Puntaje 2013 por tipo de Organismo</vt:lpstr>
      <vt:lpstr>Variación de Puntajes 2010-2013</vt:lpstr>
      <vt:lpstr>Variación de Puntajes 2010-2013</vt:lpstr>
      <vt:lpstr>Puntajes 2013 por Ítem</vt:lpstr>
      <vt:lpstr>Variación de Puntajes por Ítem</vt:lpstr>
      <vt:lpstr>Fiscalización Focalizada</vt:lpstr>
      <vt:lpstr>Fiscalización Focalizada</vt:lpstr>
      <vt:lpstr>Fiscalización Focalizada</vt:lpstr>
      <vt:lpstr>Fiscalización Focalizada</vt:lpstr>
      <vt:lpstr>Buenas Prácticas</vt:lpstr>
      <vt:lpstr>Buenas Prácticas Observadas</vt:lpstr>
      <vt:lpstr>Organismos con Buenas Prácticas</vt:lpstr>
      <vt:lpstr>Organismos con Buenas Prácticas</vt:lpstr>
      <vt:lpstr>Diapositiva 18</vt:lpstr>
      <vt:lpstr>Beneficios de la Transparencia Activa</vt:lpstr>
      <vt:lpstr>Beneficios de la Transparencia Activa</vt:lpstr>
      <vt:lpstr>¿Qué es usabilidad?</vt:lpstr>
      <vt:lpstr>Usabilidad</vt:lpstr>
      <vt:lpstr>Facilidad de Localización (“findability”)</vt:lpstr>
      <vt:lpstr>Facilidad de Localización (“findability”)</vt:lpstr>
      <vt:lpstr>Facilidad de Localización (“findability”)</vt:lpstr>
      <vt:lpstr>Facilidad de Uso (“usability”)</vt:lpstr>
      <vt:lpstr>Facilidad de Uso (“usability”)</vt:lpstr>
      <vt:lpstr>Facilidad de Uso (“usability”)</vt:lpstr>
      <vt:lpstr>Facilidad de Uso (“usability”)</vt:lpstr>
      <vt:lpstr>Facilidad de Uso (“usability”)</vt:lpstr>
      <vt:lpstr>Resultados Usabilidad</vt:lpstr>
      <vt:lpstr>Diapositiva 32</vt:lpstr>
      <vt:lpstr>Organismos de Salud: Antecedentes</vt:lpstr>
      <vt:lpstr>Organismos de Salud: Comparativo</vt:lpstr>
      <vt:lpstr>Organismos de Salud: Otros Datos</vt:lpstr>
      <vt:lpstr>Diapositiva 36</vt:lpstr>
      <vt:lpstr>Diapositiva 37</vt:lpstr>
      <vt:lpstr>Diapositiva 38</vt:lpstr>
      <vt:lpstr>Diapositiva 39</vt:lpstr>
      <vt:lpstr>Organismos de Educación</vt:lpstr>
      <vt:lpstr>Organismos de Educación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Variación de Organismos 2013</vt:lpstr>
      <vt:lpstr>Diapositiva 67</vt:lpstr>
      <vt:lpstr>Detalle Subsecretarías</vt:lpstr>
      <vt:lpstr>Detalle Intendencias</vt:lpstr>
      <vt:lpstr>Detalle Gobiernos Regionales</vt:lpstr>
      <vt:lpstr>Detalle Gobiernos Provinciales</vt:lpstr>
      <vt:lpstr>Detalle Gobiernos Provinciales</vt:lpstr>
      <vt:lpstr>Detalle SERVIUs</vt:lpstr>
      <vt:lpstr>Detalle Servicios de Salud</vt:lpstr>
      <vt:lpstr>Detalle Establecimientos Autogestionados en Red</vt:lpstr>
      <vt:lpstr>Detalle Establecimientos Autogestionados en Red</vt:lpstr>
      <vt:lpstr>Otros Organismos </vt:lpstr>
      <vt:lpstr>Otros Organismos </vt:lpstr>
      <vt:lpstr>Otros Organismos </vt:lpstr>
      <vt:lpstr>Otros Organismos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</dc:title>
  <dc:creator>kkliwadenko</dc:creator>
  <cp:lastModifiedBy>shormazabal</cp:lastModifiedBy>
  <cp:revision>504</cp:revision>
  <dcterms:created xsi:type="dcterms:W3CDTF">2012-06-18T17:51:53Z</dcterms:created>
  <dcterms:modified xsi:type="dcterms:W3CDTF">2014-01-23T12:16:21Z</dcterms:modified>
  <cp:contentType>Documento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0x01010003031DDD6118064B98263A60566A4507</vt:lpwstr>
  </property>
</Properties>
</file>