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7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Uso</a:t>
            </a:r>
            <a:r>
              <a:rPr lang="en-US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Portal de Transparencia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5822370902547181"/>
          <c:y val="0.13041332799249375"/>
          <c:w val="0.4835527533977706"/>
          <c:h val="0.8695866720075062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0"/>
              </a:lightRig>
            </a:scene3d>
            <a:sp3d>
              <a:bevelT w="63500" h="25400"/>
            </a:sp3d>
          </c:spPr>
          <c:explosion val="13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scene3d>
                <a:camera prst="orthographicFront"/>
                <a:lightRig rig="threePt" dir="t">
                  <a:rot lat="0" lon="0" rev="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2000" b="1"/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Hoja1!$A$2:$A$3</c:f>
              <c:strCache>
                <c:ptCount val="2"/>
                <c:pt idx="0">
                  <c:v>Portal</c:v>
                </c:pt>
                <c:pt idx="1">
                  <c:v>No Portal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304</c:v>
                </c:pt>
                <c:pt idx="1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 smtClean="0"/>
              <a:t>Cumplimiento </a:t>
            </a:r>
            <a:r>
              <a:rPr lang="en-US" sz="1600" dirty="0" err="1" smtClean="0"/>
              <a:t>promedio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Tipología</a:t>
            </a:r>
            <a:endParaRPr lang="en-US" sz="1600" dirty="0"/>
          </a:p>
        </c:rich>
      </c:tx>
      <c:layout>
        <c:manualLayout>
          <c:xMode val="edge"/>
          <c:yMode val="edge"/>
          <c:x val="0.18739853946576418"/>
          <c:y val="9.658318387903989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"/>
          <c:y val="0.14080148502018294"/>
          <c:w val="1"/>
          <c:h val="0.76717831616592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Promedio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Hoja1!$A$2:$A$6</c:f>
              <c:strCache>
                <c:ptCount val="5"/>
                <c:pt idx="0">
                  <c:v>TIPO 1 (47)</c:v>
                </c:pt>
                <c:pt idx="1">
                  <c:v>TIPO 2 (37)</c:v>
                </c:pt>
                <c:pt idx="2">
                  <c:v>TIPO 3 (56)</c:v>
                </c:pt>
                <c:pt idx="3">
                  <c:v>TIPO 4 (96)</c:v>
                </c:pt>
                <c:pt idx="4">
                  <c:v>TIPO 5 (109)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0.92720000000000002</c:v>
                </c:pt>
                <c:pt idx="1">
                  <c:v>0.90769999999999995</c:v>
                </c:pt>
                <c:pt idx="2">
                  <c:v>0.91110000000000002</c:v>
                </c:pt>
                <c:pt idx="3">
                  <c:v>0.85619999999999996</c:v>
                </c:pt>
                <c:pt idx="4">
                  <c:v>0.86960000000000004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433216"/>
        <c:axId val="183470912"/>
      </c:barChart>
      <c:catAx>
        <c:axId val="183433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s-CL"/>
          </a:p>
        </c:txPr>
        <c:crossAx val="183470912"/>
        <c:crosses val="autoZero"/>
        <c:auto val="1"/>
        <c:lblAlgn val="ctr"/>
        <c:lblOffset val="100"/>
        <c:noMultiLvlLbl val="0"/>
      </c:catAx>
      <c:valAx>
        <c:axId val="18347091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83433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4578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2700"/>
            <a:ext cx="4608512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73700"/>
            <a:ext cx="2016224" cy="6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2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4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77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2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1FC5-BA72-44A2-ADC2-6243DC6E8315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1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ddmcdn.com/gif/blogs/6a00d8341bf67c53ef017d3db8206b970c-800wi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 userDrawn="1"/>
        </p:nvSpPr>
        <p:spPr>
          <a:xfrm>
            <a:off x="428625" y="1557338"/>
            <a:ext cx="792163" cy="79216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>
                <a:solidFill>
                  <a:srgbClr val="EEECE1">
                    <a:lumMod val="50000"/>
                  </a:srgbClr>
                </a:solidFill>
              </a:rPr>
              <a:t>01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1187624" y="1340768"/>
            <a:ext cx="643237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CL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Transparencia Activa</a:t>
            </a:r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7ECC934-7D8B-4809-9EBB-762C881ADAAB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2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90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45672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4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97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8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ormazabal\Desktop\Material para Infografías\puerta cerrada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 userDrawn="1"/>
        </p:nvSpPr>
        <p:spPr>
          <a:xfrm>
            <a:off x="428625" y="1557338"/>
            <a:ext cx="792163" cy="79216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>
                <a:solidFill>
                  <a:srgbClr val="4BACC6">
                    <a:lumMod val="75000"/>
                  </a:srgbClr>
                </a:solidFill>
              </a:rPr>
              <a:t>02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1187624" y="1340768"/>
            <a:ext cx="6432376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CL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Derecho de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2367299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13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>
              <a:solidFill>
                <a:prstClr val="black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97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3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4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9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5.png"/><Relationship Id="rId39" Type="http://schemas.openxmlformats.org/officeDocument/2006/relationships/image" Target="../media/image58.jpe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png"/><Relationship Id="rId2" Type="http://schemas.openxmlformats.org/officeDocument/2006/relationships/image" Target="../media/image7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6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7.png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gif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png"/><Relationship Id="rId9" Type="http://schemas.openxmlformats.org/officeDocument/2006/relationships/image" Target="../media/image7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3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prstClr val="white"/>
                </a:solidFill>
                <a:latin typeface="Rockwell" panose="02060603020205020403" pitchFamily="18" charset="0"/>
              </a:rPr>
              <a:t>Derecho Acceso a la Información</a:t>
            </a:r>
            <a:r>
              <a:rPr lang="es-CL" sz="2400" b="1" dirty="0">
                <a:solidFill>
                  <a:prstClr val="white"/>
                </a:solidFill>
                <a:latin typeface="Rockwell" panose="02060603020205020403" pitchFamily="18" charset="0"/>
              </a:rPr>
              <a:t>: </a:t>
            </a:r>
            <a:r>
              <a:rPr lang="es-CL" sz="2400" dirty="0">
                <a:solidFill>
                  <a:prstClr val="white"/>
                </a:solidFill>
                <a:latin typeface="Rockwell" panose="02060603020205020403" pitchFamily="18" charset="0"/>
              </a:rPr>
              <a:t>Denegaciones</a:t>
            </a:r>
            <a:endParaRPr lang="es-CL" sz="24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692696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Denegaciones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1.</a:t>
            </a:r>
            <a:r>
              <a:rPr lang="es-CL" dirty="0">
                <a:solidFill>
                  <a:prstClr val="white"/>
                </a:solidFill>
              </a:rPr>
              <a:t> Municipalidad de Valparaíso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3528" y="3212976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2. </a:t>
            </a:r>
            <a:r>
              <a:rPr lang="es-CL" dirty="0">
                <a:solidFill>
                  <a:prstClr val="white"/>
                </a:solidFill>
              </a:rPr>
              <a:t>Municipalidad de San Vicente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4751278"/>
            <a:ext cx="2304256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white"/>
                </a:solidFill>
              </a:rPr>
              <a:t>3. </a:t>
            </a:r>
            <a:r>
              <a:rPr lang="es-CL" dirty="0">
                <a:solidFill>
                  <a:prstClr val="white"/>
                </a:solidFill>
              </a:rPr>
              <a:t>Municipalidad de Antofagasta</a:t>
            </a:r>
            <a:endParaRPr lang="es-CL" dirty="0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987824" y="1645349"/>
            <a:ext cx="288032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prstClr val="black"/>
                </a:solidFill>
              </a:rPr>
              <a:t>Distrae a funcionarios de tareas habituales</a:t>
            </a:r>
            <a:r>
              <a:rPr lang="es-CL" sz="1600" dirty="0">
                <a:solidFill>
                  <a:prstClr val="black"/>
                </a:solidFill>
              </a:rPr>
              <a:t> </a:t>
            </a:r>
            <a:r>
              <a:rPr lang="es-CL" sz="1600" dirty="0">
                <a:solidFill>
                  <a:prstClr val="black"/>
                </a:solidFill>
              </a:rPr>
              <a:t> (147 registros). Invoca causal 21.1, c)</a:t>
            </a:r>
            <a:endParaRPr lang="es-CL" sz="1600" i="1" dirty="0">
              <a:solidFill>
                <a:prstClr val="black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012160" y="1522239"/>
            <a:ext cx="313184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i="1" dirty="0">
                <a:solidFill>
                  <a:prstClr val="black"/>
                </a:solidFill>
              </a:rPr>
              <a:t>Municipio opera en el portal desde agosto de 2014. Reportes se generan  fácilmente (ejemplo: otros OAE adscritos al Portal)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491880" y="692696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Argumento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2987824" y="3034407"/>
            <a:ext cx="2736304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prstClr val="black"/>
                </a:solidFill>
              </a:rPr>
              <a:t>No cuenta con esa información ya que recientemente firmó el convenio con el Portal de Transparencia.</a:t>
            </a:r>
            <a:endParaRPr lang="es-CL" sz="1600" i="1" dirty="0">
              <a:solidFill>
                <a:prstClr val="black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987824" y="4686235"/>
            <a:ext cx="2736304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>
                <a:solidFill>
                  <a:prstClr val="black"/>
                </a:solidFill>
              </a:rPr>
              <a:t>Solicitud </a:t>
            </a:r>
            <a:r>
              <a:rPr lang="es-CL" sz="1600" dirty="0">
                <a:solidFill>
                  <a:prstClr val="black"/>
                </a:solidFill>
              </a:rPr>
              <a:t>no se encuentra contenida en el art. 10 de la Ley de Transparencia</a:t>
            </a: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13984" y="692696"/>
            <a:ext cx="172819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prstClr val="black"/>
                </a:solidFill>
              </a:rPr>
              <a:t>Observación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012160" y="3280627"/>
            <a:ext cx="313184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i="1" dirty="0">
                <a:solidFill>
                  <a:prstClr val="black"/>
                </a:solidFill>
              </a:rPr>
              <a:t>El organismo debe contar con un expediente y registro de cada solicitud (Numeral 5, IG 10)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012160" y="4686234"/>
            <a:ext cx="313184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i="1" dirty="0">
                <a:solidFill>
                  <a:prstClr val="black"/>
                </a:solidFill>
              </a:rPr>
              <a:t>La información sí se encuentra contenida en lo señalado en el artículo 10. Se requiere el procesamiento de información existente, no la generación de nueva información.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DIRECCIÓN DE FISCALIZACIÓN</a:t>
            </a:r>
            <a:endParaRPr lang="es-CL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0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DIRECCIÓN DE FISCALIZACIÓN</a:t>
            </a:r>
            <a:endParaRPr lang="es-CL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DIRECCIÓN DE FISCALIZACIÓN</a:t>
            </a:r>
            <a:endParaRPr lang="es-CL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prstClr val="white"/>
                </a:solidFill>
                <a:latin typeface="Rockwell" panose="02060603020205020403" pitchFamily="18" charset="0"/>
              </a:rPr>
              <a:t>Derecho Acceso a la Información</a:t>
            </a:r>
            <a:r>
              <a:rPr lang="es-CL" sz="2400" b="1" dirty="0">
                <a:solidFill>
                  <a:prstClr val="white"/>
                </a:solidFill>
                <a:latin typeface="Rockwell" panose="02060603020205020403" pitchFamily="18" charset="0"/>
              </a:rPr>
              <a:t>: </a:t>
            </a:r>
            <a:r>
              <a:rPr lang="es-CL" sz="2400" dirty="0">
                <a:solidFill>
                  <a:prstClr val="white"/>
                </a:solidFill>
                <a:latin typeface="Rockwell" panose="02060603020205020403" pitchFamily="18" charset="0"/>
              </a:rPr>
              <a:t>Enfoque 2017</a:t>
            </a:r>
            <a:endParaRPr lang="es-CL" sz="24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8889" r="50000" b="16406"/>
          <a:stretch/>
        </p:blipFill>
        <p:spPr bwMode="auto">
          <a:xfrm>
            <a:off x="0" y="620688"/>
            <a:ext cx="9155697" cy="512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0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Y:\Dirección Fiscalización\Ppt Fiscalización\Imágenes para presentaciones\SOLO RU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848"/>
            <a:ext cx="9144000" cy="30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DIRECCIÓN DE FISCALIZACIÓN</a:t>
            </a:r>
            <a:endParaRPr lang="es-CL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DIRECCIÓN DE FISCALIZACIÓN</a:t>
            </a:r>
            <a:endParaRPr lang="es-CL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2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9" descr="C:\Users\jbernal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076" y="-1453009"/>
            <a:ext cx="600903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jbernal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173" y="510371"/>
            <a:ext cx="600903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C:\Users\jbernal\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076" y="3209755"/>
            <a:ext cx="600903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jbernal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2440388"/>
            <a:ext cx="600903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jbernal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765696"/>
            <a:ext cx="600903" cy="8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5497" y="35088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79646">
                    <a:lumMod val="75000"/>
                  </a:srgbClr>
                </a:solidFill>
                <a:latin typeface="Tw Cen MT" pitchFamily="34" charset="0"/>
              </a:rPr>
              <a:t>2012</a:t>
            </a:r>
            <a:endParaRPr lang="es-CL" sz="2800" b="1" dirty="0">
              <a:solidFill>
                <a:srgbClr val="F79646">
                  <a:lumMod val="75000"/>
                </a:srgbClr>
              </a:solidFill>
              <a:latin typeface="Tw Cen MT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496" y="3925505"/>
            <a:ext cx="17281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26 municipios</a:t>
            </a:r>
            <a:br>
              <a:rPr lang="es-CL" sz="15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</a:br>
            <a:r>
              <a:rPr lang="es-CL" sz="1500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(Estudio)</a:t>
            </a:r>
          </a:p>
          <a:p>
            <a:endParaRPr lang="es-CL" sz="1500" dirty="0">
              <a:solidFill>
                <a:srgbClr val="F79646">
                  <a:lumMod val="75000"/>
                </a:srgbClr>
              </a:solidFill>
              <a:latin typeface="Century Gothic" pitchFamily="34" charset="0"/>
            </a:endParaRPr>
          </a:p>
          <a:p>
            <a:r>
              <a:rPr lang="es-CL" sz="1500" b="1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46,05%</a:t>
            </a:r>
          </a:p>
          <a:p>
            <a:r>
              <a:rPr lang="es-CL" sz="1400" dirty="0">
                <a:solidFill>
                  <a:srgbClr val="F79646">
                    <a:lumMod val="75000"/>
                  </a:srgbClr>
                </a:solidFill>
                <a:latin typeface="Century Gothic" pitchFamily="34" charset="0"/>
              </a:rPr>
              <a:t>7,68% a 88,44%</a:t>
            </a:r>
            <a:endParaRPr lang="es-CL" sz="1400" dirty="0">
              <a:solidFill>
                <a:srgbClr val="F79646">
                  <a:lumMod val="7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699793" y="98072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9BBB59">
                    <a:lumMod val="75000"/>
                  </a:srgbClr>
                </a:solidFill>
                <a:latin typeface="Tw Cen MT" pitchFamily="34" charset="0"/>
              </a:rPr>
              <a:t>2013</a:t>
            </a:r>
            <a:endParaRPr lang="es-CL" sz="2800" b="1" dirty="0">
              <a:solidFill>
                <a:srgbClr val="9BBB59">
                  <a:lumMod val="75000"/>
                </a:srgbClr>
              </a:solidFill>
              <a:latin typeface="Tw Cen M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699792" y="1405225"/>
            <a:ext cx="1728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rgbClr val="9BBB59">
                    <a:lumMod val="75000"/>
                  </a:srgbClr>
                </a:solidFill>
                <a:latin typeface="Century Gothic" pitchFamily="34" charset="0"/>
              </a:rPr>
              <a:t>65 municipios</a:t>
            </a:r>
          </a:p>
          <a:p>
            <a:r>
              <a:rPr lang="es-CL" sz="1400" dirty="0">
                <a:solidFill>
                  <a:srgbClr val="9BBB59">
                    <a:lumMod val="75000"/>
                  </a:srgbClr>
                </a:solidFill>
                <a:latin typeface="Century Gothic" pitchFamily="34" charset="0"/>
              </a:rPr>
              <a:t>(pres. y online)</a:t>
            </a:r>
          </a:p>
          <a:p>
            <a:endParaRPr lang="es-CL" sz="1400" dirty="0">
              <a:solidFill>
                <a:srgbClr val="9BBB59">
                  <a:lumMod val="75000"/>
                </a:srgbClr>
              </a:solidFill>
              <a:latin typeface="Century Gothic" pitchFamily="34" charset="0"/>
            </a:endParaRPr>
          </a:p>
          <a:p>
            <a:r>
              <a:rPr lang="es-CL" sz="1500" b="1" dirty="0">
                <a:solidFill>
                  <a:srgbClr val="9BBB59">
                    <a:lumMod val="75000"/>
                  </a:srgbClr>
                </a:solidFill>
                <a:latin typeface="Century Gothic" pitchFamily="34" charset="0"/>
              </a:rPr>
              <a:t>52,84%</a:t>
            </a:r>
          </a:p>
          <a:p>
            <a:r>
              <a:rPr lang="es-CL" sz="1400" dirty="0">
                <a:solidFill>
                  <a:srgbClr val="9BBB59">
                    <a:lumMod val="75000"/>
                  </a:srgbClr>
                </a:solidFill>
                <a:latin typeface="Century Gothic" pitchFamily="34" charset="0"/>
              </a:rPr>
              <a:t>11,83% a 92,9%</a:t>
            </a:r>
            <a:endParaRPr lang="es-CL" sz="1400" dirty="0">
              <a:solidFill>
                <a:srgbClr val="9BBB59">
                  <a:lumMod val="7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638916" y="4054902"/>
            <a:ext cx="98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1F497D"/>
                </a:solidFill>
                <a:latin typeface="Tw Cen MT" pitchFamily="34" charset="0"/>
              </a:rPr>
              <a:t>2014</a:t>
            </a:r>
            <a:endParaRPr lang="es-CL" sz="2800" b="1" dirty="0">
              <a:solidFill>
                <a:srgbClr val="1F497D"/>
              </a:solidFill>
              <a:latin typeface="Tw Cen MT" pitchFamily="34" charset="0"/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668372" y="4479399"/>
            <a:ext cx="191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rgbClr val="1F497D"/>
                </a:solidFill>
                <a:latin typeface="Century Gothic" pitchFamily="34" charset="0"/>
              </a:rPr>
              <a:t>345 municipios</a:t>
            </a:r>
          </a:p>
          <a:p>
            <a:r>
              <a:rPr lang="es-CL" sz="1400" dirty="0">
                <a:solidFill>
                  <a:srgbClr val="1F497D"/>
                </a:solidFill>
                <a:latin typeface="Century Gothic" pitchFamily="34" charset="0"/>
              </a:rPr>
              <a:t>100 no ingresaron</a:t>
            </a:r>
          </a:p>
          <a:p>
            <a:r>
              <a:rPr lang="es-CL" sz="1400" dirty="0">
                <a:solidFill>
                  <a:srgbClr val="1F497D"/>
                </a:solidFill>
                <a:latin typeface="Century Gothic" pitchFamily="34" charset="0"/>
              </a:rPr>
              <a:t>72 no respondieron</a:t>
            </a:r>
          </a:p>
          <a:p>
            <a:endParaRPr lang="es-CL" sz="1400" dirty="0">
              <a:solidFill>
                <a:srgbClr val="1F497D"/>
              </a:solidFill>
              <a:latin typeface="Century Gothic" pitchFamily="34" charset="0"/>
            </a:endParaRPr>
          </a:p>
          <a:p>
            <a:r>
              <a:rPr lang="es-CL" sz="1500" b="1" dirty="0">
                <a:solidFill>
                  <a:srgbClr val="1F497D"/>
                </a:solidFill>
                <a:latin typeface="Century Gothic" pitchFamily="34" charset="0"/>
              </a:rPr>
              <a:t>54,27%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292081" y="54868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F79646">
                    <a:lumMod val="50000"/>
                  </a:srgbClr>
                </a:solidFill>
                <a:latin typeface="Tw Cen MT" pitchFamily="34" charset="0"/>
              </a:rPr>
              <a:t>2015</a:t>
            </a:r>
            <a:endParaRPr lang="es-CL" sz="2800" b="1" dirty="0">
              <a:solidFill>
                <a:srgbClr val="F79646">
                  <a:lumMod val="50000"/>
                </a:srgbClr>
              </a:solidFill>
              <a:latin typeface="Tw Cen MT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292080" y="973177"/>
            <a:ext cx="17281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rgbClr val="F79646">
                    <a:lumMod val="50000"/>
                  </a:srgbClr>
                </a:solidFill>
                <a:latin typeface="Century Gothic" pitchFamily="34" charset="0"/>
              </a:rPr>
              <a:t>172 municipios</a:t>
            </a:r>
          </a:p>
          <a:p>
            <a:r>
              <a:rPr lang="es-CL" sz="1400" dirty="0">
                <a:solidFill>
                  <a:srgbClr val="F79646">
                    <a:lumMod val="50000"/>
                  </a:srgbClr>
                </a:solidFill>
                <a:latin typeface="Century Gothic" pitchFamily="34" charset="0"/>
              </a:rPr>
              <a:t>No ingresos y No respuestas 2014</a:t>
            </a:r>
          </a:p>
          <a:p>
            <a:endParaRPr lang="es-CL" sz="1500" b="1" dirty="0">
              <a:solidFill>
                <a:srgbClr val="F79646">
                  <a:lumMod val="50000"/>
                </a:srgbClr>
              </a:solidFill>
              <a:latin typeface="Century Gothic" pitchFamily="34" charset="0"/>
            </a:endParaRPr>
          </a:p>
          <a:p>
            <a:r>
              <a:rPr lang="es-CL" sz="1500" b="1" dirty="0">
                <a:solidFill>
                  <a:srgbClr val="F79646">
                    <a:lumMod val="50000"/>
                  </a:srgbClr>
                </a:solidFill>
                <a:latin typeface="Century Gothic" pitchFamily="34" charset="0"/>
              </a:rPr>
              <a:t>72,16%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7141930" y="679049"/>
            <a:ext cx="981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srgbClr val="1F497D"/>
                </a:solidFill>
                <a:latin typeface="Tw Cen MT" pitchFamily="34" charset="0"/>
              </a:rPr>
              <a:t>2016</a:t>
            </a:r>
            <a:endParaRPr lang="es-CL" sz="2800" b="1" dirty="0">
              <a:solidFill>
                <a:srgbClr val="1F497D"/>
              </a:solidFill>
              <a:latin typeface="Tw Cen MT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171386" y="1103546"/>
            <a:ext cx="189461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srgbClr val="1F497D"/>
                </a:solidFill>
                <a:latin typeface="Century Gothic" pitchFamily="34" charset="0"/>
              </a:rPr>
              <a:t>345 municipios</a:t>
            </a:r>
          </a:p>
          <a:p>
            <a:r>
              <a:rPr lang="es-CL" sz="1400" dirty="0">
                <a:solidFill>
                  <a:srgbClr val="1F497D"/>
                </a:solidFill>
                <a:latin typeface="Century Gothic" pitchFamily="34" charset="0"/>
              </a:rPr>
              <a:t>345 ingresaron</a:t>
            </a:r>
          </a:p>
          <a:p>
            <a:r>
              <a:rPr lang="es-CL" sz="1400" dirty="0">
                <a:solidFill>
                  <a:srgbClr val="1F497D"/>
                </a:solidFill>
                <a:latin typeface="Century Gothic" pitchFamily="34" charset="0"/>
              </a:rPr>
              <a:t>38 no respondieron</a:t>
            </a:r>
            <a:endParaRPr lang="es-CL" sz="1400" dirty="0">
              <a:solidFill>
                <a:srgbClr val="1F497D"/>
              </a:solidFill>
              <a:latin typeface="Century Gothic" pitchFamily="34" charset="0"/>
            </a:endParaRPr>
          </a:p>
          <a:p>
            <a:endParaRPr lang="es-CL" sz="1500" b="1" dirty="0">
              <a:solidFill>
                <a:srgbClr val="1F497D"/>
              </a:solidFill>
              <a:latin typeface="Century Gothic" pitchFamily="34" charset="0"/>
            </a:endParaRPr>
          </a:p>
          <a:p>
            <a:r>
              <a:rPr lang="es-CL" sz="1500" b="1" dirty="0">
                <a:solidFill>
                  <a:srgbClr val="1F497D"/>
                </a:solidFill>
                <a:latin typeface="Century Gothic" pitchFamily="34" charset="0"/>
              </a:rPr>
              <a:t>88,45%</a:t>
            </a:r>
          </a:p>
          <a:p>
            <a:endParaRPr lang="es-CL" sz="1500" b="1" dirty="0">
              <a:solidFill>
                <a:srgbClr val="1F497D"/>
              </a:solidFill>
              <a:latin typeface="Century Gothic" pitchFamily="34" charset="0"/>
            </a:endParaRPr>
          </a:p>
          <a:p>
            <a:r>
              <a:rPr lang="es-CL" sz="1500" b="1" dirty="0">
                <a:solidFill>
                  <a:srgbClr val="1F497D"/>
                </a:solidFill>
                <a:latin typeface="Century Gothic" pitchFamily="34" charset="0"/>
              </a:rPr>
              <a:t>+ 34,18% vs 2014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prstClr val="white"/>
                </a:solidFill>
                <a:latin typeface="Rockwell" panose="02060603020205020403" pitchFamily="18" charset="0"/>
              </a:rPr>
              <a:t>Derecho Acceso a la Información</a:t>
            </a:r>
            <a:r>
              <a:rPr lang="es-CL" sz="2400" b="1" dirty="0">
                <a:solidFill>
                  <a:prstClr val="white"/>
                </a:solidFill>
                <a:latin typeface="Rockwell" panose="02060603020205020403" pitchFamily="18" charset="0"/>
              </a:rPr>
              <a:t>: </a:t>
            </a:r>
            <a:r>
              <a:rPr lang="es-CL" sz="2400" dirty="0">
                <a:solidFill>
                  <a:prstClr val="white"/>
                </a:solidFill>
                <a:latin typeface="Rockwell" panose="02060603020205020403" pitchFamily="18" charset="0"/>
              </a:rPr>
              <a:t>Antecedentes Históricos</a:t>
            </a:r>
            <a:endParaRPr lang="es-CL" sz="24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pic>
        <p:nvPicPr>
          <p:cNvPr id="32" name="Picture 19" descr="http://www.surnoticias.cl/wp-content/uploads/2014/01/Cedula_identidad_Chile-590x37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60012" y="4565173"/>
            <a:ext cx="587890" cy="369673"/>
          </a:xfrm>
          <a:prstGeom prst="rect">
            <a:avLst/>
          </a:prstGeom>
          <a:noFill/>
        </p:spPr>
      </p:pic>
      <p:pic>
        <p:nvPicPr>
          <p:cNvPr id="33" name="Picture 7" descr="http://lh5.ggpht.com/_m5REmxywvek/TFd4njwlRjI/AAAAAAAAAXc/4l_7_2LpCKM/s9000/cas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72" y="4450159"/>
            <a:ext cx="622433" cy="62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http://albhelix.com/wp-content/uploads/2013/10/telefon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4" y="5223145"/>
            <a:ext cx="585071" cy="38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http://www.tufabricadeventos.com/files/4313/6015/1526/charIcon-form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409" y="5107928"/>
            <a:ext cx="805096" cy="50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5583132" y="4084964"/>
            <a:ext cx="1914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5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entury Gothic" pitchFamily="34" charset="0"/>
              </a:rPr>
              <a:t>Barreras 2014 ‘15</a:t>
            </a:r>
          </a:p>
        </p:txBody>
      </p:sp>
      <p:pic>
        <p:nvPicPr>
          <p:cNvPr id="4099" name="Picture 3" descr="C:\Users\jbernal\Máquina 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628" y="4867736"/>
            <a:ext cx="1906959" cy="109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70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 -0.0208 L 0.14375 -0.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-0.11907 L 0.34514 -0.106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33 -0.21873 C 0.36146 -0.20601 0.36146 -0.18844 0.35434 -0.1785 C 0.35243 -0.16879 0.34896 -0.15954 0.34479 -0.15122 C 0.34236 -0.1415 0.34202 -0.13457 0.33681 -0.12786 C 0.33629 -0.12509 0.33629 -0.12185 0.33525 -0.11931 C 0.33351 -0.11491 0.329 -0.10682 0.329 -0.10682 C 0.32726 -0.09965 0.3257 -0.09411 0.32257 -0.08763 C 0.32205 -0.08278 0.32101 -0.07792 0.32101 -0.07283 C 0.32101 -0.06358 0.32066 -0.05411 0.32257 -0.04532 C 0.32309 -0.04324 0.32587 -0.04393 0.32743 -0.04324 C 0.3316 -0.04185 0.33577 -0.03977 0.34011 -0.03908 C 0.3474 -0.03769 0.35486 -0.03769 0.36233 -0.037 C 0.38299 -0.02775 0.42882 -0.03098 0.44167 -0.03052 C 0.47622 -0.02728 0.51025 -0.02428 0.54479 -0.02428 " pathEditMode="relative" ptsTypes="fffffffffffffA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899 0.36922 C 0.47969 0.34861 0.48125 0.28241 0.49219 0.26436 C 0.56198 0.26551 0.62465 0.27014 0.69149 0.27014 " pathEditMode="relative" rAng="0" ptsTypes="ff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729 0.55625 C 0.76042 0.57245 0.75903 0.59675 0.76667 0.60879 C 0.7717 0.63495 0.77309 0.64791 0.79202 0.64884 C 0.82847 0.65069 0.86511 0.65069 0.90157 0.65138 C 0.92101 0.65972 0.93976 0.65925 0.96025 0.65925 " pathEditMode="relative" rAng="0" ptsTypes="ffffA"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39 0.00046 0.00313 0 0.00417 0.00139 C 0.00521 0.00278 0.00469 0.00509 0.00521 0.00694 C 0.0066 0.01134 0.00834 0.01551 0.01042 0.01944 C 0.01372 0.02569 0.01806 0.03078 0.02292 0.03472 C 0.02483 0.04259 0.02882 0.04352 0.03334 0.04861 C 0.04236 0.05879 0.05087 0.06967 0.06042 0.07916 C 0.07066 0.08935 0.07605 0.10301 0.08438 0.11528 C 0.09341 0.1287 0.10504 0.13866 0.11459 0.15139 C 0.11719 0.16203 0.12118 0.16504 0.12605 0.175 C 0.1316 0.18611 0.13629 0.19977 0.14584 0.20555 C 0.15018 0.2081 0.15504 0.20856 0.15938 0.21111 C 0.1632 0.21319 0.16702 0.2162 0.17084 0.21805 C 0.17344 0.21944 0.17552 0.21921 0.17813 0.22083 C 0.18403 0.22477 0.18473 0.23241 0.19167 0.23472 C 0.19271 0.23565 0.1948 0.2375 0.1948 0.2375 " pathEditMode="relative" ptsTypes="fffffffffffffffA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0394 C 0.00573 0.00556 0.0092 0.00973 0.01458 0.01227 C 0.01719 0.01366 0.02292 0.01505 0.02292 0.01528 C 0.02743 0.01898 0.03229 0.02315 0.0375 0.02477 C 0.04149 0.0301 0.04549 0.03542 0.05104 0.03727 C 0.0559 0.04375 0.06215 0.04422 0.06771 0.04838 C 0.07517 0.05394 0.08056 0.06042 0.08854 0.06366 C 0.09583 0.06667 0.10451 0.06736 0.11146 0.07199 C 0.12396 0.08033 0.13507 0.08773 0.14896 0.09144 C 0.15799 0.09931 0.14653 0.08982 0.15521 0.0956 C 0.15955 0.09861 0.16059 0.10232 0.16563 0.10394 C 0.16997 0.1125 0.17031 0.11435 0.18125 0.1206 C 0.18368 0.12199 0.18611 0.12361 0.18854 0.12477 C 0.19063 0.12593 0.19479 0.12755 0.19479 0.12778 C 0.19618 0.13334 0.19844 0.14051 0.20208 0.14422 C 0.20399 0.1463 0.20833 0.14977 0.20833 0.15 C 0.20972 0.15255 0.21042 0.15625 0.2125 0.1581 C 0.21458 0.15996 0.21875 0.16366 0.21875 0.16389 C 0.2191 0.16598 0.21892 0.16852 0.21979 0.17084 C 0.22049 0.17223 0.22292 0.17338 0.22292 0.17361 " pathEditMode="relative" rAng="0" ptsTypes="fffffffffffffffffffA">
                                      <p:cBhvr>
                                        <p:cTn id="8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C 0.01024 0.00347 -0.00156 -0.00162 0.00729 0.00555 C 0.01285 0.00995 0.01493 0.00972 0.02084 0.01111 C 0.02795 0.01574 0.03507 0.0206 0.04167 0.02639 C 0.04913 0.04143 0.03802 0.02014 0.04688 0.03333 C 0.04913 0.0368 0.05035 0.04167 0.05313 0.04444 C 0.05729 0.04884 0.06129 0.05162 0.06563 0.05555 C 0.0691 0.0625 0.07188 0.07037 0.075 0.07778 C 0.07899 0.08704 0.08629 0.09398 0.09063 0.10278 C 0.09306 0.10764 0.0941 0.11505 0.09688 0.11944 C 0.09792 0.12106 0.10261 0.125 0.10417 0.12639 C 0.10851 0.13055 0.11302 0.13542 0.11771 0.13889 C 0.12205 0.14213 0.12761 0.14213 0.13229 0.14444 C 0.13368 0.14514 0.13507 0.1463 0.13646 0.14722 C 0.1375 0.14768 0.13854 0.14815 0.13959 0.14861 C 0.14063 0.15 0.14132 0.15278 0.14271 0.15278 C 0.14375 0.15278 0.14375 0.14861 0.14375 0.14861 " pathEditMode="relative" ptsTypes="ffffffffffffffff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48148E-6 C 0.01528 0.00162 0.03056 0.00116 0.04584 0.00278 C 0.0474 0.00301 0.04862 0.00463 0.05001 0.00556 C 0.05695 0.00949 0.06546 0.01273 0.07292 0.01528 C 0.10053 0.02454 0.12657 0.03658 0.15521 0.03889 C 0.16615 0.04144 0.17674 0.04491 0.18751 0.04861 C 0.18855 0.05255 0.18941 0.05672 0.19167 0.05973 " pathEditMode="relative" ptsTypes="ffffffA">
                                      <p:cBhvr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C 0.00781 0.00139 0.0125 0.00509 0.01979 0.00695 C 0.02084 0.00787 0.02865 0.01459 0.03021 0.01667 C 0.03108 0.01783 0.03125 0.01968 0.03229 0.02084 C 0.03403 0.02269 0.03663 0.02338 0.03854 0.025 C 0.04184 0.03148 0.04601 0.02986 0.05104 0.03334 C 0.06511 0.04259 0.07795 0.04445 0.09375 0.04584 C 0.09462 0.04769 0.09722 0.05347 0.09896 0.05417 C 0.10191 0.05556 0.10834 0.05556 0.10834 0.05556 " pathEditMode="relative" ptsTypes="ffffffffA"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599 0.03866 C 0.18403 0.03565 0.20921 0.03889 0.23282 0.03311 C 0.23716 0.03195 0.23941 0.0301 0.24323 0.02755 C 0.25278 0.0213 0.2724 0.01505 0.28282 0.01366 C 0.29792 0.00857 0.3132 0.00417 0.32848 0.00255 C 0.35209 -0.0037 0.31806 -0.00231 0.37657 -0.00023 C 0.38212 0.00116 0.3875 0.00209 0.39323 0.00394 C 0.41632 0.00325 0.44445 0.0051 0.46823 -0.00023 C 0.48421 -0.01087 0.49705 -0.00648 0.51719 -0.00717 C 0.52466 -0.01319 0.53247 -0.01527 0.54115 -0.01689 C 0.56059 -0.01597 0.579 -0.01666 0.5974 -0.00856 C 0.6 -0.00509 0.6033 -0.00254 0.60573 0.00116 C 0.61112 0.00926 0.60434 0.0051 0.61094 0.00811 C 0.61598 0.01482 0.62275 0.02176 0.62952 0.02477 C 0.63334 0.03218 0.64098 0.03866 0.64705 0.04144 C 0.64879 0.04283 0.65 0.04399 0.65157 0.04561 C 0.65382 0.04815 0.65782 0.05394 0.65782 0.05417 C 0.66025 0.06389 0.67188 0.06621 0.67865 0.06783 C 0.68733 0.07362 0.69757 0.07269 0.70678 0.07755 C 0.73855 0.09445 0.78264 0.09584 0.81476 0.097 C 0.81893 0.09676 0.85365 0.09746 0.86823 0.09422 C 0.87431 0.09283 0.87934 0.08658 0.88594 0.08588 C 0.89462 0.08519 0.9033 0.08496 0.91198 0.0845 C 0.92553 0.0801 0.93924 0.07639 0.95261 0.072 C 0.95504 0.07107 0.9573 0.06945 0.9599 0.06922 C 0.96823 0.06829 0.97657 0.06829 0.9849 0.06783 C 1.0066 0.05811 0.99775 0.06366 1.03907 0.06366 " pathEditMode="relative" rAng="0" ptsTypes="ffffffffffffffffffffffffffA">
                                      <p:cBhvr>
                                        <p:cTn id="9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58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5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03907 0.06361 C 1.04358 0.065 1.05035 0.06754 1.05469 0.06824 C 1.06112 0.0694 1.07396 0.07055 1.07396 0.07055 C 1.0856 0.08096 1.07414 0.07171 1.10869 0.07171 C 1.14028 0.07171 1.17188 0.0724 1.20348 0.07286 C 1.21754 0.07749 1.23195 0.07333 1.24601 0.07888 C 1.29862 0.07795 1.34185 0.07518 1.39393 0.07402 C 1.42119 0.07333 1.4757 0.07286 1.4757 0.07286 " pathEditMode="relative" ptsTypes="fffffffA">
                                      <p:cBhvr>
                                        <p:cTn id="9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2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17448 0.24844 C 0.21371 0.23757 0.17656 0.24705 0.27899 0.24497 C 0.29913 0.24451 0.31962 0.24219 0.33975 0.2415 C 0.37222 0.24219 0.39896 0.24613 0.43038 0.24613 " pathEditMode="relative" rAng="0" ptsTypes="fffA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555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11841 0.17511 C 0.15504 0.17026 0.19358 0.17511 0.23056 0.17627 C 0.27258 0.19038 0.22778 0.17604 0.34445 0.17974 C 0.34636 0.17974 0.34775 0.18205 0.34966 0.18205 C 0.35695 0.18205 0.36424 0.18205 0.37153 0.18205 " pathEditMode="relative" ptsTypes="ffffA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22292 0.17349 C 0.28577 0.17418 0.33368 0.17742 0.39254 0.17927 C 0.40382 0.18112 0.41493 0.18459 0.42639 0.18621 C 0.44722 0.19546 0.43611 0.1913 0.48299 0.18737 C 0.4842 0.18737 0.48438 0.18436 0.48559 0.1839 C 0.4875 0.1832 0.48959 0.1839 0.49167 0.1839 " pathEditMode="relative" ptsTypes="fffffA">
                                      <p:cBhvr>
                                        <p:cTn id="10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19168 0.05968 C 0.20591 0.06014 0.21997 0.06014 0.23421 0.06083 C 0.24584 0.0613 0.25626 0.06662 0.26806 0.06777 C 0.39914 0.06592 0.32431 0.06662 0.49254 0.06662 " pathEditMode="relative" ptsTypes="fffA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11841 0.06731 C 0.1408 0.065 0.154 0.06546 0.18056 0.06616 C 0.20035 0.07541 0.22605 0.07448 0.24618 0.07541 C 0.26441 0.0805 0.28334 0.08443 0.30191 0.08698 C 0.32327 0.09692 0.34757 0.09739 0.36997 0.09739 " pathEditMode="relative" rAng="0" ptsTypes="ffffA">
                                      <p:cBhvr>
                                        <p:cTn id="10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6" grpId="0"/>
      <p:bldP spid="36" grpId="1"/>
      <p:bldP spid="3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234"/>
            <a:ext cx="91535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586634" y="4509120"/>
            <a:ext cx="2369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8 se sumaron</a:t>
            </a:r>
          </a:p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al </a:t>
            </a:r>
            <a:r>
              <a:rPr lang="es-CL" sz="2800" b="1" dirty="0" err="1">
                <a:solidFill>
                  <a:prstClr val="black"/>
                </a:solidFill>
                <a:latin typeface="Tw Cen MT" pitchFamily="34" charset="0"/>
              </a:rPr>
              <a:t>PdT</a:t>
            </a:r>
            <a:endParaRPr lang="es-CL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6804248" y="4087787"/>
            <a:ext cx="2304256" cy="11414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Llamadas Telefónicas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6228184" y="5455939"/>
            <a:ext cx="2304256" cy="11414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Correos electrónicos</a:t>
            </a:r>
            <a:endParaRPr lang="es-CL" sz="2000" b="1" dirty="0">
              <a:solidFill>
                <a:prstClr val="white"/>
              </a:solidFill>
            </a:endParaRPr>
          </a:p>
        </p:txBody>
      </p:sp>
      <p:pic>
        <p:nvPicPr>
          <p:cNvPr id="27650" name="Picture 2" descr="http://img06.deviantart.net/339c/i/2013/264/e/a/png_wall__1_by_stockpremader-d6n7vu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" y="1489075"/>
            <a:ext cx="914876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1 Título"/>
          <p:cNvSpPr txBox="1">
            <a:spLocks/>
          </p:cNvSpPr>
          <p:nvPr/>
        </p:nvSpPr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sz="4000" b="1">
                <a:solidFill>
                  <a:prstClr val="white"/>
                </a:solidFill>
                <a:latin typeface="Calibri" pitchFamily="34" charset="0"/>
              </a:rPr>
              <a:t>Barreras DAI</a:t>
            </a:r>
          </a:p>
        </p:txBody>
      </p:sp>
      <p:sp>
        <p:nvSpPr>
          <p:cNvPr id="2" name="1 Elipse"/>
          <p:cNvSpPr/>
          <p:nvPr/>
        </p:nvSpPr>
        <p:spPr>
          <a:xfrm>
            <a:off x="3923928" y="2468563"/>
            <a:ext cx="3420814" cy="96043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Seguimiento a Oficios No Ingresos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2448260" y="1282965"/>
            <a:ext cx="2520280" cy="96030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Oficios a No Ingresos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224C5-37AA-4F4A-BAA3-2BEF2A84E29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9" descr="https://upload.wikimedia.org/wikipedia/commons/3/3c/Gummihamm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6111" flipH="1">
            <a:off x="-644524" y="2819400"/>
            <a:ext cx="43243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5537562" y="1106741"/>
            <a:ext cx="3469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23 SAI </a:t>
            </a:r>
          </a:p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no ingresaron el 2015</a:t>
            </a:r>
            <a:endParaRPr lang="es-CL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08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4234"/>
            <a:ext cx="91535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1 Título"/>
          <p:cNvSpPr txBox="1">
            <a:spLocks/>
          </p:cNvSpPr>
          <p:nvPr/>
        </p:nvSpPr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sz="4000" b="1">
                <a:solidFill>
                  <a:prstClr val="white"/>
                </a:solidFill>
                <a:latin typeface="Calibri" pitchFamily="34" charset="0"/>
              </a:rPr>
              <a:t>Barreras DAI</a:t>
            </a:r>
          </a:p>
        </p:txBody>
      </p:sp>
      <p:sp>
        <p:nvSpPr>
          <p:cNvPr id="2" name="1 Elipse"/>
          <p:cNvSpPr/>
          <p:nvPr/>
        </p:nvSpPr>
        <p:spPr>
          <a:xfrm>
            <a:off x="3923928" y="2468563"/>
            <a:ext cx="3420814" cy="960437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Seguimiento a Oficios No Ingresos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2448260" y="1282965"/>
            <a:ext cx="2520280" cy="960303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Oficios a No Ingresos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224C5-37AA-4F4A-BAA3-2BEF2A84E29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9" descr="https://upload.wikimedia.org/wikipedia/commons/3/3c/Gummiham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6111" flipH="1">
            <a:off x="-644524" y="2819400"/>
            <a:ext cx="43243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4586634" y="4509120"/>
            <a:ext cx="2369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8 se sumaron</a:t>
            </a:r>
          </a:p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al </a:t>
            </a:r>
            <a:r>
              <a:rPr lang="es-CL" sz="2800" b="1" dirty="0" err="1">
                <a:solidFill>
                  <a:prstClr val="black"/>
                </a:solidFill>
                <a:latin typeface="Tw Cen MT" pitchFamily="34" charset="0"/>
              </a:rPr>
              <a:t>PdT</a:t>
            </a:r>
            <a:endParaRPr lang="es-CL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6804248" y="4087787"/>
            <a:ext cx="2304256" cy="11414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Llamadas Telefónicas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6228184" y="5455939"/>
            <a:ext cx="2304256" cy="1141413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prstClr val="white"/>
                </a:solidFill>
              </a:rPr>
              <a:t>Correos electrónicos</a:t>
            </a:r>
            <a:endParaRPr lang="es-CL" sz="2000" b="1" dirty="0">
              <a:solidFill>
                <a:prstClr val="white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537562" y="1106741"/>
            <a:ext cx="3469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23 SAI </a:t>
            </a:r>
          </a:p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no ingresaron el 2015</a:t>
            </a:r>
            <a:endParaRPr lang="es-CL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890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15" grpId="0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1 Título"/>
          <p:cNvSpPr txBox="1">
            <a:spLocks/>
          </p:cNvSpPr>
          <p:nvPr/>
        </p:nvSpPr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CL" sz="4000" b="1">
                <a:solidFill>
                  <a:prstClr val="white"/>
                </a:solidFill>
                <a:latin typeface="Calibri" pitchFamily="34" charset="0"/>
              </a:rPr>
              <a:t>Barreras DAI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20345" y="6356350"/>
            <a:ext cx="2133600" cy="365125"/>
          </a:xfrm>
        </p:spPr>
        <p:txBody>
          <a:bodyPr/>
          <a:lstStyle/>
          <a:p>
            <a:pPr>
              <a:defRPr/>
            </a:pPr>
            <a:fld id="{4CE224C5-37AA-4F4A-BAA3-2BEF2A84E294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 descr="Y:\Dirección Fiscalización\Ppt Fiscalización\Imágenes para presentaciones\g48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06" y="4157545"/>
            <a:ext cx="707570" cy="8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:\Dirección Fiscalización\Ppt Fiscalización\Imágenes para presentaciones\g467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79" y="4163765"/>
            <a:ext cx="838087" cy="8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Y:\Dirección Fiscalización\Ppt Fiscalización\Imágenes para presentaciones\g553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66" y="4170613"/>
            <a:ext cx="720159" cy="8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Y:\Dirección Fiscalización\Ppt Fiscalización\Imágenes para presentaciones\g107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1716"/>
            <a:ext cx="838087" cy="8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Y:\Dirección Fiscalización\Ppt Fiscalización\Imágenes para presentaciones\g121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999" y="4071871"/>
            <a:ext cx="707570" cy="9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Y:\Dirección Fiscalización\Ppt Fiscalización\Imágenes para presentaciones\g1186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36" y="4097256"/>
            <a:ext cx="838087" cy="94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Y:\Dirección Fiscalización\Ppt Fiscalización\Imágenes para presentaciones\g1210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66" y="4155557"/>
            <a:ext cx="707570" cy="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Y:\Dirección Fiscalización\Ppt Fiscalización\Imágenes para presentaciones\g1212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33" y="5110581"/>
            <a:ext cx="838087" cy="8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Y:\Dirección Fiscalización\Ppt Fiscalización\Imágenes para presentaciones\g1214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41" y="4170391"/>
            <a:ext cx="838087" cy="8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Y:\Dirección Fiscalización\Ppt Fiscalización\Imágenes para presentaciones\g1134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794" y="5038291"/>
            <a:ext cx="838087" cy="9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Y:\Dirección Fiscalización\Ppt Fiscalización\Imágenes para presentaciones\g11543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52" y="4164705"/>
            <a:ext cx="707570" cy="8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Y:\Dirección Fiscalización\Ppt Fiscalización\Imágenes para presentaciones\g12085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94" y="5915646"/>
            <a:ext cx="838087" cy="9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Y:\Dirección Fiscalización\Ppt Fiscalización\Imágenes para presentaciones\g120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33" y="6023889"/>
            <a:ext cx="707570" cy="83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Y:\Dirección Fiscalización\Ppt Fiscalización\Imágenes para presentaciones\g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03" y="6021494"/>
            <a:ext cx="838087" cy="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Y:\Dirección Fiscalización\Ppt Fiscalización\Imágenes para presentaciones\g7545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76" y="5021036"/>
            <a:ext cx="838087" cy="93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Y:\Dirección Fiscalización\Ppt Fiscalización\Imágenes para presentaciones\g853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24" y="5081065"/>
            <a:ext cx="707570" cy="8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Y:\Dirección Fiscalización\Ppt Fiscalización\Imágenes para presentaciones\g8607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26" y="5039383"/>
            <a:ext cx="838087" cy="90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3" name="Picture 23" descr="Y:\Dirección Fiscalización\Ppt Fiscalización\Imágenes para presentaciones\g816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24" y="5110581"/>
            <a:ext cx="838087" cy="8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Y:\Dirección Fiscalización\Ppt Fiscalización\Imágenes para presentaciones\g7957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63" y="5100645"/>
            <a:ext cx="707570" cy="85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5" name="Picture 25" descr="Y:\Dirección Fiscalización\Ppt Fiscalización\Imágenes para presentaciones\g7823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73" y="4139915"/>
            <a:ext cx="838087" cy="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Y:\Dirección Fiscalización\Ppt Fiscalización\Imágenes para presentaciones\g7431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85" y="5996170"/>
            <a:ext cx="707570" cy="8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7" name="Picture 27" descr="Y:\Dirección Fiscalización\Ppt Fiscalización\Imágenes para presentaciones\g8109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67" y="5091881"/>
            <a:ext cx="838087" cy="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Y:\Dirección Fiscalización\Ppt Fiscalización\Imágenes para presentaciones\g8355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90" y="6003841"/>
            <a:ext cx="707570" cy="87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9" name="Picture 29" descr="Y:\Dirección Fiscalización\Ppt Fiscalización\Imágenes para presentaciones\g7777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432" y="4056225"/>
            <a:ext cx="838087" cy="9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Y:\Dirección Fiscalización\Ppt Fiscalización\Imágenes para presentaciones\g8799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11" y="5091881"/>
            <a:ext cx="707570" cy="8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1" name="Picture 31" descr="Y:\Dirección Fiscalización\Ppt Fiscalización\Imágenes para presentaciones\g4470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76" y="5084924"/>
            <a:ext cx="838087" cy="8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Y:\Dirección Fiscalización\Ppt Fiscalización\Imágenes para presentaciones\g4532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1" y="5018521"/>
            <a:ext cx="707570" cy="9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3" name="Picture 33" descr="Y:\Dirección Fiscalización\Ppt Fiscalización\Imágenes para presentaciones\g5058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81" y="5085015"/>
            <a:ext cx="707570" cy="8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4" name="Picture 34" descr="Y:\Dirección Fiscalización\Ppt Fiscalización\Imágenes para presentaciones\g5266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01" y="6017090"/>
            <a:ext cx="838087" cy="83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5" name="Picture 35" descr="Y:\Dirección Fiscalización\Ppt Fiscalización\Imágenes para presentaciones\g5370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75" y="4176574"/>
            <a:ext cx="838087" cy="8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6" name="Picture 36" descr="Y:\Dirección Fiscalización\Ppt Fiscalización\Imágenes para presentaciones\g4958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24" y="6010331"/>
            <a:ext cx="707570" cy="85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7" name="Picture 37" descr="Y:\Dirección Fiscalización\Ppt Fiscalización\Imágenes para presentaciones\g5558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8" y="5901071"/>
            <a:ext cx="707570" cy="95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 descr="Y:\Dirección Fiscalización\Ppt Fiscalización\Imágenes para presentaciones\g4594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643" y="6044566"/>
            <a:ext cx="838087" cy="82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9" name="Picture 39" descr="Y:\Dirección Fiscalización\Ppt Fiscalización\Imágenes para presentaciones\g5134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55" y="5998049"/>
            <a:ext cx="838087" cy="85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Y:\Dirección Fiscalización\Ppt Fiscalización\Imágenes para presentaciones\g10877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07" y="5842770"/>
            <a:ext cx="781110" cy="100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Y:\Dirección Fiscalización\Ppt Fiscalización\Imágenes para presentaciones\g7671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91" y="5939498"/>
            <a:ext cx="710220" cy="9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1" name="Picture 41" descr="http://wwv.lamarihuana.com/wp-content/uploads/2012/06/correcto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7" y="1406008"/>
            <a:ext cx="1909287" cy="210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50 CuadroTexto"/>
          <p:cNvSpPr txBox="1"/>
          <p:nvPr/>
        </p:nvSpPr>
        <p:spPr>
          <a:xfrm>
            <a:off x="3059832" y="1196752"/>
            <a:ext cx="5362887" cy="48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Municipalidades sin Barreras 2016</a:t>
            </a:r>
            <a:endParaRPr lang="es-CL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3059832" y="2003286"/>
            <a:ext cx="536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Universidades sin Barreras 2016</a:t>
            </a:r>
            <a:endParaRPr lang="es-CL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3059832" y="2833772"/>
            <a:ext cx="536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>
                <a:solidFill>
                  <a:prstClr val="black"/>
                </a:solidFill>
                <a:latin typeface="Tw Cen MT" pitchFamily="34" charset="0"/>
              </a:rPr>
              <a:t>SEREMI sin Barreras 2015 - 2016</a:t>
            </a:r>
            <a:endParaRPr lang="es-CL" sz="2800" b="1" dirty="0">
              <a:solidFill>
                <a:prstClr val="black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297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Y:\Dirección Fiscalización\Ppt Fiscalización\Imágenes para presentaciones\Escritori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4" y="539154"/>
            <a:ext cx="9144000" cy="631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963880"/>
            <a:ext cx="3888432" cy="5201424"/>
          </a:xfrm>
          <a:prstGeom prst="rect">
            <a:avLst/>
          </a:prstGeom>
          <a:solidFill>
            <a:srgbClr val="F2F2F2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black"/>
                </a:solidFill>
              </a:rPr>
              <a:t>Presentación de Solicitudes Electrónicas:</a:t>
            </a:r>
          </a:p>
          <a:p>
            <a:r>
              <a:rPr lang="es-CL" sz="2000" dirty="0">
                <a:solidFill>
                  <a:prstClr val="black"/>
                </a:solidFill>
              </a:rPr>
              <a:t>1-5 de abril de 2016</a:t>
            </a:r>
          </a:p>
          <a:p>
            <a:endParaRPr lang="es-CL" sz="2400" b="1" dirty="0">
              <a:solidFill>
                <a:prstClr val="black"/>
              </a:solidFill>
            </a:endParaRPr>
          </a:p>
          <a:p>
            <a:r>
              <a:rPr lang="es-CL" sz="2400" b="1" dirty="0">
                <a:solidFill>
                  <a:prstClr val="black"/>
                </a:solidFill>
              </a:rPr>
              <a:t>Solicitud:</a:t>
            </a:r>
          </a:p>
          <a:p>
            <a:pPr algn="just"/>
            <a:r>
              <a:rPr lang="es-CL" dirty="0">
                <a:solidFill>
                  <a:prstClr val="black"/>
                </a:solidFill>
              </a:rPr>
              <a:t>Solicito un listado con las solicitudes de acceso a la información ingresadas por Ley de Transparencia durante el segundo semestre de 2015, en donde se señale en cuatro columnas lo siguiente: a) Folio de la Solicitud; b) Fecha de ingreso de la solicitud; c) Tipo de respuesta, es decir, 1. Entrega Información, 2. Deniega información, 3. Solicitud no respondida, y d) Fecha de «c) Tipo de respuesta». Todo lo anterior en un archivo Excel.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prstClr val="white"/>
                </a:solidFill>
                <a:latin typeface="Rockwell" panose="02060603020205020403" pitchFamily="18" charset="0"/>
              </a:rPr>
              <a:t>Derecho Acceso a la Información</a:t>
            </a:r>
            <a:r>
              <a:rPr lang="es-CL" sz="2400" b="1" dirty="0">
                <a:solidFill>
                  <a:prstClr val="white"/>
                </a:solidFill>
                <a:latin typeface="Rockwell" panose="02060603020205020403" pitchFamily="18" charset="0"/>
              </a:rPr>
              <a:t>: </a:t>
            </a:r>
            <a:r>
              <a:rPr lang="es-CL" sz="2400" dirty="0">
                <a:solidFill>
                  <a:prstClr val="white"/>
                </a:solidFill>
                <a:latin typeface="Rockwell" panose="02060603020205020403" pitchFamily="18" charset="0"/>
              </a:rPr>
              <a:t>Antecedentes proceso 2016</a:t>
            </a:r>
            <a:endParaRPr lang="es-CL" sz="24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 descr="Y:\Dirección Fiscalización\Ppt Fiscalización\Imágenes para presentaciones\CPLT Ve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310443"/>
            <a:ext cx="1368152" cy="5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prstClr val="white"/>
                </a:solidFill>
                <a:latin typeface="Rockwell" panose="02060603020205020403" pitchFamily="18" charset="0"/>
              </a:rPr>
              <a:t>Derecho Acceso a la Información</a:t>
            </a:r>
            <a:r>
              <a:rPr lang="es-CL" sz="2400" b="1" dirty="0">
                <a:solidFill>
                  <a:prstClr val="white"/>
                </a:solidFill>
                <a:latin typeface="Rockwell" panose="02060603020205020403" pitchFamily="18" charset="0"/>
              </a:rPr>
              <a:t>: </a:t>
            </a:r>
            <a:r>
              <a:rPr lang="es-CL" sz="2400" dirty="0">
                <a:solidFill>
                  <a:prstClr val="white"/>
                </a:solidFill>
                <a:latin typeface="Rockwell" panose="02060603020205020403" pitchFamily="18" charset="0"/>
              </a:rPr>
              <a:t>Resultados Fiscalización 2016</a:t>
            </a:r>
            <a:endParaRPr lang="es-CL" sz="24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2569326960"/>
              </p:ext>
            </p:extLst>
          </p:nvPr>
        </p:nvGraphicFramePr>
        <p:xfrm>
          <a:off x="1655675" y="1877199"/>
          <a:ext cx="5832648" cy="320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4" descr="C:\Users\jbernal\Barra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02668"/>
            <a:ext cx="2939380" cy="55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131840" y="695246"/>
            <a:ext cx="2952328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Promedio cumplimiento Municipalidades 2016 online</a:t>
            </a:r>
          </a:p>
          <a:p>
            <a:pPr algn="ctr"/>
            <a:r>
              <a:rPr lang="es-CL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88,45%</a:t>
            </a:r>
          </a:p>
        </p:txBody>
      </p:sp>
      <p:pic>
        <p:nvPicPr>
          <p:cNvPr id="12" name="Picture 4" descr="C:\Users\jbernal\Barra2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89968"/>
            <a:ext cx="3083396" cy="556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39552" y="1484784"/>
            <a:ext cx="2195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Cumplimiento </a:t>
            </a:r>
          </a:p>
          <a:p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Promedio Portal de </a:t>
            </a:r>
          </a:p>
          <a:p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Transparencia (304)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7020272" y="1484784"/>
            <a:ext cx="21950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Cumplimiento </a:t>
            </a:r>
          </a:p>
          <a:p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Promedio resto de municipios (41)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539552" y="2269614"/>
            <a:ext cx="151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92,86%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020272" y="2269614"/>
            <a:ext cx="151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55,78%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120585" y="3393867"/>
            <a:ext cx="58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282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49659" y="3297684"/>
            <a:ext cx="1944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Municipios </a:t>
            </a:r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sí </a:t>
            </a:r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respondieron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507058" y="3393867"/>
            <a:ext cx="50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25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7072776" y="3297684"/>
            <a:ext cx="2138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Municipios </a:t>
            </a:r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sí</a:t>
            </a:r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 respondieron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9785" y="4267329"/>
            <a:ext cx="66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22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51882" y="4171146"/>
            <a:ext cx="1944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Municipios </a:t>
            </a:r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no</a:t>
            </a:r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 respondieron 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6544791" y="4195321"/>
            <a:ext cx="50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16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7110509" y="4099138"/>
            <a:ext cx="2138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Municipios </a:t>
            </a:r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no</a:t>
            </a:r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 respondieron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596099" y="5157192"/>
            <a:ext cx="3848109" cy="553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3 Denegaciones </a:t>
            </a:r>
          </a:p>
          <a:p>
            <a:pPr algn="ctr"/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Valparaíso, San Vicente, Antofagasta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2596099" y="5872480"/>
            <a:ext cx="3848109" cy="5539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Tiempo de respuesta:</a:t>
            </a:r>
          </a:p>
          <a:p>
            <a:pPr algn="ctr"/>
            <a:r>
              <a:rPr lang="es-CL" sz="1500" b="1" dirty="0">
                <a:solidFill>
                  <a:srgbClr val="FF0000"/>
                </a:solidFill>
                <a:latin typeface="Century Gothic" pitchFamily="34" charset="0"/>
              </a:rPr>
              <a:t>15</a:t>
            </a:r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 días hábiles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88770" y="5096351"/>
            <a:ext cx="660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/>
                </a:solidFill>
                <a:latin typeface="Century Gothic" pitchFamily="34" charset="0"/>
              </a:rPr>
              <a:t>62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670867" y="4990934"/>
            <a:ext cx="194421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Municipios con 100%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-36512" y="58365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/>
                </a:solidFill>
                <a:latin typeface="Century Gothic" pitchFamily="34" charset="0"/>
              </a:rPr>
              <a:t>279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83567" y="5755322"/>
            <a:ext cx="19442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Promedio superior a 80%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328767" y="597134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prstClr val="black"/>
                </a:solidFill>
                <a:latin typeface="Century Gothic" pitchFamily="34" charset="0"/>
              </a:rPr>
              <a:t>32,77%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7110510" y="5899338"/>
            <a:ext cx="21386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Promedio en el </a:t>
            </a:r>
          </a:p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2014</a:t>
            </a:r>
          </a:p>
        </p:txBody>
      </p:sp>
      <p:pic>
        <p:nvPicPr>
          <p:cNvPr id="33" name="Picture 2" descr="Portal para la Transpar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11" y="1000456"/>
            <a:ext cx="2126694" cy="3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ixabay.com/static/uploads/photo/2014/05/27/10/25/stop-355294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108" y="4732959"/>
            <a:ext cx="446023" cy="8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profemorales.com/wp-content/uploads/2014/09/reloj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14097"/>
            <a:ext cx="555676" cy="6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35 CuadroTexto"/>
          <p:cNvSpPr txBox="1"/>
          <p:nvPr/>
        </p:nvSpPr>
        <p:spPr>
          <a:xfrm>
            <a:off x="6544791" y="5037351"/>
            <a:ext cx="50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15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6996209" y="4941168"/>
            <a:ext cx="21386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5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Todos los municipios bajo 50% están en este grupo.</a:t>
            </a:r>
          </a:p>
        </p:txBody>
      </p:sp>
    </p:spTree>
    <p:extLst>
      <p:ext uri="{BB962C8B-B14F-4D97-AF65-F5344CB8AC3E}">
        <p14:creationId xmlns:p14="http://schemas.microsoft.com/office/powerpoint/2010/main" val="39937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7345342" y="3823162"/>
            <a:ext cx="1512168" cy="72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18</a:t>
            </a:r>
            <a:endParaRPr lang="es-CL" sz="1400" b="1" dirty="0">
              <a:solidFill>
                <a:prstClr val="white"/>
              </a:solidFill>
            </a:endParaRP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No envían acuse de </a:t>
            </a:r>
            <a:r>
              <a:rPr lang="es-CL" sz="1400" dirty="0">
                <a:solidFill>
                  <a:prstClr val="white"/>
                </a:solidFill>
              </a:rPr>
              <a:t>recibo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prstClr val="white"/>
                </a:solidFill>
                <a:latin typeface="Rockwell" panose="02060603020205020403" pitchFamily="18" charset="0"/>
              </a:rPr>
              <a:t>Derecho Acceso a la Información</a:t>
            </a:r>
            <a:r>
              <a:rPr lang="es-CL" sz="2400" b="1" dirty="0">
                <a:solidFill>
                  <a:prstClr val="white"/>
                </a:solidFill>
                <a:latin typeface="Rockwell" panose="02060603020205020403" pitchFamily="18" charset="0"/>
              </a:rPr>
              <a:t>: </a:t>
            </a:r>
            <a:r>
              <a:rPr lang="es-CL" sz="2400" dirty="0">
                <a:solidFill>
                  <a:prstClr val="white"/>
                </a:solidFill>
                <a:latin typeface="Rockwell" panose="02060603020205020403" pitchFamily="18" charset="0"/>
              </a:rPr>
              <a:t>Principales incumplimientos</a:t>
            </a:r>
            <a:endParaRPr lang="es-CL" sz="24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pic>
        <p:nvPicPr>
          <p:cNvPr id="4" name="Picture 6" descr="http://4.bp.blogspot.com/-XlBe4bc_Re0/T0n8HIJ0HXI/AAAAAAAANAc/FUc6l-x6M0E/s1600/firm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55" y="756160"/>
            <a:ext cx="979747" cy="9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972902" y="1735907"/>
            <a:ext cx="2124236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112</a:t>
            </a: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Actos </a:t>
            </a:r>
            <a:r>
              <a:rPr lang="es-CL" sz="1400" dirty="0">
                <a:solidFill>
                  <a:prstClr val="white"/>
                </a:solidFill>
              </a:rPr>
              <a:t>no </a:t>
            </a:r>
            <a:r>
              <a:rPr lang="es-CL" sz="1400" dirty="0">
                <a:solidFill>
                  <a:prstClr val="white"/>
                </a:solidFill>
              </a:rPr>
              <a:t>son firmados </a:t>
            </a:r>
            <a:r>
              <a:rPr lang="es-CL" sz="1400" dirty="0">
                <a:solidFill>
                  <a:prstClr val="white"/>
                </a:solidFill>
              </a:rPr>
              <a:t>por autoridad máxima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7711881" y="1735907"/>
            <a:ext cx="1008112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53</a:t>
            </a: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PDF x Excel</a:t>
            </a:r>
            <a:endParaRPr lang="es-CL" sz="1400" dirty="0">
              <a:solidFill>
                <a:prstClr val="white"/>
              </a:solidFill>
            </a:endParaRPr>
          </a:p>
        </p:txBody>
      </p:sp>
      <p:pic>
        <p:nvPicPr>
          <p:cNvPr id="13" name="Picture 2" descr="http://www.ciberaula.com/imagenes/temario_excel_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41" y="82261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cdn.makeuseof.com/wp-content/uploads/2008/07/pdflogo.png?b34c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49" y="787098"/>
            <a:ext cx="882077" cy="8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DIRECCIÓN DE FISCALIZACIÓN</a:t>
            </a:r>
            <a:endParaRPr lang="es-CL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355976" y="3823162"/>
            <a:ext cx="2435358" cy="72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24</a:t>
            </a: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No cuentan con notificación de acudir al CPLT (formulario)</a:t>
            </a:r>
          </a:p>
        </p:txBody>
      </p:sp>
      <p:pic>
        <p:nvPicPr>
          <p:cNvPr id="1026" name="Picture 2" descr="http://fsfe.tripod.com/images/manpap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688" y="692696"/>
            <a:ext cx="957250" cy="10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2447764" y="1734969"/>
            <a:ext cx="2124236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198</a:t>
            </a:r>
            <a:endParaRPr lang="es-CL" sz="1400" b="1" dirty="0">
              <a:solidFill>
                <a:prstClr val="white"/>
              </a:solidFill>
            </a:endParaRP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Actos no contienen el detalle de la SAI</a:t>
            </a:r>
            <a:endParaRPr lang="es-CL" sz="1400" dirty="0">
              <a:solidFill>
                <a:prstClr val="white"/>
              </a:solidFill>
            </a:endParaRPr>
          </a:p>
        </p:txBody>
      </p:sp>
      <p:pic>
        <p:nvPicPr>
          <p:cNvPr id="1030" name="Picture 6" descr="http://cdn2.dibujos.net/dibujos/pintar/mapa-del-tesoro_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32" y="2564904"/>
            <a:ext cx="1611082" cy="12620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ixabay.com/static/uploads/photo/2013/10/01/16/55/magnifying-glass-189254_64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8483">
            <a:off x="-1363932" y="1118836"/>
            <a:ext cx="3821943" cy="375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s://noticaribe.files.wordpress.com/2014/11/entran-en-vigor-nuevas-disposiciones-para-comprobantes-fiscal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61199"/>
            <a:ext cx="1606356" cy="10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Rectángulo"/>
          <p:cNvSpPr/>
          <p:nvPr/>
        </p:nvSpPr>
        <p:spPr>
          <a:xfrm>
            <a:off x="2267744" y="3810512"/>
            <a:ext cx="1512168" cy="72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27</a:t>
            </a:r>
            <a:endParaRPr lang="es-CL" sz="1400" b="1" dirty="0">
              <a:solidFill>
                <a:prstClr val="white"/>
              </a:solidFill>
            </a:endParaRP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No tienen plan de contingencia</a:t>
            </a:r>
            <a:endParaRPr lang="es-CL" sz="1400" dirty="0">
              <a:solidFill>
                <a:prstClr val="white"/>
              </a:solidFill>
            </a:endParaRPr>
          </a:p>
        </p:txBody>
      </p:sp>
      <p:pic>
        <p:nvPicPr>
          <p:cNvPr id="7170" name="Picture 2" descr="http://4.bp.blogspot.com/-8CXxnbW01Uc/UiycRKu5mUI/AAAAAAAACX4/j0WyZeLX2g8/s1600/plan+de+contingenci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57" y="2847603"/>
            <a:ext cx="12001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Rectángulo"/>
          <p:cNvSpPr/>
          <p:nvPr/>
        </p:nvSpPr>
        <p:spPr>
          <a:xfrm>
            <a:off x="2852949" y="5652616"/>
            <a:ext cx="2213966" cy="72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16</a:t>
            </a:r>
            <a:endParaRPr lang="es-CL" sz="1400" b="1" dirty="0">
              <a:solidFill>
                <a:prstClr val="white"/>
              </a:solidFill>
            </a:endParaRP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No tienen un campo para incorporar observaciones</a:t>
            </a:r>
            <a:endParaRPr lang="es-CL" sz="1400" dirty="0">
              <a:solidFill>
                <a:prstClr val="white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646359" y="5652616"/>
            <a:ext cx="2021985" cy="728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>
                <a:solidFill>
                  <a:prstClr val="white"/>
                </a:solidFill>
              </a:rPr>
              <a:t>14</a:t>
            </a:r>
            <a:endParaRPr lang="es-CL" sz="1400" b="1" dirty="0">
              <a:solidFill>
                <a:prstClr val="white"/>
              </a:solidFill>
            </a:endParaRPr>
          </a:p>
          <a:p>
            <a:pPr algn="ctr"/>
            <a:r>
              <a:rPr lang="es-CL" sz="1400" dirty="0">
                <a:solidFill>
                  <a:prstClr val="white"/>
                </a:solidFill>
              </a:rPr>
              <a:t>No tienen un formulario descargable</a:t>
            </a:r>
            <a:endParaRPr lang="es-CL" sz="1400" dirty="0">
              <a:solidFill>
                <a:prstClr val="white"/>
              </a:solidFill>
            </a:endParaRPr>
          </a:p>
        </p:txBody>
      </p:sp>
      <p:pic>
        <p:nvPicPr>
          <p:cNvPr id="7172" name="Picture 4" descr="http://www.programadorwebphp.com/images/comentario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06" y="4909939"/>
            <a:ext cx="883652" cy="7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oss.deltares.nl/image/image_gallery?uuid=3fff7831-335b-4555-863e-08b5d44367d5&amp;groupId=183920&amp;t=140914226273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9"/>
          <a:stretch/>
        </p:blipFill>
        <p:spPr bwMode="auto">
          <a:xfrm>
            <a:off x="6258069" y="4858551"/>
            <a:ext cx="794969" cy="7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CuadroTexto"/>
          <p:cNvSpPr txBox="1"/>
          <p:nvPr/>
        </p:nvSpPr>
        <p:spPr>
          <a:xfrm>
            <a:off x="179512" y="4931876"/>
            <a:ext cx="282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prstClr val="black"/>
                </a:solidFill>
              </a:rPr>
              <a:t>Gris: Todos los casos</a:t>
            </a:r>
          </a:p>
          <a:p>
            <a:r>
              <a:rPr lang="es-CL" dirty="0">
                <a:solidFill>
                  <a:prstClr val="black"/>
                </a:solidFill>
              </a:rPr>
              <a:t>Verde: Casos No portal</a:t>
            </a:r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9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1" grpId="0" animBg="1"/>
      <p:bldP spid="23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b="1" dirty="0">
                <a:solidFill>
                  <a:prstClr val="white"/>
                </a:solidFill>
                <a:latin typeface="Rockwell" panose="02060603020205020403" pitchFamily="18" charset="0"/>
              </a:rPr>
              <a:t>Derecho Acceso a la Información</a:t>
            </a:r>
            <a:r>
              <a:rPr lang="es-CL" sz="2400" b="1" dirty="0">
                <a:solidFill>
                  <a:prstClr val="white"/>
                </a:solidFill>
                <a:latin typeface="Rockwell" panose="02060603020205020403" pitchFamily="18" charset="0"/>
              </a:rPr>
              <a:t>: </a:t>
            </a:r>
            <a:r>
              <a:rPr lang="es-CL" sz="2400" dirty="0">
                <a:solidFill>
                  <a:prstClr val="white"/>
                </a:solidFill>
                <a:latin typeface="Rockwell" panose="02060603020205020403" pitchFamily="18" charset="0"/>
              </a:rPr>
              <a:t>Resultados Fiscalización 2016</a:t>
            </a:r>
            <a:endParaRPr lang="es-CL" sz="2400" dirty="0">
              <a:solidFill>
                <a:prstClr val="white"/>
              </a:solidFill>
              <a:latin typeface="Rockwell" panose="02060603020205020403" pitchFamily="18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67544" y="695244"/>
            <a:ext cx="2952328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Promedio cumplimiento Municipalidades 2016 online</a:t>
            </a:r>
          </a:p>
          <a:p>
            <a:pPr algn="ctr"/>
            <a:r>
              <a:rPr lang="es-CL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</a:rPr>
              <a:t>88,45%</a:t>
            </a: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21456676"/>
              </p:ext>
            </p:extLst>
          </p:nvPr>
        </p:nvGraphicFramePr>
        <p:xfrm>
          <a:off x="4067944" y="3178746"/>
          <a:ext cx="482453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426225"/>
              </p:ext>
            </p:extLst>
          </p:nvPr>
        </p:nvGraphicFramePr>
        <p:xfrm>
          <a:off x="179512" y="1844824"/>
          <a:ext cx="3708400" cy="428625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574800"/>
                <a:gridCol w="889000"/>
                <a:gridCol w="1244600"/>
              </a:tblGrid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Región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Promedio</a:t>
                      </a:r>
                      <a:endParaRPr lang="es-CL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N° Municipios</a:t>
                      </a:r>
                      <a:endParaRPr lang="es-CL" sz="16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 dirty="0" smtClean="0">
                          <a:effectLst/>
                        </a:rPr>
                        <a:t>Magallanes</a:t>
                      </a:r>
                      <a:r>
                        <a:rPr lang="es-CL" sz="1600" u="none" strike="noStrike" baseline="0" dirty="0" smtClean="0">
                          <a:effectLst/>
                        </a:rPr>
                        <a:t> y </a:t>
                      </a:r>
                      <a:r>
                        <a:rPr lang="es-CL" sz="1600" u="none" strike="noStrike" baseline="0" dirty="0" err="1" smtClean="0">
                          <a:effectLst/>
                        </a:rPr>
                        <a:t>A.Ch</a:t>
                      </a:r>
                      <a:r>
                        <a:rPr lang="es-CL" sz="1600" u="none" strike="noStrike" baseline="0" dirty="0" smtClean="0">
                          <a:effectLst/>
                        </a:rPr>
                        <a:t>.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98,06%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10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Los Ríos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92,31%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12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Maule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92,00%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30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O'Higgins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90,88%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33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Metropolitana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 smtClean="0">
                          <a:effectLst/>
                        </a:rPr>
                        <a:t>90,70%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52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Bío Bío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 smtClean="0">
                          <a:effectLst/>
                        </a:rPr>
                        <a:t>90,26%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54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La Araucanía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88,22%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32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Valparaíso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86,86%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38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Aysén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86,83%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10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Tarapacá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86,47%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7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Coquimbo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83,67%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15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Los Lagos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83,19%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30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Atacama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80,32%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9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>
                          <a:effectLst/>
                        </a:rPr>
                        <a:t>Antofagasta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 smtClean="0">
                          <a:effectLst/>
                        </a:rPr>
                        <a:t>78,83%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>
                          <a:effectLst/>
                        </a:rPr>
                        <a:t>9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600" u="none" strike="noStrike" dirty="0">
                          <a:effectLst/>
                        </a:rPr>
                        <a:t>Arica – Parinacota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b="1" u="none" strike="noStrike" dirty="0">
                          <a:effectLst/>
                        </a:rPr>
                        <a:t>74,79%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600" u="none" strike="noStrike" dirty="0">
                          <a:effectLst/>
                        </a:rPr>
                        <a:t>4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8194" name="Picture 2" descr="http://www.sadvisor.com/ar/wp-content/uploads/2016/03/podi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5"/>
          <a:stretch/>
        </p:blipFill>
        <p:spPr bwMode="auto">
          <a:xfrm>
            <a:off x="4525863" y="1824210"/>
            <a:ext cx="4122043" cy="131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Y:\Dirección Fiscalización\Ppt Fiscalización\Imágenes para presentaciones\Imágenes Regiones by El Conquistador\VII Mau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829" y="1610887"/>
            <a:ext cx="1339602" cy="10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Y:\Dirección Fiscalización\Ppt Fiscalización\Imágenes para presentaciones\Imágenes Regiones by El Conquistador\XII Magallane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18" y="981865"/>
            <a:ext cx="1339602" cy="10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Y:\Dirección Fiscalización\Ppt Fiscalización\Imágenes para presentaciones\Imágenes Regiones by El Conquistador\XIV Los Río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903" y="1341584"/>
            <a:ext cx="1339602" cy="106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26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706</Words>
  <Application>Microsoft Office PowerPoint</Application>
  <PresentationFormat>Presentación en pantalla (4:3)</PresentationFormat>
  <Paragraphs>195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Godoy Godoy</dc:creator>
  <cp:lastModifiedBy>Mauricio Godoy Godoy</cp:lastModifiedBy>
  <cp:revision>1</cp:revision>
  <dcterms:created xsi:type="dcterms:W3CDTF">2016-10-07T18:23:18Z</dcterms:created>
  <dcterms:modified xsi:type="dcterms:W3CDTF">2016-10-07T18:27:15Z</dcterms:modified>
</cp:coreProperties>
</file>