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972" r:id="rId6"/>
  </p:sldMasterIdLst>
  <p:notesMasterIdLst>
    <p:notesMasterId r:id="rId20"/>
  </p:notesMasterIdLst>
  <p:sldIdLst>
    <p:sldId id="265" r:id="rId7"/>
    <p:sldId id="361" r:id="rId8"/>
    <p:sldId id="391" r:id="rId9"/>
    <p:sldId id="392" r:id="rId10"/>
    <p:sldId id="388" r:id="rId11"/>
    <p:sldId id="393" r:id="rId12"/>
    <p:sldId id="389" r:id="rId13"/>
    <p:sldId id="396" r:id="rId14"/>
    <p:sldId id="395" r:id="rId15"/>
    <p:sldId id="390" r:id="rId16"/>
    <p:sldId id="383" r:id="rId17"/>
    <p:sldId id="384" r:id="rId18"/>
    <p:sldId id="263" r:id="rId19"/>
  </p:sldIdLst>
  <p:sldSz cx="9144000" cy="6858000" type="screen4x3"/>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astón Avendaño Silva" initials="GA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AA5"/>
    <a:srgbClr val="6387C5"/>
    <a:srgbClr val="248CAD"/>
    <a:srgbClr val="00CCFF"/>
    <a:srgbClr val="17365D"/>
    <a:srgbClr val="4A78BB"/>
    <a:srgbClr val="3366FF"/>
    <a:srgbClr val="3E988D"/>
    <a:srgbClr val="513FD9"/>
    <a:srgbClr val="1925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29" autoAdjust="0"/>
  </p:normalViewPr>
  <p:slideViewPr>
    <p:cSldViewPr>
      <p:cViewPr>
        <p:scale>
          <a:sx n="90" d="100"/>
          <a:sy n="90" d="100"/>
        </p:scale>
        <p:origin x="-5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[Libro1]Hoja1!Tabla dinámica5</c:name>
    <c:fmtId val="3"/>
  </c:pivotSource>
  <c:chart>
    <c:autoTitleDeleted val="0"/>
    <c:pivotFmts>
      <c:pivotFmt>
        <c:idx val="0"/>
        <c:marker>
          <c:symbol val="none"/>
        </c:marker>
        <c:dLbl>
          <c:idx val="0"/>
          <c:spPr/>
          <c:txPr>
            <a:bodyPr/>
            <a:lstStyle/>
            <a:p>
              <a:pPr>
                <a:defRPr/>
              </a:pPr>
              <a:endParaRPr lang="es-ES"/>
            </a:p>
          </c:txPr>
          <c:showLegendKey val="0"/>
          <c:showVal val="1"/>
          <c:showCatName val="0"/>
          <c:showSerName val="0"/>
          <c:showPercent val="0"/>
          <c:showBubbleSize val="0"/>
        </c:dLbl>
      </c:pivotFmt>
      <c:pivotFmt>
        <c:idx val="1"/>
        <c:marker>
          <c:symbol val="none"/>
        </c:marker>
        <c:dLbl>
          <c:idx val="0"/>
          <c:spPr/>
          <c:txPr>
            <a:bodyPr/>
            <a:lstStyle/>
            <a:p>
              <a:pPr>
                <a:defRPr/>
              </a:pPr>
              <a:endParaRPr lang="es-ES"/>
            </a:p>
          </c:txPr>
          <c:showLegendKey val="0"/>
          <c:showVal val="1"/>
          <c:showCatName val="0"/>
          <c:showSerName val="0"/>
          <c:showPercent val="0"/>
          <c:showBubbleSize val="0"/>
        </c:dLbl>
      </c:pivotFmt>
      <c:pivotFmt>
        <c:idx val="2"/>
        <c:marker>
          <c:symbol val="none"/>
        </c:marker>
        <c:dLbl>
          <c:idx val="0"/>
          <c:spPr/>
          <c:txPr>
            <a:bodyPr/>
            <a:lstStyle/>
            <a:p>
              <a:pPr>
                <a:defRPr/>
              </a:pPr>
              <a:endParaRPr lang="es-ES"/>
            </a:p>
          </c:txPr>
          <c:showLegendKey val="0"/>
          <c:showVal val="1"/>
          <c:showCatName val="0"/>
          <c:showSerName val="0"/>
          <c:showPercent val="0"/>
          <c:showBubbleSize val="0"/>
        </c:dLbl>
      </c:pivotFmt>
      <c:pivotFmt>
        <c:idx val="3"/>
        <c:marker>
          <c:symbol val="none"/>
        </c:marker>
        <c:dLbl>
          <c:idx val="0"/>
          <c:spPr/>
          <c:txPr>
            <a:bodyPr/>
            <a:lstStyle/>
            <a:p>
              <a:pPr>
                <a:defRPr/>
              </a:pPr>
              <a:endParaRPr lang="es-ES"/>
            </a:p>
          </c:txPr>
          <c:showLegendKey val="0"/>
          <c:showVal val="1"/>
          <c:showCatName val="0"/>
          <c:showSerName val="0"/>
          <c:showPercent val="0"/>
          <c:showBubbleSize val="0"/>
        </c:dLbl>
      </c:pivotFmt>
      <c:pivotFmt>
        <c:idx val="4"/>
        <c:marker>
          <c:symbol val="none"/>
        </c:marker>
        <c:dLbl>
          <c:idx val="0"/>
          <c:spPr/>
          <c:txPr>
            <a:bodyPr/>
            <a:lstStyle/>
            <a:p>
              <a:pPr>
                <a:defRPr/>
              </a:pPr>
              <a:endParaRPr lang="es-ES"/>
            </a:p>
          </c:txPr>
          <c:showLegendKey val="0"/>
          <c:showVal val="1"/>
          <c:showCatName val="0"/>
          <c:showSerName val="0"/>
          <c:showPercent val="0"/>
          <c:showBubbleSize val="0"/>
        </c:dLbl>
      </c:pivotFmt>
      <c:pivotFmt>
        <c:idx val="5"/>
        <c:marker>
          <c:symbol val="none"/>
        </c:marker>
        <c:dLbl>
          <c:idx val="0"/>
          <c:spPr/>
          <c:txPr>
            <a:bodyPr/>
            <a:lstStyle/>
            <a:p>
              <a:pPr>
                <a:defRPr/>
              </a:pPr>
              <a:endParaRPr lang="es-ES"/>
            </a:p>
          </c:txPr>
          <c:showLegendKey val="0"/>
          <c:showVal val="1"/>
          <c:showCatName val="0"/>
          <c:showSerName val="0"/>
          <c:showPercent val="0"/>
          <c:showBubbleSize val="0"/>
        </c:dLbl>
      </c:pivotFmt>
      <c:pivotFmt>
        <c:idx val="6"/>
        <c:marker>
          <c:symbol val="none"/>
        </c:marker>
        <c:dLbl>
          <c:idx val="0"/>
          <c:spPr/>
          <c:txPr>
            <a:bodyPr/>
            <a:lstStyle/>
            <a:p>
              <a:pPr>
                <a:defRPr/>
              </a:pPr>
              <a:endParaRPr lang="es-ES"/>
            </a:p>
          </c:txPr>
          <c:showLegendKey val="0"/>
          <c:showVal val="1"/>
          <c:showCatName val="0"/>
          <c:showSerName val="0"/>
          <c:showPercent val="0"/>
          <c:showBubbleSize val="0"/>
        </c:dLbl>
      </c:pivotFmt>
      <c:pivotFmt>
        <c:idx val="7"/>
        <c:marker>
          <c:symbol val="none"/>
        </c:marker>
        <c:dLbl>
          <c:idx val="0"/>
          <c:spPr/>
          <c:txPr>
            <a:bodyPr/>
            <a:lstStyle/>
            <a:p>
              <a:pPr>
                <a:defRPr/>
              </a:pPr>
              <a:endParaRPr lang="es-ES"/>
            </a:p>
          </c:txPr>
          <c:showLegendKey val="0"/>
          <c:showVal val="1"/>
          <c:showCatName val="0"/>
          <c:showSerName val="0"/>
          <c:showPercent val="0"/>
          <c:showBubbleSize val="0"/>
        </c:dLbl>
      </c:pivotFmt>
      <c:pivotFmt>
        <c:idx val="8"/>
        <c:marker>
          <c:symbol val="none"/>
        </c:marker>
        <c:dLbl>
          <c:idx val="0"/>
          <c:spPr/>
          <c:txPr>
            <a:bodyPr/>
            <a:lstStyle/>
            <a:p>
              <a:pPr>
                <a:defRPr/>
              </a:pPr>
              <a:endParaRPr lang="es-ES"/>
            </a:p>
          </c:txPr>
          <c:showLegendKey val="0"/>
          <c:showVal val="1"/>
          <c:showCatName val="0"/>
          <c:showSerName val="0"/>
          <c:showPercent val="0"/>
          <c:showBubbleSize val="0"/>
        </c:dLbl>
      </c:pivotFmt>
    </c:pivotFmts>
    <c:plotArea>
      <c:layout/>
      <c:barChart>
        <c:barDir val="col"/>
        <c:grouping val="percentStacked"/>
        <c:varyColors val="0"/>
        <c:ser>
          <c:idx val="0"/>
          <c:order val="0"/>
          <c:tx>
            <c:strRef>
              <c:f>Hoja1!$I$75:$I$76</c:f>
              <c:strCache>
                <c:ptCount val="1"/>
                <c:pt idx="0">
                  <c:v>Audiencias</c:v>
                </c:pt>
              </c:strCache>
            </c:strRef>
          </c:tx>
          <c:invertIfNegative val="0"/>
          <c:cat>
            <c:strRef>
              <c:f>Hoja1!$H$77:$H$86</c:f>
              <c:strCache>
                <c:ptCount val="9"/>
                <c:pt idx="0">
                  <c:v>.Noviembre-2014</c:v>
                </c:pt>
                <c:pt idx="1">
                  <c:v>.Diciembre-2014</c:v>
                </c:pt>
                <c:pt idx="2">
                  <c:v>.Enero-2015</c:v>
                </c:pt>
                <c:pt idx="3">
                  <c:v>.Febrero-2015</c:v>
                </c:pt>
                <c:pt idx="4">
                  <c:v>.Marzo-2015</c:v>
                </c:pt>
                <c:pt idx="5">
                  <c:v>.Abril-2015</c:v>
                </c:pt>
                <c:pt idx="6">
                  <c:v>.Mayo-2015</c:v>
                </c:pt>
                <c:pt idx="7">
                  <c:v>.Junio-2015</c:v>
                </c:pt>
                <c:pt idx="8">
                  <c:v>Sin fecha</c:v>
                </c:pt>
              </c:strCache>
            </c:strRef>
          </c:cat>
          <c:val>
            <c:numRef>
              <c:f>Hoja1!$I$77:$I$86</c:f>
              <c:numCache>
                <c:formatCode>General</c:formatCode>
                <c:ptCount val="9"/>
                <c:pt idx="0">
                  <c:v>1</c:v>
                </c:pt>
                <c:pt idx="1">
                  <c:v>198</c:v>
                </c:pt>
                <c:pt idx="2">
                  <c:v>265</c:v>
                </c:pt>
                <c:pt idx="3">
                  <c:v>69</c:v>
                </c:pt>
                <c:pt idx="4">
                  <c:v>306</c:v>
                </c:pt>
                <c:pt idx="5">
                  <c:v>408</c:v>
                </c:pt>
                <c:pt idx="6">
                  <c:v>1160</c:v>
                </c:pt>
                <c:pt idx="7">
                  <c:v>1611</c:v>
                </c:pt>
              </c:numCache>
            </c:numRef>
          </c:val>
        </c:ser>
        <c:ser>
          <c:idx val="1"/>
          <c:order val="1"/>
          <c:tx>
            <c:strRef>
              <c:f>Hoja1!$J$75:$J$76</c:f>
              <c:strCache>
                <c:ptCount val="1"/>
                <c:pt idx="0">
                  <c:v>Donativo</c:v>
                </c:pt>
              </c:strCache>
            </c:strRef>
          </c:tx>
          <c:invertIfNegative val="0"/>
          <c:cat>
            <c:strRef>
              <c:f>Hoja1!$H$77:$H$86</c:f>
              <c:strCache>
                <c:ptCount val="9"/>
                <c:pt idx="0">
                  <c:v>.Noviembre-2014</c:v>
                </c:pt>
                <c:pt idx="1">
                  <c:v>.Diciembre-2014</c:v>
                </c:pt>
                <c:pt idx="2">
                  <c:v>.Enero-2015</c:v>
                </c:pt>
                <c:pt idx="3">
                  <c:v>.Febrero-2015</c:v>
                </c:pt>
                <c:pt idx="4">
                  <c:v>.Marzo-2015</c:v>
                </c:pt>
                <c:pt idx="5">
                  <c:v>.Abril-2015</c:v>
                </c:pt>
                <c:pt idx="6">
                  <c:v>.Mayo-2015</c:v>
                </c:pt>
                <c:pt idx="7">
                  <c:v>.Junio-2015</c:v>
                </c:pt>
                <c:pt idx="8">
                  <c:v>Sin fecha</c:v>
                </c:pt>
              </c:strCache>
            </c:strRef>
          </c:cat>
          <c:val>
            <c:numRef>
              <c:f>Hoja1!$J$77:$J$86</c:f>
              <c:numCache>
                <c:formatCode>General</c:formatCode>
                <c:ptCount val="9"/>
                <c:pt idx="0">
                  <c:v>5</c:v>
                </c:pt>
                <c:pt idx="1">
                  <c:v>476</c:v>
                </c:pt>
                <c:pt idx="2">
                  <c:v>294</c:v>
                </c:pt>
                <c:pt idx="3">
                  <c:v>57</c:v>
                </c:pt>
                <c:pt idx="4">
                  <c:v>126</c:v>
                </c:pt>
                <c:pt idx="5">
                  <c:v>144</c:v>
                </c:pt>
                <c:pt idx="6">
                  <c:v>303</c:v>
                </c:pt>
                <c:pt idx="7">
                  <c:v>340</c:v>
                </c:pt>
              </c:numCache>
            </c:numRef>
          </c:val>
        </c:ser>
        <c:ser>
          <c:idx val="2"/>
          <c:order val="2"/>
          <c:tx>
            <c:strRef>
              <c:f>Hoja1!$K$75:$K$76</c:f>
              <c:strCache>
                <c:ptCount val="1"/>
                <c:pt idx="0">
                  <c:v>Viajes</c:v>
                </c:pt>
              </c:strCache>
            </c:strRef>
          </c:tx>
          <c:invertIfNegative val="0"/>
          <c:cat>
            <c:strRef>
              <c:f>Hoja1!$H$77:$H$86</c:f>
              <c:strCache>
                <c:ptCount val="9"/>
                <c:pt idx="0">
                  <c:v>.Noviembre-2014</c:v>
                </c:pt>
                <c:pt idx="1">
                  <c:v>.Diciembre-2014</c:v>
                </c:pt>
                <c:pt idx="2">
                  <c:v>.Enero-2015</c:v>
                </c:pt>
                <c:pt idx="3">
                  <c:v>.Febrero-2015</c:v>
                </c:pt>
                <c:pt idx="4">
                  <c:v>.Marzo-2015</c:v>
                </c:pt>
                <c:pt idx="5">
                  <c:v>.Abril-2015</c:v>
                </c:pt>
                <c:pt idx="6">
                  <c:v>.Mayo-2015</c:v>
                </c:pt>
                <c:pt idx="7">
                  <c:v>.Junio-2015</c:v>
                </c:pt>
                <c:pt idx="8">
                  <c:v>Sin fecha</c:v>
                </c:pt>
              </c:strCache>
            </c:strRef>
          </c:cat>
          <c:val>
            <c:numRef>
              <c:f>Hoja1!$K$77:$K$86</c:f>
              <c:numCache>
                <c:formatCode>General</c:formatCode>
                <c:ptCount val="9"/>
                <c:pt idx="0">
                  <c:v>19</c:v>
                </c:pt>
                <c:pt idx="1">
                  <c:v>254</c:v>
                </c:pt>
                <c:pt idx="2">
                  <c:v>247</c:v>
                </c:pt>
                <c:pt idx="3">
                  <c:v>58</c:v>
                </c:pt>
                <c:pt idx="4">
                  <c:v>288</c:v>
                </c:pt>
                <c:pt idx="5">
                  <c:v>445</c:v>
                </c:pt>
                <c:pt idx="6">
                  <c:v>2910</c:v>
                </c:pt>
                <c:pt idx="7">
                  <c:v>3263</c:v>
                </c:pt>
                <c:pt idx="8">
                  <c:v>10</c:v>
                </c:pt>
              </c:numCache>
            </c:numRef>
          </c:val>
        </c:ser>
        <c:dLbls>
          <c:showLegendKey val="0"/>
          <c:showVal val="1"/>
          <c:showCatName val="0"/>
          <c:showSerName val="0"/>
          <c:showPercent val="0"/>
          <c:showBubbleSize val="0"/>
        </c:dLbls>
        <c:gapWidth val="75"/>
        <c:overlap val="100"/>
        <c:axId val="52204032"/>
        <c:axId val="33031872"/>
      </c:barChart>
      <c:catAx>
        <c:axId val="52204032"/>
        <c:scaling>
          <c:orientation val="minMax"/>
        </c:scaling>
        <c:delete val="0"/>
        <c:axPos val="b"/>
        <c:majorTickMark val="none"/>
        <c:minorTickMark val="none"/>
        <c:tickLblPos val="nextTo"/>
        <c:crossAx val="33031872"/>
        <c:crosses val="autoZero"/>
        <c:auto val="1"/>
        <c:lblAlgn val="ctr"/>
        <c:lblOffset val="100"/>
        <c:noMultiLvlLbl val="0"/>
      </c:catAx>
      <c:valAx>
        <c:axId val="33031872"/>
        <c:scaling>
          <c:orientation val="minMax"/>
        </c:scaling>
        <c:delete val="0"/>
        <c:axPos val="l"/>
        <c:numFmt formatCode="0%" sourceLinked="1"/>
        <c:majorTickMark val="none"/>
        <c:minorTickMark val="none"/>
        <c:tickLblPos val="nextTo"/>
        <c:crossAx val="52204032"/>
        <c:crosses val="autoZero"/>
        <c:crossBetween val="between"/>
      </c:valAx>
    </c:plotArea>
    <c:legend>
      <c:legendPos val="b"/>
      <c:layout/>
      <c:overlay val="0"/>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[Libro1]Hoja1!Tabla dinámica4</c:name>
    <c:fmtId val="3"/>
  </c:pivotSource>
  <c:chart>
    <c:autoTitleDeleted val="1"/>
    <c:pivotFmts>
      <c:pivotFmt>
        <c:idx val="0"/>
      </c:pivotFmt>
      <c:pivotFmt>
        <c:idx val="1"/>
        <c:dLbl>
          <c:idx val="0"/>
          <c:spPr/>
          <c:txPr>
            <a:bodyPr/>
            <a:lstStyle/>
            <a:p>
              <a:pPr>
                <a:defRPr/>
              </a:pPr>
              <a:endParaRPr lang="es-ES"/>
            </a:p>
          </c:txPr>
          <c:showLegendKey val="0"/>
          <c:showVal val="1"/>
          <c:showCatName val="0"/>
          <c:showSerName val="0"/>
          <c:showPercent val="0"/>
          <c:showBubbleSize val="0"/>
        </c:dLbl>
      </c:pivotFmt>
      <c:pivotFmt>
        <c:idx val="2"/>
        <c:dLbl>
          <c:idx val="0"/>
          <c:spPr/>
          <c:txPr>
            <a:bodyPr/>
            <a:lstStyle/>
            <a:p>
              <a:pPr>
                <a:defRPr/>
              </a:pPr>
              <a:endParaRPr lang="es-ES"/>
            </a:p>
          </c:txPr>
          <c:showLegendKey val="0"/>
          <c:showVal val="1"/>
          <c:showCatName val="0"/>
          <c:showSerName val="0"/>
          <c:showPercent val="0"/>
          <c:showBubbleSize val="0"/>
        </c:dLbl>
      </c:pivotFmt>
      <c:pivotFmt>
        <c:idx val="3"/>
        <c:dLbl>
          <c:idx val="0"/>
          <c:spPr/>
          <c:txPr>
            <a:bodyPr/>
            <a:lstStyle/>
            <a:p>
              <a:pPr>
                <a:defRPr/>
              </a:pPr>
              <a:endParaRPr lang="es-ES"/>
            </a:p>
          </c:txPr>
          <c:showLegendKey val="0"/>
          <c:showVal val="1"/>
          <c:showCatName val="0"/>
          <c:showSerName val="0"/>
          <c:showPercent val="0"/>
          <c:showBubbleSize val="0"/>
        </c:dLbl>
      </c:pivotFmt>
      <c:pivotFmt>
        <c:idx val="4"/>
      </c:pivotFmt>
      <c:pivotFmt>
        <c:idx val="5"/>
      </c:pivotFmt>
      <c:pivotFmt>
        <c:idx val="6"/>
      </c:pivotFmt>
      <c:pivotFmt>
        <c:idx val="7"/>
        <c:dLbl>
          <c:idx val="0"/>
          <c:spPr/>
          <c:txPr>
            <a:bodyPr/>
            <a:lstStyle/>
            <a:p>
              <a:pPr>
                <a:defRPr/>
              </a:pPr>
              <a:endParaRPr lang="es-ES"/>
            </a:p>
          </c:txPr>
          <c:showLegendKey val="0"/>
          <c:showVal val="1"/>
          <c:showCatName val="0"/>
          <c:showSerName val="0"/>
          <c:showPercent val="0"/>
          <c:showBubbleSize val="0"/>
        </c:dLbl>
      </c:pivotFmt>
      <c:pivotFmt>
        <c:idx val="8"/>
        <c:dLbl>
          <c:idx val="0"/>
          <c:spPr/>
          <c:txPr>
            <a:bodyPr/>
            <a:lstStyle/>
            <a:p>
              <a:pPr>
                <a:defRPr/>
              </a:pPr>
              <a:endParaRPr lang="es-ES"/>
            </a:p>
          </c:txPr>
          <c:showLegendKey val="0"/>
          <c:showVal val="1"/>
          <c:showCatName val="0"/>
          <c:showSerName val="0"/>
          <c:showPercent val="0"/>
          <c:showBubbleSize val="0"/>
        </c:dLbl>
      </c:pivotFmt>
      <c:pivotFmt>
        <c:idx val="9"/>
        <c:dLbl>
          <c:idx val="0"/>
          <c:spPr/>
          <c:txPr>
            <a:bodyPr/>
            <a:lstStyle/>
            <a:p>
              <a:pPr>
                <a:defRPr/>
              </a:pPr>
              <a:endParaRPr lang="es-ES"/>
            </a:p>
          </c:txPr>
          <c:showLegendKey val="0"/>
          <c:showVal val="1"/>
          <c:showCatName val="0"/>
          <c:showSerName val="0"/>
          <c:showPercent val="0"/>
          <c:showBubbleSize val="0"/>
        </c:dLbl>
      </c:pivotFmt>
      <c:pivotFmt>
        <c:idx val="10"/>
        <c:dLbl>
          <c:idx val="0"/>
          <c:spPr/>
          <c:txPr>
            <a:bodyPr/>
            <a:lstStyle/>
            <a:p>
              <a:pPr>
                <a:defRPr/>
              </a:pPr>
              <a:endParaRPr lang="es-ES"/>
            </a:p>
          </c:txPr>
          <c:showLegendKey val="0"/>
          <c:showVal val="1"/>
          <c:showCatName val="0"/>
          <c:showSerName val="0"/>
          <c:showPercent val="0"/>
          <c:showBubbleSize val="0"/>
        </c:dLbl>
      </c:pivotFmt>
      <c:pivotFmt>
        <c:idx val="11"/>
        <c:dLbl>
          <c:idx val="0"/>
          <c:spPr/>
          <c:txPr>
            <a:bodyPr/>
            <a:lstStyle/>
            <a:p>
              <a:pPr>
                <a:defRPr/>
              </a:pPr>
              <a:endParaRPr lang="es-ES"/>
            </a:p>
          </c:txPr>
          <c:showLegendKey val="0"/>
          <c:showVal val="1"/>
          <c:showCatName val="0"/>
          <c:showSerName val="0"/>
          <c:showPercent val="0"/>
          <c:showBubbleSize val="0"/>
        </c:dLbl>
      </c:pivotFmt>
      <c:pivotFmt>
        <c:idx val="12"/>
        <c:dLbl>
          <c:idx val="0"/>
          <c:spPr/>
          <c:txPr>
            <a:bodyPr/>
            <a:lstStyle/>
            <a:p>
              <a:pPr>
                <a:defRPr/>
              </a:pPr>
              <a:endParaRPr lang="es-ES"/>
            </a:p>
          </c:txPr>
          <c:showLegendKey val="0"/>
          <c:showVal val="1"/>
          <c:showCatName val="0"/>
          <c:showSerName val="0"/>
          <c:showPercent val="0"/>
          <c:showBubbleSize val="0"/>
        </c:dLbl>
      </c:pivotFmt>
    </c:pivotFmts>
    <c:plotArea>
      <c:layout/>
      <c:lineChart>
        <c:grouping val="standard"/>
        <c:varyColors val="0"/>
        <c:ser>
          <c:idx val="0"/>
          <c:order val="0"/>
          <c:tx>
            <c:strRef>
              <c:f>Hoja1!$I$31:$I$32</c:f>
              <c:strCache>
                <c:ptCount val="1"/>
                <c:pt idx="0">
                  <c:v>Audiencias</c:v>
                </c:pt>
              </c:strCache>
            </c:strRef>
          </c:tx>
          <c:cat>
            <c:strRef>
              <c:f>Hoja1!$H$33:$H$42</c:f>
              <c:strCache>
                <c:ptCount val="9"/>
                <c:pt idx="0">
                  <c:v>.Noviembre-2014</c:v>
                </c:pt>
                <c:pt idx="1">
                  <c:v>.Diciembre-2014</c:v>
                </c:pt>
                <c:pt idx="2">
                  <c:v>.Enero-2015</c:v>
                </c:pt>
                <c:pt idx="3">
                  <c:v>.Febrero-2015</c:v>
                </c:pt>
                <c:pt idx="4">
                  <c:v>.Marzo-2015</c:v>
                </c:pt>
                <c:pt idx="5">
                  <c:v>.Abril-2015</c:v>
                </c:pt>
                <c:pt idx="6">
                  <c:v>.Mayo-2015</c:v>
                </c:pt>
                <c:pt idx="7">
                  <c:v>.Junio-2015</c:v>
                </c:pt>
                <c:pt idx="8">
                  <c:v>Sin fecha</c:v>
                </c:pt>
              </c:strCache>
            </c:strRef>
          </c:cat>
          <c:val>
            <c:numRef>
              <c:f>Hoja1!$I$33:$I$42</c:f>
              <c:numCache>
                <c:formatCode>General</c:formatCode>
                <c:ptCount val="9"/>
                <c:pt idx="0">
                  <c:v>1</c:v>
                </c:pt>
                <c:pt idx="1">
                  <c:v>198</c:v>
                </c:pt>
                <c:pt idx="2">
                  <c:v>265</c:v>
                </c:pt>
                <c:pt idx="3">
                  <c:v>69</c:v>
                </c:pt>
                <c:pt idx="4">
                  <c:v>306</c:v>
                </c:pt>
                <c:pt idx="5">
                  <c:v>408</c:v>
                </c:pt>
                <c:pt idx="6">
                  <c:v>1160</c:v>
                </c:pt>
                <c:pt idx="7">
                  <c:v>1611</c:v>
                </c:pt>
              </c:numCache>
            </c:numRef>
          </c:val>
          <c:smooth val="0"/>
        </c:ser>
        <c:ser>
          <c:idx val="1"/>
          <c:order val="1"/>
          <c:tx>
            <c:strRef>
              <c:f>Hoja1!$J$31:$J$32</c:f>
              <c:strCache>
                <c:ptCount val="1"/>
                <c:pt idx="0">
                  <c:v>Donativo</c:v>
                </c:pt>
              </c:strCache>
            </c:strRef>
          </c:tx>
          <c:cat>
            <c:strRef>
              <c:f>Hoja1!$H$33:$H$42</c:f>
              <c:strCache>
                <c:ptCount val="9"/>
                <c:pt idx="0">
                  <c:v>.Noviembre-2014</c:v>
                </c:pt>
                <c:pt idx="1">
                  <c:v>.Diciembre-2014</c:v>
                </c:pt>
                <c:pt idx="2">
                  <c:v>.Enero-2015</c:v>
                </c:pt>
                <c:pt idx="3">
                  <c:v>.Febrero-2015</c:v>
                </c:pt>
                <c:pt idx="4">
                  <c:v>.Marzo-2015</c:v>
                </c:pt>
                <c:pt idx="5">
                  <c:v>.Abril-2015</c:v>
                </c:pt>
                <c:pt idx="6">
                  <c:v>.Mayo-2015</c:v>
                </c:pt>
                <c:pt idx="7">
                  <c:v>.Junio-2015</c:v>
                </c:pt>
                <c:pt idx="8">
                  <c:v>Sin fecha</c:v>
                </c:pt>
              </c:strCache>
            </c:strRef>
          </c:cat>
          <c:val>
            <c:numRef>
              <c:f>Hoja1!$J$33:$J$42</c:f>
              <c:numCache>
                <c:formatCode>General</c:formatCode>
                <c:ptCount val="9"/>
                <c:pt idx="0">
                  <c:v>5</c:v>
                </c:pt>
                <c:pt idx="1">
                  <c:v>476</c:v>
                </c:pt>
                <c:pt idx="2">
                  <c:v>294</c:v>
                </c:pt>
                <c:pt idx="3">
                  <c:v>57</c:v>
                </c:pt>
                <c:pt idx="4">
                  <c:v>126</c:v>
                </c:pt>
                <c:pt idx="5">
                  <c:v>144</c:v>
                </c:pt>
                <c:pt idx="6">
                  <c:v>303</c:v>
                </c:pt>
                <c:pt idx="7">
                  <c:v>340</c:v>
                </c:pt>
              </c:numCache>
            </c:numRef>
          </c:val>
          <c:smooth val="0"/>
        </c:ser>
        <c:ser>
          <c:idx val="2"/>
          <c:order val="2"/>
          <c:tx>
            <c:strRef>
              <c:f>Hoja1!$K$31:$K$32</c:f>
              <c:strCache>
                <c:ptCount val="1"/>
                <c:pt idx="0">
                  <c:v>Viajes</c:v>
                </c:pt>
              </c:strCache>
            </c:strRef>
          </c:tx>
          <c:cat>
            <c:strRef>
              <c:f>Hoja1!$H$33:$H$42</c:f>
              <c:strCache>
                <c:ptCount val="9"/>
                <c:pt idx="0">
                  <c:v>.Noviembre-2014</c:v>
                </c:pt>
                <c:pt idx="1">
                  <c:v>.Diciembre-2014</c:v>
                </c:pt>
                <c:pt idx="2">
                  <c:v>.Enero-2015</c:v>
                </c:pt>
                <c:pt idx="3">
                  <c:v>.Febrero-2015</c:v>
                </c:pt>
                <c:pt idx="4">
                  <c:v>.Marzo-2015</c:v>
                </c:pt>
                <c:pt idx="5">
                  <c:v>.Abril-2015</c:v>
                </c:pt>
                <c:pt idx="6">
                  <c:v>.Mayo-2015</c:v>
                </c:pt>
                <c:pt idx="7">
                  <c:v>.Junio-2015</c:v>
                </c:pt>
                <c:pt idx="8">
                  <c:v>Sin fecha</c:v>
                </c:pt>
              </c:strCache>
            </c:strRef>
          </c:cat>
          <c:val>
            <c:numRef>
              <c:f>Hoja1!$K$33:$K$42</c:f>
              <c:numCache>
                <c:formatCode>General</c:formatCode>
                <c:ptCount val="9"/>
                <c:pt idx="0">
                  <c:v>19</c:v>
                </c:pt>
                <c:pt idx="1">
                  <c:v>254</c:v>
                </c:pt>
                <c:pt idx="2">
                  <c:v>247</c:v>
                </c:pt>
                <c:pt idx="3">
                  <c:v>58</c:v>
                </c:pt>
                <c:pt idx="4">
                  <c:v>288</c:v>
                </c:pt>
                <c:pt idx="5">
                  <c:v>445</c:v>
                </c:pt>
                <c:pt idx="6">
                  <c:v>2910</c:v>
                </c:pt>
                <c:pt idx="7">
                  <c:v>3263</c:v>
                </c:pt>
                <c:pt idx="8">
                  <c:v>10</c:v>
                </c:pt>
              </c:numCache>
            </c:numRef>
          </c:val>
          <c:smooth val="0"/>
        </c:ser>
        <c:dLbls>
          <c:showLegendKey val="0"/>
          <c:showVal val="1"/>
          <c:showCatName val="0"/>
          <c:showSerName val="0"/>
          <c:showPercent val="0"/>
          <c:showBubbleSize val="0"/>
        </c:dLbls>
        <c:marker val="1"/>
        <c:smooth val="0"/>
        <c:axId val="52003328"/>
        <c:axId val="39485440"/>
      </c:lineChart>
      <c:catAx>
        <c:axId val="52003328"/>
        <c:scaling>
          <c:orientation val="minMax"/>
        </c:scaling>
        <c:delete val="0"/>
        <c:axPos val="b"/>
        <c:majorTickMark val="none"/>
        <c:minorTickMark val="none"/>
        <c:tickLblPos val="nextTo"/>
        <c:crossAx val="39485440"/>
        <c:crosses val="autoZero"/>
        <c:auto val="1"/>
        <c:lblAlgn val="ctr"/>
        <c:lblOffset val="100"/>
        <c:noMultiLvlLbl val="0"/>
      </c:catAx>
      <c:valAx>
        <c:axId val="39485440"/>
        <c:scaling>
          <c:orientation val="minMax"/>
        </c:scaling>
        <c:delete val="0"/>
        <c:axPos val="l"/>
        <c:majorGridlines/>
        <c:numFmt formatCode="General" sourceLinked="1"/>
        <c:majorTickMark val="none"/>
        <c:minorTickMark val="none"/>
        <c:tickLblPos val="nextTo"/>
        <c:crossAx val="52003328"/>
        <c:crosses val="autoZero"/>
        <c:crossBetween val="between"/>
      </c:valAx>
    </c:plotArea>
    <c:legend>
      <c:legendPos val="r"/>
      <c:layout/>
      <c:overlay val="0"/>
    </c:legend>
    <c:plotVisOnly val="1"/>
    <c:dispBlanksAs val="gap"/>
    <c:showDLblsOverMax val="0"/>
  </c:chart>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CD738741-BD48-4DC3-A1A8-4E89D4697E2E}" type="datetimeFigureOut">
              <a:rPr lang="es-CL" smtClean="0"/>
              <a:pPr/>
              <a:t>13-07-2015</a:t>
            </a:fld>
            <a:endParaRPr lang="es-CL"/>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FB4CE07-BAA8-499A-B5E9-B76148CAC86D}" type="slidenum">
              <a:rPr lang="es-CL" smtClean="0"/>
              <a:pPr/>
              <a:t>‹Nº›</a:t>
            </a:fld>
            <a:endParaRPr lang="es-CL"/>
          </a:p>
        </p:txBody>
      </p:sp>
    </p:spTree>
    <p:extLst>
      <p:ext uri="{BB962C8B-B14F-4D97-AF65-F5344CB8AC3E}">
        <p14:creationId xmlns:p14="http://schemas.microsoft.com/office/powerpoint/2010/main" val="1505704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40239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224480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723311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030790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05527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41414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467322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5115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727577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997320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1028228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22488872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7204849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22231823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7" name="6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26676564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9" name="8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11724707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5" name="4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26428096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4" name="3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166964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7" name="6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31347895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7" name="6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35879100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22162625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12"/>
          </p:nvPr>
        </p:nvSpPr>
        <p:spPr/>
        <p:txBody>
          <a:body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3963876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576465C-9833-4CCF-AB68-FBA27C5AEF55}" type="datetimeFigureOut">
              <a:rPr lang="es-CL" smtClean="0"/>
              <a:pPr/>
              <a:t>13-07-2015</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90D158CA-333E-43F6-BF33-18906550D68B}" type="slidenum">
              <a:rPr lang="es-CL" smtClean="0"/>
              <a:pPr/>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6465C-9833-4CCF-AB68-FBA27C5AEF55}" type="datetimeFigureOut">
              <a:rPr lang="es-CL" smtClean="0"/>
              <a:pPr/>
              <a:t>13-07-2015</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158CA-333E-43F6-BF33-18906550D68B}"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6465C-9833-4CCF-AB68-FBA27C5AEF55}" type="datetimeFigureOut">
              <a:rPr lang="es-CL" smtClean="0">
                <a:solidFill>
                  <a:prstClr val="black">
                    <a:tint val="75000"/>
                  </a:prstClr>
                </a:solidFill>
              </a:rPr>
              <a:pPr/>
              <a:t>13-07-2015</a:t>
            </a:fld>
            <a:endParaRPr lang="es-C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158CA-333E-43F6-BF33-18906550D68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657847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6465C-9833-4CCF-AB68-FBA27C5AEF55}" type="datetimeFigureOut">
              <a:rPr lang="es-CL" smtClean="0">
                <a:solidFill>
                  <a:prstClr val="black">
                    <a:tint val="75000"/>
                  </a:prstClr>
                </a:solidFill>
                <a:latin typeface="Calibri"/>
              </a:rPr>
              <a:pPr/>
              <a:t>13-07-2015</a:t>
            </a:fld>
            <a:endParaRPr lang="es-CL">
              <a:solidFill>
                <a:prstClr val="black">
                  <a:tint val="75000"/>
                </a:prstClr>
              </a:solidFill>
              <a:latin typeface="Calibri"/>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latin typeface="Calibri"/>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158CA-333E-43F6-BF33-18906550D68B}" type="slidenum">
              <a:rPr lang="es-CL" smtClean="0">
                <a:solidFill>
                  <a:prstClr val="black">
                    <a:tint val="75000"/>
                  </a:prstClr>
                </a:solidFill>
                <a:latin typeface="Calibri"/>
              </a:rPr>
              <a:pPr/>
              <a:t>‹Nº›</a:t>
            </a:fld>
            <a:endParaRPr lang="es-CL">
              <a:solidFill>
                <a:prstClr val="black">
                  <a:tint val="75000"/>
                </a:prstClr>
              </a:solidFill>
              <a:latin typeface="Calibri"/>
            </a:endParaRPr>
          </a:p>
        </p:txBody>
      </p:sp>
    </p:spTree>
    <p:extLst>
      <p:ext uri="{BB962C8B-B14F-4D97-AF65-F5344CB8AC3E}">
        <p14:creationId xmlns:p14="http://schemas.microsoft.com/office/powerpoint/2010/main" val="859411318"/>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000" r="-2000"/>
          </a:stretch>
        </a:blipFill>
        <a:effectLst/>
      </p:bgPr>
    </p:bg>
    <p:spTree>
      <p:nvGrpSpPr>
        <p:cNvPr id="1" name=""/>
        <p:cNvGrpSpPr/>
        <p:nvPr/>
      </p:nvGrpSpPr>
      <p:grpSpPr>
        <a:xfrm>
          <a:off x="0" y="0"/>
          <a:ext cx="0" cy="0"/>
          <a:chOff x="0" y="0"/>
          <a:chExt cx="0" cy="0"/>
        </a:xfrm>
      </p:grpSpPr>
      <p:sp>
        <p:nvSpPr>
          <p:cNvPr id="10" name="9 CuadroTexto"/>
          <p:cNvSpPr txBox="1"/>
          <p:nvPr/>
        </p:nvSpPr>
        <p:spPr>
          <a:xfrm>
            <a:off x="214282" y="6500835"/>
            <a:ext cx="8929718" cy="461665"/>
          </a:xfrm>
          <a:prstGeom prst="rect">
            <a:avLst/>
          </a:prstGeom>
          <a:noFill/>
        </p:spPr>
        <p:txBody>
          <a:bodyPr wrap="square" rtlCol="0">
            <a:spAutoFit/>
          </a:bodyPr>
          <a:lstStyle/>
          <a:p>
            <a:r>
              <a:rPr lang="es-ES" sz="800" b="1" dirty="0" smtClean="0">
                <a:solidFill>
                  <a:schemeClr val="tx1">
                    <a:lumMod val="50000"/>
                    <a:lumOff val="50000"/>
                  </a:schemeClr>
                </a:solidFill>
                <a:latin typeface="Century Gothic" pitchFamily="34" charset="0"/>
              </a:rPr>
              <a:t>2015  		</a:t>
            </a:r>
          </a:p>
          <a:p>
            <a:endParaRPr lang="es-CL" sz="800" dirty="0" smtClean="0"/>
          </a:p>
          <a:p>
            <a:endParaRPr lang="es-CL" sz="800" dirty="0"/>
          </a:p>
        </p:txBody>
      </p:sp>
      <p:sp>
        <p:nvSpPr>
          <p:cNvPr id="11" name="10 CuadroTexto"/>
          <p:cNvSpPr txBox="1"/>
          <p:nvPr/>
        </p:nvSpPr>
        <p:spPr>
          <a:xfrm>
            <a:off x="3923928" y="4895523"/>
            <a:ext cx="4985121" cy="461665"/>
          </a:xfrm>
          <a:prstGeom prst="rect">
            <a:avLst/>
          </a:prstGeom>
          <a:noFill/>
          <a:effectLst>
            <a:outerShdw blurRad="152400" dist="317500" dir="5400000" sx="90000" sy="-19000" rotWithShape="0">
              <a:prstClr val="black">
                <a:alpha val="15000"/>
              </a:prstClr>
            </a:outerShdw>
          </a:effectLst>
        </p:spPr>
        <p:txBody>
          <a:bodyPr wrap="square" rtlCol="0">
            <a:spAutoFit/>
          </a:bodyPr>
          <a:lstStyle/>
          <a:p>
            <a:pPr algn="r"/>
            <a:r>
              <a:rPr lang="es-CL" sz="2400" i="1" spc="-150" dirty="0" smtClean="0">
                <a:solidFill>
                  <a:srgbClr val="17365D"/>
                </a:solidFill>
                <a:latin typeface="Century Gothic" pitchFamily="34" charset="0"/>
              </a:rPr>
              <a:t>Consolidación a Junio 2015 - v1.0</a:t>
            </a:r>
          </a:p>
        </p:txBody>
      </p:sp>
      <p:sp>
        <p:nvSpPr>
          <p:cNvPr id="6" name="8 CuadroTexto"/>
          <p:cNvSpPr txBox="1"/>
          <p:nvPr/>
        </p:nvSpPr>
        <p:spPr>
          <a:xfrm>
            <a:off x="2411760" y="1412776"/>
            <a:ext cx="6435616" cy="2800767"/>
          </a:xfrm>
          <a:prstGeom prst="rect">
            <a:avLst/>
          </a:prstGeom>
          <a:noFill/>
          <a:effectLst>
            <a:outerShdw blurRad="152400" dist="317500" dir="5400000" sx="90000" sy="-19000" rotWithShape="0">
              <a:prstClr val="black">
                <a:alpha val="15000"/>
              </a:prstClr>
            </a:outerShdw>
          </a:effectLst>
        </p:spPr>
        <p:txBody>
          <a:bodyPr wrap="square" rtlCol="0">
            <a:spAutoFit/>
          </a:bodyPr>
          <a:lstStyle>
            <a:defPPr>
              <a:defRPr lang="es-CL"/>
            </a:defPPr>
            <a:lvl1pPr>
              <a:defRPr sz="6000" b="1" spc="-150">
                <a:solidFill>
                  <a:srgbClr val="17365D"/>
                </a:solidFill>
                <a:latin typeface="Century Gothic" pitchFamily="34" charset="0"/>
              </a:defRPr>
            </a:lvl1pPr>
          </a:lstStyle>
          <a:p>
            <a:r>
              <a:rPr lang="es-CL" sz="4400" dirty="0" smtClean="0"/>
              <a:t>Portal de consolidación de datos de la</a:t>
            </a:r>
          </a:p>
          <a:p>
            <a:r>
              <a:rPr lang="es-CL" sz="4400" dirty="0" smtClean="0"/>
              <a:t>Ley del Lobby</a:t>
            </a:r>
          </a:p>
          <a:p>
            <a:r>
              <a:rPr lang="es-CL" sz="4400" dirty="0" smtClean="0"/>
              <a:t>www.InfoLobby.cl </a:t>
            </a:r>
            <a:endParaRPr lang="es-CL" sz="4400" dirty="0"/>
          </a:p>
        </p:txBody>
      </p:sp>
      <p:pic>
        <p:nvPicPr>
          <p:cNvPr id="7" name="Picture 2" descr="C:\Users\gavendano.CPT\Downloads\Logo_InfoLobby.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592218"/>
            <a:ext cx="1931438" cy="1831622"/>
          </a:xfrm>
          <a:prstGeom prst="rect">
            <a:avLst/>
          </a:prstGeom>
          <a:noFill/>
          <a:extLst>
            <a:ext uri="{909E8E84-426E-40DD-AFC4-6F175D3DCCD1}">
              <a14:hiddenFill xmlns:a14="http://schemas.microsoft.com/office/drawing/2010/main">
                <a:solidFill>
                  <a:srgbClr val="FFFFFF"/>
                </a:solidFill>
              </a14:hiddenFill>
            </a:ext>
          </a:extLst>
        </p:spPr>
      </p:pic>
      <p:sp>
        <p:nvSpPr>
          <p:cNvPr id="9" name="118 CuadroTexto"/>
          <p:cNvSpPr txBox="1"/>
          <p:nvPr/>
        </p:nvSpPr>
        <p:spPr>
          <a:xfrm>
            <a:off x="1475656" y="5373216"/>
            <a:ext cx="7416824" cy="646331"/>
          </a:xfrm>
          <a:prstGeom prst="rect">
            <a:avLst/>
          </a:prstGeom>
          <a:noFill/>
          <a:effectLst>
            <a:outerShdw blurRad="152400" dist="317500" dir="5400000" sx="90000" sy="-19000" rotWithShape="0">
              <a:prstClr val="black">
                <a:alpha val="15000"/>
              </a:prstClr>
            </a:outerShdw>
          </a:effectLst>
        </p:spPr>
        <p:txBody>
          <a:bodyPr wrap="square" rtlCol="0">
            <a:spAutoFit/>
          </a:bodyPr>
          <a:lstStyle>
            <a:defPPr>
              <a:defRPr lang="es-CL"/>
            </a:defPPr>
            <a:lvl1pPr algn="r">
              <a:defRPr sz="2400" i="1" spc="-150">
                <a:solidFill>
                  <a:srgbClr val="17365D"/>
                </a:solidFill>
                <a:latin typeface="Century Gothic" pitchFamily="34" charset="0"/>
              </a:defRPr>
            </a:lvl1pPr>
          </a:lstStyle>
          <a:p>
            <a:r>
              <a:rPr lang="es-ES_tradnl" sz="1800" dirty="0"/>
              <a:t>Información de base de datos ciudadana </a:t>
            </a:r>
            <a:r>
              <a:rPr lang="es-ES_tradnl" sz="1800" dirty="0" smtClean="0"/>
              <a:t> www.infolobby.cl</a:t>
            </a:r>
            <a:endParaRPr lang="es-ES_tradnl" sz="1800" dirty="0"/>
          </a:p>
          <a:p>
            <a:r>
              <a:rPr lang="es-ES_tradnl" sz="1800" dirty="0"/>
              <a:t>al </a:t>
            </a:r>
            <a:r>
              <a:rPr lang="es-ES_tradnl" sz="1800" dirty="0" smtClean="0"/>
              <a:t>lunes 13 </a:t>
            </a:r>
            <a:r>
              <a:rPr lang="es-ES_tradnl" sz="1800" dirty="0"/>
              <a:t>de </a:t>
            </a:r>
            <a:r>
              <a:rPr lang="es-ES_tradnl" sz="1800" dirty="0" smtClean="0"/>
              <a:t>julio </a:t>
            </a:r>
            <a:r>
              <a:rPr lang="es-ES_tradnl" sz="1800" dirty="0"/>
              <a:t>a las </a:t>
            </a:r>
            <a:r>
              <a:rPr lang="es-ES_tradnl" sz="1800" dirty="0" smtClean="0"/>
              <a:t>09:00 AM</a:t>
            </a:r>
            <a:r>
              <a:rPr lang="es-ES_tradnl" sz="1800"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6" name="5 CuadroTexto"/>
          <p:cNvSpPr txBox="1"/>
          <p:nvPr/>
        </p:nvSpPr>
        <p:spPr>
          <a:xfrm>
            <a:off x="214282" y="6539235"/>
            <a:ext cx="8929718" cy="461665"/>
          </a:xfrm>
          <a:prstGeom prst="rect">
            <a:avLst/>
          </a:prstGeom>
          <a:noFill/>
        </p:spPr>
        <p:txBody>
          <a:bodyPr wrap="square" rtlCol="0">
            <a:spAutoFit/>
          </a:bodyPr>
          <a:lstStyle/>
          <a:p>
            <a:r>
              <a:rPr lang="es-ES" sz="800" b="1" dirty="0" smtClean="0">
                <a:solidFill>
                  <a:prstClr val="black">
                    <a:lumMod val="50000"/>
                    <a:lumOff val="50000"/>
                  </a:prstClr>
                </a:solidFill>
                <a:latin typeface="Century Gothic" pitchFamily="34" charset="0"/>
              </a:rPr>
              <a:t>2015 		                               www.consejotransparencia.cl</a:t>
            </a:r>
          </a:p>
          <a:p>
            <a:endParaRPr lang="es-CL" sz="800" dirty="0" smtClean="0">
              <a:solidFill>
                <a:prstClr val="black"/>
              </a:solidFill>
            </a:endParaRPr>
          </a:p>
          <a:p>
            <a:endParaRPr lang="es-CL" sz="800" dirty="0">
              <a:solidFill>
                <a:prstClr val="black"/>
              </a:solidFill>
            </a:endParaRPr>
          </a:p>
        </p:txBody>
      </p:sp>
      <p:sp>
        <p:nvSpPr>
          <p:cNvPr id="7" name="6 CuadroTexto"/>
          <p:cNvSpPr txBox="1"/>
          <p:nvPr/>
        </p:nvSpPr>
        <p:spPr>
          <a:xfrm>
            <a:off x="251520" y="241484"/>
            <a:ext cx="8424936" cy="553998"/>
          </a:xfrm>
          <a:prstGeom prst="rect">
            <a:avLst/>
          </a:prstGeom>
          <a:noFill/>
        </p:spPr>
        <p:txBody>
          <a:bodyPr wrap="square" rtlCol="0">
            <a:spAutoFit/>
          </a:bodyPr>
          <a:lstStyle/>
          <a:p>
            <a:r>
              <a:rPr lang="es-ES" sz="3000" b="1" spc="-150" dirty="0" smtClean="0">
                <a:solidFill>
                  <a:srgbClr val="0070C0"/>
                </a:solidFill>
                <a:latin typeface="Minion Pro" pitchFamily="18" charset="0"/>
              </a:rPr>
              <a:t>Hechos relevantes</a:t>
            </a:r>
            <a:endParaRPr lang="es-CL" sz="3000" b="1" spc="-150" dirty="0">
              <a:solidFill>
                <a:srgbClr val="0070C0"/>
              </a:solidFill>
              <a:latin typeface="Minion Pro" pitchFamily="18" charset="0"/>
            </a:endParaRPr>
          </a:p>
        </p:txBody>
      </p:sp>
      <p:sp>
        <p:nvSpPr>
          <p:cNvPr id="2" name="Rectángulo 1"/>
          <p:cNvSpPr/>
          <p:nvPr/>
        </p:nvSpPr>
        <p:spPr>
          <a:xfrm>
            <a:off x="395536" y="980728"/>
            <a:ext cx="8280920" cy="4247317"/>
          </a:xfrm>
          <a:prstGeom prst="rect">
            <a:avLst/>
          </a:prstGeom>
        </p:spPr>
        <p:txBody>
          <a:bodyPr wrap="square">
            <a:spAutoFit/>
          </a:bodyPr>
          <a:lstStyle/>
          <a:p>
            <a:pPr marL="285750" lvl="0" indent="-285750" algn="just">
              <a:buFont typeface="Arial" panose="020B0604020202020204" pitchFamily="34" charset="0"/>
              <a:buChar char="•"/>
            </a:pPr>
            <a:r>
              <a:rPr lang="es-CL" dirty="0" smtClean="0"/>
              <a:t>Junio </a:t>
            </a:r>
            <a:r>
              <a:rPr lang="es-CL" dirty="0"/>
              <a:t>es el mes con más audiencias reportadas, con </a:t>
            </a:r>
            <a:r>
              <a:rPr lang="es-CL" dirty="0" smtClean="0"/>
              <a:t>1.611 </a:t>
            </a:r>
            <a:r>
              <a:rPr lang="es-CL" dirty="0"/>
              <a:t>reuniones hasta el momento, lo que representa un aumento de un </a:t>
            </a:r>
            <a:r>
              <a:rPr lang="es-CL" dirty="0" smtClean="0"/>
              <a:t>43% </a:t>
            </a:r>
            <a:r>
              <a:rPr lang="es-CL" dirty="0"/>
              <a:t>respecto a las 1.126 audiencias registradas en mayo</a:t>
            </a:r>
            <a:r>
              <a:rPr lang="es-CL" dirty="0" smtClean="0"/>
              <a:t>. Este porcentaje ya considera reporte del Congreso, Ministerio Público y Contraloría.</a:t>
            </a:r>
          </a:p>
          <a:p>
            <a:pPr marL="285750" lvl="0" indent="-285750" algn="just">
              <a:buFont typeface="Arial" panose="020B0604020202020204" pitchFamily="34" charset="0"/>
              <a:buChar char="•"/>
            </a:pPr>
            <a:endParaRPr lang="es-CL" dirty="0"/>
          </a:p>
          <a:p>
            <a:pPr marL="285750" lvl="0" indent="-285750" algn="just">
              <a:buFont typeface="Arial" panose="020B0604020202020204" pitchFamily="34" charset="0"/>
              <a:buChar char="•"/>
            </a:pPr>
            <a:r>
              <a:rPr lang="es-CL" dirty="0" smtClean="0"/>
              <a:t>Con </a:t>
            </a:r>
            <a:r>
              <a:rPr lang="es-CL" dirty="0"/>
              <a:t>respecto a los cargos con más audiencias desde la entrada en vigencia de la ley, está en primer lugar el “Director regional de servicio público” con 788, segundo el cargo de “Secretario regional ministerial” con 698 y tercero el cargo de </a:t>
            </a:r>
            <a:r>
              <a:rPr lang="es-CL" dirty="0" smtClean="0"/>
              <a:t>“Diputado” </a:t>
            </a:r>
            <a:r>
              <a:rPr lang="es-CL" dirty="0"/>
              <a:t>con </a:t>
            </a:r>
            <a:r>
              <a:rPr lang="es-CL" dirty="0" smtClean="0"/>
              <a:t>504.</a:t>
            </a:r>
          </a:p>
          <a:p>
            <a:pPr marL="285750" lvl="0" indent="-285750" algn="just">
              <a:buFont typeface="Arial" panose="020B0604020202020204" pitchFamily="34" charset="0"/>
              <a:buChar char="•"/>
            </a:pPr>
            <a:endParaRPr lang="es-CL" dirty="0"/>
          </a:p>
          <a:p>
            <a:pPr marL="285750" lvl="0" indent="-285750" algn="just">
              <a:buFont typeface="Arial" panose="020B0604020202020204" pitchFamily="34" charset="0"/>
              <a:buChar char="•"/>
            </a:pPr>
            <a:r>
              <a:rPr lang="es-CL" dirty="0" smtClean="0"/>
              <a:t>Desde </a:t>
            </a:r>
            <a:r>
              <a:rPr lang="es-CL" dirty="0"/>
              <a:t>la entrada en vigencia de la ley:</a:t>
            </a:r>
          </a:p>
          <a:p>
            <a:pPr marL="742950" lvl="1" indent="-285750" algn="just">
              <a:buFont typeface="Arial" panose="020B0604020202020204" pitchFamily="34" charset="0"/>
              <a:buChar char="•"/>
            </a:pPr>
            <a:r>
              <a:rPr lang="es-CL" dirty="0" smtClean="0"/>
              <a:t>La </a:t>
            </a:r>
            <a:r>
              <a:rPr lang="es-CL" dirty="0"/>
              <a:t>entidad más representada desde el inicio de la ley es la Cámara Chilena de la Construcción, totalizando </a:t>
            </a:r>
            <a:r>
              <a:rPr lang="es-CL" dirty="0" smtClean="0"/>
              <a:t>32 audiencias</a:t>
            </a:r>
            <a:r>
              <a:rPr lang="es-CL" dirty="0"/>
              <a:t>.</a:t>
            </a:r>
          </a:p>
          <a:p>
            <a:pPr marL="742950" lvl="1" indent="-285750" algn="just">
              <a:buFont typeface="Arial" panose="020B0604020202020204" pitchFamily="34" charset="0"/>
              <a:buChar char="•"/>
            </a:pPr>
            <a:r>
              <a:rPr lang="es-CL" dirty="0" smtClean="0"/>
              <a:t>La </a:t>
            </a:r>
            <a:r>
              <a:rPr lang="es-CL" dirty="0"/>
              <a:t>empresa dedicada al lobby con más audiencias es “Consultores en Asuntos Públicos S.A. / </a:t>
            </a:r>
            <a:r>
              <a:rPr lang="es-CL" dirty="0" err="1"/>
              <a:t>Imaginacción</a:t>
            </a:r>
            <a:r>
              <a:rPr lang="es-CL" dirty="0"/>
              <a:t>” con </a:t>
            </a:r>
            <a:r>
              <a:rPr lang="es-CL" dirty="0" smtClean="0"/>
              <a:t>29 </a:t>
            </a:r>
            <a:r>
              <a:rPr lang="es-CL" dirty="0"/>
              <a:t>reuniones.</a:t>
            </a:r>
          </a:p>
        </p:txBody>
      </p:sp>
    </p:spTree>
    <p:extLst>
      <p:ext uri="{BB962C8B-B14F-4D97-AF65-F5344CB8AC3E}">
        <p14:creationId xmlns:p14="http://schemas.microsoft.com/office/powerpoint/2010/main" val="3436415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85001">
              <a:schemeClr val="accent6">
                <a:lumMod val="50000"/>
              </a:schemeClr>
            </a:gs>
            <a:gs pos="100000">
              <a:schemeClr val="tx2">
                <a:lumMod val="60000"/>
                <a:lumOff val="40000"/>
              </a:schemeClr>
            </a:gs>
          </a:gsLst>
          <a:lin ang="5400000" scaled="0"/>
        </a:gradFill>
        <a:effectLst/>
      </p:bgPr>
    </p:bg>
    <p:spTree>
      <p:nvGrpSpPr>
        <p:cNvPr id="1" name=""/>
        <p:cNvGrpSpPr/>
        <p:nvPr/>
      </p:nvGrpSpPr>
      <p:grpSpPr>
        <a:xfrm>
          <a:off x="0" y="0"/>
          <a:ext cx="0" cy="0"/>
          <a:chOff x="0" y="0"/>
          <a:chExt cx="0" cy="0"/>
        </a:xfrm>
      </p:grpSpPr>
      <p:sp>
        <p:nvSpPr>
          <p:cNvPr id="12" name="11 CuadroTexto"/>
          <p:cNvSpPr txBox="1"/>
          <p:nvPr/>
        </p:nvSpPr>
        <p:spPr>
          <a:xfrm>
            <a:off x="395536" y="5674022"/>
            <a:ext cx="8604448" cy="923330"/>
          </a:xfrm>
          <a:prstGeom prst="rect">
            <a:avLst/>
          </a:prstGeom>
          <a:noFill/>
        </p:spPr>
        <p:txBody>
          <a:bodyPr wrap="square" rtlCol="0">
            <a:spAutoFit/>
          </a:bodyPr>
          <a:lstStyle/>
          <a:p>
            <a:r>
              <a:rPr lang="es-ES" sz="5400" b="1" spc="-150" dirty="0" smtClean="0">
                <a:solidFill>
                  <a:prstClr val="white"/>
                </a:solidFill>
                <a:latin typeface="Century Gothic" pitchFamily="34" charset="0"/>
              </a:rPr>
              <a:t>Exactitud de los datos</a:t>
            </a:r>
          </a:p>
        </p:txBody>
      </p:sp>
    </p:spTree>
    <p:extLst>
      <p:ext uri="{BB962C8B-B14F-4D97-AF65-F5344CB8AC3E}">
        <p14:creationId xmlns:p14="http://schemas.microsoft.com/office/powerpoint/2010/main" val="28349270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6" name="5 CuadroTexto"/>
          <p:cNvSpPr txBox="1"/>
          <p:nvPr/>
        </p:nvSpPr>
        <p:spPr>
          <a:xfrm>
            <a:off x="214282" y="6539235"/>
            <a:ext cx="8929718" cy="461665"/>
          </a:xfrm>
          <a:prstGeom prst="rect">
            <a:avLst/>
          </a:prstGeom>
          <a:noFill/>
        </p:spPr>
        <p:txBody>
          <a:bodyPr wrap="square" rtlCol="0">
            <a:spAutoFit/>
          </a:bodyPr>
          <a:lstStyle/>
          <a:p>
            <a:r>
              <a:rPr lang="es-ES" sz="800" b="1" dirty="0" smtClean="0">
                <a:solidFill>
                  <a:prstClr val="black">
                    <a:lumMod val="50000"/>
                    <a:lumOff val="50000"/>
                  </a:prstClr>
                </a:solidFill>
                <a:latin typeface="Century Gothic" pitchFamily="34" charset="0"/>
              </a:rPr>
              <a:t>2015 		                               www.consejotransparencia.cl</a:t>
            </a:r>
          </a:p>
          <a:p>
            <a:endParaRPr lang="es-CL" sz="800" dirty="0" smtClean="0">
              <a:solidFill>
                <a:prstClr val="black"/>
              </a:solidFill>
            </a:endParaRPr>
          </a:p>
          <a:p>
            <a:endParaRPr lang="es-CL" sz="800" dirty="0">
              <a:solidFill>
                <a:prstClr val="black"/>
              </a:solidFill>
            </a:endParaRPr>
          </a:p>
        </p:txBody>
      </p:sp>
      <p:sp>
        <p:nvSpPr>
          <p:cNvPr id="7" name="6 CuadroTexto"/>
          <p:cNvSpPr txBox="1"/>
          <p:nvPr/>
        </p:nvSpPr>
        <p:spPr>
          <a:xfrm>
            <a:off x="251520" y="241484"/>
            <a:ext cx="8424936" cy="553998"/>
          </a:xfrm>
          <a:prstGeom prst="rect">
            <a:avLst/>
          </a:prstGeom>
          <a:noFill/>
        </p:spPr>
        <p:txBody>
          <a:bodyPr wrap="square" rtlCol="0">
            <a:spAutoFit/>
          </a:bodyPr>
          <a:lstStyle/>
          <a:p>
            <a:r>
              <a:rPr lang="es-ES" sz="3000" b="1" spc="-150" dirty="0" smtClean="0">
                <a:solidFill>
                  <a:srgbClr val="0070C0"/>
                </a:solidFill>
                <a:latin typeface="Minion Pro" pitchFamily="18" charset="0"/>
              </a:rPr>
              <a:t>Exactitud de los datos</a:t>
            </a:r>
            <a:endParaRPr lang="es-CL" sz="3000" b="1" spc="-150" dirty="0">
              <a:solidFill>
                <a:srgbClr val="0070C0"/>
              </a:solidFill>
              <a:latin typeface="Minion Pro" pitchFamily="18" charset="0"/>
            </a:endParaRPr>
          </a:p>
        </p:txBody>
      </p:sp>
      <p:sp>
        <p:nvSpPr>
          <p:cNvPr id="3" name="Rectángulo 2"/>
          <p:cNvSpPr/>
          <p:nvPr/>
        </p:nvSpPr>
        <p:spPr>
          <a:xfrm>
            <a:off x="683568" y="2301840"/>
            <a:ext cx="7818039" cy="1631216"/>
          </a:xfrm>
          <a:prstGeom prst="rect">
            <a:avLst/>
          </a:prstGeom>
        </p:spPr>
        <p:txBody>
          <a:bodyPr wrap="square">
            <a:spAutoFit/>
          </a:bodyPr>
          <a:lstStyle/>
          <a:p>
            <a:pPr algn="ctr"/>
            <a:r>
              <a:rPr lang="es-CL" sz="2000" dirty="0">
                <a:solidFill>
                  <a:prstClr val="black"/>
                </a:solidFill>
              </a:rPr>
              <a:t>Conforme a la Ley N° 20,730 que regula el lobby es deber del Consejo para la Transparencia poner a disposición del público los registros de agenda pública y la nómina sistematizada de lobistas y gestores de intereses particulares, pero no es responsable del contenido y la exactitud de los datos que se informan.</a:t>
            </a:r>
          </a:p>
        </p:txBody>
      </p:sp>
    </p:spTree>
    <p:extLst>
      <p:ext uri="{BB962C8B-B14F-4D97-AF65-F5344CB8AC3E}">
        <p14:creationId xmlns:p14="http://schemas.microsoft.com/office/powerpoint/2010/main" val="2814214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85001">
              <a:schemeClr val="accent6">
                <a:lumMod val="50000"/>
              </a:schemeClr>
            </a:gs>
            <a:gs pos="100000">
              <a:schemeClr val="tx2">
                <a:lumMod val="60000"/>
                <a:lumOff val="40000"/>
              </a:schemeClr>
            </a:gs>
          </a:gsLst>
          <a:lin ang="5400000" scaled="0"/>
        </a:gradFill>
        <a:effectLst/>
      </p:bgPr>
    </p:bg>
    <p:spTree>
      <p:nvGrpSpPr>
        <p:cNvPr id="1" name=""/>
        <p:cNvGrpSpPr/>
        <p:nvPr/>
      </p:nvGrpSpPr>
      <p:grpSpPr>
        <a:xfrm>
          <a:off x="0" y="0"/>
          <a:ext cx="0" cy="0"/>
          <a:chOff x="0" y="0"/>
          <a:chExt cx="0" cy="0"/>
        </a:xfrm>
      </p:grpSpPr>
      <p:sp>
        <p:nvSpPr>
          <p:cNvPr id="12" name="11 CuadroTexto"/>
          <p:cNvSpPr txBox="1"/>
          <p:nvPr/>
        </p:nvSpPr>
        <p:spPr>
          <a:xfrm>
            <a:off x="395536" y="3140968"/>
            <a:ext cx="8604448" cy="1754326"/>
          </a:xfrm>
          <a:prstGeom prst="rect">
            <a:avLst/>
          </a:prstGeom>
          <a:noFill/>
        </p:spPr>
        <p:txBody>
          <a:bodyPr wrap="square" rtlCol="0">
            <a:spAutoFit/>
          </a:bodyPr>
          <a:lstStyle/>
          <a:p>
            <a:r>
              <a:rPr lang="es-ES" sz="5400" b="1" spc="-150" dirty="0" smtClean="0">
                <a:solidFill>
                  <a:prstClr val="white"/>
                </a:solidFill>
                <a:latin typeface="Century Gothic" pitchFamily="34" charset="0"/>
              </a:rPr>
              <a:t>Resultados </a:t>
            </a:r>
          </a:p>
          <a:p>
            <a:r>
              <a:rPr lang="es-ES" sz="5400" b="1" spc="-150" dirty="0" smtClean="0">
                <a:solidFill>
                  <a:prstClr val="white"/>
                </a:solidFill>
                <a:latin typeface="Century Gothic" pitchFamily="34" charset="0"/>
              </a:rPr>
              <a:t>al 30 de Junio 2015</a:t>
            </a:r>
          </a:p>
        </p:txBody>
      </p:sp>
      <p:sp>
        <p:nvSpPr>
          <p:cNvPr id="3" name="118 CuadroTexto"/>
          <p:cNvSpPr txBox="1"/>
          <p:nvPr/>
        </p:nvSpPr>
        <p:spPr>
          <a:xfrm>
            <a:off x="1331640" y="5445224"/>
            <a:ext cx="7416824" cy="707886"/>
          </a:xfrm>
          <a:prstGeom prst="rect">
            <a:avLst/>
          </a:prstGeom>
          <a:noFill/>
        </p:spPr>
        <p:txBody>
          <a:bodyPr wrap="square" rtlCol="0">
            <a:spAutoFit/>
          </a:bodyPr>
          <a:lstStyle/>
          <a:p>
            <a:pPr algn="r"/>
            <a:r>
              <a:rPr lang="es-ES_tradnl" sz="2000" b="1" i="1" dirty="0" smtClean="0">
                <a:solidFill>
                  <a:schemeClr val="bg1"/>
                </a:solidFill>
              </a:rPr>
              <a:t>Información de base de datos ciudadana www.infolobby.cl </a:t>
            </a:r>
          </a:p>
          <a:p>
            <a:pPr algn="r"/>
            <a:r>
              <a:rPr lang="es-ES_tradnl" sz="2000" b="1" i="1" dirty="0" smtClean="0">
                <a:solidFill>
                  <a:schemeClr val="bg1"/>
                </a:solidFill>
              </a:rPr>
              <a:t>al </a:t>
            </a:r>
            <a:r>
              <a:rPr lang="es-ES_tradnl" sz="2000" b="1" i="1" dirty="0" smtClean="0">
                <a:solidFill>
                  <a:schemeClr val="bg1"/>
                </a:solidFill>
              </a:rPr>
              <a:t>lunes 13 </a:t>
            </a:r>
            <a:r>
              <a:rPr lang="es-ES_tradnl" sz="2000" b="1" i="1" dirty="0" smtClean="0">
                <a:solidFill>
                  <a:schemeClr val="bg1"/>
                </a:solidFill>
              </a:rPr>
              <a:t>de julio a las 09:00 AM.</a:t>
            </a:r>
          </a:p>
        </p:txBody>
      </p:sp>
    </p:spTree>
    <p:extLst>
      <p:ext uri="{BB962C8B-B14F-4D97-AF65-F5344CB8AC3E}">
        <p14:creationId xmlns:p14="http://schemas.microsoft.com/office/powerpoint/2010/main" val="2714272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6" name="5 CuadroTexto"/>
          <p:cNvSpPr txBox="1"/>
          <p:nvPr/>
        </p:nvSpPr>
        <p:spPr>
          <a:xfrm>
            <a:off x="214282" y="6539235"/>
            <a:ext cx="8929718" cy="461665"/>
          </a:xfrm>
          <a:prstGeom prst="rect">
            <a:avLst/>
          </a:prstGeom>
          <a:noFill/>
        </p:spPr>
        <p:txBody>
          <a:bodyPr wrap="square" rtlCol="0">
            <a:spAutoFit/>
          </a:bodyPr>
          <a:lstStyle/>
          <a:p>
            <a:r>
              <a:rPr lang="es-ES" sz="800" b="1" dirty="0" smtClean="0">
                <a:solidFill>
                  <a:prstClr val="black">
                    <a:lumMod val="50000"/>
                    <a:lumOff val="50000"/>
                  </a:prstClr>
                </a:solidFill>
                <a:latin typeface="Century Gothic" pitchFamily="34" charset="0"/>
              </a:rPr>
              <a:t>2015 		                               www.consejotransparencia.cl</a:t>
            </a:r>
          </a:p>
          <a:p>
            <a:endParaRPr lang="es-CL" sz="800" dirty="0" smtClean="0">
              <a:solidFill>
                <a:prstClr val="black"/>
              </a:solidFill>
            </a:endParaRPr>
          </a:p>
          <a:p>
            <a:endParaRPr lang="es-CL" sz="800" dirty="0">
              <a:solidFill>
                <a:prstClr val="black"/>
              </a:solidFill>
            </a:endParaRPr>
          </a:p>
        </p:txBody>
      </p:sp>
      <p:sp>
        <p:nvSpPr>
          <p:cNvPr id="119" name="118 CuadroTexto"/>
          <p:cNvSpPr txBox="1"/>
          <p:nvPr/>
        </p:nvSpPr>
        <p:spPr>
          <a:xfrm>
            <a:off x="539552" y="980728"/>
            <a:ext cx="7416824" cy="369332"/>
          </a:xfrm>
          <a:prstGeom prst="rect">
            <a:avLst/>
          </a:prstGeom>
          <a:noFill/>
        </p:spPr>
        <p:txBody>
          <a:bodyPr wrap="square" rtlCol="0">
            <a:spAutoFit/>
          </a:bodyPr>
          <a:lstStyle/>
          <a:p>
            <a:pPr algn="just"/>
            <a:r>
              <a:rPr lang="es-ES_tradnl" dirty="0" smtClean="0">
                <a:solidFill>
                  <a:prstClr val="black"/>
                </a:solidFill>
              </a:rPr>
              <a:t>Entre el 28 de noviembre de 2014 y el 30 de Junio de 2015: </a:t>
            </a:r>
          </a:p>
        </p:txBody>
      </p:sp>
      <p:sp>
        <p:nvSpPr>
          <p:cNvPr id="7" name="6 CuadroTexto"/>
          <p:cNvSpPr txBox="1"/>
          <p:nvPr/>
        </p:nvSpPr>
        <p:spPr>
          <a:xfrm>
            <a:off x="251520" y="241484"/>
            <a:ext cx="8424936" cy="553998"/>
          </a:xfrm>
          <a:prstGeom prst="rect">
            <a:avLst/>
          </a:prstGeom>
          <a:noFill/>
        </p:spPr>
        <p:txBody>
          <a:bodyPr wrap="square" rtlCol="0">
            <a:spAutoFit/>
          </a:bodyPr>
          <a:lstStyle/>
          <a:p>
            <a:r>
              <a:rPr lang="es-ES" sz="3000" b="1" spc="-150" dirty="0" smtClean="0">
                <a:solidFill>
                  <a:srgbClr val="0070C0"/>
                </a:solidFill>
                <a:latin typeface="Minion Pro" pitchFamily="18" charset="0"/>
              </a:rPr>
              <a:t>Sujetos Pasivos – </a:t>
            </a:r>
            <a:r>
              <a:rPr lang="es-ES" sz="3000" b="1" spc="-150" dirty="0">
                <a:solidFill>
                  <a:srgbClr val="0070C0"/>
                </a:solidFill>
                <a:latin typeface="Minion Pro" pitchFamily="18" charset="0"/>
              </a:rPr>
              <a:t>Vista </a:t>
            </a:r>
            <a:r>
              <a:rPr lang="es-ES" sz="3000" b="1" spc="-150" dirty="0" smtClean="0">
                <a:solidFill>
                  <a:srgbClr val="0070C0"/>
                </a:solidFill>
                <a:latin typeface="Minion Pro" pitchFamily="18" charset="0"/>
              </a:rPr>
              <a:t>acumulada</a:t>
            </a:r>
            <a:endParaRPr lang="es-CL" sz="3000" b="1" spc="-150" dirty="0">
              <a:solidFill>
                <a:srgbClr val="0070C0"/>
              </a:solidFill>
              <a:latin typeface="Minion Pro" pitchFamily="18" charset="0"/>
            </a:endParaRPr>
          </a:p>
        </p:txBody>
      </p:sp>
      <p:sp>
        <p:nvSpPr>
          <p:cNvPr id="9" name="Elipse 8"/>
          <p:cNvSpPr/>
          <p:nvPr/>
        </p:nvSpPr>
        <p:spPr>
          <a:xfrm>
            <a:off x="1997714" y="2060848"/>
            <a:ext cx="1854206" cy="17417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4000" b="1" dirty="0" smtClean="0">
                <a:solidFill>
                  <a:prstClr val="white"/>
                </a:solidFill>
              </a:rPr>
              <a:t>5618</a:t>
            </a:r>
            <a:r>
              <a:rPr lang="es-CL" dirty="0" smtClean="0">
                <a:solidFill>
                  <a:prstClr val="white"/>
                </a:solidFill>
              </a:rPr>
              <a:t>Pasivos (*)</a:t>
            </a:r>
            <a:endParaRPr lang="es-CL" dirty="0">
              <a:solidFill>
                <a:prstClr val="white"/>
              </a:solidFill>
            </a:endParaRPr>
          </a:p>
        </p:txBody>
      </p:sp>
      <p:cxnSp>
        <p:nvCxnSpPr>
          <p:cNvPr id="11" name="32 Conector recto de flecha"/>
          <p:cNvCxnSpPr>
            <a:stCxn id="45" idx="7"/>
            <a:endCxn id="14" idx="2"/>
          </p:cNvCxnSpPr>
          <p:nvPr/>
        </p:nvCxnSpPr>
        <p:spPr>
          <a:xfrm flipV="1">
            <a:off x="6047104" y="1850403"/>
            <a:ext cx="1074182" cy="5567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Elipse 13"/>
          <p:cNvSpPr/>
          <p:nvPr/>
        </p:nvSpPr>
        <p:spPr>
          <a:xfrm>
            <a:off x="7121286" y="1340768"/>
            <a:ext cx="1411154" cy="1019270"/>
          </a:xfrm>
          <a:prstGeom prst="ellipse">
            <a:avLst/>
          </a:prstGeom>
          <a:solidFill>
            <a:srgbClr val="248C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solidFill>
                  <a:prstClr val="white"/>
                </a:solidFill>
              </a:rPr>
              <a:t>826</a:t>
            </a:r>
            <a:endParaRPr lang="es-CL" sz="1400" b="1" dirty="0" smtClean="0">
              <a:solidFill>
                <a:prstClr val="white"/>
              </a:solidFill>
            </a:endParaRPr>
          </a:p>
          <a:p>
            <a:pPr algn="ctr"/>
            <a:r>
              <a:rPr lang="es-CL" sz="1400" dirty="0" smtClean="0">
                <a:solidFill>
                  <a:prstClr val="white"/>
                </a:solidFill>
              </a:rPr>
              <a:t>con Audiencia</a:t>
            </a:r>
            <a:endParaRPr lang="es-CL" sz="1400" dirty="0">
              <a:solidFill>
                <a:prstClr val="white"/>
              </a:solidFill>
            </a:endParaRPr>
          </a:p>
        </p:txBody>
      </p:sp>
      <p:sp>
        <p:nvSpPr>
          <p:cNvPr id="35" name="Elipse 34"/>
          <p:cNvSpPr/>
          <p:nvPr/>
        </p:nvSpPr>
        <p:spPr>
          <a:xfrm>
            <a:off x="7121286" y="2567324"/>
            <a:ext cx="1555170" cy="1077699"/>
          </a:xfrm>
          <a:prstGeom prst="ellipse">
            <a:avLst/>
          </a:prstGeom>
          <a:solidFill>
            <a:srgbClr val="6387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solidFill>
                  <a:prstClr val="white"/>
                </a:solidFill>
              </a:rPr>
              <a:t>1193</a:t>
            </a:r>
            <a:endParaRPr lang="es-CL" sz="1400" b="1" dirty="0" smtClean="0">
              <a:solidFill>
                <a:prstClr val="white"/>
              </a:solidFill>
            </a:endParaRPr>
          </a:p>
          <a:p>
            <a:pPr algn="ctr"/>
            <a:r>
              <a:rPr lang="es-CL" sz="1400" dirty="0" smtClean="0">
                <a:solidFill>
                  <a:prstClr val="white"/>
                </a:solidFill>
              </a:rPr>
              <a:t>con Viajes</a:t>
            </a:r>
            <a:endParaRPr lang="es-CL" sz="1400" dirty="0">
              <a:solidFill>
                <a:prstClr val="white"/>
              </a:solidFill>
            </a:endParaRPr>
          </a:p>
        </p:txBody>
      </p:sp>
      <p:cxnSp>
        <p:nvCxnSpPr>
          <p:cNvPr id="37" name="32 Conector recto de flecha"/>
          <p:cNvCxnSpPr>
            <a:stCxn id="45" idx="6"/>
            <a:endCxn id="35" idx="2"/>
          </p:cNvCxnSpPr>
          <p:nvPr/>
        </p:nvCxnSpPr>
        <p:spPr>
          <a:xfrm>
            <a:off x="6300192" y="2919874"/>
            <a:ext cx="821094" cy="1863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9" name="Elipse 38"/>
          <p:cNvSpPr/>
          <p:nvPr/>
        </p:nvSpPr>
        <p:spPr>
          <a:xfrm>
            <a:off x="7121286" y="3802619"/>
            <a:ext cx="1411154" cy="1019270"/>
          </a:xfrm>
          <a:prstGeom prst="ellipse">
            <a:avLst/>
          </a:prstGeom>
          <a:solidFill>
            <a:srgbClr val="00AA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solidFill>
                  <a:prstClr val="white"/>
                </a:solidFill>
              </a:rPr>
              <a:t>335</a:t>
            </a:r>
            <a:endParaRPr lang="es-CL" sz="1400" b="1" dirty="0" smtClean="0">
              <a:solidFill>
                <a:prstClr val="white"/>
              </a:solidFill>
            </a:endParaRPr>
          </a:p>
          <a:p>
            <a:pPr algn="ctr"/>
            <a:r>
              <a:rPr lang="es-CL" sz="1400" dirty="0" smtClean="0">
                <a:solidFill>
                  <a:prstClr val="white"/>
                </a:solidFill>
              </a:rPr>
              <a:t>con Donativo</a:t>
            </a:r>
            <a:endParaRPr lang="es-CL" sz="1400" dirty="0">
              <a:solidFill>
                <a:prstClr val="white"/>
              </a:solidFill>
            </a:endParaRPr>
          </a:p>
        </p:txBody>
      </p:sp>
      <p:cxnSp>
        <p:nvCxnSpPr>
          <p:cNvPr id="40" name="32 Conector recto de flecha"/>
          <p:cNvCxnSpPr>
            <a:stCxn id="45" idx="5"/>
            <a:endCxn id="39" idx="2"/>
          </p:cNvCxnSpPr>
          <p:nvPr/>
        </p:nvCxnSpPr>
        <p:spPr>
          <a:xfrm>
            <a:off x="6047104" y="3432632"/>
            <a:ext cx="1074182" cy="87962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5" name="Elipse 44"/>
          <p:cNvSpPr/>
          <p:nvPr/>
        </p:nvSpPr>
        <p:spPr>
          <a:xfrm>
            <a:off x="4572000" y="2194723"/>
            <a:ext cx="1728192" cy="145030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1530</a:t>
            </a:r>
            <a:endParaRPr lang="es-CL" b="1" dirty="0" smtClean="0">
              <a:solidFill>
                <a:prstClr val="white"/>
              </a:solidFill>
            </a:endParaRPr>
          </a:p>
          <a:p>
            <a:pPr algn="ctr"/>
            <a:r>
              <a:rPr lang="es-CL" sz="1600" dirty="0" smtClean="0">
                <a:solidFill>
                  <a:prstClr val="white"/>
                </a:solidFill>
              </a:rPr>
              <a:t>Pasivos con al menos un RAP</a:t>
            </a:r>
            <a:endParaRPr lang="es-CL" sz="1600" dirty="0">
              <a:solidFill>
                <a:prstClr val="white"/>
              </a:solidFill>
            </a:endParaRPr>
          </a:p>
        </p:txBody>
      </p:sp>
      <p:cxnSp>
        <p:nvCxnSpPr>
          <p:cNvPr id="51" name="32 Conector recto de flecha"/>
          <p:cNvCxnSpPr>
            <a:stCxn id="9" idx="6"/>
            <a:endCxn id="45" idx="2"/>
          </p:cNvCxnSpPr>
          <p:nvPr/>
        </p:nvCxnSpPr>
        <p:spPr>
          <a:xfrm flipV="1">
            <a:off x="3851920" y="2919874"/>
            <a:ext cx="720080" cy="1186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2" name="32 Conector recto de flecha"/>
          <p:cNvCxnSpPr>
            <a:stCxn id="45" idx="4"/>
            <a:endCxn id="55" idx="0"/>
          </p:cNvCxnSpPr>
          <p:nvPr/>
        </p:nvCxnSpPr>
        <p:spPr>
          <a:xfrm>
            <a:off x="5436096" y="3645024"/>
            <a:ext cx="104154" cy="59627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5" name="Elipse 54"/>
          <p:cNvSpPr/>
          <p:nvPr/>
        </p:nvSpPr>
        <p:spPr>
          <a:xfrm>
            <a:off x="4784786" y="4241297"/>
            <a:ext cx="1510927" cy="133866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prstClr val="white"/>
                </a:solidFill>
              </a:rPr>
              <a:t>228</a:t>
            </a:r>
          </a:p>
          <a:p>
            <a:pPr algn="ctr"/>
            <a:r>
              <a:rPr lang="es-CL" sz="1400" dirty="0" smtClean="0">
                <a:solidFill>
                  <a:prstClr val="white"/>
                </a:solidFill>
              </a:rPr>
              <a:t>Instituciones con RAP</a:t>
            </a:r>
            <a:endParaRPr lang="es-CL" sz="1400" dirty="0">
              <a:solidFill>
                <a:prstClr val="white"/>
              </a:solidFill>
            </a:endParaRPr>
          </a:p>
        </p:txBody>
      </p:sp>
      <p:cxnSp>
        <p:nvCxnSpPr>
          <p:cNvPr id="58" name="32 Conector recto de flecha"/>
          <p:cNvCxnSpPr>
            <a:stCxn id="9" idx="4"/>
            <a:endCxn id="59" idx="0"/>
          </p:cNvCxnSpPr>
          <p:nvPr/>
        </p:nvCxnSpPr>
        <p:spPr>
          <a:xfrm>
            <a:off x="2924817" y="3802619"/>
            <a:ext cx="100477" cy="43867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9" name="Elipse 58"/>
          <p:cNvSpPr/>
          <p:nvPr/>
        </p:nvSpPr>
        <p:spPr>
          <a:xfrm>
            <a:off x="2227547" y="4241297"/>
            <a:ext cx="1595494" cy="130730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prstClr val="white"/>
                </a:solidFill>
              </a:rPr>
              <a:t>275</a:t>
            </a:r>
          </a:p>
          <a:p>
            <a:pPr algn="ctr"/>
            <a:r>
              <a:rPr lang="es-CL" sz="1400" dirty="0" smtClean="0">
                <a:solidFill>
                  <a:prstClr val="white"/>
                </a:solidFill>
              </a:rPr>
              <a:t>Instituciones</a:t>
            </a:r>
            <a:endParaRPr lang="es-CL" sz="1400" dirty="0">
              <a:solidFill>
                <a:prstClr val="white"/>
              </a:solidFill>
            </a:endParaRPr>
          </a:p>
        </p:txBody>
      </p:sp>
      <p:cxnSp>
        <p:nvCxnSpPr>
          <p:cNvPr id="61" name="32 Conector recto de flecha"/>
          <p:cNvCxnSpPr>
            <a:stCxn id="9" idx="3"/>
          </p:cNvCxnSpPr>
          <p:nvPr/>
        </p:nvCxnSpPr>
        <p:spPr>
          <a:xfrm flipH="1">
            <a:off x="1523516" y="3547543"/>
            <a:ext cx="745740" cy="41635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4" name="Elipse 63"/>
          <p:cNvSpPr/>
          <p:nvPr/>
        </p:nvSpPr>
        <p:spPr>
          <a:xfrm>
            <a:off x="273021" y="3538222"/>
            <a:ext cx="1490667" cy="109127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solidFill>
                  <a:prstClr val="white"/>
                </a:solidFill>
              </a:rPr>
              <a:t>4339</a:t>
            </a:r>
            <a:r>
              <a:rPr lang="es-CL" sz="1400" dirty="0" smtClean="0">
                <a:solidFill>
                  <a:prstClr val="white"/>
                </a:solidFill>
              </a:rPr>
              <a:t>Personas</a:t>
            </a:r>
            <a:endParaRPr lang="es-CL" sz="1400" dirty="0">
              <a:solidFill>
                <a:prstClr val="white"/>
              </a:solidFill>
            </a:endParaRPr>
          </a:p>
        </p:txBody>
      </p:sp>
      <p:sp>
        <p:nvSpPr>
          <p:cNvPr id="22" name="118 CuadroTexto"/>
          <p:cNvSpPr txBox="1"/>
          <p:nvPr/>
        </p:nvSpPr>
        <p:spPr>
          <a:xfrm>
            <a:off x="323528" y="5733256"/>
            <a:ext cx="7416824" cy="523220"/>
          </a:xfrm>
          <a:prstGeom prst="rect">
            <a:avLst/>
          </a:prstGeom>
          <a:noFill/>
        </p:spPr>
        <p:txBody>
          <a:bodyPr wrap="square" rtlCol="0">
            <a:spAutoFit/>
          </a:bodyPr>
          <a:lstStyle/>
          <a:p>
            <a:r>
              <a:rPr lang="es-ES_tradnl" sz="1400" b="1" dirty="0" smtClean="0">
                <a:solidFill>
                  <a:prstClr val="black"/>
                </a:solidFill>
              </a:rPr>
              <a:t>RAP: </a:t>
            </a:r>
            <a:r>
              <a:rPr lang="es-ES_tradnl" sz="1400" dirty="0" smtClean="0">
                <a:solidFill>
                  <a:prstClr val="black"/>
                </a:solidFill>
              </a:rPr>
              <a:t>Registro de Agenda Pública (Audiencia, Viaje o Donativo).</a:t>
            </a:r>
          </a:p>
          <a:p>
            <a:r>
              <a:rPr lang="es-ES_tradnl" sz="1400" dirty="0" smtClean="0">
                <a:solidFill>
                  <a:prstClr val="black"/>
                </a:solidFill>
              </a:rPr>
              <a:t>(*): Total de sujetos pasivos (autoridades) que han tenido al menos un día de vigencia en el periodo.</a:t>
            </a:r>
          </a:p>
        </p:txBody>
      </p:sp>
    </p:spTree>
    <p:extLst>
      <p:ext uri="{BB962C8B-B14F-4D97-AF65-F5344CB8AC3E}">
        <p14:creationId xmlns:p14="http://schemas.microsoft.com/office/powerpoint/2010/main" val="379578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fade">
                                      <p:cBhvr>
                                        <p:cTn id="12" dur="500"/>
                                        <p:tgtEl>
                                          <p:spTgt spid="6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animEffect transition="in" filter="fade">
                                      <p:cBhvr>
                                        <p:cTn id="15" dur="500"/>
                                        <p:tgtEl>
                                          <p:spTgt spid="6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8"/>
                                        </p:tgtEl>
                                        <p:attrNameLst>
                                          <p:attrName>style.visibility</p:attrName>
                                        </p:attrNameLst>
                                      </p:cBhvr>
                                      <p:to>
                                        <p:strVal val="visible"/>
                                      </p:to>
                                    </p:set>
                                    <p:animEffect transition="in" filter="fade">
                                      <p:cBhvr>
                                        <p:cTn id="20" dur="500"/>
                                        <p:tgtEl>
                                          <p:spTgt spid="5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9"/>
                                        </p:tgtEl>
                                        <p:attrNameLst>
                                          <p:attrName>style.visibility</p:attrName>
                                        </p:attrNameLst>
                                      </p:cBhvr>
                                      <p:to>
                                        <p:strVal val="visible"/>
                                      </p:to>
                                    </p:set>
                                    <p:animEffect transition="in" filter="fade">
                                      <p:cBhvr>
                                        <p:cTn id="23" dur="500"/>
                                        <p:tgtEl>
                                          <p:spTgt spid="5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500"/>
                                        <p:tgtEl>
                                          <p:spTgt spid="5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fade">
                                      <p:cBhvr>
                                        <p:cTn id="31" dur="500"/>
                                        <p:tgtEl>
                                          <p:spTgt spid="45"/>
                                        </p:tgtEl>
                                      </p:cBhvr>
                                    </p:animEffect>
                                  </p:childTnLst>
                                </p:cTn>
                              </p:par>
                              <p:par>
                                <p:cTn id="32" presetID="10" presetClass="entr" presetSubtype="0" fill="hold" nodeType="withEffect">
                                  <p:stCondLst>
                                    <p:cond delay="0"/>
                                  </p:stCondLst>
                                  <p:childTnLst>
                                    <p:set>
                                      <p:cBhvr>
                                        <p:cTn id="33" dur="1" fill="hold">
                                          <p:stCondLst>
                                            <p:cond delay="0"/>
                                          </p:stCondLst>
                                        </p:cTn>
                                        <p:tgtEl>
                                          <p:spTgt spid="52"/>
                                        </p:tgtEl>
                                        <p:attrNameLst>
                                          <p:attrName>style.visibility</p:attrName>
                                        </p:attrNameLst>
                                      </p:cBhvr>
                                      <p:to>
                                        <p:strVal val="visible"/>
                                      </p:to>
                                    </p:set>
                                    <p:animEffect transition="in" filter="fade">
                                      <p:cBhvr>
                                        <p:cTn id="34" dur="500"/>
                                        <p:tgtEl>
                                          <p:spTgt spid="5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fade">
                                      <p:cBhvr>
                                        <p:cTn id="37" dur="500"/>
                                        <p:tgtEl>
                                          <p:spTgt spid="5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500"/>
                                        <p:tgtEl>
                                          <p:spTgt spid="37"/>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fade">
                                      <p:cBhvr>
                                        <p:cTn id="53" dur="500"/>
                                        <p:tgtEl>
                                          <p:spTgt spid="35"/>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fade">
                                      <p:cBhvr>
                                        <p:cTn id="58" dur="500"/>
                                        <p:tgtEl>
                                          <p:spTgt spid="39"/>
                                        </p:tgtEl>
                                      </p:cBhvr>
                                    </p:animEffect>
                                  </p:childTnLst>
                                </p:cTn>
                              </p:par>
                              <p:par>
                                <p:cTn id="59" presetID="10" presetClass="entr" presetSubtype="0" fill="hold"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fade">
                                      <p:cBhvr>
                                        <p:cTn id="6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35" grpId="0" animBg="1"/>
      <p:bldP spid="39" grpId="0" animBg="1"/>
      <p:bldP spid="45" grpId="0" animBg="1"/>
      <p:bldP spid="55" grpId="0" animBg="1"/>
      <p:bldP spid="59" grpId="0" animBg="1"/>
      <p:bldP spid="6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6" name="5 CuadroTexto"/>
          <p:cNvSpPr txBox="1"/>
          <p:nvPr/>
        </p:nvSpPr>
        <p:spPr>
          <a:xfrm>
            <a:off x="214282" y="6539235"/>
            <a:ext cx="8929718" cy="461665"/>
          </a:xfrm>
          <a:prstGeom prst="rect">
            <a:avLst/>
          </a:prstGeom>
          <a:noFill/>
        </p:spPr>
        <p:txBody>
          <a:bodyPr wrap="square" rtlCol="0">
            <a:spAutoFit/>
          </a:bodyPr>
          <a:lstStyle/>
          <a:p>
            <a:r>
              <a:rPr lang="es-ES" sz="800" b="1" dirty="0" smtClean="0">
                <a:solidFill>
                  <a:prstClr val="black">
                    <a:lumMod val="50000"/>
                    <a:lumOff val="50000"/>
                  </a:prstClr>
                </a:solidFill>
                <a:latin typeface="Century Gothic" pitchFamily="34" charset="0"/>
              </a:rPr>
              <a:t>2015 		                               www.consejotransparencia.cl</a:t>
            </a:r>
          </a:p>
          <a:p>
            <a:endParaRPr lang="es-CL" sz="800" dirty="0" smtClean="0">
              <a:solidFill>
                <a:prstClr val="black"/>
              </a:solidFill>
            </a:endParaRPr>
          </a:p>
          <a:p>
            <a:endParaRPr lang="es-CL" sz="800" dirty="0">
              <a:solidFill>
                <a:prstClr val="black"/>
              </a:solidFill>
            </a:endParaRPr>
          </a:p>
        </p:txBody>
      </p:sp>
      <p:sp>
        <p:nvSpPr>
          <p:cNvPr id="119" name="118 CuadroTexto"/>
          <p:cNvSpPr txBox="1"/>
          <p:nvPr/>
        </p:nvSpPr>
        <p:spPr>
          <a:xfrm>
            <a:off x="539552" y="980728"/>
            <a:ext cx="7416824" cy="369332"/>
          </a:xfrm>
          <a:prstGeom prst="rect">
            <a:avLst/>
          </a:prstGeom>
          <a:noFill/>
        </p:spPr>
        <p:txBody>
          <a:bodyPr wrap="square" rtlCol="0">
            <a:spAutoFit/>
          </a:bodyPr>
          <a:lstStyle/>
          <a:p>
            <a:pPr algn="just"/>
            <a:r>
              <a:rPr lang="es-ES_tradnl" dirty="0" smtClean="0">
                <a:solidFill>
                  <a:prstClr val="black"/>
                </a:solidFill>
              </a:rPr>
              <a:t>Entre el 01 de Junio de 2015 y el 30 de Junio de 2015: </a:t>
            </a:r>
          </a:p>
        </p:txBody>
      </p:sp>
      <p:sp>
        <p:nvSpPr>
          <p:cNvPr id="7" name="6 CuadroTexto"/>
          <p:cNvSpPr txBox="1"/>
          <p:nvPr/>
        </p:nvSpPr>
        <p:spPr>
          <a:xfrm>
            <a:off x="251520" y="241484"/>
            <a:ext cx="8424936" cy="553998"/>
          </a:xfrm>
          <a:prstGeom prst="rect">
            <a:avLst/>
          </a:prstGeom>
          <a:noFill/>
        </p:spPr>
        <p:txBody>
          <a:bodyPr wrap="square" rtlCol="0">
            <a:spAutoFit/>
          </a:bodyPr>
          <a:lstStyle/>
          <a:p>
            <a:r>
              <a:rPr lang="es-ES" sz="3000" b="1" spc="-150" dirty="0" smtClean="0">
                <a:solidFill>
                  <a:srgbClr val="0070C0"/>
                </a:solidFill>
                <a:latin typeface="Minion Pro" pitchFamily="18" charset="0"/>
              </a:rPr>
              <a:t>Sujetos </a:t>
            </a:r>
            <a:r>
              <a:rPr lang="es-ES" sz="3000" b="1" spc="-150" dirty="0">
                <a:solidFill>
                  <a:srgbClr val="0070C0"/>
                </a:solidFill>
                <a:latin typeface="Minion Pro" pitchFamily="18" charset="0"/>
              </a:rPr>
              <a:t>Pasivos – Vista </a:t>
            </a:r>
            <a:r>
              <a:rPr lang="es-ES" sz="3000" b="1" spc="-150" dirty="0" smtClean="0">
                <a:solidFill>
                  <a:srgbClr val="0070C0"/>
                </a:solidFill>
                <a:latin typeface="Minion Pro" pitchFamily="18" charset="0"/>
              </a:rPr>
              <a:t>mensual</a:t>
            </a:r>
            <a:endParaRPr lang="es-CL" sz="3000" b="1" spc="-150" dirty="0">
              <a:solidFill>
                <a:srgbClr val="0070C0"/>
              </a:solidFill>
              <a:latin typeface="Minion Pro" pitchFamily="18" charset="0"/>
            </a:endParaRPr>
          </a:p>
        </p:txBody>
      </p:sp>
      <p:sp>
        <p:nvSpPr>
          <p:cNvPr id="9" name="Elipse 8"/>
          <p:cNvSpPr/>
          <p:nvPr/>
        </p:nvSpPr>
        <p:spPr>
          <a:xfrm>
            <a:off x="1997714" y="2060848"/>
            <a:ext cx="1854206" cy="17417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4000" b="1" dirty="0" smtClean="0">
                <a:solidFill>
                  <a:prstClr val="white"/>
                </a:solidFill>
              </a:rPr>
              <a:t>3676</a:t>
            </a:r>
          </a:p>
          <a:p>
            <a:pPr algn="ctr"/>
            <a:r>
              <a:rPr lang="es-CL" dirty="0" smtClean="0">
                <a:solidFill>
                  <a:prstClr val="white"/>
                </a:solidFill>
              </a:rPr>
              <a:t>Pasivos (*)</a:t>
            </a:r>
            <a:endParaRPr lang="es-CL" dirty="0">
              <a:solidFill>
                <a:prstClr val="white"/>
              </a:solidFill>
            </a:endParaRPr>
          </a:p>
        </p:txBody>
      </p:sp>
      <p:cxnSp>
        <p:nvCxnSpPr>
          <p:cNvPr id="11" name="32 Conector recto de flecha"/>
          <p:cNvCxnSpPr>
            <a:stCxn id="45" idx="7"/>
            <a:endCxn id="14" idx="2"/>
          </p:cNvCxnSpPr>
          <p:nvPr/>
        </p:nvCxnSpPr>
        <p:spPr>
          <a:xfrm flipV="1">
            <a:off x="6047104" y="1850403"/>
            <a:ext cx="1074182" cy="5567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Elipse 13"/>
          <p:cNvSpPr/>
          <p:nvPr/>
        </p:nvSpPr>
        <p:spPr>
          <a:xfrm>
            <a:off x="7121286" y="1340768"/>
            <a:ext cx="1411154" cy="1019270"/>
          </a:xfrm>
          <a:prstGeom prst="ellipse">
            <a:avLst/>
          </a:prstGeom>
          <a:solidFill>
            <a:srgbClr val="248C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solidFill>
                  <a:prstClr val="white"/>
                </a:solidFill>
              </a:rPr>
              <a:t>753</a:t>
            </a:r>
            <a:endParaRPr lang="es-CL" sz="1400" b="1" dirty="0" smtClean="0">
              <a:solidFill>
                <a:prstClr val="white"/>
              </a:solidFill>
            </a:endParaRPr>
          </a:p>
          <a:p>
            <a:pPr algn="ctr"/>
            <a:r>
              <a:rPr lang="es-CL" sz="1400" dirty="0" smtClean="0">
                <a:solidFill>
                  <a:prstClr val="white"/>
                </a:solidFill>
              </a:rPr>
              <a:t>con Audiencia</a:t>
            </a:r>
            <a:endParaRPr lang="es-CL" sz="1400" dirty="0">
              <a:solidFill>
                <a:prstClr val="white"/>
              </a:solidFill>
            </a:endParaRPr>
          </a:p>
        </p:txBody>
      </p:sp>
      <p:sp>
        <p:nvSpPr>
          <p:cNvPr id="35" name="Elipse 34"/>
          <p:cNvSpPr/>
          <p:nvPr/>
        </p:nvSpPr>
        <p:spPr>
          <a:xfrm>
            <a:off x="7121286" y="2567325"/>
            <a:ext cx="1555170" cy="1019270"/>
          </a:xfrm>
          <a:prstGeom prst="ellipse">
            <a:avLst/>
          </a:prstGeom>
          <a:solidFill>
            <a:srgbClr val="6387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solidFill>
                  <a:prstClr val="white"/>
                </a:solidFill>
              </a:rPr>
              <a:t>1036</a:t>
            </a:r>
            <a:endParaRPr lang="es-CL" sz="1400" b="1" dirty="0" smtClean="0">
              <a:solidFill>
                <a:prstClr val="white"/>
              </a:solidFill>
            </a:endParaRPr>
          </a:p>
          <a:p>
            <a:pPr algn="ctr"/>
            <a:r>
              <a:rPr lang="es-CL" sz="1400" dirty="0" smtClean="0">
                <a:solidFill>
                  <a:prstClr val="white"/>
                </a:solidFill>
              </a:rPr>
              <a:t>con Viajes</a:t>
            </a:r>
            <a:endParaRPr lang="es-CL" sz="1400" dirty="0">
              <a:solidFill>
                <a:prstClr val="white"/>
              </a:solidFill>
            </a:endParaRPr>
          </a:p>
        </p:txBody>
      </p:sp>
      <p:cxnSp>
        <p:nvCxnSpPr>
          <p:cNvPr id="37" name="32 Conector recto de flecha"/>
          <p:cNvCxnSpPr>
            <a:stCxn id="45" idx="6"/>
            <a:endCxn id="35" idx="2"/>
          </p:cNvCxnSpPr>
          <p:nvPr/>
        </p:nvCxnSpPr>
        <p:spPr>
          <a:xfrm>
            <a:off x="6300192" y="2919874"/>
            <a:ext cx="821094" cy="15708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9" name="Elipse 38"/>
          <p:cNvSpPr/>
          <p:nvPr/>
        </p:nvSpPr>
        <p:spPr>
          <a:xfrm>
            <a:off x="7121286" y="3802619"/>
            <a:ext cx="1411154" cy="1019270"/>
          </a:xfrm>
          <a:prstGeom prst="ellipse">
            <a:avLst/>
          </a:prstGeom>
          <a:solidFill>
            <a:srgbClr val="00AA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solidFill>
                  <a:prstClr val="white"/>
                </a:solidFill>
              </a:rPr>
              <a:t>303</a:t>
            </a:r>
            <a:endParaRPr lang="es-CL" sz="1400" b="1" dirty="0" smtClean="0">
              <a:solidFill>
                <a:prstClr val="white"/>
              </a:solidFill>
            </a:endParaRPr>
          </a:p>
          <a:p>
            <a:pPr algn="ctr"/>
            <a:r>
              <a:rPr lang="es-CL" sz="1400" dirty="0" smtClean="0">
                <a:solidFill>
                  <a:prstClr val="white"/>
                </a:solidFill>
              </a:rPr>
              <a:t>con Donativo</a:t>
            </a:r>
            <a:endParaRPr lang="es-CL" sz="1400" dirty="0">
              <a:solidFill>
                <a:prstClr val="white"/>
              </a:solidFill>
            </a:endParaRPr>
          </a:p>
        </p:txBody>
      </p:sp>
      <p:cxnSp>
        <p:nvCxnSpPr>
          <p:cNvPr id="40" name="32 Conector recto de flecha"/>
          <p:cNvCxnSpPr>
            <a:stCxn id="45" idx="5"/>
            <a:endCxn id="39" idx="2"/>
          </p:cNvCxnSpPr>
          <p:nvPr/>
        </p:nvCxnSpPr>
        <p:spPr>
          <a:xfrm>
            <a:off x="6047104" y="3432632"/>
            <a:ext cx="1074182" cy="87962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5" name="Elipse 44"/>
          <p:cNvSpPr/>
          <p:nvPr/>
        </p:nvSpPr>
        <p:spPr>
          <a:xfrm>
            <a:off x="4572000" y="2194723"/>
            <a:ext cx="1728192" cy="145030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1323</a:t>
            </a:r>
            <a:endParaRPr lang="es-CL" b="1" dirty="0" smtClean="0">
              <a:solidFill>
                <a:prstClr val="white"/>
              </a:solidFill>
            </a:endParaRPr>
          </a:p>
          <a:p>
            <a:pPr algn="ctr"/>
            <a:r>
              <a:rPr lang="es-CL" sz="1600" dirty="0" smtClean="0">
                <a:solidFill>
                  <a:prstClr val="white"/>
                </a:solidFill>
              </a:rPr>
              <a:t>Pasivos con al menos un RAP</a:t>
            </a:r>
            <a:endParaRPr lang="es-CL" sz="1600" dirty="0">
              <a:solidFill>
                <a:prstClr val="white"/>
              </a:solidFill>
            </a:endParaRPr>
          </a:p>
        </p:txBody>
      </p:sp>
      <p:cxnSp>
        <p:nvCxnSpPr>
          <p:cNvPr id="51" name="32 Conector recto de flecha"/>
          <p:cNvCxnSpPr>
            <a:stCxn id="9" idx="6"/>
            <a:endCxn id="45" idx="2"/>
          </p:cNvCxnSpPr>
          <p:nvPr/>
        </p:nvCxnSpPr>
        <p:spPr>
          <a:xfrm flipV="1">
            <a:off x="3851920" y="2919874"/>
            <a:ext cx="720080" cy="1186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2" name="32 Conector recto de flecha"/>
          <p:cNvCxnSpPr>
            <a:stCxn id="45" idx="4"/>
            <a:endCxn id="55" idx="0"/>
          </p:cNvCxnSpPr>
          <p:nvPr/>
        </p:nvCxnSpPr>
        <p:spPr>
          <a:xfrm>
            <a:off x="5436096" y="3645024"/>
            <a:ext cx="5249" cy="56490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5" name="Elipse 54"/>
          <p:cNvSpPr/>
          <p:nvPr/>
        </p:nvSpPr>
        <p:spPr>
          <a:xfrm>
            <a:off x="4572000" y="4209930"/>
            <a:ext cx="1738689" cy="109127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prstClr val="white"/>
                </a:solidFill>
              </a:rPr>
              <a:t>209</a:t>
            </a:r>
          </a:p>
          <a:p>
            <a:pPr algn="ctr"/>
            <a:r>
              <a:rPr lang="es-CL" sz="1400" dirty="0" smtClean="0">
                <a:solidFill>
                  <a:prstClr val="white"/>
                </a:solidFill>
              </a:rPr>
              <a:t>Instituciones con RAP</a:t>
            </a:r>
            <a:endParaRPr lang="es-CL" sz="1400" dirty="0">
              <a:solidFill>
                <a:prstClr val="white"/>
              </a:solidFill>
            </a:endParaRPr>
          </a:p>
        </p:txBody>
      </p:sp>
      <p:cxnSp>
        <p:nvCxnSpPr>
          <p:cNvPr id="58" name="32 Conector recto de flecha"/>
          <p:cNvCxnSpPr>
            <a:stCxn id="9" idx="4"/>
            <a:endCxn id="59" idx="0"/>
          </p:cNvCxnSpPr>
          <p:nvPr/>
        </p:nvCxnSpPr>
        <p:spPr>
          <a:xfrm>
            <a:off x="2924817" y="3802619"/>
            <a:ext cx="10751" cy="56248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9" name="Elipse 58"/>
          <p:cNvSpPr/>
          <p:nvPr/>
        </p:nvSpPr>
        <p:spPr>
          <a:xfrm>
            <a:off x="2123728" y="4365104"/>
            <a:ext cx="1623679" cy="109127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prstClr val="white"/>
                </a:solidFill>
              </a:rPr>
              <a:t>267</a:t>
            </a:r>
          </a:p>
          <a:p>
            <a:pPr algn="ctr"/>
            <a:r>
              <a:rPr lang="es-CL" sz="1400" dirty="0" smtClean="0">
                <a:solidFill>
                  <a:prstClr val="white"/>
                </a:solidFill>
              </a:rPr>
              <a:t>Instituciones</a:t>
            </a:r>
            <a:endParaRPr lang="es-CL" sz="1400" dirty="0">
              <a:solidFill>
                <a:prstClr val="white"/>
              </a:solidFill>
            </a:endParaRPr>
          </a:p>
        </p:txBody>
      </p:sp>
      <p:cxnSp>
        <p:nvCxnSpPr>
          <p:cNvPr id="61" name="32 Conector recto de flecha"/>
          <p:cNvCxnSpPr>
            <a:stCxn id="9" idx="3"/>
          </p:cNvCxnSpPr>
          <p:nvPr/>
        </p:nvCxnSpPr>
        <p:spPr>
          <a:xfrm flipH="1">
            <a:off x="1523516" y="3547543"/>
            <a:ext cx="745740" cy="41635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4" name="Elipse 63"/>
          <p:cNvSpPr/>
          <p:nvPr/>
        </p:nvSpPr>
        <p:spPr>
          <a:xfrm>
            <a:off x="273021" y="3538221"/>
            <a:ext cx="1490667" cy="121734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solidFill>
                  <a:prstClr val="white"/>
                </a:solidFill>
              </a:rPr>
              <a:t>3218</a:t>
            </a:r>
          </a:p>
          <a:p>
            <a:pPr algn="ctr"/>
            <a:r>
              <a:rPr lang="es-CL" sz="1400" dirty="0" smtClean="0">
                <a:solidFill>
                  <a:prstClr val="white"/>
                </a:solidFill>
              </a:rPr>
              <a:t>Personas</a:t>
            </a:r>
            <a:endParaRPr lang="es-CL" sz="1400" dirty="0">
              <a:solidFill>
                <a:prstClr val="white"/>
              </a:solidFill>
            </a:endParaRPr>
          </a:p>
        </p:txBody>
      </p:sp>
      <p:sp>
        <p:nvSpPr>
          <p:cNvPr id="22" name="118 CuadroTexto"/>
          <p:cNvSpPr txBox="1"/>
          <p:nvPr/>
        </p:nvSpPr>
        <p:spPr>
          <a:xfrm>
            <a:off x="323528" y="5733256"/>
            <a:ext cx="7416824" cy="523220"/>
          </a:xfrm>
          <a:prstGeom prst="rect">
            <a:avLst/>
          </a:prstGeom>
          <a:noFill/>
        </p:spPr>
        <p:txBody>
          <a:bodyPr wrap="square" rtlCol="0">
            <a:spAutoFit/>
          </a:bodyPr>
          <a:lstStyle/>
          <a:p>
            <a:r>
              <a:rPr lang="es-ES_tradnl" sz="1400" b="1" dirty="0" smtClean="0">
                <a:solidFill>
                  <a:prstClr val="black"/>
                </a:solidFill>
              </a:rPr>
              <a:t>RAP: </a:t>
            </a:r>
            <a:r>
              <a:rPr lang="es-ES_tradnl" sz="1400" dirty="0" smtClean="0">
                <a:solidFill>
                  <a:prstClr val="black"/>
                </a:solidFill>
              </a:rPr>
              <a:t>Registro de Agenda Pública (Audiencia, Viaje o Donativo).</a:t>
            </a:r>
          </a:p>
          <a:p>
            <a:r>
              <a:rPr lang="es-ES_tradnl" sz="1400" dirty="0" smtClean="0">
                <a:solidFill>
                  <a:prstClr val="black"/>
                </a:solidFill>
              </a:rPr>
              <a:t>(*): Total de sujetos pasivos que han tenido al menos un día de vigencia en el mes.</a:t>
            </a:r>
          </a:p>
        </p:txBody>
      </p:sp>
    </p:spTree>
    <p:extLst>
      <p:ext uri="{BB962C8B-B14F-4D97-AF65-F5344CB8AC3E}">
        <p14:creationId xmlns:p14="http://schemas.microsoft.com/office/powerpoint/2010/main" val="77627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fade">
                                      <p:cBhvr>
                                        <p:cTn id="12" dur="500"/>
                                        <p:tgtEl>
                                          <p:spTgt spid="6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animEffect transition="in" filter="fade">
                                      <p:cBhvr>
                                        <p:cTn id="15" dur="500"/>
                                        <p:tgtEl>
                                          <p:spTgt spid="6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8"/>
                                        </p:tgtEl>
                                        <p:attrNameLst>
                                          <p:attrName>style.visibility</p:attrName>
                                        </p:attrNameLst>
                                      </p:cBhvr>
                                      <p:to>
                                        <p:strVal val="visible"/>
                                      </p:to>
                                    </p:set>
                                    <p:animEffect transition="in" filter="fade">
                                      <p:cBhvr>
                                        <p:cTn id="20" dur="500"/>
                                        <p:tgtEl>
                                          <p:spTgt spid="5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9"/>
                                        </p:tgtEl>
                                        <p:attrNameLst>
                                          <p:attrName>style.visibility</p:attrName>
                                        </p:attrNameLst>
                                      </p:cBhvr>
                                      <p:to>
                                        <p:strVal val="visible"/>
                                      </p:to>
                                    </p:set>
                                    <p:animEffect transition="in" filter="fade">
                                      <p:cBhvr>
                                        <p:cTn id="23" dur="500"/>
                                        <p:tgtEl>
                                          <p:spTgt spid="5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500"/>
                                        <p:tgtEl>
                                          <p:spTgt spid="5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fade">
                                      <p:cBhvr>
                                        <p:cTn id="31" dur="500"/>
                                        <p:tgtEl>
                                          <p:spTgt spid="45"/>
                                        </p:tgtEl>
                                      </p:cBhvr>
                                    </p:animEffect>
                                  </p:childTnLst>
                                </p:cTn>
                              </p:par>
                              <p:par>
                                <p:cTn id="32" presetID="10" presetClass="entr" presetSubtype="0" fill="hold" nodeType="withEffect">
                                  <p:stCondLst>
                                    <p:cond delay="0"/>
                                  </p:stCondLst>
                                  <p:childTnLst>
                                    <p:set>
                                      <p:cBhvr>
                                        <p:cTn id="33" dur="1" fill="hold">
                                          <p:stCondLst>
                                            <p:cond delay="0"/>
                                          </p:stCondLst>
                                        </p:cTn>
                                        <p:tgtEl>
                                          <p:spTgt spid="52"/>
                                        </p:tgtEl>
                                        <p:attrNameLst>
                                          <p:attrName>style.visibility</p:attrName>
                                        </p:attrNameLst>
                                      </p:cBhvr>
                                      <p:to>
                                        <p:strVal val="visible"/>
                                      </p:to>
                                    </p:set>
                                    <p:animEffect transition="in" filter="fade">
                                      <p:cBhvr>
                                        <p:cTn id="34" dur="500"/>
                                        <p:tgtEl>
                                          <p:spTgt spid="5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fade">
                                      <p:cBhvr>
                                        <p:cTn id="37" dur="500"/>
                                        <p:tgtEl>
                                          <p:spTgt spid="5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500"/>
                                        <p:tgtEl>
                                          <p:spTgt spid="37"/>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fade">
                                      <p:cBhvr>
                                        <p:cTn id="53" dur="500"/>
                                        <p:tgtEl>
                                          <p:spTgt spid="35"/>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fade">
                                      <p:cBhvr>
                                        <p:cTn id="58" dur="500"/>
                                        <p:tgtEl>
                                          <p:spTgt spid="39"/>
                                        </p:tgtEl>
                                      </p:cBhvr>
                                    </p:animEffect>
                                  </p:childTnLst>
                                </p:cTn>
                              </p:par>
                              <p:par>
                                <p:cTn id="59" presetID="10" presetClass="entr" presetSubtype="0" fill="hold"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fade">
                                      <p:cBhvr>
                                        <p:cTn id="6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35" grpId="0" animBg="1"/>
      <p:bldP spid="39" grpId="0" animBg="1"/>
      <p:bldP spid="45" grpId="0" animBg="1"/>
      <p:bldP spid="55" grpId="0" animBg="1"/>
      <p:bldP spid="59" grpId="0" animBg="1"/>
      <p:bldP spid="6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6" name="5 CuadroTexto"/>
          <p:cNvSpPr txBox="1"/>
          <p:nvPr/>
        </p:nvSpPr>
        <p:spPr>
          <a:xfrm>
            <a:off x="214282" y="6539235"/>
            <a:ext cx="8929718" cy="461665"/>
          </a:xfrm>
          <a:prstGeom prst="rect">
            <a:avLst/>
          </a:prstGeom>
          <a:noFill/>
        </p:spPr>
        <p:txBody>
          <a:bodyPr wrap="square" rtlCol="0">
            <a:spAutoFit/>
          </a:bodyPr>
          <a:lstStyle/>
          <a:p>
            <a:r>
              <a:rPr lang="es-ES" sz="800" b="1" dirty="0" smtClean="0">
                <a:solidFill>
                  <a:prstClr val="black">
                    <a:lumMod val="50000"/>
                    <a:lumOff val="50000"/>
                  </a:prstClr>
                </a:solidFill>
                <a:latin typeface="Century Gothic" pitchFamily="34" charset="0"/>
              </a:rPr>
              <a:t>2015 		                               www.consejotransparencia.cl</a:t>
            </a:r>
          </a:p>
          <a:p>
            <a:endParaRPr lang="es-CL" sz="800" dirty="0" smtClean="0">
              <a:solidFill>
                <a:prstClr val="black"/>
              </a:solidFill>
            </a:endParaRPr>
          </a:p>
          <a:p>
            <a:endParaRPr lang="es-CL" sz="800" dirty="0">
              <a:solidFill>
                <a:prstClr val="black"/>
              </a:solidFill>
            </a:endParaRPr>
          </a:p>
        </p:txBody>
      </p:sp>
      <p:sp>
        <p:nvSpPr>
          <p:cNvPr id="119" name="118 CuadroTexto"/>
          <p:cNvSpPr txBox="1"/>
          <p:nvPr/>
        </p:nvSpPr>
        <p:spPr>
          <a:xfrm>
            <a:off x="539552" y="764704"/>
            <a:ext cx="5780449" cy="369332"/>
          </a:xfrm>
          <a:prstGeom prst="rect">
            <a:avLst/>
          </a:prstGeom>
          <a:noFill/>
        </p:spPr>
        <p:txBody>
          <a:bodyPr wrap="square" rtlCol="0">
            <a:spAutoFit/>
          </a:bodyPr>
          <a:lstStyle/>
          <a:p>
            <a:pPr algn="just"/>
            <a:r>
              <a:rPr lang="es-ES_tradnl" dirty="0" smtClean="0">
                <a:solidFill>
                  <a:prstClr val="black"/>
                </a:solidFill>
              </a:rPr>
              <a:t>Entre el 28 de noviembre de 2014 y 30 de Junio de 2015: </a:t>
            </a:r>
          </a:p>
        </p:txBody>
      </p:sp>
      <p:sp>
        <p:nvSpPr>
          <p:cNvPr id="2" name="Elipse 1"/>
          <p:cNvSpPr/>
          <p:nvPr/>
        </p:nvSpPr>
        <p:spPr>
          <a:xfrm>
            <a:off x="2627784" y="2199802"/>
            <a:ext cx="1982596" cy="1589238"/>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prstClr val="white"/>
                </a:solidFill>
              </a:rPr>
              <a:t>4.018</a:t>
            </a:r>
          </a:p>
          <a:p>
            <a:pPr algn="ctr"/>
            <a:r>
              <a:rPr lang="es-CL" dirty="0" smtClean="0">
                <a:solidFill>
                  <a:prstClr val="white"/>
                </a:solidFill>
              </a:rPr>
              <a:t>Audiencias</a:t>
            </a:r>
            <a:endParaRPr lang="es-CL" dirty="0">
              <a:solidFill>
                <a:prstClr val="white"/>
              </a:solidFill>
            </a:endParaRPr>
          </a:p>
        </p:txBody>
      </p:sp>
      <p:sp>
        <p:nvSpPr>
          <p:cNvPr id="8" name="Elipse 7"/>
          <p:cNvSpPr/>
          <p:nvPr/>
        </p:nvSpPr>
        <p:spPr>
          <a:xfrm>
            <a:off x="7236296" y="3501008"/>
            <a:ext cx="1800200" cy="1654808"/>
          </a:xfrm>
          <a:prstGeom prst="ellipse">
            <a:avLst/>
          </a:prstGeom>
          <a:solidFill>
            <a:srgbClr val="00AA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prstClr val="white"/>
                </a:solidFill>
              </a:rPr>
              <a:t>1.745</a:t>
            </a:r>
            <a:endParaRPr lang="es-CL" sz="1600" b="1" dirty="0" smtClean="0">
              <a:solidFill>
                <a:prstClr val="white"/>
              </a:solidFill>
            </a:endParaRPr>
          </a:p>
          <a:p>
            <a:pPr algn="ctr"/>
            <a:r>
              <a:rPr lang="es-CL" sz="1600" dirty="0" smtClean="0">
                <a:solidFill>
                  <a:prstClr val="white"/>
                </a:solidFill>
              </a:rPr>
              <a:t>Donativos</a:t>
            </a:r>
            <a:endParaRPr lang="es-CL" sz="1600" dirty="0">
              <a:solidFill>
                <a:prstClr val="white"/>
              </a:solidFill>
            </a:endParaRPr>
          </a:p>
        </p:txBody>
      </p:sp>
      <p:sp>
        <p:nvSpPr>
          <p:cNvPr id="9" name="Elipse 8"/>
          <p:cNvSpPr/>
          <p:nvPr/>
        </p:nvSpPr>
        <p:spPr>
          <a:xfrm>
            <a:off x="683567" y="1593801"/>
            <a:ext cx="1651671" cy="1492194"/>
          </a:xfrm>
          <a:prstGeom prst="ellipse">
            <a:avLst/>
          </a:prstGeom>
          <a:solidFill>
            <a:srgbClr val="6387C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200" b="1" dirty="0" smtClean="0">
                <a:solidFill>
                  <a:prstClr val="white"/>
                </a:solidFill>
              </a:rPr>
              <a:t>7.494</a:t>
            </a:r>
            <a:endParaRPr lang="es-CL" sz="1600" b="1" dirty="0">
              <a:solidFill>
                <a:prstClr val="white"/>
              </a:solidFill>
            </a:endParaRPr>
          </a:p>
          <a:p>
            <a:pPr algn="ctr"/>
            <a:r>
              <a:rPr lang="es-CL" sz="1600" dirty="0" smtClean="0">
                <a:solidFill>
                  <a:prstClr val="white"/>
                </a:solidFill>
              </a:rPr>
              <a:t>Viajes</a:t>
            </a:r>
            <a:endParaRPr lang="es-CL" sz="1600" dirty="0">
              <a:solidFill>
                <a:prstClr val="white"/>
              </a:solidFill>
            </a:endParaRPr>
          </a:p>
        </p:txBody>
      </p:sp>
      <p:sp>
        <p:nvSpPr>
          <p:cNvPr id="10" name="Elipse 9"/>
          <p:cNvSpPr/>
          <p:nvPr/>
        </p:nvSpPr>
        <p:spPr>
          <a:xfrm>
            <a:off x="2411760" y="1161754"/>
            <a:ext cx="2507057" cy="738460"/>
          </a:xfrm>
          <a:prstGeom prst="ellipse">
            <a:avLst/>
          </a:prstGeom>
          <a:solidFill>
            <a:srgbClr val="6387C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smtClean="0">
                <a:solidFill>
                  <a:prstClr val="white"/>
                </a:solidFill>
              </a:rPr>
              <a:t>$ 1.245.202.456</a:t>
            </a:r>
            <a:endParaRPr lang="es-CL" b="1" dirty="0">
              <a:solidFill>
                <a:prstClr val="white"/>
              </a:solidFill>
            </a:endParaRPr>
          </a:p>
        </p:txBody>
      </p:sp>
      <p:cxnSp>
        <p:nvCxnSpPr>
          <p:cNvPr id="11" name="32 Conector recto de flecha"/>
          <p:cNvCxnSpPr>
            <a:stCxn id="9" idx="7"/>
            <a:endCxn id="10" idx="2"/>
          </p:cNvCxnSpPr>
          <p:nvPr/>
        </p:nvCxnSpPr>
        <p:spPr>
          <a:xfrm flipV="1">
            <a:off x="2093356" y="1530984"/>
            <a:ext cx="318404" cy="281344"/>
          </a:xfrm>
          <a:prstGeom prst="straightConnector1">
            <a:avLst/>
          </a:prstGeom>
          <a:ln w="38100">
            <a:solidFill>
              <a:srgbClr val="6387C5"/>
            </a:solidFill>
            <a:tailEnd type="arrow"/>
          </a:ln>
        </p:spPr>
        <p:style>
          <a:lnRef idx="1">
            <a:schemeClr val="accent1"/>
          </a:lnRef>
          <a:fillRef idx="0">
            <a:schemeClr val="accent1"/>
          </a:fillRef>
          <a:effectRef idx="0">
            <a:schemeClr val="accent1"/>
          </a:effectRef>
          <a:fontRef idx="minor">
            <a:schemeClr val="tx1"/>
          </a:fontRef>
        </p:style>
      </p:cxnSp>
      <p:sp>
        <p:nvSpPr>
          <p:cNvPr id="14" name="Elipse 13"/>
          <p:cNvSpPr/>
          <p:nvPr/>
        </p:nvSpPr>
        <p:spPr>
          <a:xfrm>
            <a:off x="214282" y="3327016"/>
            <a:ext cx="1189366" cy="856561"/>
          </a:xfrm>
          <a:prstGeom prst="ellipse">
            <a:avLst/>
          </a:prstGeom>
          <a:solidFill>
            <a:srgbClr val="6387C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1193</a:t>
            </a:r>
            <a:endParaRPr lang="es-CL" sz="1400" b="1" dirty="0" smtClean="0">
              <a:solidFill>
                <a:prstClr val="white"/>
              </a:solidFill>
            </a:endParaRPr>
          </a:p>
          <a:p>
            <a:pPr algn="ctr"/>
            <a:r>
              <a:rPr lang="es-CL" sz="1400" dirty="0" smtClean="0">
                <a:solidFill>
                  <a:prstClr val="white"/>
                </a:solidFill>
              </a:rPr>
              <a:t>Pasivos</a:t>
            </a:r>
            <a:endParaRPr lang="es-CL" sz="1400" dirty="0">
              <a:solidFill>
                <a:prstClr val="white"/>
              </a:solidFill>
            </a:endParaRPr>
          </a:p>
        </p:txBody>
      </p:sp>
      <p:cxnSp>
        <p:nvCxnSpPr>
          <p:cNvPr id="15" name="32 Conector recto de flecha"/>
          <p:cNvCxnSpPr>
            <a:stCxn id="9" idx="3"/>
            <a:endCxn id="14" idx="0"/>
          </p:cNvCxnSpPr>
          <p:nvPr/>
        </p:nvCxnSpPr>
        <p:spPr>
          <a:xfrm flipH="1">
            <a:off x="808965" y="2867468"/>
            <a:ext cx="116484" cy="459548"/>
          </a:xfrm>
          <a:prstGeom prst="straightConnector1">
            <a:avLst/>
          </a:prstGeom>
          <a:ln w="38100">
            <a:solidFill>
              <a:srgbClr val="6387C5"/>
            </a:solidFill>
            <a:tailEnd type="arrow"/>
          </a:ln>
        </p:spPr>
        <p:style>
          <a:lnRef idx="1">
            <a:schemeClr val="accent1"/>
          </a:lnRef>
          <a:fillRef idx="0">
            <a:schemeClr val="accent1"/>
          </a:fillRef>
          <a:effectRef idx="0">
            <a:schemeClr val="accent1"/>
          </a:effectRef>
          <a:fontRef idx="minor">
            <a:schemeClr val="tx1"/>
          </a:fontRef>
        </p:style>
      </p:cxnSp>
      <p:sp>
        <p:nvSpPr>
          <p:cNvPr id="22" name="Elipse 21"/>
          <p:cNvSpPr/>
          <p:nvPr/>
        </p:nvSpPr>
        <p:spPr>
          <a:xfrm>
            <a:off x="4706914" y="1693750"/>
            <a:ext cx="1490005" cy="1081458"/>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5.092</a:t>
            </a:r>
            <a:endParaRPr lang="es-CL" sz="1400" b="1" dirty="0" smtClean="0">
              <a:solidFill>
                <a:prstClr val="white"/>
              </a:solidFill>
            </a:endParaRPr>
          </a:p>
          <a:p>
            <a:pPr algn="ctr"/>
            <a:r>
              <a:rPr lang="es-CL" sz="1400" dirty="0" smtClean="0">
                <a:solidFill>
                  <a:prstClr val="white"/>
                </a:solidFill>
              </a:rPr>
              <a:t>L y G</a:t>
            </a:r>
            <a:endParaRPr lang="es-CL" sz="1400" dirty="0">
              <a:solidFill>
                <a:prstClr val="white"/>
              </a:solidFill>
            </a:endParaRPr>
          </a:p>
        </p:txBody>
      </p:sp>
      <p:cxnSp>
        <p:nvCxnSpPr>
          <p:cNvPr id="23" name="32 Conector recto de flecha"/>
          <p:cNvCxnSpPr>
            <a:stCxn id="2" idx="7"/>
            <a:endCxn id="22" idx="2"/>
          </p:cNvCxnSpPr>
          <p:nvPr/>
        </p:nvCxnSpPr>
        <p:spPr>
          <a:xfrm flipV="1">
            <a:off x="4320036" y="2234479"/>
            <a:ext cx="386878" cy="198062"/>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cxnSp>
        <p:nvCxnSpPr>
          <p:cNvPr id="25" name="32 Conector recto de flecha"/>
          <p:cNvCxnSpPr>
            <a:stCxn id="22" idx="7"/>
            <a:endCxn id="36" idx="2"/>
          </p:cNvCxnSpPr>
          <p:nvPr/>
        </p:nvCxnSpPr>
        <p:spPr>
          <a:xfrm flipV="1">
            <a:off x="5978713" y="1376519"/>
            <a:ext cx="240400" cy="475607"/>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27" name="Elipse 26"/>
          <p:cNvSpPr/>
          <p:nvPr/>
        </p:nvSpPr>
        <p:spPr>
          <a:xfrm>
            <a:off x="179512" y="4615441"/>
            <a:ext cx="1665150" cy="859073"/>
          </a:xfrm>
          <a:prstGeom prst="ellipse">
            <a:avLst/>
          </a:prstGeom>
          <a:solidFill>
            <a:srgbClr val="6387C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201</a:t>
            </a:r>
            <a:endParaRPr lang="es-CL" sz="1400" b="1" dirty="0">
              <a:solidFill>
                <a:prstClr val="white"/>
              </a:solidFill>
            </a:endParaRPr>
          </a:p>
          <a:p>
            <a:pPr algn="ctr"/>
            <a:r>
              <a:rPr lang="es-CL" sz="1400" dirty="0" smtClean="0">
                <a:solidFill>
                  <a:prstClr val="white"/>
                </a:solidFill>
              </a:rPr>
              <a:t>Instituciones</a:t>
            </a:r>
            <a:endParaRPr lang="es-CL" sz="1400" dirty="0">
              <a:solidFill>
                <a:prstClr val="white"/>
              </a:solidFill>
            </a:endParaRPr>
          </a:p>
        </p:txBody>
      </p:sp>
      <p:cxnSp>
        <p:nvCxnSpPr>
          <p:cNvPr id="28" name="32 Conector recto de flecha"/>
          <p:cNvCxnSpPr>
            <a:stCxn id="14" idx="4"/>
            <a:endCxn id="27" idx="0"/>
          </p:cNvCxnSpPr>
          <p:nvPr/>
        </p:nvCxnSpPr>
        <p:spPr>
          <a:xfrm>
            <a:off x="808965" y="4183577"/>
            <a:ext cx="203122" cy="431864"/>
          </a:xfrm>
          <a:prstGeom prst="straightConnector1">
            <a:avLst/>
          </a:prstGeom>
          <a:ln w="38100">
            <a:solidFill>
              <a:srgbClr val="6387C5"/>
            </a:solidFill>
            <a:tailEnd type="arrow"/>
          </a:ln>
        </p:spPr>
        <p:style>
          <a:lnRef idx="1">
            <a:schemeClr val="accent1"/>
          </a:lnRef>
          <a:fillRef idx="0">
            <a:schemeClr val="accent1"/>
          </a:fillRef>
          <a:effectRef idx="0">
            <a:schemeClr val="accent1"/>
          </a:effectRef>
          <a:fontRef idx="minor">
            <a:schemeClr val="tx1"/>
          </a:fontRef>
        </p:style>
      </p:cxnSp>
      <p:sp>
        <p:nvSpPr>
          <p:cNvPr id="31" name="Elipse 30"/>
          <p:cNvSpPr/>
          <p:nvPr/>
        </p:nvSpPr>
        <p:spPr>
          <a:xfrm>
            <a:off x="1860584" y="3754041"/>
            <a:ext cx="1055232" cy="859073"/>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826</a:t>
            </a:r>
            <a:r>
              <a:rPr lang="es-CL" sz="1400" dirty="0" smtClean="0">
                <a:solidFill>
                  <a:prstClr val="white"/>
                </a:solidFill>
              </a:rPr>
              <a:t>Pasivos</a:t>
            </a:r>
            <a:endParaRPr lang="es-CL" sz="1400" dirty="0">
              <a:solidFill>
                <a:prstClr val="white"/>
              </a:solidFill>
            </a:endParaRPr>
          </a:p>
        </p:txBody>
      </p:sp>
      <p:cxnSp>
        <p:nvCxnSpPr>
          <p:cNvPr id="32" name="32 Conector recto de flecha"/>
          <p:cNvCxnSpPr>
            <a:stCxn id="2" idx="3"/>
            <a:endCxn id="31" idx="0"/>
          </p:cNvCxnSpPr>
          <p:nvPr/>
        </p:nvCxnSpPr>
        <p:spPr>
          <a:xfrm flipH="1">
            <a:off x="2388200" y="3556301"/>
            <a:ext cx="529928" cy="197740"/>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33" name="Elipse 32"/>
          <p:cNvSpPr/>
          <p:nvPr/>
        </p:nvSpPr>
        <p:spPr>
          <a:xfrm>
            <a:off x="1979712" y="4983200"/>
            <a:ext cx="1583135" cy="859073"/>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181</a:t>
            </a:r>
          </a:p>
          <a:p>
            <a:pPr algn="ctr"/>
            <a:r>
              <a:rPr lang="es-CL" sz="1400" dirty="0" smtClean="0">
                <a:solidFill>
                  <a:prstClr val="white"/>
                </a:solidFill>
              </a:rPr>
              <a:t>Instituciones</a:t>
            </a:r>
            <a:endParaRPr lang="es-CL" sz="1400" dirty="0">
              <a:solidFill>
                <a:prstClr val="white"/>
              </a:solidFill>
            </a:endParaRPr>
          </a:p>
        </p:txBody>
      </p:sp>
      <p:cxnSp>
        <p:nvCxnSpPr>
          <p:cNvPr id="34" name="32 Conector recto de flecha"/>
          <p:cNvCxnSpPr>
            <a:stCxn id="31" idx="4"/>
            <a:endCxn id="33" idx="0"/>
          </p:cNvCxnSpPr>
          <p:nvPr/>
        </p:nvCxnSpPr>
        <p:spPr>
          <a:xfrm>
            <a:off x="2388200" y="4613114"/>
            <a:ext cx="383080" cy="370086"/>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36" name="Elipse 35"/>
          <p:cNvSpPr/>
          <p:nvPr/>
        </p:nvSpPr>
        <p:spPr>
          <a:xfrm>
            <a:off x="6219113" y="852825"/>
            <a:ext cx="1267066" cy="1047388"/>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3.407</a:t>
            </a:r>
            <a:endParaRPr lang="es-CL" sz="1400" b="1" dirty="0" smtClean="0">
              <a:solidFill>
                <a:prstClr val="white"/>
              </a:solidFill>
            </a:endParaRPr>
          </a:p>
          <a:p>
            <a:pPr algn="ctr"/>
            <a:r>
              <a:rPr lang="es-CL" sz="1400" dirty="0" err="1" smtClean="0">
                <a:solidFill>
                  <a:prstClr val="white"/>
                </a:solidFill>
              </a:rPr>
              <a:t>Repres</a:t>
            </a:r>
            <a:r>
              <a:rPr lang="es-CL" sz="1400" dirty="0" smtClean="0">
                <a:solidFill>
                  <a:prstClr val="white"/>
                </a:solidFill>
              </a:rPr>
              <a:t>.</a:t>
            </a:r>
            <a:endParaRPr lang="es-CL" sz="1400" dirty="0">
              <a:solidFill>
                <a:prstClr val="white"/>
              </a:solidFill>
            </a:endParaRPr>
          </a:p>
        </p:txBody>
      </p:sp>
      <p:cxnSp>
        <p:nvCxnSpPr>
          <p:cNvPr id="38" name="32 Conector recto de flecha"/>
          <p:cNvCxnSpPr>
            <a:stCxn id="22" idx="5"/>
            <a:endCxn id="46" idx="0"/>
          </p:cNvCxnSpPr>
          <p:nvPr/>
        </p:nvCxnSpPr>
        <p:spPr>
          <a:xfrm>
            <a:off x="5978713" y="2616832"/>
            <a:ext cx="315041" cy="328123"/>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cxnSp>
        <p:nvCxnSpPr>
          <p:cNvPr id="41" name="32 Conector recto de flecha"/>
          <p:cNvCxnSpPr>
            <a:stCxn id="22" idx="5"/>
            <a:endCxn id="44" idx="2"/>
          </p:cNvCxnSpPr>
          <p:nvPr/>
        </p:nvCxnSpPr>
        <p:spPr>
          <a:xfrm>
            <a:off x="5978713" y="2616832"/>
            <a:ext cx="1089931" cy="342590"/>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44" name="Elipse 43"/>
          <p:cNvSpPr/>
          <p:nvPr/>
        </p:nvSpPr>
        <p:spPr>
          <a:xfrm>
            <a:off x="7068644" y="2524469"/>
            <a:ext cx="1067752" cy="869906"/>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366</a:t>
            </a:r>
            <a:endParaRPr lang="es-CL" sz="1400" b="1" dirty="0" smtClean="0">
              <a:solidFill>
                <a:prstClr val="white"/>
              </a:solidFill>
            </a:endParaRPr>
          </a:p>
          <a:p>
            <a:pPr algn="ctr"/>
            <a:r>
              <a:rPr lang="es-CL" sz="1400" dirty="0" smtClean="0">
                <a:solidFill>
                  <a:prstClr val="white"/>
                </a:solidFill>
              </a:rPr>
              <a:t>L</a:t>
            </a:r>
            <a:endParaRPr lang="es-CL" sz="1400" dirty="0">
              <a:solidFill>
                <a:prstClr val="white"/>
              </a:solidFill>
            </a:endParaRPr>
          </a:p>
        </p:txBody>
      </p:sp>
      <p:sp>
        <p:nvSpPr>
          <p:cNvPr id="46" name="Elipse 45"/>
          <p:cNvSpPr/>
          <p:nvPr/>
        </p:nvSpPr>
        <p:spPr>
          <a:xfrm>
            <a:off x="5652120" y="2944955"/>
            <a:ext cx="1283267" cy="984202"/>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4.726</a:t>
            </a:r>
          </a:p>
          <a:p>
            <a:pPr algn="ctr"/>
            <a:r>
              <a:rPr lang="es-CL" sz="1400" dirty="0">
                <a:solidFill>
                  <a:prstClr val="white"/>
                </a:solidFill>
              </a:rPr>
              <a:t>G</a:t>
            </a:r>
          </a:p>
        </p:txBody>
      </p:sp>
      <p:sp>
        <p:nvSpPr>
          <p:cNvPr id="47" name="Elipse 46"/>
          <p:cNvSpPr/>
          <p:nvPr/>
        </p:nvSpPr>
        <p:spPr>
          <a:xfrm>
            <a:off x="5919420" y="4077072"/>
            <a:ext cx="1028844" cy="880845"/>
          </a:xfrm>
          <a:prstGeom prst="ellipse">
            <a:avLst/>
          </a:prstGeom>
          <a:solidFill>
            <a:srgbClr val="00AA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335</a:t>
            </a:r>
            <a:r>
              <a:rPr lang="es-CL" sz="1400" dirty="0" smtClean="0">
                <a:solidFill>
                  <a:prstClr val="white"/>
                </a:solidFill>
              </a:rPr>
              <a:t>Pasivos</a:t>
            </a:r>
            <a:endParaRPr lang="es-CL" sz="1400" dirty="0">
              <a:solidFill>
                <a:prstClr val="white"/>
              </a:solidFill>
            </a:endParaRPr>
          </a:p>
        </p:txBody>
      </p:sp>
      <p:cxnSp>
        <p:nvCxnSpPr>
          <p:cNvPr id="48" name="32 Conector recto de flecha"/>
          <p:cNvCxnSpPr>
            <a:stCxn id="8" idx="2"/>
            <a:endCxn id="47" idx="6"/>
          </p:cNvCxnSpPr>
          <p:nvPr/>
        </p:nvCxnSpPr>
        <p:spPr>
          <a:xfrm flipH="1">
            <a:off x="6948264" y="4328412"/>
            <a:ext cx="288032" cy="189083"/>
          </a:xfrm>
          <a:prstGeom prst="straightConnector1">
            <a:avLst/>
          </a:prstGeom>
          <a:ln w="38100">
            <a:solidFill>
              <a:srgbClr val="00AAA5"/>
            </a:solidFill>
            <a:tailEnd type="arrow"/>
          </a:ln>
        </p:spPr>
        <p:style>
          <a:lnRef idx="1">
            <a:schemeClr val="accent1"/>
          </a:lnRef>
          <a:fillRef idx="0">
            <a:schemeClr val="accent1"/>
          </a:fillRef>
          <a:effectRef idx="0">
            <a:schemeClr val="accent1"/>
          </a:effectRef>
          <a:fontRef idx="minor">
            <a:schemeClr val="tx1"/>
          </a:fontRef>
        </p:style>
      </p:cxnSp>
      <p:sp>
        <p:nvSpPr>
          <p:cNvPr id="49" name="Elipse 48"/>
          <p:cNvSpPr/>
          <p:nvPr/>
        </p:nvSpPr>
        <p:spPr>
          <a:xfrm>
            <a:off x="6228184" y="5157192"/>
            <a:ext cx="1620180" cy="859073"/>
          </a:xfrm>
          <a:prstGeom prst="ellipse">
            <a:avLst/>
          </a:prstGeom>
          <a:solidFill>
            <a:srgbClr val="00AA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111</a:t>
            </a:r>
            <a:endParaRPr lang="es-CL" sz="1400" b="1" dirty="0" smtClean="0">
              <a:solidFill>
                <a:prstClr val="white"/>
              </a:solidFill>
            </a:endParaRPr>
          </a:p>
          <a:p>
            <a:pPr algn="ctr"/>
            <a:r>
              <a:rPr lang="es-CL" sz="1400" dirty="0" smtClean="0">
                <a:solidFill>
                  <a:prstClr val="white"/>
                </a:solidFill>
              </a:rPr>
              <a:t>Instituciones</a:t>
            </a:r>
            <a:endParaRPr lang="es-CL" sz="1400" dirty="0">
              <a:solidFill>
                <a:prstClr val="white"/>
              </a:solidFill>
            </a:endParaRPr>
          </a:p>
        </p:txBody>
      </p:sp>
      <p:cxnSp>
        <p:nvCxnSpPr>
          <p:cNvPr id="50" name="32 Conector recto de flecha"/>
          <p:cNvCxnSpPr>
            <a:stCxn id="47" idx="4"/>
            <a:endCxn id="49" idx="0"/>
          </p:cNvCxnSpPr>
          <p:nvPr/>
        </p:nvCxnSpPr>
        <p:spPr>
          <a:xfrm>
            <a:off x="6433842" y="4957917"/>
            <a:ext cx="604432" cy="199275"/>
          </a:xfrm>
          <a:prstGeom prst="straightConnector1">
            <a:avLst/>
          </a:prstGeom>
          <a:ln w="38100">
            <a:solidFill>
              <a:srgbClr val="00AAA5"/>
            </a:solidFill>
            <a:tailEnd type="arrow"/>
          </a:ln>
        </p:spPr>
        <p:style>
          <a:lnRef idx="1">
            <a:schemeClr val="accent1"/>
          </a:lnRef>
          <a:fillRef idx="0">
            <a:schemeClr val="accent1"/>
          </a:fillRef>
          <a:effectRef idx="0">
            <a:schemeClr val="accent1"/>
          </a:effectRef>
          <a:fontRef idx="minor">
            <a:schemeClr val="tx1"/>
          </a:fontRef>
        </p:style>
      </p:cxnSp>
      <p:sp>
        <p:nvSpPr>
          <p:cNvPr id="40" name="Elipse 35"/>
          <p:cNvSpPr/>
          <p:nvPr/>
        </p:nvSpPr>
        <p:spPr>
          <a:xfrm>
            <a:off x="7734567" y="692697"/>
            <a:ext cx="1373937" cy="838287"/>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1869</a:t>
            </a:r>
          </a:p>
          <a:p>
            <a:pPr algn="ctr"/>
            <a:r>
              <a:rPr lang="es-CL" sz="1400" b="1" dirty="0" smtClean="0">
                <a:solidFill>
                  <a:prstClr val="white"/>
                </a:solidFill>
              </a:rPr>
              <a:t>Per </a:t>
            </a:r>
            <a:r>
              <a:rPr lang="es-CL" sz="1400" b="1" dirty="0" err="1" smtClean="0">
                <a:solidFill>
                  <a:prstClr val="white"/>
                </a:solidFill>
              </a:rPr>
              <a:t>Nat</a:t>
            </a:r>
            <a:endParaRPr lang="es-CL" sz="1400" b="1" dirty="0">
              <a:solidFill>
                <a:prstClr val="white"/>
              </a:solidFill>
            </a:endParaRPr>
          </a:p>
        </p:txBody>
      </p:sp>
      <p:cxnSp>
        <p:nvCxnSpPr>
          <p:cNvPr id="51" name="32 Conector recto de flecha"/>
          <p:cNvCxnSpPr>
            <a:stCxn id="36" idx="6"/>
            <a:endCxn id="40" idx="2"/>
          </p:cNvCxnSpPr>
          <p:nvPr/>
        </p:nvCxnSpPr>
        <p:spPr>
          <a:xfrm flipV="1">
            <a:off x="7486179" y="1111841"/>
            <a:ext cx="248388" cy="264678"/>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52" name="Elipse 35"/>
          <p:cNvSpPr/>
          <p:nvPr/>
        </p:nvSpPr>
        <p:spPr>
          <a:xfrm>
            <a:off x="7848364" y="1790583"/>
            <a:ext cx="1188132" cy="859073"/>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1538</a:t>
            </a:r>
          </a:p>
          <a:p>
            <a:pPr algn="ctr"/>
            <a:r>
              <a:rPr lang="es-CL" sz="1400" dirty="0" smtClean="0">
                <a:solidFill>
                  <a:prstClr val="white"/>
                </a:solidFill>
              </a:rPr>
              <a:t>Entidad</a:t>
            </a:r>
            <a:endParaRPr lang="es-CL" sz="2400" dirty="0">
              <a:solidFill>
                <a:prstClr val="white"/>
              </a:solidFill>
            </a:endParaRPr>
          </a:p>
        </p:txBody>
      </p:sp>
      <p:cxnSp>
        <p:nvCxnSpPr>
          <p:cNvPr id="53" name="32 Conector recto de flecha"/>
          <p:cNvCxnSpPr>
            <a:stCxn id="36" idx="6"/>
            <a:endCxn id="52" idx="2"/>
          </p:cNvCxnSpPr>
          <p:nvPr/>
        </p:nvCxnSpPr>
        <p:spPr>
          <a:xfrm>
            <a:off x="7486179" y="1376519"/>
            <a:ext cx="362185" cy="843601"/>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37" name="118 CuadroTexto"/>
          <p:cNvSpPr txBox="1"/>
          <p:nvPr/>
        </p:nvSpPr>
        <p:spPr>
          <a:xfrm>
            <a:off x="85151" y="6021288"/>
            <a:ext cx="8951345" cy="523220"/>
          </a:xfrm>
          <a:prstGeom prst="rect">
            <a:avLst/>
          </a:prstGeom>
          <a:noFill/>
        </p:spPr>
        <p:txBody>
          <a:bodyPr wrap="square" rtlCol="0">
            <a:spAutoFit/>
          </a:bodyPr>
          <a:lstStyle/>
          <a:p>
            <a:r>
              <a:rPr lang="es-ES_tradnl" sz="1400" b="1" dirty="0" smtClean="0">
                <a:solidFill>
                  <a:prstClr val="black"/>
                </a:solidFill>
              </a:rPr>
              <a:t>L: </a:t>
            </a:r>
            <a:r>
              <a:rPr lang="es-ES_tradnl" sz="1400" dirty="0" err="1" smtClean="0">
                <a:solidFill>
                  <a:prstClr val="black"/>
                </a:solidFill>
              </a:rPr>
              <a:t>Lobbista</a:t>
            </a:r>
            <a:r>
              <a:rPr lang="es-ES_tradnl" sz="1400" dirty="0" smtClean="0">
                <a:solidFill>
                  <a:prstClr val="black"/>
                </a:solidFill>
              </a:rPr>
              <a:t>;     </a:t>
            </a:r>
            <a:r>
              <a:rPr lang="es-ES_tradnl" sz="1400" b="1" dirty="0" smtClean="0">
                <a:solidFill>
                  <a:prstClr val="black"/>
                </a:solidFill>
              </a:rPr>
              <a:t>G: </a:t>
            </a:r>
            <a:r>
              <a:rPr lang="es-ES_tradnl" sz="1400" dirty="0" smtClean="0">
                <a:solidFill>
                  <a:prstClr val="black"/>
                </a:solidFill>
              </a:rPr>
              <a:t>Gestor;     </a:t>
            </a:r>
            <a:r>
              <a:rPr lang="es-ES_tradnl" sz="1400" b="1" dirty="0" err="1" smtClean="0">
                <a:solidFill>
                  <a:prstClr val="black"/>
                </a:solidFill>
              </a:rPr>
              <a:t>Repres</a:t>
            </a:r>
            <a:r>
              <a:rPr lang="es-ES_tradnl" sz="1400" b="1" dirty="0" smtClean="0">
                <a:solidFill>
                  <a:prstClr val="black"/>
                </a:solidFill>
              </a:rPr>
              <a:t>: </a:t>
            </a:r>
            <a:r>
              <a:rPr lang="es-ES_tradnl" sz="1400" dirty="0" smtClean="0">
                <a:solidFill>
                  <a:prstClr val="black"/>
                </a:solidFill>
              </a:rPr>
              <a:t>Representados;     </a:t>
            </a:r>
            <a:r>
              <a:rPr lang="es-ES_tradnl" sz="1400" b="1" dirty="0" smtClean="0">
                <a:solidFill>
                  <a:prstClr val="black"/>
                </a:solidFill>
              </a:rPr>
              <a:t>Per </a:t>
            </a:r>
            <a:r>
              <a:rPr lang="es-ES_tradnl" sz="1400" b="1" dirty="0" err="1" smtClean="0">
                <a:solidFill>
                  <a:prstClr val="black"/>
                </a:solidFill>
              </a:rPr>
              <a:t>Nat</a:t>
            </a:r>
            <a:r>
              <a:rPr lang="es-ES_tradnl" sz="1400" b="1" dirty="0" smtClean="0">
                <a:solidFill>
                  <a:prstClr val="black"/>
                </a:solidFill>
              </a:rPr>
              <a:t>: </a:t>
            </a:r>
            <a:r>
              <a:rPr lang="es-ES_tradnl" sz="1400" dirty="0" smtClean="0">
                <a:solidFill>
                  <a:prstClr val="black"/>
                </a:solidFill>
              </a:rPr>
              <a:t>Persona Natural</a:t>
            </a:r>
            <a:r>
              <a:rPr lang="es-ES_tradnl" sz="1400" dirty="0">
                <a:solidFill>
                  <a:prstClr val="black"/>
                </a:solidFill>
              </a:rPr>
              <a:t>; </a:t>
            </a:r>
            <a:r>
              <a:rPr lang="es-ES_tradnl" sz="1400" dirty="0" smtClean="0">
                <a:solidFill>
                  <a:prstClr val="black"/>
                </a:solidFill>
              </a:rPr>
              <a:t>    </a:t>
            </a:r>
            <a:r>
              <a:rPr lang="es-ES_tradnl" sz="1400" b="1" dirty="0" smtClean="0">
                <a:solidFill>
                  <a:prstClr val="black"/>
                </a:solidFill>
              </a:rPr>
              <a:t>Entidad: </a:t>
            </a:r>
            <a:r>
              <a:rPr lang="es-ES_tradnl" sz="1400" dirty="0">
                <a:solidFill>
                  <a:prstClr val="black"/>
                </a:solidFill>
              </a:rPr>
              <a:t>Persona jurídica + </a:t>
            </a:r>
            <a:r>
              <a:rPr lang="es-ES_tradnl" sz="1400" dirty="0" smtClean="0">
                <a:solidFill>
                  <a:prstClr val="black"/>
                </a:solidFill>
              </a:rPr>
              <a:t>sin </a:t>
            </a:r>
            <a:r>
              <a:rPr lang="es-ES_tradnl" sz="1400" dirty="0">
                <a:solidFill>
                  <a:prstClr val="black"/>
                </a:solidFill>
              </a:rPr>
              <a:t>personalidad </a:t>
            </a:r>
            <a:r>
              <a:rPr lang="es-ES_tradnl" sz="1400" dirty="0" smtClean="0">
                <a:solidFill>
                  <a:prstClr val="black"/>
                </a:solidFill>
              </a:rPr>
              <a:t>jurídica;     </a:t>
            </a:r>
            <a:r>
              <a:rPr lang="es-ES_tradnl" sz="1400" b="1" dirty="0" err="1" smtClean="0">
                <a:solidFill>
                  <a:prstClr val="black"/>
                </a:solidFill>
              </a:rPr>
              <a:t>Asist</a:t>
            </a:r>
            <a:r>
              <a:rPr lang="es-ES_tradnl" sz="1400" b="1" dirty="0" smtClean="0">
                <a:solidFill>
                  <a:prstClr val="black"/>
                </a:solidFill>
              </a:rPr>
              <a:t>: </a:t>
            </a:r>
            <a:r>
              <a:rPr lang="es-ES_tradnl" sz="1400" dirty="0" smtClean="0">
                <a:solidFill>
                  <a:prstClr val="black"/>
                </a:solidFill>
              </a:rPr>
              <a:t>Asistentes;     </a:t>
            </a:r>
            <a:r>
              <a:rPr lang="es-ES_tradnl" sz="1400" b="1" dirty="0" smtClean="0">
                <a:solidFill>
                  <a:prstClr val="black"/>
                </a:solidFill>
              </a:rPr>
              <a:t>O.P.: </a:t>
            </a:r>
            <a:r>
              <a:rPr lang="es-ES_tradnl" sz="1400" dirty="0" smtClean="0">
                <a:solidFill>
                  <a:prstClr val="black"/>
                </a:solidFill>
              </a:rPr>
              <a:t>Otros Sujetos Pasivos;     </a:t>
            </a:r>
            <a:r>
              <a:rPr lang="es-ES_tradnl" sz="1400" b="1" dirty="0" smtClean="0">
                <a:solidFill>
                  <a:prstClr val="black"/>
                </a:solidFill>
              </a:rPr>
              <a:t>O.A.: </a:t>
            </a:r>
            <a:r>
              <a:rPr lang="es-ES_tradnl" sz="1400" dirty="0" smtClean="0">
                <a:solidFill>
                  <a:prstClr val="black"/>
                </a:solidFill>
              </a:rPr>
              <a:t>Otros Asistentes. </a:t>
            </a:r>
            <a:r>
              <a:rPr lang="es-ES_tradnl" sz="1400" b="1" dirty="0" smtClean="0">
                <a:solidFill>
                  <a:prstClr val="black"/>
                </a:solidFill>
              </a:rPr>
              <a:t>E</a:t>
            </a:r>
            <a:r>
              <a:rPr lang="es-ES_tradnl" sz="1400" dirty="0" smtClean="0">
                <a:solidFill>
                  <a:prstClr val="black"/>
                </a:solidFill>
              </a:rPr>
              <a:t>: Encomendado </a:t>
            </a:r>
          </a:p>
        </p:txBody>
      </p:sp>
      <p:cxnSp>
        <p:nvCxnSpPr>
          <p:cNvPr id="39" name="32 Conector recto de flecha"/>
          <p:cNvCxnSpPr>
            <a:stCxn id="2" idx="5"/>
            <a:endCxn id="42" idx="0"/>
          </p:cNvCxnSpPr>
          <p:nvPr/>
        </p:nvCxnSpPr>
        <p:spPr>
          <a:xfrm>
            <a:off x="4320036" y="3556301"/>
            <a:ext cx="716148" cy="147852"/>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42" name="Elipse 45"/>
          <p:cNvSpPr/>
          <p:nvPr/>
        </p:nvSpPr>
        <p:spPr>
          <a:xfrm>
            <a:off x="4420247" y="3704153"/>
            <a:ext cx="1231874" cy="813341"/>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1446</a:t>
            </a:r>
          </a:p>
          <a:p>
            <a:pPr algn="ctr"/>
            <a:r>
              <a:rPr lang="es-CL" sz="1400" dirty="0" err="1" smtClean="0">
                <a:solidFill>
                  <a:prstClr val="white"/>
                </a:solidFill>
              </a:rPr>
              <a:t>Asist</a:t>
            </a:r>
            <a:r>
              <a:rPr lang="es-CL" sz="1400" dirty="0" smtClean="0">
                <a:solidFill>
                  <a:prstClr val="white"/>
                </a:solidFill>
              </a:rPr>
              <a:t>.</a:t>
            </a:r>
            <a:endParaRPr lang="es-CL" sz="1400" dirty="0">
              <a:solidFill>
                <a:prstClr val="white"/>
              </a:solidFill>
            </a:endParaRPr>
          </a:p>
        </p:txBody>
      </p:sp>
      <p:cxnSp>
        <p:nvCxnSpPr>
          <p:cNvPr id="54" name="32 Conector recto de flecha"/>
          <p:cNvCxnSpPr>
            <a:stCxn id="42" idx="2"/>
            <a:endCxn id="55" idx="6"/>
          </p:cNvCxnSpPr>
          <p:nvPr/>
        </p:nvCxnSpPr>
        <p:spPr>
          <a:xfrm flipH="1">
            <a:off x="4200991" y="4110824"/>
            <a:ext cx="219256" cy="169098"/>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55" name="Elipse 45"/>
          <p:cNvSpPr/>
          <p:nvPr/>
        </p:nvSpPr>
        <p:spPr>
          <a:xfrm>
            <a:off x="3203848" y="3906707"/>
            <a:ext cx="997143" cy="746429"/>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172</a:t>
            </a:r>
          </a:p>
          <a:p>
            <a:pPr algn="ctr"/>
            <a:r>
              <a:rPr lang="es-CL" sz="1400" dirty="0" smtClean="0">
                <a:solidFill>
                  <a:prstClr val="white"/>
                </a:solidFill>
              </a:rPr>
              <a:t>O. P.</a:t>
            </a:r>
            <a:endParaRPr lang="es-CL" sz="1400" dirty="0">
              <a:solidFill>
                <a:prstClr val="white"/>
              </a:solidFill>
            </a:endParaRPr>
          </a:p>
        </p:txBody>
      </p:sp>
      <p:sp>
        <p:nvSpPr>
          <p:cNvPr id="64" name="Elipse 45"/>
          <p:cNvSpPr/>
          <p:nvPr/>
        </p:nvSpPr>
        <p:spPr>
          <a:xfrm>
            <a:off x="3779912" y="4830699"/>
            <a:ext cx="1138905" cy="746429"/>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1264</a:t>
            </a:r>
          </a:p>
          <a:p>
            <a:pPr algn="ctr"/>
            <a:r>
              <a:rPr lang="es-CL" sz="1400" dirty="0" smtClean="0">
                <a:solidFill>
                  <a:prstClr val="white"/>
                </a:solidFill>
              </a:rPr>
              <a:t>O. A.</a:t>
            </a:r>
            <a:endParaRPr lang="es-CL" sz="1400" dirty="0">
              <a:solidFill>
                <a:prstClr val="white"/>
              </a:solidFill>
            </a:endParaRPr>
          </a:p>
        </p:txBody>
      </p:sp>
      <p:cxnSp>
        <p:nvCxnSpPr>
          <p:cNvPr id="68" name="32 Conector recto de flecha"/>
          <p:cNvCxnSpPr>
            <a:stCxn id="42" idx="3"/>
            <a:endCxn id="64" idx="0"/>
          </p:cNvCxnSpPr>
          <p:nvPr/>
        </p:nvCxnSpPr>
        <p:spPr>
          <a:xfrm flipH="1">
            <a:off x="4349365" y="4398383"/>
            <a:ext cx="251286" cy="432316"/>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43" name="6 CuadroTexto"/>
          <p:cNvSpPr txBox="1"/>
          <p:nvPr/>
        </p:nvSpPr>
        <p:spPr>
          <a:xfrm>
            <a:off x="251520" y="241484"/>
            <a:ext cx="8424936" cy="523220"/>
          </a:xfrm>
          <a:prstGeom prst="rect">
            <a:avLst/>
          </a:prstGeom>
          <a:noFill/>
        </p:spPr>
        <p:txBody>
          <a:bodyPr wrap="square" rtlCol="0">
            <a:spAutoFit/>
          </a:bodyPr>
          <a:lstStyle/>
          <a:p>
            <a:r>
              <a:rPr lang="es-ES" sz="2800" b="1" spc="-150" dirty="0" smtClean="0">
                <a:solidFill>
                  <a:srgbClr val="0070C0"/>
                </a:solidFill>
                <a:latin typeface="Minion Pro" pitchFamily="18" charset="0"/>
              </a:rPr>
              <a:t>Registros de Agenda Pública – Vista acumulada</a:t>
            </a:r>
            <a:endParaRPr lang="es-CL" sz="2800" b="1" spc="-150" dirty="0">
              <a:solidFill>
                <a:srgbClr val="0070C0"/>
              </a:solidFill>
              <a:latin typeface="Minion Pro" pitchFamily="18" charset="0"/>
            </a:endParaRPr>
          </a:p>
        </p:txBody>
      </p:sp>
      <p:sp>
        <p:nvSpPr>
          <p:cNvPr id="45" name="44 Elipse"/>
          <p:cNvSpPr/>
          <p:nvPr/>
        </p:nvSpPr>
        <p:spPr>
          <a:xfrm>
            <a:off x="5004048" y="4964504"/>
            <a:ext cx="997143" cy="746429"/>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s-C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s-CL" sz="2400" b="1" dirty="0" smtClean="0">
                <a:solidFill>
                  <a:prstClr val="white"/>
                </a:solidFill>
              </a:rPr>
              <a:t>13</a:t>
            </a:r>
          </a:p>
          <a:p>
            <a:pPr algn="ctr"/>
            <a:r>
              <a:rPr lang="es-CL" sz="1400" dirty="0">
                <a:solidFill>
                  <a:prstClr val="white"/>
                </a:solidFill>
              </a:rPr>
              <a:t>E</a:t>
            </a:r>
          </a:p>
        </p:txBody>
      </p:sp>
      <p:cxnSp>
        <p:nvCxnSpPr>
          <p:cNvPr id="56" name="32 Conector recto de flecha"/>
          <p:cNvCxnSpPr>
            <a:stCxn id="42" idx="4"/>
            <a:endCxn id="45" idx="0"/>
          </p:cNvCxnSpPr>
          <p:nvPr/>
        </p:nvCxnSpPr>
        <p:spPr>
          <a:xfrm>
            <a:off x="5036184" y="4517494"/>
            <a:ext cx="466436" cy="447010"/>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8226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500"/>
                                        <p:tgtEl>
                                          <p:spTgt spid="2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fade">
                                      <p:cBhvr>
                                        <p:cTn id="47" dur="500"/>
                                        <p:tgtEl>
                                          <p:spTgt spid="3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500"/>
                                        <p:tgtEl>
                                          <p:spTgt spid="46"/>
                                        </p:tgtEl>
                                      </p:cBhvr>
                                    </p:animEffect>
                                  </p:childTnLst>
                                </p:cTn>
                              </p:par>
                              <p:par>
                                <p:cTn id="51" presetID="10" presetClass="entr" presetSubtype="0" fill="hold" nodeType="with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fade">
                                      <p:cBhvr>
                                        <p:cTn id="53" dur="500"/>
                                        <p:tgtEl>
                                          <p:spTgt spid="41"/>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500"/>
                                        <p:tgtEl>
                                          <p:spTgt spid="44"/>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500"/>
                                        <p:tgtEl>
                                          <p:spTgt spid="2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fade">
                                      <p:cBhvr>
                                        <p:cTn id="64" dur="500"/>
                                        <p:tgtEl>
                                          <p:spTgt spid="36"/>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500"/>
                                        <p:tgtEl>
                                          <p:spTgt spid="40"/>
                                        </p:tgtEl>
                                      </p:cBhvr>
                                    </p:animEffect>
                                  </p:childTnLst>
                                </p:cTn>
                              </p:par>
                              <p:par>
                                <p:cTn id="70" presetID="10" presetClass="entr" presetSubtype="0" fill="hold" nodeType="withEffect">
                                  <p:stCondLst>
                                    <p:cond delay="0"/>
                                  </p:stCondLst>
                                  <p:childTnLst>
                                    <p:set>
                                      <p:cBhvr>
                                        <p:cTn id="71" dur="1" fill="hold">
                                          <p:stCondLst>
                                            <p:cond delay="0"/>
                                          </p:stCondLst>
                                        </p:cTn>
                                        <p:tgtEl>
                                          <p:spTgt spid="51"/>
                                        </p:tgtEl>
                                        <p:attrNameLst>
                                          <p:attrName>style.visibility</p:attrName>
                                        </p:attrNameLst>
                                      </p:cBhvr>
                                      <p:to>
                                        <p:strVal val="visible"/>
                                      </p:to>
                                    </p:set>
                                    <p:animEffect transition="in" filter="fade">
                                      <p:cBhvr>
                                        <p:cTn id="72" dur="500"/>
                                        <p:tgtEl>
                                          <p:spTgt spid="5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fade">
                                      <p:cBhvr>
                                        <p:cTn id="75" dur="500"/>
                                        <p:tgtEl>
                                          <p:spTgt spid="52"/>
                                        </p:tgtEl>
                                      </p:cBhvr>
                                    </p:animEffect>
                                  </p:childTnLst>
                                </p:cTn>
                              </p:par>
                              <p:par>
                                <p:cTn id="76" presetID="10" presetClass="entr" presetSubtype="0" fill="hold" nodeType="with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fade">
                                      <p:cBhvr>
                                        <p:cTn id="78" dur="500"/>
                                        <p:tgtEl>
                                          <p:spTgt spid="53"/>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fade">
                                      <p:cBhvr>
                                        <p:cTn id="83" dur="500"/>
                                        <p:tgtEl>
                                          <p:spTgt spid="39"/>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500"/>
                                        <p:tgtEl>
                                          <p:spTgt spid="42"/>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nodeType="click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500"/>
                                        <p:tgtEl>
                                          <p:spTgt spid="54"/>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55"/>
                                        </p:tgtEl>
                                        <p:attrNameLst>
                                          <p:attrName>style.visibility</p:attrName>
                                        </p:attrNameLst>
                                      </p:cBhvr>
                                      <p:to>
                                        <p:strVal val="visible"/>
                                      </p:to>
                                    </p:set>
                                    <p:animEffect transition="in" filter="fade">
                                      <p:cBhvr>
                                        <p:cTn id="94" dur="500"/>
                                        <p:tgtEl>
                                          <p:spTgt spid="55"/>
                                        </p:tgtEl>
                                      </p:cBhvr>
                                    </p:animEffect>
                                  </p:childTnLst>
                                </p:cTn>
                              </p:par>
                            </p:childTnLst>
                          </p:cTn>
                        </p:par>
                      </p:childTnLst>
                    </p:cTn>
                  </p:par>
                  <p:par>
                    <p:cTn id="95" fill="hold">
                      <p:stCondLst>
                        <p:cond delay="indefinite"/>
                      </p:stCondLst>
                      <p:childTnLst>
                        <p:par>
                          <p:cTn id="96" fill="hold">
                            <p:stCondLst>
                              <p:cond delay="0"/>
                            </p:stCondLst>
                            <p:childTnLst>
                              <p:par>
                                <p:cTn id="97" presetID="10" presetClass="entr" presetSubtype="0" fill="hold" nodeType="clickEffect">
                                  <p:stCondLst>
                                    <p:cond delay="0"/>
                                  </p:stCondLst>
                                  <p:childTnLst>
                                    <p:set>
                                      <p:cBhvr>
                                        <p:cTn id="98" dur="1" fill="hold">
                                          <p:stCondLst>
                                            <p:cond delay="0"/>
                                          </p:stCondLst>
                                        </p:cTn>
                                        <p:tgtEl>
                                          <p:spTgt spid="68"/>
                                        </p:tgtEl>
                                        <p:attrNameLst>
                                          <p:attrName>style.visibility</p:attrName>
                                        </p:attrNameLst>
                                      </p:cBhvr>
                                      <p:to>
                                        <p:strVal val="visible"/>
                                      </p:to>
                                    </p:set>
                                    <p:animEffect transition="in" filter="fade">
                                      <p:cBhvr>
                                        <p:cTn id="99" dur="500"/>
                                        <p:tgtEl>
                                          <p:spTgt spid="68"/>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fade">
                                      <p:cBhvr>
                                        <p:cTn id="102" dur="500"/>
                                        <p:tgtEl>
                                          <p:spTgt spid="64"/>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1"/>
                                        </p:tgtEl>
                                        <p:attrNameLst>
                                          <p:attrName>style.visibility</p:attrName>
                                        </p:attrNameLst>
                                      </p:cBhvr>
                                      <p:to>
                                        <p:strVal val="visible"/>
                                      </p:to>
                                    </p:set>
                                    <p:animEffect transition="in" filter="fade">
                                      <p:cBhvr>
                                        <p:cTn id="107" dur="500"/>
                                        <p:tgtEl>
                                          <p:spTgt spid="31"/>
                                        </p:tgtEl>
                                      </p:cBhvr>
                                    </p:animEffect>
                                  </p:childTnLst>
                                </p:cTn>
                              </p:par>
                              <p:par>
                                <p:cTn id="108" presetID="10" presetClass="entr" presetSubtype="0" fill="hold" nodeType="withEffect">
                                  <p:stCondLst>
                                    <p:cond delay="0"/>
                                  </p:stCondLst>
                                  <p:childTnLst>
                                    <p:set>
                                      <p:cBhvr>
                                        <p:cTn id="109" dur="1" fill="hold">
                                          <p:stCondLst>
                                            <p:cond delay="0"/>
                                          </p:stCondLst>
                                        </p:cTn>
                                        <p:tgtEl>
                                          <p:spTgt spid="32"/>
                                        </p:tgtEl>
                                        <p:attrNameLst>
                                          <p:attrName>style.visibility</p:attrName>
                                        </p:attrNameLst>
                                      </p:cBhvr>
                                      <p:to>
                                        <p:strVal val="visible"/>
                                      </p:to>
                                    </p:set>
                                    <p:animEffect transition="in" filter="fade">
                                      <p:cBhvr>
                                        <p:cTn id="110" dur="500"/>
                                        <p:tgtEl>
                                          <p:spTgt spid="32"/>
                                        </p:tgtEl>
                                      </p:cBhvr>
                                    </p:animEffect>
                                  </p:childTnLst>
                                </p:cTn>
                              </p:par>
                              <p:par>
                                <p:cTn id="111" presetID="10" presetClass="entr" presetSubtype="0" fill="hold" nodeType="withEffect">
                                  <p:stCondLst>
                                    <p:cond delay="0"/>
                                  </p:stCondLst>
                                  <p:childTnLst>
                                    <p:set>
                                      <p:cBhvr>
                                        <p:cTn id="112" dur="1" fill="hold">
                                          <p:stCondLst>
                                            <p:cond delay="0"/>
                                          </p:stCondLst>
                                        </p:cTn>
                                        <p:tgtEl>
                                          <p:spTgt spid="34"/>
                                        </p:tgtEl>
                                        <p:attrNameLst>
                                          <p:attrName>style.visibility</p:attrName>
                                        </p:attrNameLst>
                                      </p:cBhvr>
                                      <p:to>
                                        <p:strVal val="visible"/>
                                      </p:to>
                                    </p:set>
                                    <p:animEffect transition="in" filter="fade">
                                      <p:cBhvr>
                                        <p:cTn id="113" dur="500"/>
                                        <p:tgtEl>
                                          <p:spTgt spid="34"/>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33"/>
                                        </p:tgtEl>
                                        <p:attrNameLst>
                                          <p:attrName>style.visibility</p:attrName>
                                        </p:attrNameLst>
                                      </p:cBhvr>
                                      <p:to>
                                        <p:strVal val="visible"/>
                                      </p:to>
                                    </p:set>
                                    <p:animEffect transition="in" filter="fade">
                                      <p:cBhvr>
                                        <p:cTn id="116" dur="500"/>
                                        <p:tgtEl>
                                          <p:spTgt spid="33"/>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grpId="0" nodeType="clickEffect">
                                  <p:stCondLst>
                                    <p:cond delay="0"/>
                                  </p:stCondLst>
                                  <p:childTnLst>
                                    <p:set>
                                      <p:cBhvr>
                                        <p:cTn id="120" dur="1" fill="hold">
                                          <p:stCondLst>
                                            <p:cond delay="0"/>
                                          </p:stCondLst>
                                        </p:cTn>
                                        <p:tgtEl>
                                          <p:spTgt spid="8"/>
                                        </p:tgtEl>
                                        <p:attrNameLst>
                                          <p:attrName>style.visibility</p:attrName>
                                        </p:attrNameLst>
                                      </p:cBhvr>
                                      <p:to>
                                        <p:strVal val="visible"/>
                                      </p:to>
                                    </p:set>
                                    <p:animEffect transition="in" filter="fade">
                                      <p:cBhvr>
                                        <p:cTn id="121" dur="500"/>
                                        <p:tgtEl>
                                          <p:spTgt spid="8"/>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nodeType="click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fade">
                                      <p:cBhvr>
                                        <p:cTn id="126" dur="500"/>
                                        <p:tgtEl>
                                          <p:spTgt spid="48"/>
                                        </p:tgtEl>
                                      </p:cBhvr>
                                    </p:animEffect>
                                  </p:childTnLst>
                                </p:cTn>
                              </p:par>
                              <p:par>
                                <p:cTn id="127" presetID="10" presetClass="entr" presetSubtype="0" fill="hold" grpId="0" nodeType="withEffect">
                                  <p:stCondLst>
                                    <p:cond delay="0"/>
                                  </p:stCondLst>
                                  <p:childTnLst>
                                    <p:set>
                                      <p:cBhvr>
                                        <p:cTn id="128" dur="1" fill="hold">
                                          <p:stCondLst>
                                            <p:cond delay="0"/>
                                          </p:stCondLst>
                                        </p:cTn>
                                        <p:tgtEl>
                                          <p:spTgt spid="47"/>
                                        </p:tgtEl>
                                        <p:attrNameLst>
                                          <p:attrName>style.visibility</p:attrName>
                                        </p:attrNameLst>
                                      </p:cBhvr>
                                      <p:to>
                                        <p:strVal val="visible"/>
                                      </p:to>
                                    </p:set>
                                    <p:animEffect transition="in" filter="fade">
                                      <p:cBhvr>
                                        <p:cTn id="129" dur="500"/>
                                        <p:tgtEl>
                                          <p:spTgt spid="47"/>
                                        </p:tgtEl>
                                      </p:cBhvr>
                                    </p:animEffect>
                                  </p:childTnLst>
                                </p:cTn>
                              </p:par>
                              <p:par>
                                <p:cTn id="130" presetID="10" presetClass="entr" presetSubtype="0" fill="hold" nodeType="withEffect">
                                  <p:stCondLst>
                                    <p:cond delay="0"/>
                                  </p:stCondLst>
                                  <p:childTnLst>
                                    <p:set>
                                      <p:cBhvr>
                                        <p:cTn id="131" dur="1" fill="hold">
                                          <p:stCondLst>
                                            <p:cond delay="0"/>
                                          </p:stCondLst>
                                        </p:cTn>
                                        <p:tgtEl>
                                          <p:spTgt spid="50"/>
                                        </p:tgtEl>
                                        <p:attrNameLst>
                                          <p:attrName>style.visibility</p:attrName>
                                        </p:attrNameLst>
                                      </p:cBhvr>
                                      <p:to>
                                        <p:strVal val="visible"/>
                                      </p:to>
                                    </p:set>
                                    <p:animEffect transition="in" filter="fade">
                                      <p:cBhvr>
                                        <p:cTn id="132" dur="500"/>
                                        <p:tgtEl>
                                          <p:spTgt spid="50"/>
                                        </p:tgtEl>
                                      </p:cBhvr>
                                    </p:animEffect>
                                  </p:childTnLst>
                                </p:cTn>
                              </p:par>
                              <p:par>
                                <p:cTn id="133" presetID="10" presetClass="entr" presetSubtype="0" fill="hold" grpId="0" nodeType="withEffect">
                                  <p:stCondLst>
                                    <p:cond delay="0"/>
                                  </p:stCondLst>
                                  <p:childTnLst>
                                    <p:set>
                                      <p:cBhvr>
                                        <p:cTn id="134" dur="1" fill="hold">
                                          <p:stCondLst>
                                            <p:cond delay="0"/>
                                          </p:stCondLst>
                                        </p:cTn>
                                        <p:tgtEl>
                                          <p:spTgt spid="49"/>
                                        </p:tgtEl>
                                        <p:attrNameLst>
                                          <p:attrName>style.visibility</p:attrName>
                                        </p:attrNameLst>
                                      </p:cBhvr>
                                      <p:to>
                                        <p:strVal val="visible"/>
                                      </p:to>
                                    </p:set>
                                    <p:animEffect transition="in" filter="fade">
                                      <p:cBhvr>
                                        <p:cTn id="135"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4" grpId="0" animBg="1"/>
      <p:bldP spid="22" grpId="0" animBg="1"/>
      <p:bldP spid="27" grpId="0" animBg="1"/>
      <p:bldP spid="31" grpId="0" animBg="1"/>
      <p:bldP spid="33" grpId="0" animBg="1"/>
      <p:bldP spid="36" grpId="0" animBg="1"/>
      <p:bldP spid="44" grpId="0" animBg="1"/>
      <p:bldP spid="46" grpId="0" animBg="1"/>
      <p:bldP spid="47" grpId="0" animBg="1"/>
      <p:bldP spid="49" grpId="0" animBg="1"/>
      <p:bldP spid="40" grpId="0" animBg="1"/>
      <p:bldP spid="52" grpId="0" animBg="1"/>
      <p:bldP spid="42" grpId="0" animBg="1"/>
      <p:bldP spid="55" grpId="0" animBg="1"/>
      <p:bldP spid="6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6" name="5 CuadroTexto"/>
          <p:cNvSpPr txBox="1"/>
          <p:nvPr/>
        </p:nvSpPr>
        <p:spPr>
          <a:xfrm>
            <a:off x="214282" y="6539235"/>
            <a:ext cx="8929718" cy="461665"/>
          </a:xfrm>
          <a:prstGeom prst="rect">
            <a:avLst/>
          </a:prstGeom>
          <a:noFill/>
        </p:spPr>
        <p:txBody>
          <a:bodyPr wrap="square" rtlCol="0">
            <a:spAutoFit/>
          </a:bodyPr>
          <a:lstStyle/>
          <a:p>
            <a:r>
              <a:rPr lang="es-ES" sz="800" b="1" dirty="0" smtClean="0">
                <a:solidFill>
                  <a:prstClr val="black">
                    <a:lumMod val="50000"/>
                    <a:lumOff val="50000"/>
                  </a:prstClr>
                </a:solidFill>
                <a:latin typeface="Century Gothic" pitchFamily="34" charset="0"/>
              </a:rPr>
              <a:t>2015 		                               www.consejotransparencia.cl</a:t>
            </a:r>
          </a:p>
          <a:p>
            <a:endParaRPr lang="es-CL" sz="800" dirty="0" smtClean="0">
              <a:solidFill>
                <a:prstClr val="black"/>
              </a:solidFill>
            </a:endParaRPr>
          </a:p>
          <a:p>
            <a:endParaRPr lang="es-CL" sz="800" dirty="0">
              <a:solidFill>
                <a:prstClr val="black"/>
              </a:solidFill>
            </a:endParaRPr>
          </a:p>
        </p:txBody>
      </p:sp>
      <p:sp>
        <p:nvSpPr>
          <p:cNvPr id="119" name="118 CuadroTexto"/>
          <p:cNvSpPr txBox="1"/>
          <p:nvPr/>
        </p:nvSpPr>
        <p:spPr>
          <a:xfrm>
            <a:off x="539552" y="755412"/>
            <a:ext cx="7416824" cy="369332"/>
          </a:xfrm>
          <a:prstGeom prst="rect">
            <a:avLst/>
          </a:prstGeom>
          <a:noFill/>
        </p:spPr>
        <p:txBody>
          <a:bodyPr wrap="square" rtlCol="0">
            <a:spAutoFit/>
          </a:bodyPr>
          <a:lstStyle/>
          <a:p>
            <a:pPr algn="just"/>
            <a:r>
              <a:rPr lang="es-ES_tradnl" dirty="0" smtClean="0">
                <a:solidFill>
                  <a:prstClr val="black"/>
                </a:solidFill>
              </a:rPr>
              <a:t>Entre el 01 de </a:t>
            </a:r>
            <a:r>
              <a:rPr lang="es-ES_tradnl" dirty="0">
                <a:solidFill>
                  <a:prstClr val="black"/>
                </a:solidFill>
              </a:rPr>
              <a:t>J</a:t>
            </a:r>
            <a:r>
              <a:rPr lang="es-ES_tradnl" dirty="0" smtClean="0">
                <a:solidFill>
                  <a:prstClr val="black"/>
                </a:solidFill>
              </a:rPr>
              <a:t>unio de 2015 y 30 de Junio de 2015: </a:t>
            </a:r>
          </a:p>
        </p:txBody>
      </p:sp>
      <p:sp>
        <p:nvSpPr>
          <p:cNvPr id="2" name="Elipse 1"/>
          <p:cNvSpPr/>
          <p:nvPr/>
        </p:nvSpPr>
        <p:spPr>
          <a:xfrm>
            <a:off x="3021452" y="2132856"/>
            <a:ext cx="1982596" cy="1589238"/>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prstClr val="white"/>
                </a:solidFill>
              </a:rPr>
              <a:t>1.611</a:t>
            </a:r>
          </a:p>
          <a:p>
            <a:pPr algn="ctr"/>
            <a:r>
              <a:rPr lang="es-CL" dirty="0" smtClean="0">
                <a:solidFill>
                  <a:prstClr val="white"/>
                </a:solidFill>
              </a:rPr>
              <a:t>Audiencias</a:t>
            </a:r>
            <a:endParaRPr lang="es-CL" dirty="0">
              <a:solidFill>
                <a:prstClr val="white"/>
              </a:solidFill>
            </a:endParaRPr>
          </a:p>
        </p:txBody>
      </p:sp>
      <p:sp>
        <p:nvSpPr>
          <p:cNvPr id="8" name="Elipse 7"/>
          <p:cNvSpPr/>
          <p:nvPr/>
        </p:nvSpPr>
        <p:spPr>
          <a:xfrm>
            <a:off x="7236296" y="3501008"/>
            <a:ext cx="1728192" cy="1500526"/>
          </a:xfrm>
          <a:prstGeom prst="ellipse">
            <a:avLst/>
          </a:prstGeom>
          <a:solidFill>
            <a:srgbClr val="00AA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4000" b="1" dirty="0" smtClean="0">
                <a:solidFill>
                  <a:prstClr val="white"/>
                </a:solidFill>
              </a:rPr>
              <a:t>340</a:t>
            </a:r>
            <a:endParaRPr lang="es-CL" b="1" dirty="0" smtClean="0">
              <a:solidFill>
                <a:prstClr val="white"/>
              </a:solidFill>
            </a:endParaRPr>
          </a:p>
          <a:p>
            <a:pPr algn="ctr"/>
            <a:r>
              <a:rPr lang="es-CL" dirty="0" smtClean="0">
                <a:solidFill>
                  <a:prstClr val="white"/>
                </a:solidFill>
              </a:rPr>
              <a:t>Donativos</a:t>
            </a:r>
            <a:endParaRPr lang="es-CL" dirty="0">
              <a:solidFill>
                <a:prstClr val="white"/>
              </a:solidFill>
            </a:endParaRPr>
          </a:p>
        </p:txBody>
      </p:sp>
      <p:sp>
        <p:nvSpPr>
          <p:cNvPr id="9" name="Elipse 8"/>
          <p:cNvSpPr/>
          <p:nvPr/>
        </p:nvSpPr>
        <p:spPr>
          <a:xfrm>
            <a:off x="539553" y="1556792"/>
            <a:ext cx="1795686" cy="1492194"/>
          </a:xfrm>
          <a:prstGeom prst="ellipse">
            <a:avLst/>
          </a:prstGeom>
          <a:solidFill>
            <a:srgbClr val="6387C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prstClr val="white"/>
                </a:solidFill>
              </a:rPr>
              <a:t>3263</a:t>
            </a:r>
            <a:endParaRPr lang="es-CL" b="1" dirty="0">
              <a:solidFill>
                <a:prstClr val="white"/>
              </a:solidFill>
            </a:endParaRPr>
          </a:p>
          <a:p>
            <a:pPr algn="ctr"/>
            <a:r>
              <a:rPr lang="es-CL" dirty="0" smtClean="0">
                <a:solidFill>
                  <a:prstClr val="white"/>
                </a:solidFill>
              </a:rPr>
              <a:t>Viajes</a:t>
            </a:r>
            <a:endParaRPr lang="es-CL" dirty="0">
              <a:solidFill>
                <a:prstClr val="white"/>
              </a:solidFill>
            </a:endParaRPr>
          </a:p>
        </p:txBody>
      </p:sp>
      <p:sp>
        <p:nvSpPr>
          <p:cNvPr id="10" name="Elipse 9"/>
          <p:cNvSpPr/>
          <p:nvPr/>
        </p:nvSpPr>
        <p:spPr>
          <a:xfrm>
            <a:off x="2411760" y="1124744"/>
            <a:ext cx="2238289" cy="859073"/>
          </a:xfrm>
          <a:prstGeom prst="ellipse">
            <a:avLst/>
          </a:prstGeom>
          <a:solidFill>
            <a:srgbClr val="6387C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smtClean="0">
                <a:solidFill>
                  <a:prstClr val="white"/>
                </a:solidFill>
              </a:rPr>
              <a:t>$ 369.464.215</a:t>
            </a:r>
            <a:endParaRPr lang="es-CL" b="1" dirty="0">
              <a:solidFill>
                <a:prstClr val="white"/>
              </a:solidFill>
            </a:endParaRPr>
          </a:p>
        </p:txBody>
      </p:sp>
      <p:cxnSp>
        <p:nvCxnSpPr>
          <p:cNvPr id="11" name="32 Conector recto de flecha"/>
          <p:cNvCxnSpPr>
            <a:stCxn id="9" idx="7"/>
            <a:endCxn id="10" idx="2"/>
          </p:cNvCxnSpPr>
          <p:nvPr/>
        </p:nvCxnSpPr>
        <p:spPr>
          <a:xfrm flipV="1">
            <a:off x="2072267" y="1554281"/>
            <a:ext cx="339493" cy="221038"/>
          </a:xfrm>
          <a:prstGeom prst="straightConnector1">
            <a:avLst/>
          </a:prstGeom>
          <a:ln w="38100">
            <a:solidFill>
              <a:srgbClr val="6387C5"/>
            </a:solidFill>
            <a:tailEnd type="arrow"/>
          </a:ln>
        </p:spPr>
        <p:style>
          <a:lnRef idx="1">
            <a:schemeClr val="accent1"/>
          </a:lnRef>
          <a:fillRef idx="0">
            <a:schemeClr val="accent1"/>
          </a:fillRef>
          <a:effectRef idx="0">
            <a:schemeClr val="accent1"/>
          </a:effectRef>
          <a:fontRef idx="minor">
            <a:schemeClr val="tx1"/>
          </a:fontRef>
        </p:style>
      </p:cxnSp>
      <p:sp>
        <p:nvSpPr>
          <p:cNvPr id="14" name="Elipse 13"/>
          <p:cNvSpPr/>
          <p:nvPr/>
        </p:nvSpPr>
        <p:spPr>
          <a:xfrm>
            <a:off x="214282" y="3290007"/>
            <a:ext cx="1045350" cy="859073"/>
          </a:xfrm>
          <a:prstGeom prst="ellipse">
            <a:avLst/>
          </a:prstGeom>
          <a:solidFill>
            <a:srgbClr val="6387C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878</a:t>
            </a:r>
            <a:endParaRPr lang="es-CL" sz="1400" b="1" dirty="0" smtClean="0">
              <a:solidFill>
                <a:prstClr val="white"/>
              </a:solidFill>
            </a:endParaRPr>
          </a:p>
          <a:p>
            <a:pPr algn="ctr"/>
            <a:r>
              <a:rPr lang="es-CL" sz="1400" dirty="0" smtClean="0">
                <a:solidFill>
                  <a:prstClr val="white"/>
                </a:solidFill>
              </a:rPr>
              <a:t>Pasivos</a:t>
            </a:r>
            <a:endParaRPr lang="es-CL" sz="1400" dirty="0">
              <a:solidFill>
                <a:prstClr val="white"/>
              </a:solidFill>
            </a:endParaRPr>
          </a:p>
        </p:txBody>
      </p:sp>
      <p:cxnSp>
        <p:nvCxnSpPr>
          <p:cNvPr id="15" name="32 Conector recto de flecha"/>
          <p:cNvCxnSpPr>
            <a:stCxn id="9" idx="3"/>
            <a:endCxn id="14" idx="0"/>
          </p:cNvCxnSpPr>
          <p:nvPr/>
        </p:nvCxnSpPr>
        <p:spPr>
          <a:xfrm flipH="1">
            <a:off x="736957" y="2830459"/>
            <a:ext cx="65568" cy="459548"/>
          </a:xfrm>
          <a:prstGeom prst="straightConnector1">
            <a:avLst/>
          </a:prstGeom>
          <a:ln w="38100">
            <a:solidFill>
              <a:srgbClr val="6387C5"/>
            </a:solidFill>
            <a:tailEnd type="arrow"/>
          </a:ln>
        </p:spPr>
        <p:style>
          <a:lnRef idx="1">
            <a:schemeClr val="accent1"/>
          </a:lnRef>
          <a:fillRef idx="0">
            <a:schemeClr val="accent1"/>
          </a:fillRef>
          <a:effectRef idx="0">
            <a:schemeClr val="accent1"/>
          </a:effectRef>
          <a:fontRef idx="minor">
            <a:schemeClr val="tx1"/>
          </a:fontRef>
        </p:style>
      </p:cxnSp>
      <p:sp>
        <p:nvSpPr>
          <p:cNvPr id="22" name="Elipse 21"/>
          <p:cNvSpPr/>
          <p:nvPr/>
        </p:nvSpPr>
        <p:spPr>
          <a:xfrm>
            <a:off x="5091978" y="1720244"/>
            <a:ext cx="1300953" cy="976188"/>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2442</a:t>
            </a:r>
            <a:endParaRPr lang="es-CL" sz="1400" b="1" dirty="0" smtClean="0">
              <a:solidFill>
                <a:prstClr val="white"/>
              </a:solidFill>
            </a:endParaRPr>
          </a:p>
          <a:p>
            <a:pPr algn="ctr"/>
            <a:r>
              <a:rPr lang="es-CL" sz="1400" dirty="0" smtClean="0">
                <a:solidFill>
                  <a:prstClr val="white"/>
                </a:solidFill>
              </a:rPr>
              <a:t>L y G</a:t>
            </a:r>
            <a:endParaRPr lang="es-CL" sz="1400" dirty="0">
              <a:solidFill>
                <a:prstClr val="white"/>
              </a:solidFill>
            </a:endParaRPr>
          </a:p>
        </p:txBody>
      </p:sp>
      <p:cxnSp>
        <p:nvCxnSpPr>
          <p:cNvPr id="23" name="32 Conector recto de flecha"/>
          <p:cNvCxnSpPr>
            <a:stCxn id="2" idx="7"/>
            <a:endCxn id="22" idx="2"/>
          </p:cNvCxnSpPr>
          <p:nvPr/>
        </p:nvCxnSpPr>
        <p:spPr>
          <a:xfrm flipV="1">
            <a:off x="4713704" y="2208338"/>
            <a:ext cx="378274" cy="157257"/>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cxnSp>
        <p:nvCxnSpPr>
          <p:cNvPr id="25" name="32 Conector recto de flecha"/>
          <p:cNvCxnSpPr>
            <a:stCxn id="22" idx="7"/>
          </p:cNvCxnSpPr>
          <p:nvPr/>
        </p:nvCxnSpPr>
        <p:spPr>
          <a:xfrm flipV="1">
            <a:off x="6202411" y="1372816"/>
            <a:ext cx="117590" cy="490387"/>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27" name="Elipse 26"/>
          <p:cNvSpPr/>
          <p:nvPr/>
        </p:nvSpPr>
        <p:spPr>
          <a:xfrm>
            <a:off x="23664" y="4516654"/>
            <a:ext cx="1665150" cy="859073"/>
          </a:xfrm>
          <a:prstGeom prst="ellipse">
            <a:avLst/>
          </a:prstGeom>
          <a:solidFill>
            <a:srgbClr val="6387C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172</a:t>
            </a:r>
            <a:endParaRPr lang="es-CL" sz="1400" b="1" dirty="0">
              <a:solidFill>
                <a:prstClr val="white"/>
              </a:solidFill>
            </a:endParaRPr>
          </a:p>
          <a:p>
            <a:pPr algn="ctr"/>
            <a:r>
              <a:rPr lang="es-CL" sz="1400" dirty="0" smtClean="0">
                <a:solidFill>
                  <a:prstClr val="white"/>
                </a:solidFill>
              </a:rPr>
              <a:t>Instituciones</a:t>
            </a:r>
            <a:endParaRPr lang="es-CL" sz="1400" dirty="0">
              <a:solidFill>
                <a:prstClr val="white"/>
              </a:solidFill>
            </a:endParaRPr>
          </a:p>
        </p:txBody>
      </p:sp>
      <p:cxnSp>
        <p:nvCxnSpPr>
          <p:cNvPr id="28" name="32 Conector recto de flecha"/>
          <p:cNvCxnSpPr>
            <a:stCxn id="14" idx="4"/>
            <a:endCxn id="27" idx="0"/>
          </p:cNvCxnSpPr>
          <p:nvPr/>
        </p:nvCxnSpPr>
        <p:spPr>
          <a:xfrm>
            <a:off x="736957" y="4149080"/>
            <a:ext cx="119282" cy="367574"/>
          </a:xfrm>
          <a:prstGeom prst="straightConnector1">
            <a:avLst/>
          </a:prstGeom>
          <a:ln w="38100">
            <a:solidFill>
              <a:srgbClr val="6387C5"/>
            </a:solidFill>
            <a:tailEnd type="arrow"/>
          </a:ln>
        </p:spPr>
        <p:style>
          <a:lnRef idx="1">
            <a:schemeClr val="accent1"/>
          </a:lnRef>
          <a:fillRef idx="0">
            <a:schemeClr val="accent1"/>
          </a:fillRef>
          <a:effectRef idx="0">
            <a:schemeClr val="accent1"/>
          </a:effectRef>
          <a:fontRef idx="minor">
            <a:schemeClr val="tx1"/>
          </a:fontRef>
        </p:style>
      </p:cxnSp>
      <p:sp>
        <p:nvSpPr>
          <p:cNvPr id="31" name="Elipse 30"/>
          <p:cNvSpPr/>
          <p:nvPr/>
        </p:nvSpPr>
        <p:spPr>
          <a:xfrm>
            <a:off x="2097780" y="3525310"/>
            <a:ext cx="1055232" cy="859073"/>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563</a:t>
            </a:r>
          </a:p>
          <a:p>
            <a:pPr algn="ctr"/>
            <a:r>
              <a:rPr lang="es-CL" sz="1400" dirty="0" smtClean="0">
                <a:solidFill>
                  <a:prstClr val="white"/>
                </a:solidFill>
              </a:rPr>
              <a:t>Pasivos</a:t>
            </a:r>
            <a:endParaRPr lang="es-CL" sz="1400" dirty="0">
              <a:solidFill>
                <a:prstClr val="white"/>
              </a:solidFill>
            </a:endParaRPr>
          </a:p>
        </p:txBody>
      </p:sp>
      <p:cxnSp>
        <p:nvCxnSpPr>
          <p:cNvPr id="32" name="32 Conector recto de flecha"/>
          <p:cNvCxnSpPr>
            <a:stCxn id="2" idx="3"/>
            <a:endCxn id="31" idx="0"/>
          </p:cNvCxnSpPr>
          <p:nvPr/>
        </p:nvCxnSpPr>
        <p:spPr>
          <a:xfrm flipH="1">
            <a:off x="2625396" y="3489355"/>
            <a:ext cx="686400" cy="35955"/>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33" name="Elipse 32"/>
          <p:cNvSpPr/>
          <p:nvPr/>
        </p:nvSpPr>
        <p:spPr>
          <a:xfrm>
            <a:off x="1620192" y="4974798"/>
            <a:ext cx="1583135" cy="859073"/>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153</a:t>
            </a:r>
          </a:p>
          <a:p>
            <a:pPr algn="ctr"/>
            <a:r>
              <a:rPr lang="es-CL" sz="1400" dirty="0" smtClean="0">
                <a:solidFill>
                  <a:prstClr val="white"/>
                </a:solidFill>
              </a:rPr>
              <a:t>Instituciones</a:t>
            </a:r>
            <a:endParaRPr lang="es-CL" sz="1400" dirty="0">
              <a:solidFill>
                <a:prstClr val="white"/>
              </a:solidFill>
            </a:endParaRPr>
          </a:p>
        </p:txBody>
      </p:sp>
      <p:cxnSp>
        <p:nvCxnSpPr>
          <p:cNvPr id="34" name="32 Conector recto de flecha"/>
          <p:cNvCxnSpPr>
            <a:stCxn id="31" idx="4"/>
            <a:endCxn id="33" idx="0"/>
          </p:cNvCxnSpPr>
          <p:nvPr/>
        </p:nvCxnSpPr>
        <p:spPr>
          <a:xfrm flipH="1">
            <a:off x="2411760" y="4384383"/>
            <a:ext cx="213636" cy="590415"/>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36" name="Elipse 35"/>
          <p:cNvSpPr/>
          <p:nvPr/>
        </p:nvSpPr>
        <p:spPr>
          <a:xfrm>
            <a:off x="6320001" y="882429"/>
            <a:ext cx="1276335" cy="980774"/>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1706</a:t>
            </a:r>
            <a:endParaRPr lang="es-CL" sz="1400" b="1" dirty="0" smtClean="0">
              <a:solidFill>
                <a:prstClr val="white"/>
              </a:solidFill>
            </a:endParaRPr>
          </a:p>
          <a:p>
            <a:pPr algn="ctr"/>
            <a:r>
              <a:rPr lang="es-CL" sz="1400" dirty="0" err="1" smtClean="0">
                <a:solidFill>
                  <a:prstClr val="white"/>
                </a:solidFill>
              </a:rPr>
              <a:t>Repres</a:t>
            </a:r>
            <a:r>
              <a:rPr lang="es-CL" sz="1400" dirty="0" smtClean="0">
                <a:solidFill>
                  <a:prstClr val="white"/>
                </a:solidFill>
              </a:rPr>
              <a:t>.</a:t>
            </a:r>
            <a:endParaRPr lang="es-CL" sz="1400" dirty="0">
              <a:solidFill>
                <a:prstClr val="white"/>
              </a:solidFill>
            </a:endParaRPr>
          </a:p>
        </p:txBody>
      </p:sp>
      <p:cxnSp>
        <p:nvCxnSpPr>
          <p:cNvPr id="38" name="32 Conector recto de flecha"/>
          <p:cNvCxnSpPr>
            <a:stCxn id="22" idx="5"/>
            <a:endCxn id="46" idx="0"/>
          </p:cNvCxnSpPr>
          <p:nvPr/>
        </p:nvCxnSpPr>
        <p:spPr>
          <a:xfrm flipH="1">
            <a:off x="6105322" y="2553473"/>
            <a:ext cx="97089" cy="473511"/>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cxnSp>
        <p:nvCxnSpPr>
          <p:cNvPr id="41" name="32 Conector recto de flecha"/>
          <p:cNvCxnSpPr>
            <a:stCxn id="22" idx="5"/>
            <a:endCxn id="44" idx="2"/>
          </p:cNvCxnSpPr>
          <p:nvPr/>
        </p:nvCxnSpPr>
        <p:spPr>
          <a:xfrm>
            <a:off x="6202411" y="2553473"/>
            <a:ext cx="686213" cy="500929"/>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44" name="Elipse 43"/>
          <p:cNvSpPr/>
          <p:nvPr/>
        </p:nvSpPr>
        <p:spPr>
          <a:xfrm>
            <a:off x="6888624" y="2619449"/>
            <a:ext cx="1094332" cy="869906"/>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196</a:t>
            </a:r>
            <a:endParaRPr lang="es-CL" sz="1400" b="1" dirty="0" smtClean="0">
              <a:solidFill>
                <a:prstClr val="white"/>
              </a:solidFill>
            </a:endParaRPr>
          </a:p>
          <a:p>
            <a:pPr algn="ctr"/>
            <a:r>
              <a:rPr lang="es-CL" sz="1400" dirty="0" smtClean="0">
                <a:solidFill>
                  <a:prstClr val="white"/>
                </a:solidFill>
              </a:rPr>
              <a:t>L</a:t>
            </a:r>
            <a:endParaRPr lang="es-CL" sz="1400" dirty="0">
              <a:solidFill>
                <a:prstClr val="white"/>
              </a:solidFill>
            </a:endParaRPr>
          </a:p>
        </p:txBody>
      </p:sp>
      <p:sp>
        <p:nvSpPr>
          <p:cNvPr id="46" name="Elipse 45"/>
          <p:cNvSpPr/>
          <p:nvPr/>
        </p:nvSpPr>
        <p:spPr>
          <a:xfrm>
            <a:off x="5525330" y="3026984"/>
            <a:ext cx="1159983" cy="963141"/>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2246</a:t>
            </a:r>
          </a:p>
          <a:p>
            <a:pPr algn="ctr"/>
            <a:r>
              <a:rPr lang="es-CL" sz="1400" dirty="0">
                <a:solidFill>
                  <a:prstClr val="white"/>
                </a:solidFill>
              </a:rPr>
              <a:t>G</a:t>
            </a:r>
          </a:p>
        </p:txBody>
      </p:sp>
      <p:sp>
        <p:nvSpPr>
          <p:cNvPr id="47" name="Elipse 46"/>
          <p:cNvSpPr/>
          <p:nvPr/>
        </p:nvSpPr>
        <p:spPr>
          <a:xfrm>
            <a:off x="5919420" y="4077072"/>
            <a:ext cx="1028844" cy="880845"/>
          </a:xfrm>
          <a:prstGeom prst="ellipse">
            <a:avLst/>
          </a:prstGeom>
          <a:solidFill>
            <a:srgbClr val="00AA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147</a:t>
            </a:r>
          </a:p>
          <a:p>
            <a:pPr algn="ctr"/>
            <a:r>
              <a:rPr lang="es-CL" sz="1400" dirty="0" smtClean="0">
                <a:solidFill>
                  <a:prstClr val="white"/>
                </a:solidFill>
              </a:rPr>
              <a:t>Pasivos</a:t>
            </a:r>
            <a:endParaRPr lang="es-CL" sz="1400" dirty="0">
              <a:solidFill>
                <a:prstClr val="white"/>
              </a:solidFill>
            </a:endParaRPr>
          </a:p>
        </p:txBody>
      </p:sp>
      <p:cxnSp>
        <p:nvCxnSpPr>
          <p:cNvPr id="48" name="32 Conector recto de flecha"/>
          <p:cNvCxnSpPr>
            <a:stCxn id="8" idx="2"/>
            <a:endCxn id="47" idx="6"/>
          </p:cNvCxnSpPr>
          <p:nvPr/>
        </p:nvCxnSpPr>
        <p:spPr>
          <a:xfrm flipH="1">
            <a:off x="6948264" y="4251271"/>
            <a:ext cx="288032" cy="266224"/>
          </a:xfrm>
          <a:prstGeom prst="straightConnector1">
            <a:avLst/>
          </a:prstGeom>
          <a:ln w="38100">
            <a:solidFill>
              <a:srgbClr val="00AAA5"/>
            </a:solidFill>
            <a:tailEnd type="arrow"/>
          </a:ln>
        </p:spPr>
        <p:style>
          <a:lnRef idx="1">
            <a:schemeClr val="accent1"/>
          </a:lnRef>
          <a:fillRef idx="0">
            <a:schemeClr val="accent1"/>
          </a:fillRef>
          <a:effectRef idx="0">
            <a:schemeClr val="accent1"/>
          </a:effectRef>
          <a:fontRef idx="minor">
            <a:schemeClr val="tx1"/>
          </a:fontRef>
        </p:style>
      </p:cxnSp>
      <p:sp>
        <p:nvSpPr>
          <p:cNvPr id="49" name="Elipse 48"/>
          <p:cNvSpPr/>
          <p:nvPr/>
        </p:nvSpPr>
        <p:spPr>
          <a:xfrm>
            <a:off x="6222794" y="5157192"/>
            <a:ext cx="1661574" cy="859073"/>
          </a:xfrm>
          <a:prstGeom prst="ellipse">
            <a:avLst/>
          </a:prstGeom>
          <a:solidFill>
            <a:srgbClr val="00AAA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75</a:t>
            </a:r>
            <a:endParaRPr lang="es-CL" sz="1400" b="1" dirty="0" smtClean="0">
              <a:solidFill>
                <a:prstClr val="white"/>
              </a:solidFill>
            </a:endParaRPr>
          </a:p>
          <a:p>
            <a:pPr algn="ctr"/>
            <a:r>
              <a:rPr lang="es-CL" sz="1400" dirty="0" smtClean="0">
                <a:solidFill>
                  <a:prstClr val="white"/>
                </a:solidFill>
              </a:rPr>
              <a:t>Instituciones</a:t>
            </a:r>
            <a:endParaRPr lang="es-CL" sz="1400" dirty="0">
              <a:solidFill>
                <a:prstClr val="white"/>
              </a:solidFill>
            </a:endParaRPr>
          </a:p>
        </p:txBody>
      </p:sp>
      <p:cxnSp>
        <p:nvCxnSpPr>
          <p:cNvPr id="50" name="32 Conector recto de flecha"/>
          <p:cNvCxnSpPr>
            <a:stCxn id="47" idx="4"/>
            <a:endCxn id="49" idx="0"/>
          </p:cNvCxnSpPr>
          <p:nvPr/>
        </p:nvCxnSpPr>
        <p:spPr>
          <a:xfrm>
            <a:off x="6433842" y="4957917"/>
            <a:ext cx="619739" cy="199275"/>
          </a:xfrm>
          <a:prstGeom prst="straightConnector1">
            <a:avLst/>
          </a:prstGeom>
          <a:ln w="38100">
            <a:solidFill>
              <a:srgbClr val="00AAA5"/>
            </a:solidFill>
            <a:tailEnd type="arrow"/>
          </a:ln>
        </p:spPr>
        <p:style>
          <a:lnRef idx="1">
            <a:schemeClr val="accent1"/>
          </a:lnRef>
          <a:fillRef idx="0">
            <a:schemeClr val="accent1"/>
          </a:fillRef>
          <a:effectRef idx="0">
            <a:schemeClr val="accent1"/>
          </a:effectRef>
          <a:fontRef idx="minor">
            <a:schemeClr val="tx1"/>
          </a:fontRef>
        </p:style>
      </p:cxnSp>
      <p:sp>
        <p:nvSpPr>
          <p:cNvPr id="40" name="Elipse 35"/>
          <p:cNvSpPr/>
          <p:nvPr/>
        </p:nvSpPr>
        <p:spPr>
          <a:xfrm>
            <a:off x="7865520" y="704499"/>
            <a:ext cx="1170976" cy="852293"/>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968</a:t>
            </a:r>
          </a:p>
          <a:p>
            <a:pPr algn="ctr"/>
            <a:r>
              <a:rPr lang="es-CL" sz="1400" b="1" dirty="0" smtClean="0">
                <a:solidFill>
                  <a:prstClr val="white"/>
                </a:solidFill>
              </a:rPr>
              <a:t>Per </a:t>
            </a:r>
            <a:r>
              <a:rPr lang="es-CL" sz="1400" b="1" dirty="0" err="1" smtClean="0">
                <a:solidFill>
                  <a:prstClr val="white"/>
                </a:solidFill>
              </a:rPr>
              <a:t>Nat</a:t>
            </a:r>
            <a:endParaRPr lang="es-CL" sz="1400" b="1" dirty="0">
              <a:solidFill>
                <a:prstClr val="white"/>
              </a:solidFill>
            </a:endParaRPr>
          </a:p>
        </p:txBody>
      </p:sp>
      <p:cxnSp>
        <p:nvCxnSpPr>
          <p:cNvPr id="51" name="32 Conector recto de flecha"/>
          <p:cNvCxnSpPr>
            <a:stCxn id="36" idx="6"/>
            <a:endCxn id="40" idx="2"/>
          </p:cNvCxnSpPr>
          <p:nvPr/>
        </p:nvCxnSpPr>
        <p:spPr>
          <a:xfrm flipV="1">
            <a:off x="7596336" y="1130646"/>
            <a:ext cx="269184" cy="242170"/>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52" name="Elipse 35"/>
          <p:cNvSpPr/>
          <p:nvPr/>
        </p:nvSpPr>
        <p:spPr>
          <a:xfrm>
            <a:off x="7982956" y="1753574"/>
            <a:ext cx="1053540" cy="859073"/>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738</a:t>
            </a:r>
          </a:p>
          <a:p>
            <a:pPr algn="ctr"/>
            <a:r>
              <a:rPr lang="es-CL" sz="1400" dirty="0" smtClean="0">
                <a:solidFill>
                  <a:prstClr val="white"/>
                </a:solidFill>
              </a:rPr>
              <a:t>Entidad</a:t>
            </a:r>
            <a:endParaRPr lang="es-CL" sz="2400" dirty="0">
              <a:solidFill>
                <a:prstClr val="white"/>
              </a:solidFill>
            </a:endParaRPr>
          </a:p>
        </p:txBody>
      </p:sp>
      <p:cxnSp>
        <p:nvCxnSpPr>
          <p:cNvPr id="53" name="32 Conector recto de flecha"/>
          <p:cNvCxnSpPr>
            <a:stCxn id="36" idx="6"/>
            <a:endCxn id="52" idx="2"/>
          </p:cNvCxnSpPr>
          <p:nvPr/>
        </p:nvCxnSpPr>
        <p:spPr>
          <a:xfrm>
            <a:off x="7596336" y="1372816"/>
            <a:ext cx="386620" cy="810295"/>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35" name="Elipse 21"/>
          <p:cNvSpPr/>
          <p:nvPr/>
        </p:nvSpPr>
        <p:spPr>
          <a:xfrm>
            <a:off x="4353571" y="3685322"/>
            <a:ext cx="1300953" cy="976188"/>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b="1" dirty="0" smtClean="0">
                <a:solidFill>
                  <a:prstClr val="white"/>
                </a:solidFill>
              </a:rPr>
              <a:t>408</a:t>
            </a:r>
            <a:endParaRPr lang="es-CL" sz="1400" b="1" dirty="0" smtClean="0">
              <a:solidFill>
                <a:prstClr val="white"/>
              </a:solidFill>
            </a:endParaRPr>
          </a:p>
          <a:p>
            <a:pPr algn="ctr"/>
            <a:r>
              <a:rPr lang="es-CL" sz="1400" dirty="0" err="1" smtClean="0">
                <a:solidFill>
                  <a:prstClr val="white"/>
                </a:solidFill>
              </a:rPr>
              <a:t>Asist</a:t>
            </a:r>
            <a:r>
              <a:rPr lang="es-CL" sz="1400" dirty="0" smtClean="0">
                <a:solidFill>
                  <a:prstClr val="white"/>
                </a:solidFill>
              </a:rPr>
              <a:t>.</a:t>
            </a:r>
            <a:endParaRPr lang="es-CL" sz="1400" dirty="0">
              <a:solidFill>
                <a:prstClr val="white"/>
              </a:solidFill>
            </a:endParaRPr>
          </a:p>
        </p:txBody>
      </p:sp>
      <p:cxnSp>
        <p:nvCxnSpPr>
          <p:cNvPr id="39" name="32 Conector recto de flecha"/>
          <p:cNvCxnSpPr>
            <a:stCxn id="2" idx="4"/>
            <a:endCxn id="35" idx="1"/>
          </p:cNvCxnSpPr>
          <p:nvPr/>
        </p:nvCxnSpPr>
        <p:spPr>
          <a:xfrm>
            <a:off x="4012750" y="3722094"/>
            <a:ext cx="531341" cy="106187"/>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cxnSp>
        <p:nvCxnSpPr>
          <p:cNvPr id="42" name="32 Conector recto de flecha"/>
          <p:cNvCxnSpPr>
            <a:stCxn id="35" idx="4"/>
            <a:endCxn id="43" idx="6"/>
          </p:cNvCxnSpPr>
          <p:nvPr/>
        </p:nvCxnSpPr>
        <p:spPr>
          <a:xfrm flipH="1" flipV="1">
            <a:off x="4150155" y="4607967"/>
            <a:ext cx="853893" cy="53543"/>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43" name="Elipse 45"/>
          <p:cNvSpPr/>
          <p:nvPr/>
        </p:nvSpPr>
        <p:spPr>
          <a:xfrm>
            <a:off x="3153012" y="4234752"/>
            <a:ext cx="997143" cy="746429"/>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77</a:t>
            </a:r>
          </a:p>
          <a:p>
            <a:pPr algn="ctr"/>
            <a:r>
              <a:rPr lang="es-CL" sz="1400" dirty="0" smtClean="0">
                <a:solidFill>
                  <a:prstClr val="white"/>
                </a:solidFill>
              </a:rPr>
              <a:t>O.P.</a:t>
            </a:r>
            <a:endParaRPr lang="es-CL" sz="1400" dirty="0">
              <a:solidFill>
                <a:prstClr val="white"/>
              </a:solidFill>
            </a:endParaRPr>
          </a:p>
        </p:txBody>
      </p:sp>
      <p:sp>
        <p:nvSpPr>
          <p:cNvPr id="45" name="Elipse 45"/>
          <p:cNvSpPr/>
          <p:nvPr/>
        </p:nvSpPr>
        <p:spPr>
          <a:xfrm>
            <a:off x="3961281" y="4963770"/>
            <a:ext cx="997143" cy="746429"/>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323</a:t>
            </a:r>
          </a:p>
          <a:p>
            <a:pPr algn="ctr"/>
            <a:r>
              <a:rPr lang="es-CL" sz="1400" dirty="0" smtClean="0">
                <a:solidFill>
                  <a:prstClr val="white"/>
                </a:solidFill>
              </a:rPr>
              <a:t>O.A.</a:t>
            </a:r>
            <a:endParaRPr lang="es-CL" sz="1400" dirty="0">
              <a:solidFill>
                <a:prstClr val="white"/>
              </a:solidFill>
            </a:endParaRPr>
          </a:p>
        </p:txBody>
      </p:sp>
      <p:cxnSp>
        <p:nvCxnSpPr>
          <p:cNvPr id="54" name="32 Conector recto de flecha"/>
          <p:cNvCxnSpPr>
            <a:stCxn id="35" idx="4"/>
            <a:endCxn id="45" idx="0"/>
          </p:cNvCxnSpPr>
          <p:nvPr/>
        </p:nvCxnSpPr>
        <p:spPr>
          <a:xfrm flipH="1">
            <a:off x="4459853" y="4661510"/>
            <a:ext cx="544195" cy="302260"/>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
        <p:nvSpPr>
          <p:cNvPr id="55" name="6 CuadroTexto"/>
          <p:cNvSpPr txBox="1"/>
          <p:nvPr/>
        </p:nvSpPr>
        <p:spPr>
          <a:xfrm>
            <a:off x="251520" y="241484"/>
            <a:ext cx="8424936" cy="553998"/>
          </a:xfrm>
          <a:prstGeom prst="rect">
            <a:avLst/>
          </a:prstGeom>
          <a:noFill/>
        </p:spPr>
        <p:txBody>
          <a:bodyPr wrap="square" rtlCol="0">
            <a:spAutoFit/>
          </a:bodyPr>
          <a:lstStyle/>
          <a:p>
            <a:r>
              <a:rPr lang="es-ES" sz="3000" b="1" spc="-150" dirty="0" smtClean="0">
                <a:solidFill>
                  <a:srgbClr val="0070C0"/>
                </a:solidFill>
                <a:latin typeface="Minion Pro" pitchFamily="18" charset="0"/>
              </a:rPr>
              <a:t>Registros de Agenda Pública – Vista mensual</a:t>
            </a:r>
            <a:endParaRPr lang="es-CL" sz="3000" b="1" spc="-150" dirty="0">
              <a:solidFill>
                <a:srgbClr val="0070C0"/>
              </a:solidFill>
              <a:latin typeface="Minion Pro" pitchFamily="18" charset="0"/>
            </a:endParaRPr>
          </a:p>
        </p:txBody>
      </p:sp>
      <p:sp>
        <p:nvSpPr>
          <p:cNvPr id="56" name="118 CuadroTexto"/>
          <p:cNvSpPr txBox="1"/>
          <p:nvPr/>
        </p:nvSpPr>
        <p:spPr>
          <a:xfrm>
            <a:off x="85151" y="6021288"/>
            <a:ext cx="8951345" cy="523220"/>
          </a:xfrm>
          <a:prstGeom prst="rect">
            <a:avLst/>
          </a:prstGeom>
          <a:noFill/>
        </p:spPr>
        <p:txBody>
          <a:bodyPr wrap="square" rtlCol="0">
            <a:spAutoFit/>
          </a:bodyPr>
          <a:lstStyle/>
          <a:p>
            <a:r>
              <a:rPr lang="es-ES_tradnl" sz="1400" b="1" dirty="0" smtClean="0">
                <a:solidFill>
                  <a:prstClr val="black"/>
                </a:solidFill>
              </a:rPr>
              <a:t>L: </a:t>
            </a:r>
            <a:r>
              <a:rPr lang="es-ES_tradnl" sz="1400" dirty="0" err="1" smtClean="0">
                <a:solidFill>
                  <a:prstClr val="black"/>
                </a:solidFill>
              </a:rPr>
              <a:t>Lobbista</a:t>
            </a:r>
            <a:r>
              <a:rPr lang="es-ES_tradnl" sz="1400" dirty="0" smtClean="0">
                <a:solidFill>
                  <a:prstClr val="black"/>
                </a:solidFill>
              </a:rPr>
              <a:t>;     </a:t>
            </a:r>
            <a:r>
              <a:rPr lang="es-ES_tradnl" sz="1400" b="1" dirty="0" smtClean="0">
                <a:solidFill>
                  <a:prstClr val="black"/>
                </a:solidFill>
              </a:rPr>
              <a:t>G: </a:t>
            </a:r>
            <a:r>
              <a:rPr lang="es-ES_tradnl" sz="1400" dirty="0" smtClean="0">
                <a:solidFill>
                  <a:prstClr val="black"/>
                </a:solidFill>
              </a:rPr>
              <a:t>Gestor;     </a:t>
            </a:r>
            <a:r>
              <a:rPr lang="es-ES_tradnl" sz="1400" b="1" dirty="0" err="1" smtClean="0">
                <a:solidFill>
                  <a:prstClr val="black"/>
                </a:solidFill>
              </a:rPr>
              <a:t>Repres</a:t>
            </a:r>
            <a:r>
              <a:rPr lang="es-ES_tradnl" sz="1400" b="1" dirty="0" smtClean="0">
                <a:solidFill>
                  <a:prstClr val="black"/>
                </a:solidFill>
              </a:rPr>
              <a:t>: </a:t>
            </a:r>
            <a:r>
              <a:rPr lang="es-ES_tradnl" sz="1400" dirty="0" smtClean="0">
                <a:solidFill>
                  <a:prstClr val="black"/>
                </a:solidFill>
              </a:rPr>
              <a:t>Representados;     </a:t>
            </a:r>
            <a:r>
              <a:rPr lang="es-ES_tradnl" sz="1400" b="1" dirty="0" smtClean="0">
                <a:solidFill>
                  <a:prstClr val="black"/>
                </a:solidFill>
              </a:rPr>
              <a:t>Per </a:t>
            </a:r>
            <a:r>
              <a:rPr lang="es-ES_tradnl" sz="1400" b="1" dirty="0" err="1" smtClean="0">
                <a:solidFill>
                  <a:prstClr val="black"/>
                </a:solidFill>
              </a:rPr>
              <a:t>Nat</a:t>
            </a:r>
            <a:r>
              <a:rPr lang="es-ES_tradnl" sz="1400" b="1" dirty="0" smtClean="0">
                <a:solidFill>
                  <a:prstClr val="black"/>
                </a:solidFill>
              </a:rPr>
              <a:t>: </a:t>
            </a:r>
            <a:r>
              <a:rPr lang="es-ES_tradnl" sz="1400" dirty="0" smtClean="0">
                <a:solidFill>
                  <a:prstClr val="black"/>
                </a:solidFill>
              </a:rPr>
              <a:t>Persona Natural</a:t>
            </a:r>
            <a:r>
              <a:rPr lang="es-ES_tradnl" sz="1400" dirty="0">
                <a:solidFill>
                  <a:prstClr val="black"/>
                </a:solidFill>
              </a:rPr>
              <a:t>; </a:t>
            </a:r>
            <a:r>
              <a:rPr lang="es-ES_tradnl" sz="1400" dirty="0" smtClean="0">
                <a:solidFill>
                  <a:prstClr val="black"/>
                </a:solidFill>
              </a:rPr>
              <a:t>    </a:t>
            </a:r>
            <a:r>
              <a:rPr lang="es-ES_tradnl" sz="1400" b="1" dirty="0" smtClean="0">
                <a:solidFill>
                  <a:prstClr val="black"/>
                </a:solidFill>
              </a:rPr>
              <a:t>Entidad: </a:t>
            </a:r>
            <a:r>
              <a:rPr lang="es-ES_tradnl" sz="1400" dirty="0">
                <a:solidFill>
                  <a:prstClr val="black"/>
                </a:solidFill>
              </a:rPr>
              <a:t>Persona jurídica + </a:t>
            </a:r>
            <a:r>
              <a:rPr lang="es-ES_tradnl" sz="1400" dirty="0" smtClean="0">
                <a:solidFill>
                  <a:prstClr val="black"/>
                </a:solidFill>
              </a:rPr>
              <a:t>sin </a:t>
            </a:r>
            <a:r>
              <a:rPr lang="es-ES_tradnl" sz="1400" dirty="0">
                <a:solidFill>
                  <a:prstClr val="black"/>
                </a:solidFill>
              </a:rPr>
              <a:t>personalidad </a:t>
            </a:r>
            <a:r>
              <a:rPr lang="es-ES_tradnl" sz="1400" dirty="0" smtClean="0">
                <a:solidFill>
                  <a:prstClr val="black"/>
                </a:solidFill>
              </a:rPr>
              <a:t>jurídica;     </a:t>
            </a:r>
            <a:r>
              <a:rPr lang="es-ES_tradnl" sz="1400" b="1" dirty="0" err="1" smtClean="0">
                <a:solidFill>
                  <a:prstClr val="black"/>
                </a:solidFill>
              </a:rPr>
              <a:t>Asist</a:t>
            </a:r>
            <a:r>
              <a:rPr lang="es-ES_tradnl" sz="1400" b="1" dirty="0" smtClean="0">
                <a:solidFill>
                  <a:prstClr val="black"/>
                </a:solidFill>
              </a:rPr>
              <a:t>: </a:t>
            </a:r>
            <a:r>
              <a:rPr lang="es-ES_tradnl" sz="1400" dirty="0" smtClean="0">
                <a:solidFill>
                  <a:prstClr val="black"/>
                </a:solidFill>
              </a:rPr>
              <a:t>Asistentes;     </a:t>
            </a:r>
            <a:r>
              <a:rPr lang="es-ES_tradnl" sz="1400" b="1" dirty="0" smtClean="0">
                <a:solidFill>
                  <a:prstClr val="black"/>
                </a:solidFill>
              </a:rPr>
              <a:t>O.P.: </a:t>
            </a:r>
            <a:r>
              <a:rPr lang="es-ES_tradnl" sz="1400" dirty="0" smtClean="0">
                <a:solidFill>
                  <a:prstClr val="black"/>
                </a:solidFill>
              </a:rPr>
              <a:t>Otros Sujetos Pasivos;     </a:t>
            </a:r>
            <a:r>
              <a:rPr lang="es-ES_tradnl" sz="1400" b="1" dirty="0" smtClean="0">
                <a:solidFill>
                  <a:prstClr val="black"/>
                </a:solidFill>
              </a:rPr>
              <a:t>O.A.: </a:t>
            </a:r>
            <a:r>
              <a:rPr lang="es-ES_tradnl" sz="1400" dirty="0" smtClean="0">
                <a:solidFill>
                  <a:prstClr val="black"/>
                </a:solidFill>
              </a:rPr>
              <a:t>Otros Asistentes. </a:t>
            </a:r>
          </a:p>
        </p:txBody>
      </p:sp>
      <p:sp>
        <p:nvSpPr>
          <p:cNvPr id="57" name="Elipse 45"/>
          <p:cNvSpPr/>
          <p:nvPr/>
        </p:nvSpPr>
        <p:spPr>
          <a:xfrm>
            <a:off x="5103842" y="5057554"/>
            <a:ext cx="997143" cy="746429"/>
          </a:xfrm>
          <a:prstGeom prst="ellipse">
            <a:avLst/>
          </a:prstGeom>
          <a:solidFill>
            <a:srgbClr val="248CA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400" b="1" dirty="0" smtClean="0">
                <a:solidFill>
                  <a:prstClr val="white"/>
                </a:solidFill>
              </a:rPr>
              <a:t>8</a:t>
            </a:r>
          </a:p>
          <a:p>
            <a:pPr algn="ctr"/>
            <a:r>
              <a:rPr lang="es-CL" sz="1400" dirty="0" smtClean="0">
                <a:solidFill>
                  <a:prstClr val="white"/>
                </a:solidFill>
              </a:rPr>
              <a:t>E.</a:t>
            </a:r>
            <a:endParaRPr lang="es-CL" sz="1400" dirty="0">
              <a:solidFill>
                <a:prstClr val="white"/>
              </a:solidFill>
            </a:endParaRPr>
          </a:p>
        </p:txBody>
      </p:sp>
      <p:cxnSp>
        <p:nvCxnSpPr>
          <p:cNvPr id="58" name="32 Conector recto de flecha"/>
          <p:cNvCxnSpPr>
            <a:stCxn id="35" idx="4"/>
            <a:endCxn id="57" idx="0"/>
          </p:cNvCxnSpPr>
          <p:nvPr/>
        </p:nvCxnSpPr>
        <p:spPr>
          <a:xfrm>
            <a:off x="5004048" y="4661510"/>
            <a:ext cx="598366" cy="396044"/>
          </a:xfrm>
          <a:prstGeom prst="straightConnector1">
            <a:avLst/>
          </a:prstGeom>
          <a:ln w="38100">
            <a:solidFill>
              <a:srgbClr val="248CAD"/>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495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500"/>
                                        <p:tgtEl>
                                          <p:spTgt spid="2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fade">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8"/>
                                        </p:tgtEl>
                                        <p:attrNameLst>
                                          <p:attrName>style.visibility</p:attrName>
                                        </p:attrNameLst>
                                      </p:cBhvr>
                                      <p:to>
                                        <p:strVal val="visible"/>
                                      </p:to>
                                    </p:set>
                                    <p:animEffect transition="in" filter="fade">
                                      <p:cBhvr>
                                        <p:cTn id="47" dur="500"/>
                                        <p:tgtEl>
                                          <p:spTgt spid="38"/>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fade">
                                      <p:cBhvr>
                                        <p:cTn id="50" dur="500"/>
                                        <p:tgtEl>
                                          <p:spTgt spid="46"/>
                                        </p:tgtEl>
                                      </p:cBhvr>
                                    </p:animEffect>
                                  </p:childTnLst>
                                </p:cTn>
                              </p:par>
                              <p:par>
                                <p:cTn id="51" presetID="10" presetClass="entr" presetSubtype="0" fill="hold" nodeType="with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fade">
                                      <p:cBhvr>
                                        <p:cTn id="53" dur="500"/>
                                        <p:tgtEl>
                                          <p:spTgt spid="41"/>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fade">
                                      <p:cBhvr>
                                        <p:cTn id="56" dur="500"/>
                                        <p:tgtEl>
                                          <p:spTgt spid="44"/>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500"/>
                                        <p:tgtEl>
                                          <p:spTgt spid="2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fade">
                                      <p:cBhvr>
                                        <p:cTn id="64" dur="500"/>
                                        <p:tgtEl>
                                          <p:spTgt spid="36"/>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500"/>
                                        <p:tgtEl>
                                          <p:spTgt spid="40"/>
                                        </p:tgtEl>
                                      </p:cBhvr>
                                    </p:animEffect>
                                  </p:childTnLst>
                                </p:cTn>
                              </p:par>
                              <p:par>
                                <p:cTn id="70" presetID="10" presetClass="entr" presetSubtype="0" fill="hold" nodeType="withEffect">
                                  <p:stCondLst>
                                    <p:cond delay="0"/>
                                  </p:stCondLst>
                                  <p:childTnLst>
                                    <p:set>
                                      <p:cBhvr>
                                        <p:cTn id="71" dur="1" fill="hold">
                                          <p:stCondLst>
                                            <p:cond delay="0"/>
                                          </p:stCondLst>
                                        </p:cTn>
                                        <p:tgtEl>
                                          <p:spTgt spid="51"/>
                                        </p:tgtEl>
                                        <p:attrNameLst>
                                          <p:attrName>style.visibility</p:attrName>
                                        </p:attrNameLst>
                                      </p:cBhvr>
                                      <p:to>
                                        <p:strVal val="visible"/>
                                      </p:to>
                                    </p:set>
                                    <p:animEffect transition="in" filter="fade">
                                      <p:cBhvr>
                                        <p:cTn id="72" dur="500"/>
                                        <p:tgtEl>
                                          <p:spTgt spid="5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fade">
                                      <p:cBhvr>
                                        <p:cTn id="75" dur="500"/>
                                        <p:tgtEl>
                                          <p:spTgt spid="52"/>
                                        </p:tgtEl>
                                      </p:cBhvr>
                                    </p:animEffect>
                                  </p:childTnLst>
                                </p:cTn>
                              </p:par>
                              <p:par>
                                <p:cTn id="76" presetID="10" presetClass="entr" presetSubtype="0" fill="hold" nodeType="with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fade">
                                      <p:cBhvr>
                                        <p:cTn id="78" dur="500"/>
                                        <p:tgtEl>
                                          <p:spTgt spid="53"/>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39"/>
                                        </p:tgtEl>
                                        <p:attrNameLst>
                                          <p:attrName>style.visibility</p:attrName>
                                        </p:attrNameLst>
                                      </p:cBhvr>
                                      <p:to>
                                        <p:strVal val="visible"/>
                                      </p:to>
                                    </p:set>
                                    <p:animEffect transition="in" filter="fade">
                                      <p:cBhvr>
                                        <p:cTn id="83" dur="500"/>
                                        <p:tgtEl>
                                          <p:spTgt spid="39"/>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fade">
                                      <p:cBhvr>
                                        <p:cTn id="86" dur="500"/>
                                        <p:tgtEl>
                                          <p:spTgt spid="35"/>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nodeType="click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fade">
                                      <p:cBhvr>
                                        <p:cTn id="91" dur="500"/>
                                        <p:tgtEl>
                                          <p:spTgt spid="42"/>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43"/>
                                        </p:tgtEl>
                                        <p:attrNameLst>
                                          <p:attrName>style.visibility</p:attrName>
                                        </p:attrNameLst>
                                      </p:cBhvr>
                                      <p:to>
                                        <p:strVal val="visible"/>
                                      </p:to>
                                    </p:set>
                                    <p:animEffect transition="in" filter="fade">
                                      <p:cBhvr>
                                        <p:cTn id="94" dur="500"/>
                                        <p:tgtEl>
                                          <p:spTgt spid="43"/>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fade">
                                      <p:cBhvr>
                                        <p:cTn id="97" dur="500"/>
                                        <p:tgtEl>
                                          <p:spTgt spid="45"/>
                                        </p:tgtEl>
                                      </p:cBhvr>
                                    </p:animEffect>
                                  </p:childTnLst>
                                </p:cTn>
                              </p:par>
                              <p:par>
                                <p:cTn id="98" presetID="10" presetClass="entr" presetSubtype="0" fill="hold" nodeType="withEffect">
                                  <p:stCondLst>
                                    <p:cond delay="0"/>
                                  </p:stCondLst>
                                  <p:childTnLst>
                                    <p:set>
                                      <p:cBhvr>
                                        <p:cTn id="99" dur="1" fill="hold">
                                          <p:stCondLst>
                                            <p:cond delay="0"/>
                                          </p:stCondLst>
                                        </p:cTn>
                                        <p:tgtEl>
                                          <p:spTgt spid="54"/>
                                        </p:tgtEl>
                                        <p:attrNameLst>
                                          <p:attrName>style.visibility</p:attrName>
                                        </p:attrNameLst>
                                      </p:cBhvr>
                                      <p:to>
                                        <p:strVal val="visible"/>
                                      </p:to>
                                    </p:set>
                                    <p:animEffect transition="in" filter="fade">
                                      <p:cBhvr>
                                        <p:cTn id="100" dur="500"/>
                                        <p:tgtEl>
                                          <p:spTgt spid="54"/>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31"/>
                                        </p:tgtEl>
                                        <p:attrNameLst>
                                          <p:attrName>style.visibility</p:attrName>
                                        </p:attrNameLst>
                                      </p:cBhvr>
                                      <p:to>
                                        <p:strVal val="visible"/>
                                      </p:to>
                                    </p:set>
                                    <p:animEffect transition="in" filter="fade">
                                      <p:cBhvr>
                                        <p:cTn id="105" dur="500"/>
                                        <p:tgtEl>
                                          <p:spTgt spid="31"/>
                                        </p:tgtEl>
                                      </p:cBhvr>
                                    </p:animEffect>
                                  </p:childTnLst>
                                </p:cTn>
                              </p:par>
                              <p:par>
                                <p:cTn id="106" presetID="10" presetClass="entr" presetSubtype="0" fill="hold" nodeType="withEffect">
                                  <p:stCondLst>
                                    <p:cond delay="0"/>
                                  </p:stCondLst>
                                  <p:childTnLst>
                                    <p:set>
                                      <p:cBhvr>
                                        <p:cTn id="107" dur="1" fill="hold">
                                          <p:stCondLst>
                                            <p:cond delay="0"/>
                                          </p:stCondLst>
                                        </p:cTn>
                                        <p:tgtEl>
                                          <p:spTgt spid="32"/>
                                        </p:tgtEl>
                                        <p:attrNameLst>
                                          <p:attrName>style.visibility</p:attrName>
                                        </p:attrNameLst>
                                      </p:cBhvr>
                                      <p:to>
                                        <p:strVal val="visible"/>
                                      </p:to>
                                    </p:set>
                                    <p:animEffect transition="in" filter="fade">
                                      <p:cBhvr>
                                        <p:cTn id="108" dur="500"/>
                                        <p:tgtEl>
                                          <p:spTgt spid="32"/>
                                        </p:tgtEl>
                                      </p:cBhvr>
                                    </p:animEffect>
                                  </p:childTnLst>
                                </p:cTn>
                              </p:par>
                              <p:par>
                                <p:cTn id="109" presetID="10" presetClass="entr" presetSubtype="0" fill="hold" nodeType="with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fade">
                                      <p:cBhvr>
                                        <p:cTn id="111" dur="500"/>
                                        <p:tgtEl>
                                          <p:spTgt spid="34"/>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33"/>
                                        </p:tgtEl>
                                        <p:attrNameLst>
                                          <p:attrName>style.visibility</p:attrName>
                                        </p:attrNameLst>
                                      </p:cBhvr>
                                      <p:to>
                                        <p:strVal val="visible"/>
                                      </p:to>
                                    </p:set>
                                    <p:animEffect transition="in" filter="fade">
                                      <p:cBhvr>
                                        <p:cTn id="114" dur="500"/>
                                        <p:tgtEl>
                                          <p:spTgt spid="33"/>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8"/>
                                        </p:tgtEl>
                                        <p:attrNameLst>
                                          <p:attrName>style.visibility</p:attrName>
                                        </p:attrNameLst>
                                      </p:cBhvr>
                                      <p:to>
                                        <p:strVal val="visible"/>
                                      </p:to>
                                    </p:set>
                                    <p:animEffect transition="in" filter="fade">
                                      <p:cBhvr>
                                        <p:cTn id="119" dur="500"/>
                                        <p:tgtEl>
                                          <p:spTgt spid="8"/>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ntr" presetSubtype="0" fill="hold" nodeType="clickEffect">
                                  <p:stCondLst>
                                    <p:cond delay="0"/>
                                  </p:stCondLst>
                                  <p:childTnLst>
                                    <p:set>
                                      <p:cBhvr>
                                        <p:cTn id="123" dur="1" fill="hold">
                                          <p:stCondLst>
                                            <p:cond delay="0"/>
                                          </p:stCondLst>
                                        </p:cTn>
                                        <p:tgtEl>
                                          <p:spTgt spid="48"/>
                                        </p:tgtEl>
                                        <p:attrNameLst>
                                          <p:attrName>style.visibility</p:attrName>
                                        </p:attrNameLst>
                                      </p:cBhvr>
                                      <p:to>
                                        <p:strVal val="visible"/>
                                      </p:to>
                                    </p:set>
                                    <p:animEffect transition="in" filter="fade">
                                      <p:cBhvr>
                                        <p:cTn id="124" dur="500"/>
                                        <p:tgtEl>
                                          <p:spTgt spid="48"/>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47"/>
                                        </p:tgtEl>
                                        <p:attrNameLst>
                                          <p:attrName>style.visibility</p:attrName>
                                        </p:attrNameLst>
                                      </p:cBhvr>
                                      <p:to>
                                        <p:strVal val="visible"/>
                                      </p:to>
                                    </p:set>
                                    <p:animEffect transition="in" filter="fade">
                                      <p:cBhvr>
                                        <p:cTn id="127" dur="500"/>
                                        <p:tgtEl>
                                          <p:spTgt spid="47"/>
                                        </p:tgtEl>
                                      </p:cBhvr>
                                    </p:animEffect>
                                  </p:childTnLst>
                                </p:cTn>
                              </p:par>
                              <p:par>
                                <p:cTn id="128" presetID="10" presetClass="entr" presetSubtype="0" fill="hold" nodeType="withEffect">
                                  <p:stCondLst>
                                    <p:cond delay="0"/>
                                  </p:stCondLst>
                                  <p:childTnLst>
                                    <p:set>
                                      <p:cBhvr>
                                        <p:cTn id="129" dur="1" fill="hold">
                                          <p:stCondLst>
                                            <p:cond delay="0"/>
                                          </p:stCondLst>
                                        </p:cTn>
                                        <p:tgtEl>
                                          <p:spTgt spid="50"/>
                                        </p:tgtEl>
                                        <p:attrNameLst>
                                          <p:attrName>style.visibility</p:attrName>
                                        </p:attrNameLst>
                                      </p:cBhvr>
                                      <p:to>
                                        <p:strVal val="visible"/>
                                      </p:to>
                                    </p:set>
                                    <p:animEffect transition="in" filter="fade">
                                      <p:cBhvr>
                                        <p:cTn id="130" dur="500"/>
                                        <p:tgtEl>
                                          <p:spTgt spid="50"/>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49"/>
                                        </p:tgtEl>
                                        <p:attrNameLst>
                                          <p:attrName>style.visibility</p:attrName>
                                        </p:attrNameLst>
                                      </p:cBhvr>
                                      <p:to>
                                        <p:strVal val="visible"/>
                                      </p:to>
                                    </p:set>
                                    <p:animEffect transition="in" filter="fade">
                                      <p:cBhvr>
                                        <p:cTn id="133" dur="500"/>
                                        <p:tgtEl>
                                          <p:spTgt spid="49"/>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57"/>
                                        </p:tgtEl>
                                        <p:attrNameLst>
                                          <p:attrName>style.visibility</p:attrName>
                                        </p:attrNameLst>
                                      </p:cBhvr>
                                      <p:to>
                                        <p:strVal val="visible"/>
                                      </p:to>
                                    </p:set>
                                    <p:animEffect transition="in" filter="fade">
                                      <p:cBhvr>
                                        <p:cTn id="136" dur="500"/>
                                        <p:tgtEl>
                                          <p:spTgt spid="57"/>
                                        </p:tgtEl>
                                      </p:cBhvr>
                                    </p:animEffect>
                                  </p:childTnLst>
                                </p:cTn>
                              </p:par>
                              <p:par>
                                <p:cTn id="137" presetID="10" presetClass="entr" presetSubtype="0" fill="hold" nodeType="withEffect">
                                  <p:stCondLst>
                                    <p:cond delay="0"/>
                                  </p:stCondLst>
                                  <p:childTnLst>
                                    <p:set>
                                      <p:cBhvr>
                                        <p:cTn id="138" dur="1" fill="hold">
                                          <p:stCondLst>
                                            <p:cond delay="0"/>
                                          </p:stCondLst>
                                        </p:cTn>
                                        <p:tgtEl>
                                          <p:spTgt spid="58"/>
                                        </p:tgtEl>
                                        <p:attrNameLst>
                                          <p:attrName>style.visibility</p:attrName>
                                        </p:attrNameLst>
                                      </p:cBhvr>
                                      <p:to>
                                        <p:strVal val="visible"/>
                                      </p:to>
                                    </p:set>
                                    <p:animEffect transition="in" filter="fade">
                                      <p:cBhvr>
                                        <p:cTn id="139"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4" grpId="0" animBg="1"/>
      <p:bldP spid="22" grpId="0" animBg="1"/>
      <p:bldP spid="27" grpId="0" animBg="1"/>
      <p:bldP spid="31" grpId="0" animBg="1"/>
      <p:bldP spid="33" grpId="0" animBg="1"/>
      <p:bldP spid="36" grpId="0" animBg="1"/>
      <p:bldP spid="44" grpId="0" animBg="1"/>
      <p:bldP spid="46" grpId="0" animBg="1"/>
      <p:bldP spid="47" grpId="0" animBg="1"/>
      <p:bldP spid="49" grpId="0" animBg="1"/>
      <p:bldP spid="40" grpId="0" animBg="1"/>
      <p:bldP spid="52" grpId="0" animBg="1"/>
      <p:bldP spid="35" grpId="0" animBg="1"/>
      <p:bldP spid="43" grpId="0" animBg="1"/>
      <p:bldP spid="45" grpId="0" animBg="1"/>
      <p:bldP spid="5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6" name="5 CuadroTexto"/>
          <p:cNvSpPr txBox="1"/>
          <p:nvPr/>
        </p:nvSpPr>
        <p:spPr>
          <a:xfrm>
            <a:off x="214282" y="6539235"/>
            <a:ext cx="8929718" cy="461665"/>
          </a:xfrm>
          <a:prstGeom prst="rect">
            <a:avLst/>
          </a:prstGeom>
          <a:noFill/>
        </p:spPr>
        <p:txBody>
          <a:bodyPr wrap="square" rtlCol="0">
            <a:spAutoFit/>
          </a:bodyPr>
          <a:lstStyle/>
          <a:p>
            <a:r>
              <a:rPr lang="es-ES" sz="800" b="1" dirty="0" smtClean="0">
                <a:solidFill>
                  <a:prstClr val="black">
                    <a:lumMod val="50000"/>
                    <a:lumOff val="50000"/>
                  </a:prstClr>
                </a:solidFill>
                <a:latin typeface="Century Gothic" pitchFamily="34" charset="0"/>
              </a:rPr>
              <a:t>2015 		                               www.consejotransparencia.cl</a:t>
            </a:r>
          </a:p>
          <a:p>
            <a:endParaRPr lang="es-CL" sz="800" dirty="0" smtClean="0">
              <a:solidFill>
                <a:prstClr val="black"/>
              </a:solidFill>
            </a:endParaRPr>
          </a:p>
          <a:p>
            <a:endParaRPr lang="es-CL" sz="800" dirty="0">
              <a:solidFill>
                <a:prstClr val="black"/>
              </a:solidFill>
            </a:endParaRPr>
          </a:p>
        </p:txBody>
      </p:sp>
      <p:sp>
        <p:nvSpPr>
          <p:cNvPr id="119" name="118 CuadroTexto"/>
          <p:cNvSpPr txBox="1"/>
          <p:nvPr/>
        </p:nvSpPr>
        <p:spPr>
          <a:xfrm>
            <a:off x="539552" y="764704"/>
            <a:ext cx="7416824" cy="369332"/>
          </a:xfrm>
          <a:prstGeom prst="rect">
            <a:avLst/>
          </a:prstGeom>
          <a:noFill/>
        </p:spPr>
        <p:txBody>
          <a:bodyPr wrap="square" rtlCol="0">
            <a:spAutoFit/>
          </a:bodyPr>
          <a:lstStyle/>
          <a:p>
            <a:pPr algn="just"/>
            <a:r>
              <a:rPr lang="es-ES_tradnl" dirty="0" smtClean="0">
                <a:solidFill>
                  <a:prstClr val="black"/>
                </a:solidFill>
              </a:rPr>
              <a:t>Entre el 28 de noviembre de 2014 y el 30 de Junio del 2015: </a:t>
            </a:r>
          </a:p>
        </p:txBody>
      </p:sp>
      <p:sp>
        <p:nvSpPr>
          <p:cNvPr id="7" name="6 CuadroTexto"/>
          <p:cNvSpPr txBox="1"/>
          <p:nvPr/>
        </p:nvSpPr>
        <p:spPr>
          <a:xfrm>
            <a:off x="251520" y="241484"/>
            <a:ext cx="8424936" cy="523220"/>
          </a:xfrm>
          <a:prstGeom prst="rect">
            <a:avLst/>
          </a:prstGeom>
          <a:noFill/>
        </p:spPr>
        <p:txBody>
          <a:bodyPr wrap="square" rtlCol="0">
            <a:spAutoFit/>
          </a:bodyPr>
          <a:lstStyle/>
          <a:p>
            <a:r>
              <a:rPr lang="es-ES" sz="2800" b="1" spc="-150" dirty="0" smtClean="0">
                <a:solidFill>
                  <a:srgbClr val="0070C0"/>
                </a:solidFill>
                <a:latin typeface="Minion Pro" pitchFamily="18" charset="0"/>
              </a:rPr>
              <a:t>Registros de Agenda Pública - Proporción Mensual</a:t>
            </a:r>
            <a:endParaRPr lang="es-CL" sz="2800" b="1" spc="-150" dirty="0">
              <a:solidFill>
                <a:srgbClr val="0070C0"/>
              </a:solidFill>
              <a:latin typeface="Minion Pro" pitchFamily="18" charset="0"/>
            </a:endParaRPr>
          </a:p>
        </p:txBody>
      </p:sp>
      <p:graphicFrame>
        <p:nvGraphicFramePr>
          <p:cNvPr id="3" name="2 Tabla"/>
          <p:cNvGraphicFramePr>
            <a:graphicFrameLocks noGrp="1"/>
          </p:cNvGraphicFramePr>
          <p:nvPr>
            <p:extLst>
              <p:ext uri="{D42A27DB-BD31-4B8C-83A1-F6EECF244321}">
                <p14:modId xmlns:p14="http://schemas.microsoft.com/office/powerpoint/2010/main" val="1565827264"/>
              </p:ext>
            </p:extLst>
          </p:nvPr>
        </p:nvGraphicFramePr>
        <p:xfrm>
          <a:off x="251520" y="5229200"/>
          <a:ext cx="8496944" cy="1080120"/>
        </p:xfrm>
        <a:graphic>
          <a:graphicData uri="http://schemas.openxmlformats.org/drawingml/2006/table">
            <a:tbl>
              <a:tblPr>
                <a:tableStyleId>{5C22544A-7EE6-4342-B048-85BDC9FD1C3A}</a:tableStyleId>
              </a:tblPr>
              <a:tblGrid>
                <a:gridCol w="1165591"/>
                <a:gridCol w="987800"/>
                <a:gridCol w="940002"/>
                <a:gridCol w="702854"/>
                <a:gridCol w="833918"/>
                <a:gridCol w="730430"/>
                <a:gridCol w="642188"/>
                <a:gridCol w="693662"/>
                <a:gridCol w="669763"/>
                <a:gridCol w="533725"/>
                <a:gridCol w="597011"/>
              </a:tblGrid>
              <a:tr h="336492">
                <a:tc>
                  <a:txBody>
                    <a:bodyPr/>
                    <a:lstStyle/>
                    <a:p>
                      <a:pPr algn="l" fontAlgn="b"/>
                      <a:endParaRPr lang="es-CL" sz="900" b="1" i="0" u="none" strike="noStrike" dirty="0">
                        <a:solidFill>
                          <a:srgbClr val="000000"/>
                        </a:solidFill>
                        <a:effectLst/>
                        <a:latin typeface="Calibri"/>
                      </a:endParaRPr>
                    </a:p>
                  </a:txBody>
                  <a:tcPr marL="8197" marR="8197" marT="8197" marB="0" anchor="b"/>
                </a:tc>
                <a:tc>
                  <a:txBody>
                    <a:bodyPr/>
                    <a:lstStyle/>
                    <a:p>
                      <a:pPr algn="l" fontAlgn="b"/>
                      <a:r>
                        <a:rPr lang="es-CL" sz="900" u="none" strike="noStrike">
                          <a:effectLst/>
                        </a:rPr>
                        <a:t>.Noviembre-2014</a:t>
                      </a:r>
                      <a:endParaRPr lang="es-CL" sz="900" b="1" i="0" u="none" strike="noStrike">
                        <a:solidFill>
                          <a:srgbClr val="000000"/>
                        </a:solidFill>
                        <a:effectLst/>
                        <a:latin typeface="Calibri"/>
                      </a:endParaRPr>
                    </a:p>
                  </a:txBody>
                  <a:tcPr marL="8197" marR="8197" marT="8197" marB="0" anchor="b"/>
                </a:tc>
                <a:tc>
                  <a:txBody>
                    <a:bodyPr/>
                    <a:lstStyle/>
                    <a:p>
                      <a:pPr algn="l" fontAlgn="b"/>
                      <a:r>
                        <a:rPr lang="es-CL" sz="900" u="none" strike="noStrike">
                          <a:effectLst/>
                        </a:rPr>
                        <a:t>.Diciembre-2014</a:t>
                      </a:r>
                      <a:endParaRPr lang="es-CL" sz="900" b="1" i="0" u="none" strike="noStrike">
                        <a:solidFill>
                          <a:srgbClr val="000000"/>
                        </a:solidFill>
                        <a:effectLst/>
                        <a:latin typeface="Calibri"/>
                      </a:endParaRPr>
                    </a:p>
                  </a:txBody>
                  <a:tcPr marL="8197" marR="8197" marT="8197" marB="0" anchor="b"/>
                </a:tc>
                <a:tc>
                  <a:txBody>
                    <a:bodyPr/>
                    <a:lstStyle/>
                    <a:p>
                      <a:pPr algn="l" fontAlgn="b"/>
                      <a:r>
                        <a:rPr lang="es-CL" sz="900" u="none" strike="noStrike">
                          <a:effectLst/>
                        </a:rPr>
                        <a:t>.Enero-2015</a:t>
                      </a:r>
                      <a:endParaRPr lang="es-CL" sz="900" b="1" i="0" u="none" strike="noStrike">
                        <a:solidFill>
                          <a:srgbClr val="000000"/>
                        </a:solidFill>
                        <a:effectLst/>
                        <a:latin typeface="Calibri"/>
                      </a:endParaRPr>
                    </a:p>
                  </a:txBody>
                  <a:tcPr marL="8197" marR="8197" marT="8197" marB="0" anchor="b"/>
                </a:tc>
                <a:tc>
                  <a:txBody>
                    <a:bodyPr/>
                    <a:lstStyle/>
                    <a:p>
                      <a:pPr algn="l" fontAlgn="b"/>
                      <a:r>
                        <a:rPr lang="es-CL" sz="900" u="none" strike="noStrike">
                          <a:effectLst/>
                        </a:rPr>
                        <a:t>.Febrero-2015</a:t>
                      </a:r>
                      <a:endParaRPr lang="es-CL" sz="900" b="1" i="0" u="none" strike="noStrike">
                        <a:solidFill>
                          <a:srgbClr val="000000"/>
                        </a:solidFill>
                        <a:effectLst/>
                        <a:latin typeface="Calibri"/>
                      </a:endParaRPr>
                    </a:p>
                  </a:txBody>
                  <a:tcPr marL="8197" marR="8197" marT="8197" marB="0" anchor="b"/>
                </a:tc>
                <a:tc>
                  <a:txBody>
                    <a:bodyPr/>
                    <a:lstStyle/>
                    <a:p>
                      <a:pPr algn="l" fontAlgn="b"/>
                      <a:r>
                        <a:rPr lang="es-CL" sz="900" u="none" strike="noStrike">
                          <a:effectLst/>
                        </a:rPr>
                        <a:t>.Marzo-2015</a:t>
                      </a:r>
                      <a:endParaRPr lang="es-CL" sz="900" b="1" i="0" u="none" strike="noStrike">
                        <a:solidFill>
                          <a:srgbClr val="000000"/>
                        </a:solidFill>
                        <a:effectLst/>
                        <a:latin typeface="Calibri"/>
                      </a:endParaRPr>
                    </a:p>
                  </a:txBody>
                  <a:tcPr marL="8197" marR="8197" marT="8197" marB="0" anchor="b"/>
                </a:tc>
                <a:tc>
                  <a:txBody>
                    <a:bodyPr/>
                    <a:lstStyle/>
                    <a:p>
                      <a:pPr algn="l" fontAlgn="b"/>
                      <a:r>
                        <a:rPr lang="es-CL" sz="900" u="none" strike="noStrike">
                          <a:effectLst/>
                        </a:rPr>
                        <a:t>.Abril-2015</a:t>
                      </a:r>
                      <a:endParaRPr lang="es-CL" sz="900" b="1" i="0" u="none" strike="noStrike">
                        <a:solidFill>
                          <a:srgbClr val="000000"/>
                        </a:solidFill>
                        <a:effectLst/>
                        <a:latin typeface="Calibri"/>
                      </a:endParaRPr>
                    </a:p>
                  </a:txBody>
                  <a:tcPr marL="8197" marR="8197" marT="8197" marB="0" anchor="b"/>
                </a:tc>
                <a:tc>
                  <a:txBody>
                    <a:bodyPr/>
                    <a:lstStyle/>
                    <a:p>
                      <a:pPr algn="l" fontAlgn="b"/>
                      <a:r>
                        <a:rPr lang="es-CL" sz="900" u="none" strike="noStrike">
                          <a:effectLst/>
                        </a:rPr>
                        <a:t>.Mayo-2015</a:t>
                      </a:r>
                      <a:endParaRPr lang="es-CL" sz="900" b="1" i="0" u="none" strike="noStrike">
                        <a:solidFill>
                          <a:srgbClr val="000000"/>
                        </a:solidFill>
                        <a:effectLst/>
                        <a:latin typeface="Calibri"/>
                      </a:endParaRPr>
                    </a:p>
                  </a:txBody>
                  <a:tcPr marL="8197" marR="8197" marT="8197" marB="0" anchor="b"/>
                </a:tc>
                <a:tc>
                  <a:txBody>
                    <a:bodyPr/>
                    <a:lstStyle/>
                    <a:p>
                      <a:pPr algn="l" fontAlgn="b"/>
                      <a:r>
                        <a:rPr lang="es-CL" sz="900" u="none" strike="noStrike">
                          <a:effectLst/>
                        </a:rPr>
                        <a:t>.Junio-2015</a:t>
                      </a:r>
                      <a:endParaRPr lang="es-CL" sz="900" b="1" i="0" u="none" strike="noStrike">
                        <a:solidFill>
                          <a:srgbClr val="000000"/>
                        </a:solidFill>
                        <a:effectLst/>
                        <a:latin typeface="Calibri"/>
                      </a:endParaRPr>
                    </a:p>
                  </a:txBody>
                  <a:tcPr marL="8197" marR="8197" marT="8197" marB="0" anchor="b"/>
                </a:tc>
                <a:tc>
                  <a:txBody>
                    <a:bodyPr/>
                    <a:lstStyle/>
                    <a:p>
                      <a:pPr algn="l" fontAlgn="b"/>
                      <a:r>
                        <a:rPr lang="es-CL" sz="900" u="none" strike="noStrike">
                          <a:effectLst/>
                        </a:rPr>
                        <a:t>Sin fecha</a:t>
                      </a:r>
                      <a:endParaRPr lang="es-CL" sz="900" b="1" i="0" u="none" strike="noStrike">
                        <a:solidFill>
                          <a:srgbClr val="000000"/>
                        </a:solidFill>
                        <a:effectLst/>
                        <a:latin typeface="Calibri"/>
                      </a:endParaRPr>
                    </a:p>
                  </a:txBody>
                  <a:tcPr marL="8197" marR="8197" marT="8197" marB="0" anchor="b"/>
                </a:tc>
                <a:tc>
                  <a:txBody>
                    <a:bodyPr/>
                    <a:lstStyle/>
                    <a:p>
                      <a:pPr algn="l" fontAlgn="b"/>
                      <a:r>
                        <a:rPr lang="es-CL" sz="900" u="none" strike="noStrike">
                          <a:effectLst/>
                        </a:rPr>
                        <a:t>Total general</a:t>
                      </a:r>
                      <a:endParaRPr lang="es-CL" sz="900" b="1" i="0" u="none" strike="noStrike">
                        <a:solidFill>
                          <a:srgbClr val="000000"/>
                        </a:solidFill>
                        <a:effectLst/>
                        <a:latin typeface="Calibri"/>
                      </a:endParaRPr>
                    </a:p>
                  </a:txBody>
                  <a:tcPr marL="8197" marR="8197" marT="8197" marB="0" anchor="b"/>
                </a:tc>
              </a:tr>
              <a:tr h="185907">
                <a:tc>
                  <a:txBody>
                    <a:bodyPr/>
                    <a:lstStyle/>
                    <a:p>
                      <a:pPr algn="l" fontAlgn="b"/>
                      <a:r>
                        <a:rPr lang="es-CL" sz="900" u="none" strike="noStrike">
                          <a:effectLst/>
                        </a:rPr>
                        <a:t>Audiencias</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198</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265</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69</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306</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408</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1160</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1611</a:t>
                      </a:r>
                      <a:endParaRPr lang="es-CL" sz="900" b="0" i="0" u="none" strike="noStrike">
                        <a:solidFill>
                          <a:srgbClr val="000000"/>
                        </a:solidFill>
                        <a:effectLst/>
                        <a:latin typeface="Calibri"/>
                      </a:endParaRPr>
                    </a:p>
                  </a:txBody>
                  <a:tcPr marL="8197" marR="8197" marT="8197" marB="0" anchor="b"/>
                </a:tc>
                <a:tc>
                  <a:txBody>
                    <a:bodyPr/>
                    <a:lstStyle/>
                    <a:p>
                      <a:pPr algn="l" fontAlgn="b"/>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4018</a:t>
                      </a:r>
                      <a:endParaRPr lang="es-CL" sz="900" b="0" i="0" u="none" strike="noStrike">
                        <a:solidFill>
                          <a:srgbClr val="000000"/>
                        </a:solidFill>
                        <a:effectLst/>
                        <a:latin typeface="Calibri"/>
                      </a:endParaRPr>
                    </a:p>
                  </a:txBody>
                  <a:tcPr marL="8197" marR="8197" marT="8197" marB="0" anchor="b"/>
                </a:tc>
              </a:tr>
              <a:tr h="185907">
                <a:tc>
                  <a:txBody>
                    <a:bodyPr/>
                    <a:lstStyle/>
                    <a:p>
                      <a:pPr algn="l" fontAlgn="b"/>
                      <a:r>
                        <a:rPr lang="es-CL" sz="900" u="none" strike="noStrike">
                          <a:effectLst/>
                        </a:rPr>
                        <a:t>Donativo</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5</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476</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294</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57</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126</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144</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303</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340</a:t>
                      </a:r>
                      <a:endParaRPr lang="es-CL" sz="900" b="0" i="0" u="none" strike="noStrike">
                        <a:solidFill>
                          <a:srgbClr val="000000"/>
                        </a:solidFill>
                        <a:effectLst/>
                        <a:latin typeface="Calibri"/>
                      </a:endParaRPr>
                    </a:p>
                  </a:txBody>
                  <a:tcPr marL="8197" marR="8197" marT="8197" marB="0" anchor="b"/>
                </a:tc>
                <a:tc>
                  <a:txBody>
                    <a:bodyPr/>
                    <a:lstStyle/>
                    <a:p>
                      <a:pPr algn="l" fontAlgn="b"/>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1745</a:t>
                      </a:r>
                      <a:endParaRPr lang="es-CL" sz="900" b="0" i="0" u="none" strike="noStrike">
                        <a:solidFill>
                          <a:srgbClr val="000000"/>
                        </a:solidFill>
                        <a:effectLst/>
                        <a:latin typeface="Calibri"/>
                      </a:endParaRPr>
                    </a:p>
                  </a:txBody>
                  <a:tcPr marL="8197" marR="8197" marT="8197" marB="0" anchor="b"/>
                </a:tc>
              </a:tr>
              <a:tr h="185907">
                <a:tc>
                  <a:txBody>
                    <a:bodyPr/>
                    <a:lstStyle/>
                    <a:p>
                      <a:pPr algn="l" fontAlgn="b"/>
                      <a:r>
                        <a:rPr lang="es-CL" sz="900" u="none" strike="noStrike">
                          <a:effectLst/>
                        </a:rPr>
                        <a:t>Viajes</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19</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254</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247</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58</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288</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445</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2910</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3263</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10</a:t>
                      </a:r>
                      <a:endParaRPr lang="es-CL" sz="900" b="0"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7494</a:t>
                      </a:r>
                      <a:endParaRPr lang="es-CL" sz="900" b="0" i="0" u="none" strike="noStrike">
                        <a:solidFill>
                          <a:srgbClr val="000000"/>
                        </a:solidFill>
                        <a:effectLst/>
                        <a:latin typeface="Calibri"/>
                      </a:endParaRPr>
                    </a:p>
                  </a:txBody>
                  <a:tcPr marL="8197" marR="8197" marT="8197" marB="0" anchor="b"/>
                </a:tc>
              </a:tr>
              <a:tr h="185907">
                <a:tc>
                  <a:txBody>
                    <a:bodyPr/>
                    <a:lstStyle/>
                    <a:p>
                      <a:pPr algn="l" fontAlgn="b"/>
                      <a:r>
                        <a:rPr lang="es-CL" sz="900" u="none" strike="noStrike">
                          <a:effectLst/>
                        </a:rPr>
                        <a:t>Total general</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25</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928</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806</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184</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720</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997</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4373</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5214</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a:effectLst/>
                        </a:rPr>
                        <a:t>10</a:t>
                      </a:r>
                      <a:endParaRPr lang="es-CL" sz="900" b="1" i="0" u="none" strike="noStrike">
                        <a:solidFill>
                          <a:srgbClr val="000000"/>
                        </a:solidFill>
                        <a:effectLst/>
                        <a:latin typeface="Calibri"/>
                      </a:endParaRPr>
                    </a:p>
                  </a:txBody>
                  <a:tcPr marL="8197" marR="8197" marT="8197" marB="0" anchor="b"/>
                </a:tc>
                <a:tc>
                  <a:txBody>
                    <a:bodyPr/>
                    <a:lstStyle/>
                    <a:p>
                      <a:pPr algn="r" fontAlgn="b"/>
                      <a:r>
                        <a:rPr lang="es-CL" sz="900" u="none" strike="noStrike" dirty="0">
                          <a:effectLst/>
                        </a:rPr>
                        <a:t>13257</a:t>
                      </a:r>
                      <a:endParaRPr lang="es-CL" sz="900" b="1" i="0" u="none" strike="noStrike" dirty="0">
                        <a:solidFill>
                          <a:srgbClr val="000000"/>
                        </a:solidFill>
                        <a:effectLst/>
                        <a:latin typeface="Calibri"/>
                      </a:endParaRPr>
                    </a:p>
                  </a:txBody>
                  <a:tcPr marL="8197" marR="8197" marT="8197" marB="0" anchor="b"/>
                </a:tc>
              </a:tr>
            </a:tbl>
          </a:graphicData>
        </a:graphic>
      </p:graphicFrame>
      <p:graphicFrame>
        <p:nvGraphicFramePr>
          <p:cNvPr id="9" name="5 Gráfico"/>
          <p:cNvGraphicFramePr>
            <a:graphicFrameLocks/>
          </p:cNvGraphicFramePr>
          <p:nvPr>
            <p:extLst>
              <p:ext uri="{D42A27DB-BD31-4B8C-83A1-F6EECF244321}">
                <p14:modId xmlns:p14="http://schemas.microsoft.com/office/powerpoint/2010/main" val="3524033992"/>
              </p:ext>
            </p:extLst>
          </p:nvPr>
        </p:nvGraphicFramePr>
        <p:xfrm>
          <a:off x="279167" y="1268760"/>
          <a:ext cx="8541305" cy="3816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58994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6" name="5 CuadroTexto"/>
          <p:cNvSpPr txBox="1"/>
          <p:nvPr/>
        </p:nvSpPr>
        <p:spPr>
          <a:xfrm>
            <a:off x="214282" y="6539235"/>
            <a:ext cx="8929718" cy="461665"/>
          </a:xfrm>
          <a:prstGeom prst="rect">
            <a:avLst/>
          </a:prstGeom>
          <a:noFill/>
        </p:spPr>
        <p:txBody>
          <a:bodyPr wrap="square" rtlCol="0">
            <a:spAutoFit/>
          </a:bodyPr>
          <a:lstStyle/>
          <a:p>
            <a:r>
              <a:rPr lang="es-ES" sz="800" b="1" dirty="0" smtClean="0">
                <a:solidFill>
                  <a:prstClr val="black">
                    <a:lumMod val="50000"/>
                    <a:lumOff val="50000"/>
                  </a:prstClr>
                </a:solidFill>
                <a:latin typeface="Century Gothic" pitchFamily="34" charset="0"/>
              </a:rPr>
              <a:t>2015 		                               www.consejotransparencia.cl</a:t>
            </a:r>
          </a:p>
          <a:p>
            <a:endParaRPr lang="es-CL" sz="800" dirty="0" smtClean="0">
              <a:solidFill>
                <a:prstClr val="black"/>
              </a:solidFill>
            </a:endParaRPr>
          </a:p>
          <a:p>
            <a:endParaRPr lang="es-CL" sz="800" dirty="0">
              <a:solidFill>
                <a:prstClr val="black"/>
              </a:solidFill>
            </a:endParaRPr>
          </a:p>
        </p:txBody>
      </p:sp>
      <p:sp>
        <p:nvSpPr>
          <p:cNvPr id="119" name="118 CuadroTexto"/>
          <p:cNvSpPr txBox="1"/>
          <p:nvPr/>
        </p:nvSpPr>
        <p:spPr>
          <a:xfrm>
            <a:off x="539552" y="764704"/>
            <a:ext cx="7416824" cy="369332"/>
          </a:xfrm>
          <a:prstGeom prst="rect">
            <a:avLst/>
          </a:prstGeom>
          <a:noFill/>
        </p:spPr>
        <p:txBody>
          <a:bodyPr wrap="square" rtlCol="0">
            <a:spAutoFit/>
          </a:bodyPr>
          <a:lstStyle/>
          <a:p>
            <a:pPr algn="just"/>
            <a:r>
              <a:rPr lang="es-ES_tradnl" dirty="0" smtClean="0">
                <a:solidFill>
                  <a:prstClr val="black"/>
                </a:solidFill>
              </a:rPr>
              <a:t>Entre el 28 de noviembre de 2014 y el 30 de Junio del 2015: </a:t>
            </a:r>
          </a:p>
        </p:txBody>
      </p:sp>
      <p:sp>
        <p:nvSpPr>
          <p:cNvPr id="7" name="6 CuadroTexto"/>
          <p:cNvSpPr txBox="1"/>
          <p:nvPr/>
        </p:nvSpPr>
        <p:spPr>
          <a:xfrm>
            <a:off x="251520" y="241484"/>
            <a:ext cx="8424936" cy="523220"/>
          </a:xfrm>
          <a:prstGeom prst="rect">
            <a:avLst/>
          </a:prstGeom>
          <a:noFill/>
        </p:spPr>
        <p:txBody>
          <a:bodyPr wrap="square" rtlCol="0">
            <a:spAutoFit/>
          </a:bodyPr>
          <a:lstStyle/>
          <a:p>
            <a:r>
              <a:rPr lang="es-ES" sz="2800" b="1" spc="-150" dirty="0" smtClean="0">
                <a:solidFill>
                  <a:srgbClr val="0070C0"/>
                </a:solidFill>
                <a:latin typeface="Minion Pro" pitchFamily="18" charset="0"/>
              </a:rPr>
              <a:t>Registros de Agenda Pública - Evolución Mensual</a:t>
            </a:r>
            <a:endParaRPr lang="es-CL" sz="2800" b="1" spc="-150" dirty="0">
              <a:solidFill>
                <a:srgbClr val="0070C0"/>
              </a:solidFill>
              <a:latin typeface="Minion Pro" pitchFamily="18" charset="0"/>
            </a:endParaRPr>
          </a:p>
        </p:txBody>
      </p:sp>
      <p:graphicFrame>
        <p:nvGraphicFramePr>
          <p:cNvPr id="9" name="4 Gráfico"/>
          <p:cNvGraphicFramePr>
            <a:graphicFrameLocks/>
          </p:cNvGraphicFramePr>
          <p:nvPr>
            <p:extLst>
              <p:ext uri="{D42A27DB-BD31-4B8C-83A1-F6EECF244321}">
                <p14:modId xmlns:p14="http://schemas.microsoft.com/office/powerpoint/2010/main" val="623561412"/>
              </p:ext>
            </p:extLst>
          </p:nvPr>
        </p:nvGraphicFramePr>
        <p:xfrm>
          <a:off x="323528" y="1412776"/>
          <a:ext cx="8568952" cy="46085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90844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sp>
        <p:nvSpPr>
          <p:cNvPr id="10" name="Rectángulo 9"/>
          <p:cNvSpPr/>
          <p:nvPr/>
        </p:nvSpPr>
        <p:spPr>
          <a:xfrm>
            <a:off x="4860032" y="908720"/>
            <a:ext cx="3672408" cy="46805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CL"/>
          </a:p>
        </p:txBody>
      </p:sp>
      <p:sp>
        <p:nvSpPr>
          <p:cNvPr id="2" name="Rectángulo 1"/>
          <p:cNvSpPr/>
          <p:nvPr/>
        </p:nvSpPr>
        <p:spPr>
          <a:xfrm>
            <a:off x="395536" y="908720"/>
            <a:ext cx="3672408" cy="468052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CL"/>
          </a:p>
        </p:txBody>
      </p:sp>
      <p:sp>
        <p:nvSpPr>
          <p:cNvPr id="6" name="5 CuadroTexto"/>
          <p:cNvSpPr txBox="1"/>
          <p:nvPr/>
        </p:nvSpPr>
        <p:spPr>
          <a:xfrm>
            <a:off x="214282" y="6539235"/>
            <a:ext cx="8929718" cy="461665"/>
          </a:xfrm>
          <a:prstGeom prst="rect">
            <a:avLst/>
          </a:prstGeom>
          <a:noFill/>
        </p:spPr>
        <p:txBody>
          <a:bodyPr wrap="square" rtlCol="0">
            <a:spAutoFit/>
          </a:bodyPr>
          <a:lstStyle/>
          <a:p>
            <a:r>
              <a:rPr lang="es-ES" sz="800" b="1" dirty="0" smtClean="0">
                <a:solidFill>
                  <a:prstClr val="black">
                    <a:lumMod val="50000"/>
                    <a:lumOff val="50000"/>
                  </a:prstClr>
                </a:solidFill>
                <a:latin typeface="Century Gothic" pitchFamily="34" charset="0"/>
              </a:rPr>
              <a:t>2015 		                               www.consejotransparencia.cl</a:t>
            </a:r>
          </a:p>
          <a:p>
            <a:endParaRPr lang="es-CL" sz="800" dirty="0" smtClean="0">
              <a:solidFill>
                <a:prstClr val="black"/>
              </a:solidFill>
            </a:endParaRPr>
          </a:p>
          <a:p>
            <a:endParaRPr lang="es-CL" sz="800" dirty="0">
              <a:solidFill>
                <a:prstClr val="black"/>
              </a:solidFill>
            </a:endParaRPr>
          </a:p>
        </p:txBody>
      </p:sp>
      <p:sp>
        <p:nvSpPr>
          <p:cNvPr id="119" name="118 CuadroTexto"/>
          <p:cNvSpPr txBox="1"/>
          <p:nvPr/>
        </p:nvSpPr>
        <p:spPr>
          <a:xfrm>
            <a:off x="539552" y="980728"/>
            <a:ext cx="3240360" cy="646331"/>
          </a:xfrm>
          <a:prstGeom prst="rect">
            <a:avLst/>
          </a:prstGeom>
          <a:noFill/>
        </p:spPr>
        <p:txBody>
          <a:bodyPr wrap="square" rtlCol="0">
            <a:spAutoFit/>
          </a:bodyPr>
          <a:lstStyle/>
          <a:p>
            <a:pPr algn="just"/>
            <a:r>
              <a:rPr lang="es-ES_tradnl" dirty="0" smtClean="0">
                <a:solidFill>
                  <a:prstClr val="black"/>
                </a:solidFill>
              </a:rPr>
              <a:t>Entre el 28 de noviembre de 2014 y el 30 de Junio del 2015: </a:t>
            </a:r>
          </a:p>
        </p:txBody>
      </p:sp>
      <p:sp>
        <p:nvSpPr>
          <p:cNvPr id="7" name="6 CuadroTexto"/>
          <p:cNvSpPr txBox="1"/>
          <p:nvPr/>
        </p:nvSpPr>
        <p:spPr>
          <a:xfrm>
            <a:off x="251520" y="241484"/>
            <a:ext cx="8424936" cy="553998"/>
          </a:xfrm>
          <a:prstGeom prst="rect">
            <a:avLst/>
          </a:prstGeom>
          <a:noFill/>
        </p:spPr>
        <p:txBody>
          <a:bodyPr wrap="square" rtlCol="0">
            <a:spAutoFit/>
          </a:bodyPr>
          <a:lstStyle/>
          <a:p>
            <a:r>
              <a:rPr lang="es-ES" sz="3000" b="1" spc="-150" dirty="0" smtClean="0">
                <a:solidFill>
                  <a:srgbClr val="0070C0"/>
                </a:solidFill>
                <a:latin typeface="Minion Pro" pitchFamily="18" charset="0"/>
              </a:rPr>
              <a:t>Registros de Agenda Pública</a:t>
            </a:r>
          </a:p>
        </p:txBody>
      </p:sp>
      <p:sp>
        <p:nvSpPr>
          <p:cNvPr id="9" name="118 CuadroTexto"/>
          <p:cNvSpPr txBox="1"/>
          <p:nvPr/>
        </p:nvSpPr>
        <p:spPr>
          <a:xfrm>
            <a:off x="5004048" y="980728"/>
            <a:ext cx="3312368" cy="646331"/>
          </a:xfrm>
          <a:prstGeom prst="rect">
            <a:avLst/>
          </a:prstGeom>
          <a:noFill/>
        </p:spPr>
        <p:txBody>
          <a:bodyPr wrap="square" rtlCol="0">
            <a:spAutoFit/>
          </a:bodyPr>
          <a:lstStyle/>
          <a:p>
            <a:pPr algn="just"/>
            <a:r>
              <a:rPr lang="es-ES_tradnl" dirty="0" smtClean="0">
                <a:solidFill>
                  <a:prstClr val="black"/>
                </a:solidFill>
              </a:rPr>
              <a:t>Entre el 01 de Junio de 2015 y 30 de Junio de 2015: </a:t>
            </a:r>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633" t="25378" r="853" b="2142"/>
          <a:stretch/>
        </p:blipFill>
        <p:spPr bwMode="auto">
          <a:xfrm>
            <a:off x="467544" y="2412649"/>
            <a:ext cx="3528393" cy="2960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1268" t="28146" r="2049" b="3041"/>
          <a:stretch/>
        </p:blipFill>
        <p:spPr bwMode="auto">
          <a:xfrm>
            <a:off x="4860032" y="2562447"/>
            <a:ext cx="3571587" cy="2810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9772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cplt">
      <a:dk1>
        <a:sysClr val="windowText" lastClr="000000"/>
      </a:dk1>
      <a:lt1>
        <a:sysClr val="window" lastClr="FFFFFF"/>
      </a:lt1>
      <a:dk2>
        <a:srgbClr val="1F497D"/>
      </a:dk2>
      <a:lt2>
        <a:srgbClr val="EEECE1"/>
      </a:lt2>
      <a:accent1>
        <a:srgbClr val="4A78BB"/>
      </a:accent1>
      <a:accent2>
        <a:srgbClr val="B8CCE4"/>
      </a:accent2>
      <a:accent3>
        <a:srgbClr val="006871"/>
      </a:accent3>
      <a:accent4>
        <a:srgbClr val="0A96BC"/>
      </a:accent4>
      <a:accent5>
        <a:srgbClr val="17365D"/>
      </a:accent5>
      <a:accent6>
        <a:srgbClr val="DBE5F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cplt">
      <a:dk1>
        <a:sysClr val="windowText" lastClr="000000"/>
      </a:dk1>
      <a:lt1>
        <a:sysClr val="window" lastClr="FFFFFF"/>
      </a:lt1>
      <a:dk2>
        <a:srgbClr val="1F497D"/>
      </a:dk2>
      <a:lt2>
        <a:srgbClr val="EEECE1"/>
      </a:lt2>
      <a:accent1>
        <a:srgbClr val="4A78BB"/>
      </a:accent1>
      <a:accent2>
        <a:srgbClr val="B8CCE4"/>
      </a:accent2>
      <a:accent3>
        <a:srgbClr val="006871"/>
      </a:accent3>
      <a:accent4>
        <a:srgbClr val="0A96BC"/>
      </a:accent4>
      <a:accent5>
        <a:srgbClr val="17365D"/>
      </a:accent5>
      <a:accent6>
        <a:srgbClr val="DBE5F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Tema de Office">
  <a:themeElements>
    <a:clrScheme name="cplt">
      <a:dk1>
        <a:sysClr val="windowText" lastClr="000000"/>
      </a:dk1>
      <a:lt1>
        <a:sysClr val="window" lastClr="FFFFFF"/>
      </a:lt1>
      <a:dk2>
        <a:srgbClr val="1F497D"/>
      </a:dk2>
      <a:lt2>
        <a:srgbClr val="EEECE1"/>
      </a:lt2>
      <a:accent1>
        <a:srgbClr val="4A78BB"/>
      </a:accent1>
      <a:accent2>
        <a:srgbClr val="B8CCE4"/>
      </a:accent2>
      <a:accent3>
        <a:srgbClr val="006871"/>
      </a:accent3>
      <a:accent4>
        <a:srgbClr val="0A96BC"/>
      </a:accent4>
      <a:accent5>
        <a:srgbClr val="17365D"/>
      </a:accent5>
      <a:accent6>
        <a:srgbClr val="DBE5F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Autor xmlns="69384813-26b5-4f7f-9051-66798ef5a7ae">Diapositiva</Auto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03031DDD6118064B98263A60566A4507" ma:contentTypeVersion="3" ma:contentTypeDescription="Crear nuevo documento." ma:contentTypeScope="" ma:versionID="467a2f96c504e6cb7fe6bf085138f40d">
  <xsd:schema xmlns:xsd="http://www.w3.org/2001/XMLSchema" xmlns:p="http://schemas.microsoft.com/office/2006/metadata/properties" xmlns:ns2="69384813-26b5-4f7f-9051-66798ef5a7ae" targetNamespace="http://schemas.microsoft.com/office/2006/metadata/properties" ma:root="true" ma:fieldsID="6645d7252a20e726ddeed4d1d733a5a4" ns2:_="">
    <xsd:import namespace="69384813-26b5-4f7f-9051-66798ef5a7ae"/>
    <xsd:element name="properties">
      <xsd:complexType>
        <xsd:sequence>
          <xsd:element name="documentManagement">
            <xsd:complexType>
              <xsd:all>
                <xsd:element ref="ns2:Autor" minOccurs="0"/>
              </xsd:all>
            </xsd:complexType>
          </xsd:element>
        </xsd:sequence>
      </xsd:complexType>
    </xsd:element>
  </xsd:schema>
  <xsd:schema xmlns:xsd="http://www.w3.org/2001/XMLSchema" xmlns:dms="http://schemas.microsoft.com/office/2006/documentManagement/types" targetNamespace="69384813-26b5-4f7f-9051-66798ef5a7ae" elementFormDefault="qualified">
    <xsd:import namespace="http://schemas.microsoft.com/office/2006/documentManagement/types"/>
    <xsd:element name="Autor" ma:index="8" nillable="true" ma:displayName="Autor" ma:internalName="Auto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ma:readOnly="true"/>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CB31465-329C-4023-9EED-972637202E9E}">
  <ds:schemaRefs>
    <ds:schemaRef ds:uri="http://schemas.microsoft.com/office/2006/documentManagement/types"/>
    <ds:schemaRef ds:uri="http://purl.org/dc/dcmitype/"/>
    <ds:schemaRef ds:uri="http://purl.org/dc/elements/1.1/"/>
    <ds:schemaRef ds:uri="http://purl.org/dc/terms/"/>
    <ds:schemaRef ds:uri="http://schemas.openxmlformats.org/package/2006/metadata/core-properties"/>
    <ds:schemaRef ds:uri="http://schemas.microsoft.com/office/2006/metadata/properties"/>
    <ds:schemaRef ds:uri="69384813-26b5-4f7f-9051-66798ef5a7ae"/>
    <ds:schemaRef ds:uri="http://www.w3.org/XML/1998/namespace"/>
  </ds:schemaRefs>
</ds:datastoreItem>
</file>

<file path=customXml/itemProps2.xml><?xml version="1.0" encoding="utf-8"?>
<ds:datastoreItem xmlns:ds="http://schemas.openxmlformats.org/officeDocument/2006/customXml" ds:itemID="{5E685800-0A52-405A-9066-E6C31965FB93}">
  <ds:schemaRefs>
    <ds:schemaRef ds:uri="http://schemas.microsoft.com/sharepoint/v3/contenttype/forms"/>
  </ds:schemaRefs>
</ds:datastoreItem>
</file>

<file path=customXml/itemProps3.xml><?xml version="1.0" encoding="utf-8"?>
<ds:datastoreItem xmlns:ds="http://schemas.openxmlformats.org/officeDocument/2006/customXml" ds:itemID="{32730E1C-04CB-46E0-B5FA-688867E653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384813-26b5-4f7f-9051-66798ef5a7a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20037</TotalTime>
  <Words>811</Words>
  <Application>Microsoft Office PowerPoint</Application>
  <PresentationFormat>Presentación en pantalla (4:3)</PresentationFormat>
  <Paragraphs>210</Paragraphs>
  <Slides>13</Slides>
  <Notes>0</Notes>
  <HiddenSlides>0</HiddenSlides>
  <MMClips>0</MMClips>
  <ScaleCrop>false</ScaleCrop>
  <HeadingPairs>
    <vt:vector size="4" baseType="variant">
      <vt:variant>
        <vt:lpstr>Tema</vt:lpstr>
      </vt:variant>
      <vt:variant>
        <vt:i4>3</vt:i4>
      </vt:variant>
      <vt:variant>
        <vt:lpstr>Títulos de diapositiva</vt:lpstr>
      </vt:variant>
      <vt:variant>
        <vt:i4>13</vt:i4>
      </vt:variant>
    </vt:vector>
  </HeadingPairs>
  <TitlesOfParts>
    <vt:vector size="16" baseType="lpstr">
      <vt:lpstr>Tema de Office</vt:lpstr>
      <vt:lpstr>1_Tema de Office</vt:lpstr>
      <vt:lpstr>4_Tema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Consejo para la Transparencia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del Lobby</dc:title>
  <dc:subject>Ley del Lobby</dc:subject>
  <dc:creator>Gastón Avendaño Silva</dc:creator>
  <cp:keywords>Unidad de Sistemas</cp:keywords>
  <cp:lastModifiedBy>Juan Andrés Caniumilla Medina</cp:lastModifiedBy>
  <cp:revision>555</cp:revision>
  <cp:lastPrinted>2014-05-26T17:15:03Z</cp:lastPrinted>
  <dcterms:created xsi:type="dcterms:W3CDTF">2012-06-18T17:51:53Z</dcterms:created>
  <dcterms:modified xsi:type="dcterms:W3CDTF">2015-07-13T17:50:43Z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0x01010003031DDD6118064B98263A60566A4507</vt:lpwstr>
  </property>
</Properties>
</file>