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708" r:id="rId6"/>
    <p:sldMasterId id="2147483720" r:id="rId7"/>
  </p:sldMasterIdLst>
  <p:notesMasterIdLst>
    <p:notesMasterId r:id="rId34"/>
  </p:notesMasterIdLst>
  <p:sldIdLst>
    <p:sldId id="454" r:id="rId8"/>
    <p:sldId id="341" r:id="rId9"/>
    <p:sldId id="430" r:id="rId10"/>
    <p:sldId id="455" r:id="rId11"/>
    <p:sldId id="453" r:id="rId12"/>
    <p:sldId id="456" r:id="rId13"/>
    <p:sldId id="450" r:id="rId14"/>
    <p:sldId id="444" r:id="rId15"/>
    <p:sldId id="451" r:id="rId16"/>
    <p:sldId id="445" r:id="rId17"/>
    <p:sldId id="439" r:id="rId18"/>
    <p:sldId id="431" r:id="rId19"/>
    <p:sldId id="440" r:id="rId20"/>
    <p:sldId id="441" r:id="rId21"/>
    <p:sldId id="458" r:id="rId22"/>
    <p:sldId id="442" r:id="rId23"/>
    <p:sldId id="457" r:id="rId24"/>
    <p:sldId id="461" r:id="rId25"/>
    <p:sldId id="434" r:id="rId26"/>
    <p:sldId id="460" r:id="rId27"/>
    <p:sldId id="459" r:id="rId28"/>
    <p:sldId id="443" r:id="rId29"/>
    <p:sldId id="446" r:id="rId30"/>
    <p:sldId id="437" r:id="rId31"/>
    <p:sldId id="462" r:id="rId32"/>
    <p:sldId id="263" r:id="rId33"/>
  </p:sldIdLst>
  <p:sldSz cx="9144000" cy="5143500" type="screen16x9"/>
  <p:notesSz cx="7010400" cy="9296400"/>
  <p:custDataLst>
    <p:tags r:id="rId35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3366FF"/>
    <a:srgbClr val="92D050"/>
    <a:srgbClr val="CC99FF"/>
    <a:srgbClr val="C6D9F1"/>
    <a:srgbClr val="7030A0"/>
    <a:srgbClr val="CC0099"/>
    <a:srgbClr val="FF9966"/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5" autoAdjust="0"/>
  </p:normalViewPr>
  <p:slideViewPr>
    <p:cSldViewPr>
      <p:cViewPr>
        <p:scale>
          <a:sx n="100" d="100"/>
          <a:sy n="100" d="100"/>
        </p:scale>
        <p:origin x="-672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Century Gothic" pitchFamily="34" charset="0"/>
              </a:defRPr>
            </a:pPr>
            <a:r>
              <a:rPr lang="es-ES" sz="1200">
                <a:latin typeface="Century Gothic" pitchFamily="34" charset="0"/>
              </a:rPr>
              <a:t>Evolución de las solicitudes de acceso a la información a los Organismos de la Administración Central</a:t>
            </a:r>
          </a:p>
        </c:rich>
      </c:tx>
      <c:layout>
        <c:manualLayout>
          <c:xMode val="edge"/>
          <c:yMode val="edge"/>
          <c:x val="0.10305943007124109"/>
          <c:y val="1.14942528735632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77181286843935"/>
          <c:y val="0.18876380837010756"/>
          <c:w val="0.87279900715285985"/>
          <c:h val="0.6385821003143837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Hoja1!$A$33</c:f>
              <c:strCache>
                <c:ptCount val="1"/>
                <c:pt idx="0">
                  <c:v>N° solicitudes al año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-4.91058809956447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Hoja1!$B$32:$H$32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Hoja1!$B$33:$H$33</c:f>
              <c:numCache>
                <c:formatCode>#,##0</c:formatCode>
                <c:ptCount val="7"/>
                <c:pt idx="0">
                  <c:v>23912</c:v>
                </c:pt>
                <c:pt idx="1">
                  <c:v>35409</c:v>
                </c:pt>
                <c:pt idx="2">
                  <c:v>39960</c:v>
                </c:pt>
                <c:pt idx="3">
                  <c:v>51952</c:v>
                </c:pt>
                <c:pt idx="4">
                  <c:v>61336</c:v>
                </c:pt>
                <c:pt idx="5">
                  <c:v>65868</c:v>
                </c:pt>
                <c:pt idx="6">
                  <c:v>17444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855360"/>
        <c:axId val="75610880"/>
      </c:barChart>
      <c:lineChart>
        <c:grouping val="stacked"/>
        <c:varyColors val="0"/>
        <c:ser>
          <c:idx val="2"/>
          <c:order val="1"/>
          <c:tx>
            <c:strRef>
              <c:f>Hoja1!$A$35</c:f>
              <c:strCache>
                <c:ptCount val="1"/>
                <c:pt idx="0">
                  <c:v>Totales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5"/>
              <c:layout>
                <c:manualLayout>
                  <c:x val="-3.6208732694355698E-2"/>
                  <c:y val="-2.9304029304029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98828541001065E-2"/>
                  <c:y val="2.930402930402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ES_tradn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Hoja1!$B$32:$H$32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Hoja1!$B$35:$H$35</c:f>
              <c:numCache>
                <c:formatCode>#,##0</c:formatCode>
                <c:ptCount val="7"/>
                <c:pt idx="1">
                  <c:v>59321</c:v>
                </c:pt>
                <c:pt idx="2">
                  <c:v>99281</c:v>
                </c:pt>
                <c:pt idx="3">
                  <c:v>151233</c:v>
                </c:pt>
                <c:pt idx="4">
                  <c:v>212569</c:v>
                </c:pt>
                <c:pt idx="5">
                  <c:v>278437</c:v>
                </c:pt>
                <c:pt idx="6">
                  <c:v>295881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09632"/>
        <c:axId val="75611456"/>
      </c:lineChart>
      <c:catAx>
        <c:axId val="358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610880"/>
        <c:crosses val="autoZero"/>
        <c:auto val="1"/>
        <c:lblAlgn val="ctr"/>
        <c:lblOffset val="100"/>
        <c:noMultiLvlLbl val="0"/>
      </c:catAx>
      <c:valAx>
        <c:axId val="756108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5855360"/>
        <c:crosses val="autoZero"/>
        <c:crossBetween val="between"/>
      </c:valAx>
      <c:valAx>
        <c:axId val="7561145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>
            <a:solidFill>
              <a:srgbClr val="C00000"/>
            </a:solidFill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s-ES_tradnl"/>
          </a:p>
        </c:txPr>
        <c:crossAx val="35909632"/>
        <c:crosses val="max"/>
        <c:crossBetween val="between"/>
      </c:valAx>
      <c:catAx>
        <c:axId val="3590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6114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r>
              <a:rPr lang="en-US" sz="1400">
                <a:latin typeface="Century Gothic" panose="020B0502020202020204" pitchFamily="34" charset="0"/>
              </a:rPr>
              <a:t>Señale</a:t>
            </a:r>
            <a:r>
              <a:rPr lang="en-US" sz="1400" baseline="0">
                <a:latin typeface="Century Gothic" panose="020B0502020202020204" pitchFamily="34" charset="0"/>
              </a:rPr>
              <a:t> en orden de importancia  las tres áreas donde considera que es más necesario el acceso a la información pública</a:t>
            </a:r>
            <a:endParaRPr lang="en-US" sz="140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0741837435958443"/>
          <c:y val="6.360859722325934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TOTAL!$D$3</c:f>
              <c:strCache>
                <c:ptCount val="1"/>
                <c:pt idx="0">
                  <c:v>% del N de la columna</c:v>
                </c:pt>
              </c:strCache>
            </c:strRef>
          </c:tx>
          <c:invertIfNegative val="0"/>
          <c:cat>
            <c:strRef>
              <c:f>TOTAL!$C$4:$C$23</c:f>
              <c:strCache>
                <c:ptCount val="20"/>
                <c:pt idx="0">
                  <c:v>Agricultura, pesca y ganadería.</c:v>
                </c:pt>
                <c:pt idx="1">
                  <c:v>El debate legislativo</c:v>
                </c:pt>
                <c:pt idx="2">
                  <c:v>Cultura y artes</c:v>
                </c:pt>
                <c:pt idx="3">
                  <c:v>No sabe /No responde</c:v>
                </c:pt>
                <c:pt idx="4">
                  <c:v>Relaciones exteriores</c:v>
                </c:pt>
                <c:pt idx="5">
                  <c:v>Deporte</c:v>
                </c:pt>
                <c:pt idx="6">
                  <c:v>Minería</c:v>
                </c:pt>
                <c:pt idx="7">
                  <c:v>Energía</c:v>
                </c:pt>
                <c:pt idx="8">
                  <c:v>Defensa y Fuerzas Armadas</c:v>
                </c:pt>
                <c:pt idx="9">
                  <c:v>Transporte y telecomunicaciones</c:v>
                </c:pt>
                <c:pt idx="10">
                  <c:v>Seguridad ciudadana</c:v>
                </c:pt>
                <c:pt idx="11">
                  <c:v>Gestión territorial (regional, provincial, municipal)</c:v>
                </c:pt>
                <c:pt idx="12">
                  <c:v>Seguridad ciudadana</c:v>
                </c:pt>
                <c:pt idx="13">
                  <c:v>Obras Públicas</c:v>
                </c:pt>
                <c:pt idx="14">
                  <c:v>El presupuesto de la nación</c:v>
                </c:pt>
                <c:pt idx="15">
                  <c:v>Trabajo y previsión social</c:v>
                </c:pt>
                <c:pt idx="16">
                  <c:v>Justicia</c:v>
                </c:pt>
                <c:pt idx="17">
                  <c:v>Vivienda</c:v>
                </c:pt>
                <c:pt idx="18">
                  <c:v>Educación</c:v>
                </c:pt>
                <c:pt idx="19">
                  <c:v>Salud</c:v>
                </c:pt>
              </c:strCache>
            </c:strRef>
          </c:cat>
          <c:val>
            <c:numRef>
              <c:f>TOTAL!$D$4:$D$23</c:f>
              <c:numCache>
                <c:formatCode>0%</c:formatCode>
                <c:ptCount val="20"/>
                <c:pt idx="0">
                  <c:v>1.4999999999999999E-2</c:v>
                </c:pt>
                <c:pt idx="1">
                  <c:v>2.3E-2</c:v>
                </c:pt>
                <c:pt idx="2">
                  <c:v>2.4E-2</c:v>
                </c:pt>
                <c:pt idx="3">
                  <c:v>2.5000000000000001E-2</c:v>
                </c:pt>
                <c:pt idx="4">
                  <c:v>2.7E-2</c:v>
                </c:pt>
                <c:pt idx="5">
                  <c:v>0.03</c:v>
                </c:pt>
                <c:pt idx="6">
                  <c:v>0.04</c:v>
                </c:pt>
                <c:pt idx="7">
                  <c:v>4.5999999999999999E-2</c:v>
                </c:pt>
                <c:pt idx="8">
                  <c:v>4.7E-2</c:v>
                </c:pt>
                <c:pt idx="9">
                  <c:v>5.6000000000000001E-2</c:v>
                </c:pt>
                <c:pt idx="10">
                  <c:v>6.5000000000000002E-2</c:v>
                </c:pt>
                <c:pt idx="11">
                  <c:v>9.7000000000000003E-2</c:v>
                </c:pt>
                <c:pt idx="12">
                  <c:v>0.126</c:v>
                </c:pt>
                <c:pt idx="13">
                  <c:v>0.13300000000000001</c:v>
                </c:pt>
                <c:pt idx="14">
                  <c:v>0.16900000000000001</c:v>
                </c:pt>
                <c:pt idx="15">
                  <c:v>0.2</c:v>
                </c:pt>
                <c:pt idx="16">
                  <c:v>0.218</c:v>
                </c:pt>
                <c:pt idx="17">
                  <c:v>0.3</c:v>
                </c:pt>
                <c:pt idx="18">
                  <c:v>0.63100000000000001</c:v>
                </c:pt>
                <c:pt idx="19">
                  <c:v>0.67700000000000005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911680"/>
        <c:axId val="36210368"/>
      </c:barChart>
      <c:catAx>
        <c:axId val="35911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_tradnl"/>
          </a:p>
        </c:txPr>
        <c:crossAx val="36210368"/>
        <c:crosses val="autoZero"/>
        <c:auto val="1"/>
        <c:lblAlgn val="ctr"/>
        <c:lblOffset val="100"/>
        <c:noMultiLvlLbl val="0"/>
      </c:catAx>
      <c:valAx>
        <c:axId val="36210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591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'[Datos Consolidados 2009-2015.xlsx]Solución de conflictos'!$A$273</c:f>
              <c:strCache>
                <c:ptCount val="1"/>
                <c:pt idx="0">
                  <c:v>N° casos ingresados al Consejo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6.5762314025664351E-3"/>
                  <c:y val="1.112111573688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'[Datos Consolidados 2009-2015.xlsx]Solución de conflictos'!$B$272:$H$272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'[Datos Consolidados 2009-2015.xlsx]Solución de conflictos'!$B$273:$H$273</c:f>
              <c:numCache>
                <c:formatCode>General</c:formatCode>
                <c:ptCount val="7"/>
                <c:pt idx="0">
                  <c:v>627</c:v>
                </c:pt>
                <c:pt idx="1">
                  <c:v>985</c:v>
                </c:pt>
                <c:pt idx="2" formatCode="#,##0">
                  <c:v>1611</c:v>
                </c:pt>
                <c:pt idx="3" formatCode="#,##0">
                  <c:v>1820</c:v>
                </c:pt>
                <c:pt idx="4" formatCode="#,##0">
                  <c:v>2321</c:v>
                </c:pt>
                <c:pt idx="5" formatCode="#,##0">
                  <c:v>2812</c:v>
                </c:pt>
                <c:pt idx="6" formatCode="#,##0">
                  <c:v>1772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7203968"/>
        <c:axId val="36212672"/>
      </c:barChart>
      <c:lineChart>
        <c:grouping val="standard"/>
        <c:varyColors val="0"/>
        <c:ser>
          <c:idx val="1"/>
          <c:order val="1"/>
          <c:tx>
            <c:strRef>
              <c:f>'[Datos Consolidados 2009-2015.xlsx]Solución de conflictos'!$A$274</c:f>
              <c:strCache>
                <c:ptCount val="1"/>
                <c:pt idx="0">
                  <c:v>N° de casos acumulados</c:v>
                </c:pt>
              </c:strCache>
            </c:strRef>
          </c:tx>
          <c:spPr>
            <a:ln w="38100"/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3.1763197674396025E-2"/>
                  <c:y val="-2.623882771180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1.612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3.223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5.043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7.364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  <a:latin typeface="Century Gothic" pitchFamily="34" charset="0"/>
                  </a:defRPr>
                </a:pPr>
                <a:endParaRPr lang="es-ES_trad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'[Datos Consolidados 2009-2015.xlsx]Solución de conflictos'!$B$272:$H$272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'[Datos Consolidados 2009-2015.xlsx]Solución de conflictos'!$B$274:$H$274</c:f>
              <c:numCache>
                <c:formatCode>General</c:formatCode>
                <c:ptCount val="7"/>
                <c:pt idx="0">
                  <c:v>627</c:v>
                </c:pt>
                <c:pt idx="1">
                  <c:v>1612</c:v>
                </c:pt>
                <c:pt idx="2">
                  <c:v>3223</c:v>
                </c:pt>
                <c:pt idx="3">
                  <c:v>5043</c:v>
                </c:pt>
                <c:pt idx="4">
                  <c:v>7364</c:v>
                </c:pt>
                <c:pt idx="5">
                  <c:v>10176</c:v>
                </c:pt>
                <c:pt idx="6" formatCode="#,##0">
                  <c:v>11945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03968"/>
        <c:axId val="36212672"/>
      </c:lineChart>
      <c:catAx>
        <c:axId val="372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es-ES_tradnl"/>
          </a:p>
        </c:txPr>
        <c:crossAx val="36212672"/>
        <c:crosses val="autoZero"/>
        <c:auto val="1"/>
        <c:lblAlgn val="ctr"/>
        <c:lblOffset val="100"/>
        <c:noMultiLvlLbl val="0"/>
      </c:catAx>
      <c:valAx>
        <c:axId val="36212672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3720396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es-ES_tradnl"/>
          </a:p>
        </c:txPr>
      </c:legendEntry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s-CL" sz="1400" b="0"/>
              <a:t>N° de Participantes en acciones de Capacitación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educa!$A$71</c:f>
              <c:strCache>
                <c:ptCount val="1"/>
                <c:pt idx="0">
                  <c:v>Capacitación Presencial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educa!$B$70:$H$70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educa!$B$71:$H$71</c:f>
              <c:numCache>
                <c:formatCode>General</c:formatCode>
                <c:ptCount val="7"/>
                <c:pt idx="0">
                  <c:v>881</c:v>
                </c:pt>
                <c:pt idx="1">
                  <c:v>5014</c:v>
                </c:pt>
                <c:pt idx="2">
                  <c:v>3943</c:v>
                </c:pt>
                <c:pt idx="3">
                  <c:v>4400</c:v>
                </c:pt>
                <c:pt idx="4">
                  <c:v>4042</c:v>
                </c:pt>
                <c:pt idx="5">
                  <c:v>4435</c:v>
                </c:pt>
                <c:pt idx="6" formatCode="0">
                  <c:v>2004</c:v>
                </c:pt>
              </c:numCache>
            </c:numRef>
          </c:val>
        </c:ser>
        <c:ser>
          <c:idx val="1"/>
          <c:order val="1"/>
          <c:tx>
            <c:strRef>
              <c:f>educa!$A$72</c:f>
              <c:strCache>
                <c:ptCount val="1"/>
                <c:pt idx="0">
                  <c:v>Educa Transparencia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educa!$B$70:$H$70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educa!$B$72:$H$72</c:f>
              <c:numCache>
                <c:formatCode>General</c:formatCode>
                <c:ptCount val="7"/>
                <c:pt idx="2">
                  <c:v>1043</c:v>
                </c:pt>
                <c:pt idx="3">
                  <c:v>5886</c:v>
                </c:pt>
                <c:pt idx="4">
                  <c:v>9971</c:v>
                </c:pt>
                <c:pt idx="5">
                  <c:v>10588</c:v>
                </c:pt>
                <c:pt idx="6">
                  <c:v>8998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573056"/>
        <c:axId val="32453696"/>
      </c:barChart>
      <c:lineChart>
        <c:grouping val="standard"/>
        <c:varyColors val="0"/>
        <c:ser>
          <c:idx val="2"/>
          <c:order val="2"/>
          <c:tx>
            <c:strRef>
              <c:f>educa!$A$73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008539099444933E-2"/>
                  <c:y val="-3.980099502487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145290876692393E-2"/>
                  <c:y val="-3.980099502487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102553317424912E-2"/>
                  <c:y val="-4.378109452736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282042653940006E-2"/>
                  <c:y val="-3.582089552238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871787322197439E-2"/>
                  <c:y val="-4.776119402985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367517772474979E-2"/>
                  <c:y val="-3.582089552238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641021326970121E-2"/>
                  <c:y val="-3.582089552238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educa!$B$70:$H$70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educa!$B$73:$H$73</c:f>
              <c:numCache>
                <c:formatCode>General</c:formatCode>
                <c:ptCount val="7"/>
                <c:pt idx="0">
                  <c:v>881</c:v>
                </c:pt>
                <c:pt idx="1">
                  <c:v>5014</c:v>
                </c:pt>
                <c:pt idx="2">
                  <c:v>4986</c:v>
                </c:pt>
                <c:pt idx="3">
                  <c:v>10286</c:v>
                </c:pt>
                <c:pt idx="4">
                  <c:v>14013</c:v>
                </c:pt>
                <c:pt idx="5">
                  <c:v>15023</c:v>
                </c:pt>
                <c:pt idx="6">
                  <c:v>11002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73056"/>
        <c:axId val="32453696"/>
      </c:lineChart>
      <c:catAx>
        <c:axId val="385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453696"/>
        <c:crosses val="autoZero"/>
        <c:auto val="1"/>
        <c:lblAlgn val="ctr"/>
        <c:lblOffset val="100"/>
        <c:noMultiLvlLbl val="0"/>
      </c:catAx>
      <c:valAx>
        <c:axId val="32453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8573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s-ES_tradnl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0.11786</cdr:x>
      <cdr:y>0.3592</cdr:y>
    </cdr:from>
    <cdr:to>
      <cdr:x>0.28929</cdr:x>
      <cdr:y>0.63506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28650" y="1190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0.11786</cdr:x>
      <cdr:y>0.3592</cdr:y>
    </cdr:from>
    <cdr:to>
      <cdr:x>0.28929</cdr:x>
      <cdr:y>0.63506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628650" y="1190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02FA79-3935-4B87-8252-375D4F8A1712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DCCEA0-CFCD-4267-845F-1D931C9254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8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54174-15CC-41DB-9E17-E8276BE3B44A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E0FB-6A81-413E-919E-6795FA1C4402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E0FB-6A81-413E-919E-6795FA1C4402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E0FB-6A81-413E-919E-6795FA1C4402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CEA0-CFCD-4267-845F-1D931C9254A2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es-CL" sz="3200" b="1" kern="1200" spc="-150" dirty="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es-CL" sz="3200" b="1" kern="1200" spc="-150" dirty="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es-CL" sz="3200" b="1" kern="1200" spc="-150" dirty="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3BEA-23DA-44A2-A489-28CD2D26241F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3037-0269-49A8-95C2-59012E21B6B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7553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C367-C81C-42C6-B70B-21C1E5B73A56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CFDB-96C9-45F4-A87C-D4AF5D321CD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552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121E-CDFF-42D1-AACC-FEC6CBC09D5E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D3BB-7EF9-4323-B462-9AA529C80A6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273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E247-4E30-4DF9-9C32-B514E2AE3C36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4DD3-DAB4-4608-B619-1A50894C83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95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4D31-06B4-4C16-BCBC-50ECA101671C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CF2F-AE06-4706-8FE3-C89D6FCC368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394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B0A4-BA0E-4E6D-9F21-09B7B1CFC606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D2AA-8D18-4670-8D0C-CBCFF7110A9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1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D513-1AE5-4674-9862-C90F3C2F3ADF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917B-71BD-4E0A-8AD8-0D2DBEE865D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8096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1BBD-4C8D-42F8-A371-DED3725466DF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DA3C-2008-4603-AC3E-57A0546B7CF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502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5A63-A84F-4F91-A6B0-9DA95671C5B1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2EB9-E0A5-4555-878A-74D003608D4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587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A1CF-E055-454F-B8D6-F4BE2699A0E6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7B91-F4CF-47D4-A809-F1BFD0C0C6E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483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2D2C-A7EE-4933-A990-8CE37009F642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5BBB-711F-4AE9-BF75-F7429F93D21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63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/>
              <a:pPr/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465C-9833-4CCF-AB68-FBA27C5AEF5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335A8-1AD1-4747-A4F8-CE16882979E8}" type="datetimeFigureOut">
              <a:rPr lang="es-CL"/>
              <a:pPr>
                <a:defRPr/>
              </a:pPr>
              <a:t>27-08-2015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218F6F-1C8E-4F27-BB0F-127A4BF872D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8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5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24949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Evolución de ingresos al Consejo para la Transparencia</a:t>
            </a:r>
            <a:endParaRPr lang="es-CL" sz="2000" b="1" dirty="0">
              <a:latin typeface="Century Gothic" pitchFamily="34" charset="0"/>
            </a:endParaRP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525107"/>
              </p:ext>
            </p:extLst>
          </p:nvPr>
        </p:nvGraphicFramePr>
        <p:xfrm>
          <a:off x="1043608" y="1275606"/>
          <a:ext cx="6840760" cy="268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85684"/>
              </p:ext>
            </p:extLst>
          </p:nvPr>
        </p:nvGraphicFramePr>
        <p:xfrm>
          <a:off x="827584" y="4011911"/>
          <a:ext cx="7353303" cy="504056"/>
        </p:xfrm>
        <a:graphic>
          <a:graphicData uri="http://schemas.openxmlformats.org/drawingml/2006/table">
            <a:tbl>
              <a:tblPr/>
              <a:tblGrid>
                <a:gridCol w="1053191"/>
                <a:gridCol w="761343"/>
                <a:gridCol w="761343"/>
                <a:gridCol w="761343"/>
                <a:gridCol w="789893"/>
                <a:gridCol w="761343"/>
                <a:gridCol w="942161"/>
                <a:gridCol w="761343"/>
                <a:gridCol w="761343"/>
              </a:tblGrid>
              <a:tr h="188081">
                <a:tc>
                  <a:txBody>
                    <a:bodyPr/>
                    <a:lstStyle/>
                    <a:p>
                      <a:pPr algn="l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15975">
                <a:tc>
                  <a:txBody>
                    <a:bodyPr/>
                    <a:lstStyle/>
                    <a:p>
                      <a:pPr algn="l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N° casos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2.812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1.772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11.945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411760" y="4515966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Century Gothic" panose="020B0502020202020204" pitchFamily="34" charset="0"/>
              </a:rPr>
              <a:t>94% de decisiones notificadas.</a:t>
            </a:r>
            <a:endParaRPr lang="es-C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4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n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39752" y="627534"/>
            <a:ext cx="5616624" cy="42124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067944" y="48351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entury Gothic" pitchFamily="34" charset="0"/>
              </a:rPr>
              <a:t>Organismos de la administración central</a:t>
            </a:r>
            <a:endParaRPr lang="es-CL" sz="1400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172914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entury Gothic" pitchFamily="34" charset="0"/>
              </a:rPr>
              <a:t>Municipios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27576" y="1131590"/>
            <a:ext cx="270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entury Gothic" pitchFamily="34" charset="0"/>
              </a:rPr>
              <a:t>Corporaciones Municipales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21385" y="259108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 smtClean="0">
                <a:latin typeface="Century Gothic" pitchFamily="34" charset="0"/>
              </a:rPr>
              <a:t>Empresas Públicas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75856" y="41151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B050"/>
                </a:solidFill>
                <a:latin typeface="Century Gothic" pitchFamily="34" charset="0"/>
              </a:rPr>
              <a:t>325</a:t>
            </a:r>
            <a:endParaRPr lang="es-CL" sz="32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79712" y="13296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70C0"/>
                </a:solidFill>
                <a:latin typeface="Century Gothic" pitchFamily="34" charset="0"/>
              </a:rPr>
              <a:t>345</a:t>
            </a:r>
            <a:endParaRPr lang="es-CL" sz="32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05958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rgbClr val="7030A0"/>
                </a:solidFill>
                <a:latin typeface="Century Gothic" pitchFamily="34" charset="0"/>
              </a:rPr>
              <a:t>54</a:t>
            </a:r>
            <a:endParaRPr lang="es-CL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54424" y="221171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rgbClr val="FF6600"/>
                </a:solidFill>
                <a:latin typeface="Century Gothic" pitchFamily="34" charset="0"/>
              </a:rPr>
              <a:t>30</a:t>
            </a:r>
            <a:endParaRPr lang="es-CL" sz="3200" b="1" dirty="0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35696" y="348331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C00000"/>
                </a:solidFill>
                <a:latin typeface="Century Gothic" pitchFamily="34" charset="0"/>
              </a:rPr>
              <a:t>16</a:t>
            </a:r>
            <a:endParaRPr lang="es-CL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08104" y="423940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513FD9"/>
                </a:solidFill>
                <a:latin typeface="Century Gothic" pitchFamily="34" charset="0"/>
              </a:rPr>
              <a:t>7</a:t>
            </a:r>
            <a:endParaRPr lang="es-CL" sz="3200" b="1" dirty="0">
              <a:solidFill>
                <a:srgbClr val="513FD9"/>
              </a:solidFill>
              <a:latin typeface="Century Gothic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948264" y="165364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FFC000"/>
                </a:solidFill>
                <a:latin typeface="Century Gothic" pitchFamily="34" charset="0"/>
              </a:rPr>
              <a:t>4</a:t>
            </a:r>
            <a:endParaRPr lang="es-CL" sz="32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11760" y="348331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entury Gothic" pitchFamily="34" charset="0"/>
              </a:rPr>
              <a:t>Universidades estatales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48264" y="169894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 smtClean="0">
                <a:latin typeface="Century Gothic" pitchFamily="34" charset="0"/>
              </a:rPr>
              <a:t>Organismos autónomos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43934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 smtClean="0">
                <a:latin typeface="Century Gothic" pitchFamily="34" charset="0"/>
              </a:rPr>
              <a:t>Fundaciones</a:t>
            </a:r>
            <a:endParaRPr lang="es-CL" sz="1600" dirty="0"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208260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kern="0" dirty="0">
                <a:latin typeface="Agency FB" pitchFamily="34" charset="0"/>
                <a:ea typeface="ＭＳ Ｐゴシック"/>
                <a:cs typeface="Segoe UI" pitchFamily="34" charset="0"/>
              </a:rPr>
              <a:t>Más de </a:t>
            </a:r>
            <a:r>
              <a:rPr lang="es-CL" sz="2000" b="1" kern="0" dirty="0">
                <a:solidFill>
                  <a:srgbClr val="00B0F0"/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770 organismos públicos </a:t>
            </a:r>
            <a:r>
              <a:rPr lang="es-CL" sz="2000" kern="0" dirty="0" smtClean="0">
                <a:latin typeface="Agency FB" pitchFamily="34" charset="0"/>
                <a:ea typeface="ＭＳ Ｐゴシック"/>
                <a:cs typeface="Segoe UI" pitchFamily="34" charset="0"/>
              </a:rPr>
              <a:t>son </a:t>
            </a:r>
            <a:r>
              <a:rPr lang="es-CL" sz="2000" kern="0" dirty="0">
                <a:latin typeface="Agency FB" pitchFamily="34" charset="0"/>
                <a:ea typeface="ＭＳ Ｐゴシック"/>
                <a:cs typeface="Segoe UI" pitchFamily="34" charset="0"/>
              </a:rPr>
              <a:t>sujetos obligados de la ley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355354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4949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Resultados de Fiscalización en Transparencia Activa por tipo de organismo</a:t>
            </a:r>
            <a:endParaRPr lang="es-CL" sz="2000" b="1" dirty="0">
              <a:latin typeface="Century Gothic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07252"/>
              </p:ext>
            </p:extLst>
          </p:nvPr>
        </p:nvGraphicFramePr>
        <p:xfrm>
          <a:off x="362176" y="1131590"/>
          <a:ext cx="8098256" cy="3373120"/>
        </p:xfrm>
        <a:graphic>
          <a:graphicData uri="http://schemas.openxmlformats.org/drawingml/2006/table">
            <a:tbl>
              <a:tblPr firstRow="1" firstCol="1" bandRow="1"/>
              <a:tblGrid>
                <a:gridCol w="1617537"/>
                <a:gridCol w="924857"/>
                <a:gridCol w="925977"/>
                <a:gridCol w="925977"/>
                <a:gridCol w="925977"/>
                <a:gridCol w="925977"/>
                <a:gridCol w="925977"/>
                <a:gridCol w="92597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SEGMENTO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 2010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 2010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 2011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 2012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 2013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 2014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PROCESO</a:t>
                      </a:r>
                      <a:r>
                        <a:rPr lang="es-CL" sz="1100" b="1" baseline="0" dirty="0" smtClean="0"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 2015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8BB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1F497D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1F497D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Organismos</a:t>
                      </a:r>
                      <a:r>
                        <a:rPr lang="es-CL" sz="1200" b="1" baseline="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 de la Administración Central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88.31%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93.82%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93.37%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96.93%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96.26%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92</a:t>
                      </a:r>
                      <a:r>
                        <a:rPr lang="es-CL" sz="1400" dirty="0" smtClean="0">
                          <a:solidFill>
                            <a:srgbClr val="1F497D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.</a:t>
                      </a: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91%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Universidades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20.45%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76.54%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77.93%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90.50%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85.07%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Municipalidades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30.26%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47.43%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56,09%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Corporaciones Municipales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13.26%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45.7%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45,4%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Fundaciones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94.15%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91</a:t>
                      </a:r>
                      <a:r>
                        <a:rPr lang="es-ES" sz="1400">
                          <a:solidFill>
                            <a:srgbClr val="1F497D"/>
                          </a:solidFill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.</a:t>
                      </a:r>
                      <a:r>
                        <a:rPr lang="es-ES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31%</a:t>
                      </a:r>
                      <a:endParaRPr lang="es-CL" sz="140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6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Empresas Públicas</a:t>
                      </a:r>
                      <a:endParaRPr lang="es-CL" sz="12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78.52%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</a:t>
                      </a:r>
                      <a:endParaRPr lang="es-CL" sz="14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5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609222"/>
            <a:ext cx="2143140" cy="16312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258</a:t>
            </a:r>
          </a:p>
          <a:p>
            <a:pPr algn="ctr"/>
            <a:r>
              <a:rPr lang="es-CL" sz="1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Sumarios solicitados a Contraloría</a:t>
            </a:r>
            <a:endParaRPr lang="es-CL" sz="1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15816" y="1677042"/>
            <a:ext cx="3093866" cy="16312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CL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166   </a:t>
            </a:r>
          </a:p>
          <a:p>
            <a:pPr algn="ctr"/>
            <a:r>
              <a:rPr lang="es-CL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Funcionarios 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sancionados</a:t>
            </a:r>
            <a:endParaRPr lang="es-CL" sz="14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971600" y="1220026"/>
            <a:ext cx="2143140" cy="271987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 redondeado"/>
          <p:cNvSpPr/>
          <p:nvPr/>
        </p:nvSpPr>
        <p:spPr>
          <a:xfrm>
            <a:off x="3436972" y="1220026"/>
            <a:ext cx="2143140" cy="271987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5330297" y="1769375"/>
            <a:ext cx="3093866" cy="15388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M$ </a:t>
            </a:r>
          </a:p>
          <a:p>
            <a:pPr algn="ctr"/>
            <a:r>
              <a:rPr lang="es-C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54.595   </a:t>
            </a:r>
            <a:endParaRPr lang="es-CL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Multas Pagadas</a:t>
            </a:r>
            <a:endParaRPr lang="es-CL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851453" y="1220026"/>
            <a:ext cx="2143140" cy="271987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54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58590"/>
              </p:ext>
            </p:extLst>
          </p:nvPr>
        </p:nvGraphicFramePr>
        <p:xfrm>
          <a:off x="1115616" y="771550"/>
          <a:ext cx="66247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94839" y="4147215"/>
            <a:ext cx="886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Más de 60,000</a:t>
            </a:r>
            <a:r>
              <a:rPr lang="es-CL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es-CL" sz="1600" i="1" dirty="0">
                <a:latin typeface="Century Gothic" pitchFamily="34" charset="0"/>
              </a:rPr>
              <a:t>personas en acciones de capacitación presencial o virtual en temáticas asociadas a Ley de Transparencia, Ley del Lobby, protección de datos personales.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51795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4949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>
                <a:latin typeface="Century Gothic" pitchFamily="34" charset="0"/>
              </a:rPr>
              <a:t>Info</a:t>
            </a:r>
            <a:r>
              <a:rPr lang="es-CL" sz="2000" b="1" dirty="0" smtClean="0">
                <a:latin typeface="Century Gothic" pitchFamily="34" charset="0"/>
              </a:rPr>
              <a:t> Lobby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455957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>
                <a:latin typeface="Century Gothic" panose="020B0502020202020204" pitchFamily="34" charset="0"/>
                <a:cs typeface="Segoe UI" pitchFamily="34" charset="0"/>
              </a:rPr>
              <a:t>600 </a:t>
            </a:r>
            <a:r>
              <a:rPr lang="es-CL" sz="1400" i="1" dirty="0" smtClean="0">
                <a:latin typeface="Century Gothic" panose="020B0502020202020204" pitchFamily="34" charset="0"/>
                <a:cs typeface="Segoe UI" pitchFamily="34" charset="0"/>
              </a:rPr>
              <a:t>lobbistas, 7.692 </a:t>
            </a:r>
            <a:r>
              <a:rPr lang="es-CL" sz="1400" i="1" dirty="0">
                <a:latin typeface="Century Gothic" panose="020B0502020202020204" pitchFamily="34" charset="0"/>
                <a:cs typeface="Segoe UI" pitchFamily="34" charset="0"/>
              </a:rPr>
              <a:t>gestores de </a:t>
            </a:r>
            <a:r>
              <a:rPr lang="es-CL" sz="1400" i="1" dirty="0" smtClean="0">
                <a:latin typeface="Century Gothic" panose="020B0502020202020204" pitchFamily="34" charset="0"/>
                <a:cs typeface="Segoe UI" pitchFamily="34" charset="0"/>
              </a:rPr>
              <a:t>intereses y </a:t>
            </a:r>
            <a:r>
              <a:rPr lang="es-CL" sz="1400" i="1" dirty="0">
                <a:latin typeface="Century Gothic" panose="020B0502020202020204" pitchFamily="34" charset="0"/>
                <a:cs typeface="Segoe UI" pitchFamily="34" charset="0"/>
              </a:rPr>
              <a:t>18.594  registros de agenda </a:t>
            </a:r>
            <a:r>
              <a:rPr lang="es-CL" sz="1400" i="1" dirty="0" smtClean="0">
                <a:latin typeface="Century Gothic" panose="020B0502020202020204" pitchFamily="34" charset="0"/>
                <a:cs typeface="Segoe UI" pitchFamily="34" charset="0"/>
              </a:rPr>
              <a:t>pública.</a:t>
            </a:r>
            <a:endParaRPr lang="es-CL" sz="1400" i="1" dirty="0">
              <a:latin typeface="Century Gothic" panose="020B0502020202020204" pitchFamily="34" charset="0"/>
              <a:cs typeface="Segoe UI" pitchFamily="34" charset="0"/>
            </a:endParaRPr>
          </a:p>
          <a:p>
            <a:pPr algn="r"/>
            <a:r>
              <a:rPr lang="es-CL" sz="1400" i="1" dirty="0" smtClean="0">
                <a:latin typeface="Century Gothic" panose="020B0502020202020204" pitchFamily="34" charset="0"/>
                <a:cs typeface="Segoe UI" pitchFamily="34" charset="0"/>
              </a:rPr>
              <a:t> </a:t>
            </a:r>
            <a:endParaRPr lang="es-CL" sz="1400" i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71" y="663371"/>
            <a:ext cx="5900842" cy="397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7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317" y="264375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800" b="1" spc="-150" dirty="0" smtClean="0">
                <a:solidFill>
                  <a:srgbClr val="00B0F0"/>
                </a:solidFill>
                <a:latin typeface="Century Gothic" pitchFamily="34" charset="0"/>
                <a:cs typeface="Segoe UI" pitchFamily="34" charset="0"/>
              </a:rPr>
              <a:t>INNOVACIÓN</a:t>
            </a:r>
            <a:r>
              <a:rPr lang="es-ES" sz="4800" b="1" spc="-150" dirty="0" smtClean="0">
                <a:solidFill>
                  <a:srgbClr val="0070C0"/>
                </a:solidFill>
                <a:latin typeface="Century Gothic" pitchFamily="34" charset="0"/>
                <a:cs typeface="Segoe UI" pitchFamily="34" charset="0"/>
              </a:rPr>
              <a:t> Y</a:t>
            </a:r>
          </a:p>
          <a:p>
            <a:pPr>
              <a:spcBef>
                <a:spcPct val="0"/>
              </a:spcBef>
              <a:defRPr/>
            </a:pPr>
            <a:r>
              <a:rPr lang="es-ES" sz="4800" b="1" spc="-150" dirty="0" smtClean="0">
                <a:solidFill>
                  <a:srgbClr val="0070C0"/>
                </a:solidFill>
                <a:latin typeface="Century Gothic" pitchFamily="34" charset="0"/>
                <a:cs typeface="Segoe UI" pitchFamily="34" charset="0"/>
              </a:rPr>
              <a:t>CON FOCO EN LAS </a:t>
            </a:r>
            <a:r>
              <a:rPr lang="es-ES" sz="4800" b="1" spc="-150" dirty="0" smtClean="0">
                <a:solidFill>
                  <a:srgbClr val="00B0F0"/>
                </a:solidFill>
                <a:latin typeface="Century Gothic" pitchFamily="34" charset="0"/>
                <a:cs typeface="Segoe UI" pitchFamily="34" charset="0"/>
              </a:rPr>
              <a:t>NECESIDADES</a:t>
            </a:r>
            <a:r>
              <a:rPr lang="es-ES" sz="4800" b="1" spc="-150" dirty="0" smtClean="0">
                <a:solidFill>
                  <a:srgbClr val="0070C0"/>
                </a:solidFill>
                <a:latin typeface="Century Gothic" pitchFamily="34" charset="0"/>
                <a:cs typeface="Segoe UI" pitchFamily="34" charset="0"/>
              </a:rPr>
              <a:t> CIUDADANAS</a:t>
            </a:r>
            <a:endParaRPr lang="es-CL" sz="4800" b="1" spc="-150" dirty="0">
              <a:solidFill>
                <a:srgbClr val="0070C0"/>
              </a:solidFill>
              <a:latin typeface="Century Gothic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4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4949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Portal de Transparencia de Chile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b="2719"/>
          <a:stretch>
            <a:fillRect/>
          </a:stretch>
        </p:blipFill>
        <p:spPr bwMode="auto">
          <a:xfrm>
            <a:off x="335678" y="681540"/>
            <a:ext cx="7980738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446544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1600" b="1" i="1" dirty="0" smtClean="0">
                <a:solidFill>
                  <a:srgbClr val="00B0F0"/>
                </a:solidFill>
                <a:latin typeface="Century Gothic" pitchFamily="34" charset="0"/>
                <a:cs typeface="Segoe UI" pitchFamily="34" charset="0"/>
              </a:rPr>
              <a:t>337 organismos </a:t>
            </a:r>
            <a:r>
              <a:rPr lang="es-CL" sz="1400" i="1" dirty="0" smtClean="0">
                <a:solidFill>
                  <a:prstClr val="black"/>
                </a:solidFill>
                <a:latin typeface="Century Gothic" pitchFamily="34" charset="0"/>
                <a:cs typeface="Segoe UI" pitchFamily="34" charset="0"/>
              </a:rPr>
              <a:t>interoperando en el Portal de Transparencia del Estado</a:t>
            </a:r>
            <a:r>
              <a:rPr lang="es-CL" sz="1400" i="1" dirty="0">
                <a:solidFill>
                  <a:prstClr val="black"/>
                </a:solidFill>
                <a:latin typeface="Century Gothic" pitchFamily="34" charset="0"/>
                <a:cs typeface="Segoe UI" pitchFamily="34" charset="0"/>
              </a:rPr>
              <a:t>.</a:t>
            </a:r>
            <a:endParaRPr lang="es-CL" sz="1400" i="1" dirty="0" smtClean="0">
              <a:solidFill>
                <a:prstClr val="black"/>
              </a:solidFill>
              <a:latin typeface="Century Gothic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7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4949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Usuario Simulado</a:t>
            </a:r>
            <a:endParaRPr lang="es-CL" sz="2000" b="1" dirty="0">
              <a:latin typeface="Century Gothic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76875"/>
              </p:ext>
            </p:extLst>
          </p:nvPr>
        </p:nvGraphicFramePr>
        <p:xfrm>
          <a:off x="1030909" y="1203598"/>
          <a:ext cx="6834466" cy="2611074"/>
        </p:xfrm>
        <a:graphic>
          <a:graphicData uri="http://schemas.openxmlformats.org/drawingml/2006/table">
            <a:tbl>
              <a:tblPr firstRow="1" firstCol="1" bandRow="1"/>
              <a:tblGrid>
                <a:gridCol w="3508162"/>
                <a:gridCol w="1663738"/>
                <a:gridCol w="1662566"/>
              </a:tblGrid>
              <a:tr h="836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DAI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Online 2014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DAI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Presencial </a:t>
                      </a:r>
                      <a:r>
                        <a:rPr lang="es-CL" sz="160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2014*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</a:tr>
              <a:tr h="489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 </a:t>
                      </a:r>
                      <a:r>
                        <a:rPr lang="es-CL" sz="160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Organismos</a:t>
                      </a:r>
                      <a:r>
                        <a:rPr lang="es-CL" sz="1600" baseline="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 de la Administración Central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71,11%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68,01%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473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Universidades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35,27%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18,36%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  <a:tr h="473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Municipalidades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54,24%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Segoe UI" pitchFamily="34" charset="0"/>
                          <a:cs typeface="Segoe UI" pitchFamily="34" charset="0"/>
                        </a:rPr>
                        <a:t>73,92</a:t>
                      </a:r>
                      <a:r>
                        <a:rPr lang="es-CL" sz="1600" dirty="0" smtClean="0">
                          <a:effectLst/>
                          <a:latin typeface="Segoe UI" pitchFamily="34" charset="0"/>
                          <a:cs typeface="Segoe UI" pitchFamily="34" charset="0"/>
                        </a:rPr>
                        <a:t>%</a:t>
                      </a:r>
                      <a:endParaRPr lang="es-CL" sz="1600" dirty="0">
                        <a:effectLst/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30909" y="4032286"/>
            <a:ext cx="694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800" i="1" dirty="0" smtClean="0">
                <a:solidFill>
                  <a:srgbClr val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*Nota</a:t>
            </a:r>
            <a:r>
              <a:rPr lang="es-CL" sz="800" i="1" dirty="0">
                <a:solidFill>
                  <a:srgbClr val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800" i="1" dirty="0">
                <a:solidFill>
                  <a:srgbClr val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Los universos considerados por el DAI online fueron del 100%.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800" i="1" dirty="0">
                <a:solidFill>
                  <a:srgbClr val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Sin embargo para el DAI presencial se consideró las siguientes muestras: </a:t>
            </a:r>
            <a:r>
              <a:rPr lang="es-ES" sz="800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84 </a:t>
            </a:r>
            <a:r>
              <a:rPr lang="es-ES" sz="800" i="1" dirty="0">
                <a:solidFill>
                  <a:srgbClr val="000000"/>
                </a:solidFill>
                <a:latin typeface="Arial"/>
                <a:ea typeface="ＭＳ Ｐゴシック"/>
              </a:rPr>
              <a:t>organismos de la administración </a:t>
            </a:r>
            <a:r>
              <a:rPr lang="es-ES" sz="800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central, 68 municipios</a:t>
            </a:r>
            <a:r>
              <a:rPr lang="es-ES" sz="800" i="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s-ES" sz="800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y 4 universidades.</a:t>
            </a:r>
            <a:endParaRPr lang="es-ES" sz="800" i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z="800" i="1" dirty="0">
              <a:solidFill>
                <a:srgbClr val="000000"/>
              </a:solidFill>
              <a:latin typeface="Segoe UI" pitchFamily="34" charset="0"/>
              <a:ea typeface="ＭＳ Ｐゴシック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2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51520" y="24949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Modelo de Gestión de Transparencia Municipal</a:t>
            </a:r>
            <a:endParaRPr lang="es-CL" sz="2000" b="1" dirty="0">
              <a:latin typeface="Century Gothic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547665" y="649602"/>
            <a:ext cx="5688632" cy="4154396"/>
            <a:chOff x="1547664" y="649602"/>
            <a:chExt cx="5950451" cy="4469146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649602"/>
              <a:ext cx="5950451" cy="4469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156176" y="771550"/>
              <a:ext cx="13419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006948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1977684"/>
            <a:ext cx="8496944" cy="1923964"/>
          </a:xfrm>
        </p:spPr>
        <p:txBody>
          <a:bodyPr>
            <a:normAutofit/>
          </a:bodyPr>
          <a:lstStyle/>
          <a:p>
            <a:pPr algn="l"/>
            <a:r>
              <a:rPr lang="es-CL" sz="4000" b="1" spc="-150" dirty="0" smtClean="0">
                <a:solidFill>
                  <a:srgbClr val="00206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es-CL" sz="4000" b="1" spc="-150" dirty="0" smtClean="0">
                <a:solidFill>
                  <a:srgbClr val="002060"/>
                </a:solidFill>
                <a:latin typeface="Century Gothic" pitchFamily="34" charset="0"/>
                <a:ea typeface="+mn-ea"/>
                <a:cs typeface="+mn-cs"/>
              </a:rPr>
            </a:br>
            <a:endParaRPr lang="es-ES_tradnl" sz="4000" spc="-15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  <a:ea typeface="+mn-ea"/>
              <a:cs typeface="Consolas" pitchFamily="49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661143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100" i="1" dirty="0" smtClean="0">
              <a:solidFill>
                <a:srgbClr val="120072"/>
              </a:solidFill>
              <a:latin typeface="Century Gothic" pitchFamily="34" charset="0"/>
              <a:cs typeface="Segoe UI" pitchFamily="34" charset="0"/>
            </a:endParaRPr>
          </a:p>
          <a:p>
            <a:r>
              <a:rPr lang="es-CL" sz="11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27 de Agosto de 2014</a:t>
            </a:r>
            <a:endParaRPr lang="es-CL" sz="11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30644" y="3597864"/>
            <a:ext cx="288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sz="1600" i="1" dirty="0" smtClean="0">
              <a:solidFill>
                <a:srgbClr val="120072"/>
              </a:solidFill>
              <a:latin typeface="Century Gothic" pitchFamily="34" charset="0"/>
              <a:cs typeface="Segoe UI" pitchFamily="34" charset="0"/>
            </a:endParaRPr>
          </a:p>
          <a:p>
            <a:pPr algn="r" eaLnBrk="1" hangingPunct="1"/>
            <a:r>
              <a:rPr lang="es-CL" sz="16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Vivianne</a:t>
            </a:r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s-CL" sz="16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Blanlot</a:t>
            </a:r>
            <a:endParaRPr lang="es-CL" sz="16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Presidenta</a:t>
            </a:r>
            <a:endParaRPr lang="es-CL" sz="16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07504" y="1889925"/>
            <a:ext cx="8496944" cy="192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La transparencia y el acceso a la información pública en Chile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spc="-150" dirty="0" smtClean="0">
                <a:solidFill>
                  <a:srgbClr val="002060"/>
                </a:solidFill>
                <a:latin typeface="Century Gothic" pitchFamily="34" charset="0"/>
              </a:rPr>
              <a:t>2009-2015</a:t>
            </a:r>
            <a:endParaRPr lang="es-ES_tradnl" sz="3600" b="1" spc="-15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Imagen" descr="11.jpg"/>
          <p:cNvPicPr>
            <a:picLocks noChangeAspect="1"/>
          </p:cNvPicPr>
          <p:nvPr/>
        </p:nvPicPr>
        <p:blipFill rotWithShape="1">
          <a:blip r:embed="rId3" cstate="print"/>
          <a:srcRect t="2329" b="1963"/>
          <a:stretch/>
        </p:blipFill>
        <p:spPr>
          <a:xfrm>
            <a:off x="1" y="771550"/>
            <a:ext cx="9143999" cy="40571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24949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Modelo de Gestión Documental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23928" y="16687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entury Gothic" panose="020B0502020202020204" pitchFamily="34" charset="0"/>
              </a:rPr>
              <a:t>Documento del Modelo de Gestión Documental.</a:t>
            </a:r>
            <a:endParaRPr lang="es-CL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600" dirty="0" smtClean="0">
                <a:latin typeface="Century Gothic" panose="020B0502020202020204" pitchFamily="34" charset="0"/>
              </a:rPr>
              <a:t>8 </a:t>
            </a:r>
            <a:r>
              <a:rPr lang="es-CL" sz="1600" dirty="0">
                <a:latin typeface="Century Gothic" panose="020B0502020202020204" pitchFamily="34" charset="0"/>
              </a:rPr>
              <a:t>Guías de </a:t>
            </a:r>
            <a:r>
              <a:rPr lang="es-CL" sz="1600" dirty="0" smtClean="0">
                <a:latin typeface="Century Gothic" panose="020B0502020202020204" pitchFamily="34" charset="0"/>
              </a:rPr>
              <a:t>Implementación y 25 Directrices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Century Gothic" panose="020B0502020202020204" pitchFamily="34" charset="0"/>
              </a:rPr>
              <a:t>Etapa piloto en distintas </a:t>
            </a:r>
            <a:r>
              <a:rPr lang="es-ES" sz="1600" i="1" u="sng" dirty="0" smtClean="0">
                <a:latin typeface="Century Gothic" panose="020B0502020202020204" pitchFamily="34" charset="0"/>
              </a:rPr>
              <a:t>instituciones públicas</a:t>
            </a:r>
            <a:r>
              <a:rPr lang="es-ES" sz="1600" dirty="0" smtClean="0">
                <a:latin typeface="Century Gothic" panose="020B0502020202020204" pitchFamily="34" charset="0"/>
              </a:rPr>
              <a:t>.</a:t>
            </a:r>
            <a:endParaRPr lang="es-CL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4949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latin typeface="Century Gothic" pitchFamily="34" charset="0"/>
              </a:rPr>
              <a:t>Ideas.Info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0" y="699542"/>
            <a:ext cx="7290966" cy="34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72645" y="4259949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1600" i="1" dirty="0" smtClean="0">
                <a:latin typeface="Century Gothic" pitchFamily="34" charset="0"/>
                <a:cs typeface="Segoe UI" pitchFamily="34" charset="0"/>
              </a:rPr>
              <a:t>Se han recepcionado más de 100 ideas</a:t>
            </a:r>
            <a:r>
              <a:rPr lang="es-CL" sz="1400" i="1" dirty="0" smtClean="0">
                <a:latin typeface="Century Gothic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70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019195" y="3003798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Nuestras Redes: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800" kern="0" dirty="0" smtClean="0">
                <a:latin typeface="Agency FB" pitchFamily="34" charset="0"/>
                <a:ea typeface="ＭＳ Ｐゴシック"/>
                <a:cs typeface="Segoe UI" pitchFamily="34" charset="0"/>
              </a:rPr>
              <a:t>Nacional y el Mundo Privado.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800" kern="0" dirty="0" smtClean="0">
                <a:latin typeface="Agency FB" pitchFamily="34" charset="0"/>
                <a:ea typeface="ＭＳ Ｐゴシック"/>
                <a:cs typeface="Segoe UI" pitchFamily="34" charset="0"/>
              </a:rPr>
              <a:t>Regional y Órganos Garantes.</a:t>
            </a:r>
            <a:endParaRPr lang="es-CL" sz="2800" kern="0" dirty="0"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" y="907291"/>
            <a:ext cx="3435226" cy="92004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131840" y="699542"/>
            <a:ext cx="457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050" dirty="0">
              <a:latin typeface="Consolas" pitchFamily="49" charset="0"/>
              <a:cs typeface="Consolas" pitchFamily="49" charset="0"/>
            </a:endParaRPr>
          </a:p>
          <a:p>
            <a:r>
              <a:rPr lang="es-CL" sz="1050" dirty="0">
                <a:latin typeface="Consolas" pitchFamily="49" charset="0"/>
                <a:cs typeface="Consolas" pitchFamily="49" charset="0"/>
              </a:rPr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496" y="1983216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000" kern="0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Honduras, México, Perú, Uruguay, Argentina, Brasil, Bolivia, Chile, Colombia, Ecuador, El Salvador, Costa Rica, Guatemala, </a:t>
            </a:r>
            <a:r>
              <a:rPr lang="es-CL" sz="2000" kern="0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España, Banco </a:t>
            </a:r>
            <a:r>
              <a:rPr lang="es-CL" sz="2000" kern="0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Mundial, Organización de Estados Americanos (OEA), Programa de Cooperación Regional </a:t>
            </a:r>
            <a:r>
              <a:rPr lang="es-CL" sz="2000" kern="0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Euro Social.</a:t>
            </a:r>
            <a:endParaRPr lang="es-CL" sz="2000" kern="0" dirty="0">
              <a:solidFill>
                <a:schemeClr val="bg1">
                  <a:lumMod val="75000"/>
                </a:schemeClr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48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19585" y="3435846"/>
            <a:ext cx="8748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400" b="1" spc="-150" dirty="0" smtClean="0">
                <a:solidFill>
                  <a:srgbClr val="0070C0"/>
                </a:solidFill>
                <a:latin typeface="Century Gothic" pitchFamily="34" charset="0"/>
                <a:cs typeface="Segoe UI" pitchFamily="34" charset="0"/>
              </a:rPr>
              <a:t>LOS RESULTADOS DE LA </a:t>
            </a:r>
          </a:p>
          <a:p>
            <a:pPr>
              <a:spcBef>
                <a:spcPct val="0"/>
              </a:spcBef>
              <a:defRPr/>
            </a:pPr>
            <a:r>
              <a:rPr lang="es-ES" sz="4400" b="1" spc="-150" dirty="0" smtClean="0">
                <a:solidFill>
                  <a:srgbClr val="00B0F0"/>
                </a:solidFill>
                <a:latin typeface="Century Gothic" pitchFamily="34" charset="0"/>
                <a:cs typeface="Segoe UI" pitchFamily="34" charset="0"/>
              </a:rPr>
              <a:t>CUENTA PUBLICA PARTICIPATIVA</a:t>
            </a:r>
            <a:endParaRPr lang="es-CL" sz="4400" b="1" spc="-150" dirty="0">
              <a:solidFill>
                <a:srgbClr val="0070C0"/>
              </a:solidFill>
              <a:latin typeface="Century Gothic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4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189948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Capacitación y Difusión</a:t>
            </a:r>
            <a:endParaRPr lang="es-CL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39952" y="266524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Campaña de difusión masiva</a:t>
            </a:r>
            <a:endParaRPr lang="es-CL" sz="1600" dirty="0">
              <a:solidFill>
                <a:schemeClr val="bg1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25717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Gestión de casos</a:t>
            </a:r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213970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0" dirty="0">
                <a:solidFill>
                  <a:srgbClr val="00B0F0"/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Sistema Integral de Transparencia</a:t>
            </a:r>
            <a:endParaRPr lang="es-CL" sz="2800" b="1" kern="0" dirty="0">
              <a:solidFill>
                <a:srgbClr val="00B0F0"/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7984" y="293265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Mayores y mejores herramientas</a:t>
            </a:r>
            <a:endParaRPr lang="es-CL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088" y="189406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Fiscalización activa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293179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Ampliación de la ley de transparencia</a:t>
            </a:r>
            <a:endParaRPr lang="es-CL" sz="2000" b="1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40" y="3291830"/>
            <a:ext cx="187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Oportunidad en los tramitación de los casos</a:t>
            </a:r>
            <a:endParaRPr lang="es-CL" dirty="0">
              <a:solidFill>
                <a:schemeClr val="accent1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1299322"/>
            <a:ext cx="145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gency FB" panose="020B0503020202020204" pitchFamily="34" charset="0"/>
              </a:rPr>
              <a:t>Apoyo en el correcto ejercicio de la ley</a:t>
            </a:r>
            <a:endParaRPr lang="es-CL" dirty="0">
              <a:latin typeface="Agency FB" panose="020B0503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62923" y="446370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gency FB" panose="020B0503020202020204" pitchFamily="34" charset="0"/>
              </a:rPr>
              <a:t>Input para el proceso de planificación estratégica institucional 2016</a:t>
            </a:r>
            <a:endParaRPr lang="es-CL" sz="1400" dirty="0">
              <a:latin typeface="Agency FB" panose="020B0503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36401" y="1314887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Acompañamiento a los sujetos obligados</a:t>
            </a:r>
            <a:endParaRPr lang="es-CL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-180528" y="165713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egoe Script" panose="020B0504020000000003" pitchFamily="34" charset="0"/>
              </a:rPr>
              <a:t>Habilitar a los ciudadanos</a:t>
            </a:r>
            <a:endParaRPr lang="es-CL" sz="1600" dirty="0">
              <a:solidFill>
                <a:schemeClr val="bg1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1403648" y="348985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L" sz="1600" b="1" kern="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MISIÓN CONSEJO PARA LA TRANSPARENCIA</a:t>
            </a:r>
            <a:endParaRPr lang="es-CL" sz="1600" b="1" kern="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5536" y="154795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Existimos para promover y cooperar en la construcción e institucionalización de una </a:t>
            </a:r>
            <a:r>
              <a:rPr lang="es-CL" sz="2800" kern="0" dirty="0" smtClean="0">
                <a:solidFill>
                  <a:srgbClr val="0070C0"/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cultura de la transparencia en Chile</a:t>
            </a: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, garantizando el derecho de acceso a la información pública </a:t>
            </a:r>
          </a:p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de las personas</a:t>
            </a:r>
            <a:endParaRPr lang="es-CL" sz="2800" kern="0" dirty="0">
              <a:solidFill>
                <a:schemeClr val="bg1">
                  <a:lumMod val="50000"/>
                </a:schemeClr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H="1">
            <a:off x="611560" y="338184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3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1403648" y="348985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L" sz="1600" b="1" kern="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MISIÓN CONSEJO PARA LA TRANSPARENCIA</a:t>
            </a:r>
            <a:endParaRPr lang="es-CL" sz="1600" b="1" kern="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5536" y="154795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Existimos para promover y cooperar en la construcción e institucionalización de una </a:t>
            </a:r>
            <a:r>
              <a:rPr lang="es-CL" sz="2800" kern="0" dirty="0" smtClean="0">
                <a:solidFill>
                  <a:srgbClr val="0070C0"/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cultura de la transparencia en Chile</a:t>
            </a: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, garantizando el derecho de acceso a la información pública </a:t>
            </a:r>
          </a:p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de las personas</a:t>
            </a:r>
            <a:endParaRPr lang="es-CL" sz="2800" kern="0" dirty="0">
              <a:solidFill>
                <a:schemeClr val="bg1">
                  <a:lumMod val="50000"/>
                </a:schemeClr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H="1">
            <a:off x="611560" y="338184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5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751" y="897565"/>
            <a:ext cx="7929563" cy="53578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CONFIANZA </a:t>
            </a:r>
            <a:r>
              <a:rPr lang="es-CL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 EL SECTOR PÚBLICO</a:t>
            </a:r>
            <a:endParaRPr lang="es-CL" sz="2600" b="1" dirty="0">
              <a:solidFill>
                <a:schemeClr val="accent4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63" name="9 CuadroTexto"/>
          <p:cNvSpPr txBox="1">
            <a:spLocks noChangeArrowheads="1"/>
          </p:cNvSpPr>
          <p:nvPr/>
        </p:nvSpPr>
        <p:spPr bwMode="auto">
          <a:xfrm>
            <a:off x="755651" y="1491631"/>
            <a:ext cx="7572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altLang="es-CL" sz="16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En una escala de 1 a 10, ¿qué cree Ud. acerca de las siguientes afirmaciones?: </a:t>
            </a:r>
          </a:p>
        </p:txBody>
      </p:sp>
      <p:sp>
        <p:nvSpPr>
          <p:cNvPr id="40964" name="10 CuadroTexto"/>
          <p:cNvSpPr txBox="1">
            <a:spLocks noChangeArrowheads="1"/>
          </p:cNvSpPr>
          <p:nvPr/>
        </p:nvSpPr>
        <p:spPr bwMode="auto">
          <a:xfrm>
            <a:off x="539750" y="2096691"/>
            <a:ext cx="7786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¿Cuánto </a:t>
            </a:r>
            <a:r>
              <a:rPr lang="es-CL" altLang="es-CL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CONFÍA </a:t>
            </a:r>
            <a:r>
              <a:rPr lang="es-CL" altLang="es-CL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Ud. en el sector público?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3071"/>
              </p:ext>
            </p:extLst>
          </p:nvPr>
        </p:nvGraphicFramePr>
        <p:xfrm>
          <a:off x="539751" y="2374081"/>
          <a:ext cx="8000999" cy="77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771"/>
                <a:gridCol w="744029"/>
                <a:gridCol w="744029"/>
                <a:gridCol w="744029"/>
                <a:gridCol w="744029"/>
                <a:gridCol w="744029"/>
                <a:gridCol w="744029"/>
                <a:gridCol w="744029"/>
                <a:gridCol w="744029"/>
                <a:gridCol w="1142996"/>
              </a:tblGrid>
              <a:tr h="773906"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rgbClr val="FF0000"/>
                          </a:solidFill>
                        </a:rPr>
                        <a:t>NADA</a:t>
                      </a:r>
                      <a:endParaRPr lang="es-CL" sz="15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s-CL" sz="15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s-CL" sz="15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s-CL" sz="15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CL" sz="15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s-CL" sz="15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s-CL" sz="15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s-CL" sz="15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s-CL" sz="15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 smtClean="0">
                          <a:solidFill>
                            <a:schemeClr val="tx2"/>
                          </a:solidFill>
                        </a:rPr>
                        <a:t>MUCHO</a:t>
                      </a:r>
                      <a:endParaRPr lang="es-CL" sz="1500" dirty="0">
                        <a:solidFill>
                          <a:schemeClr val="tx2"/>
                        </a:solidFill>
                      </a:endParaRPr>
                    </a:p>
                  </a:txBody>
                  <a:tcPr marL="91439" marR="91439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Cerrar llave"/>
          <p:cNvSpPr/>
          <p:nvPr/>
        </p:nvSpPr>
        <p:spPr>
          <a:xfrm rot="5400000">
            <a:off x="2282032" y="1441424"/>
            <a:ext cx="371475" cy="3856038"/>
          </a:xfrm>
          <a:prstGeom prst="rightBrace">
            <a:avLst>
              <a:gd name="adj1" fmla="val 0"/>
              <a:gd name="adj2" fmla="val 50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11" name="15 Cerrar llave"/>
          <p:cNvSpPr/>
          <p:nvPr/>
        </p:nvSpPr>
        <p:spPr>
          <a:xfrm rot="5400000">
            <a:off x="6257926" y="1353318"/>
            <a:ext cx="371475" cy="4032250"/>
          </a:xfrm>
          <a:prstGeom prst="rightBrace">
            <a:avLst>
              <a:gd name="adj1" fmla="val 0"/>
              <a:gd name="adj2" fmla="val 50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80063" y="3562325"/>
            <a:ext cx="1714500" cy="80962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250" y="3562325"/>
            <a:ext cx="1714500" cy="80962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3200" dirty="0">
              <a:solidFill>
                <a:srgbClr val="1F497D"/>
              </a:solidFill>
            </a:endParaRPr>
          </a:p>
        </p:txBody>
      </p:sp>
      <p:sp>
        <p:nvSpPr>
          <p:cNvPr id="41011" name="CuadroTexto 1"/>
          <p:cNvSpPr txBox="1">
            <a:spLocks noChangeArrowheads="1"/>
          </p:cNvSpPr>
          <p:nvPr/>
        </p:nvSpPr>
        <p:spPr bwMode="auto">
          <a:xfrm>
            <a:off x="2124076" y="3777828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CL" sz="2400" b="1" smtClean="0">
                <a:solidFill>
                  <a:srgbClr val="FF0000"/>
                </a:solidFill>
              </a:rPr>
              <a:t>76,4%</a:t>
            </a:r>
          </a:p>
        </p:txBody>
      </p:sp>
      <p:sp>
        <p:nvSpPr>
          <p:cNvPr id="41012" name="CuadroTexto 2"/>
          <p:cNvSpPr txBox="1">
            <a:spLocks noChangeArrowheads="1"/>
          </p:cNvSpPr>
          <p:nvPr/>
        </p:nvSpPr>
        <p:spPr bwMode="auto">
          <a:xfrm>
            <a:off x="6011863" y="3777828"/>
            <a:ext cx="1122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CL" sz="2400" b="1" smtClean="0">
                <a:solidFill>
                  <a:srgbClr val="1F497D"/>
                </a:solidFill>
              </a:rPr>
              <a:t>23,6%</a:t>
            </a:r>
            <a:r>
              <a:rPr lang="es-ES" altLang="es-CL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3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210" r="1373"/>
          <a:stretch/>
        </p:blipFill>
        <p:spPr bwMode="auto">
          <a:xfrm>
            <a:off x="972457" y="51470"/>
            <a:ext cx="7170057" cy="501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39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"/>
            <a:ext cx="4554141" cy="514350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147017" y="2067694"/>
            <a:ext cx="385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La clave para fortalecer la </a:t>
            </a:r>
            <a:r>
              <a:rPr lang="es-CL" sz="28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confianza institucional </a:t>
            </a: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es abordar la transparencia como </a:t>
            </a:r>
            <a:r>
              <a:rPr lang="es-CL" sz="2800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Política Pública</a:t>
            </a:r>
            <a:r>
              <a:rPr lang="es-CL" sz="2800" kern="0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  <a:ea typeface="ＭＳ Ｐゴシック"/>
                <a:cs typeface="Segoe UI" pitchFamily="34" charset="0"/>
              </a:rPr>
              <a:t>.</a:t>
            </a:r>
            <a:endParaRPr lang="es-CL" sz="2800" kern="0" dirty="0">
              <a:solidFill>
                <a:schemeClr val="bg1">
                  <a:lumMod val="50000"/>
                </a:schemeClr>
              </a:solidFill>
              <a:latin typeface="Agency FB" pitchFamily="34" charset="0"/>
              <a:ea typeface="ＭＳ Ｐゴシック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8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6024" y="3552567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ES" sz="4000" b="1" spc="-150" dirty="0" smtClean="0">
                <a:solidFill>
                  <a:srgbClr val="0070C0"/>
                </a:solidFill>
                <a:latin typeface="Century Gothic" pitchFamily="34" charset="0"/>
                <a:cs typeface="Segoe UI" pitchFamily="34" charset="0"/>
              </a:rPr>
              <a:t>GESTIÓN ESTRATEGICA </a:t>
            </a:r>
          </a:p>
          <a:p>
            <a:pPr algn="r">
              <a:spcBef>
                <a:spcPct val="0"/>
              </a:spcBef>
              <a:defRPr/>
            </a:pPr>
            <a:r>
              <a:rPr lang="es-ES" sz="4000" b="1" spc="-150" dirty="0" smtClean="0">
                <a:solidFill>
                  <a:srgbClr val="00B0F0"/>
                </a:solidFill>
                <a:latin typeface="Century Gothic" pitchFamily="34" charset="0"/>
                <a:cs typeface="Segoe UI" pitchFamily="34" charset="0"/>
              </a:rPr>
              <a:t>CONSEJO PARA LA TRANSPARENCIA</a:t>
            </a:r>
            <a:endParaRPr lang="es-CL" sz="4000" b="1" spc="-150" dirty="0">
              <a:solidFill>
                <a:srgbClr val="00B0F0"/>
              </a:solidFill>
              <a:latin typeface="Century Gothic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4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2483768" y="4887039"/>
            <a:ext cx="6660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900" dirty="0">
                <a:solidFill>
                  <a:prstClr val="white">
                    <a:lumMod val="50000"/>
                  </a:prstClr>
                </a:solidFill>
                <a:latin typeface="Segoe UI" pitchFamily="34" charset="0"/>
                <a:cs typeface="Segoe UI" pitchFamily="34" charset="0"/>
              </a:rPr>
              <a:t>Fuente: </a:t>
            </a:r>
            <a:r>
              <a:rPr lang="es-CL" sz="900" dirty="0" smtClean="0">
                <a:solidFill>
                  <a:prstClr val="white">
                    <a:lumMod val="50000"/>
                  </a:prstClr>
                </a:solidFill>
                <a:latin typeface="Segoe UI" pitchFamily="34" charset="0"/>
                <a:cs typeface="Segoe UI" pitchFamily="34" charset="0"/>
              </a:rPr>
              <a:t>Informes Estadísticos de Solicitudes, años 2009 al 2015 </a:t>
            </a:r>
            <a:r>
              <a:rPr lang="es-CL" sz="900" dirty="0">
                <a:solidFill>
                  <a:prstClr val="white">
                    <a:lumMod val="50000"/>
                  </a:prstClr>
                </a:solidFill>
                <a:latin typeface="Segoe UI" pitchFamily="34" charset="0"/>
                <a:cs typeface="Segoe UI" pitchFamily="34" charset="0"/>
              </a:rPr>
              <a:t>Comisión de Probidad y Transparencia, MINSEGPRES.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273445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entury Gothic" pitchFamily="34" charset="0"/>
              </a:rPr>
              <a:t>Solicitudes de Acceso en la Administración Central</a:t>
            </a:r>
            <a:endParaRPr lang="es-CL" sz="2000" b="1" dirty="0">
              <a:latin typeface="Century Gothic" pitchFamily="34" charset="0"/>
            </a:endParaRPr>
          </a:p>
        </p:txBody>
      </p:sp>
      <p:graphicFrame>
        <p:nvGraphicFramePr>
          <p:cNvPr id="6" name="11 Gráfico"/>
          <p:cNvGraphicFramePr>
            <a:graphicFrameLocks/>
          </p:cNvGraphicFramePr>
          <p:nvPr/>
        </p:nvGraphicFramePr>
        <p:xfrm>
          <a:off x="1590675" y="838200"/>
          <a:ext cx="596265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6696"/>
              </p:ext>
            </p:extLst>
          </p:nvPr>
        </p:nvGraphicFramePr>
        <p:xfrm>
          <a:off x="431539" y="4371950"/>
          <a:ext cx="8280921" cy="367541"/>
        </p:xfrm>
        <a:graphic>
          <a:graphicData uri="http://schemas.openxmlformats.org/drawingml/2006/table">
            <a:tbl>
              <a:tblPr/>
              <a:tblGrid>
                <a:gridCol w="1649877"/>
                <a:gridCol w="693857"/>
                <a:gridCol w="983385"/>
                <a:gridCol w="983385"/>
                <a:gridCol w="1020262"/>
                <a:gridCol w="983385"/>
                <a:gridCol w="983385"/>
                <a:gridCol w="983385"/>
              </a:tblGrid>
              <a:tr h="187521">
                <a:tc>
                  <a:txBody>
                    <a:bodyPr/>
                    <a:lstStyle/>
                    <a:p>
                      <a:pPr algn="l" rtl="0" fontAlgn="t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2015</a:t>
                      </a:r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l" rtl="0" fontAlgn="t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N° solicitudes</a:t>
                      </a:r>
                      <a:r>
                        <a:rPr lang="es-C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23.912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35.409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39.960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51.952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61.336</a:t>
                      </a:r>
                      <a:endParaRPr lang="es-CL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65.868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17.444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74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468467"/>
              </p:ext>
            </p:extLst>
          </p:nvPr>
        </p:nvGraphicFramePr>
        <p:xfrm>
          <a:off x="395536" y="483518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874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W3i1xRs0KYGtgKlp9CsA"/>
</p:tagLst>
</file>

<file path=ppt/theme/theme1.xml><?xml version="1.0" encoding="utf-8"?>
<a:theme xmlns:a="http://schemas.openxmlformats.org/drawingml/2006/main" name="2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031DDD6118064B98263A60566A4507" ma:contentTypeVersion="3" ma:contentTypeDescription="Crear nuevo documento." ma:contentTypeScope="" ma:versionID="467a2f96c504e6cb7fe6bf085138f40d">
  <xsd:schema xmlns:xsd="http://www.w3.org/2001/XMLSchema" xmlns:p="http://schemas.microsoft.com/office/2006/metadata/properties" xmlns:ns2="69384813-26b5-4f7f-9051-66798ef5a7ae" targetNamespace="http://schemas.microsoft.com/office/2006/metadata/properties" ma:root="true" ma:fieldsID="6645d7252a20e726ddeed4d1d733a5a4" ns2:_="">
    <xsd:import namespace="69384813-26b5-4f7f-9051-66798ef5a7ae"/>
    <xsd:element name="properties">
      <xsd:complexType>
        <xsd:sequence>
          <xsd:element name="documentManagement">
            <xsd:complexType>
              <xsd:all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9384813-26b5-4f7f-9051-66798ef5a7ae" elementFormDefault="qualified">
    <xsd:import namespace="http://schemas.microsoft.com/office/2006/documentManagement/types"/>
    <xsd:element name="Autor" ma:index="8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utor xmlns="69384813-26b5-4f7f-9051-66798ef5a7ae">Diapositiva</Autor>
  </documentManagement>
</p:properties>
</file>

<file path=customXml/itemProps1.xml><?xml version="1.0" encoding="utf-8"?>
<ds:datastoreItem xmlns:ds="http://schemas.openxmlformats.org/officeDocument/2006/customXml" ds:itemID="{5E685800-0A52-405A-9066-E6C31965F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30E1C-04CB-46E0-B5FA-688867E65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84813-26b5-4f7f-9051-66798ef5a7a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CB31465-329C-4023-9EED-972637202E9E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69384813-26b5-4f7f-9051-66798ef5a7ae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3869</TotalTime>
  <Words>743</Words>
  <Application>Microsoft Office PowerPoint</Application>
  <PresentationFormat>Presentación en pantalla (16:9)</PresentationFormat>
  <Paragraphs>230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2_Tema de Office</vt:lpstr>
      <vt:lpstr>1_Tema de Office</vt:lpstr>
      <vt:lpstr>3_Tema de Office</vt:lpstr>
      <vt:lpstr>10_Tema de Office</vt:lpstr>
      <vt:lpstr>Presentación de PowerPoint</vt:lpstr>
      <vt:lpstr> </vt:lpstr>
      <vt:lpstr>Presentación de PowerPoint</vt:lpstr>
      <vt:lpstr>CONFIANZA EN EL SECTOR PÚBLICO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</dc:title>
  <dc:creator>kkliwadenko</dc:creator>
  <cp:lastModifiedBy>Rodolfo Wirth Santtiz</cp:lastModifiedBy>
  <cp:revision>274</cp:revision>
  <dcterms:created xsi:type="dcterms:W3CDTF">2012-06-18T17:51:53Z</dcterms:created>
  <dcterms:modified xsi:type="dcterms:W3CDTF">2015-08-27T16:04:32Z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0x01010003031DDD6118064B98263A60566A4507</vt:lpwstr>
  </property>
</Properties>
</file>