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9" r:id="rId3"/>
    <p:sldId id="327" r:id="rId4"/>
    <p:sldId id="262" r:id="rId5"/>
    <p:sldId id="278" r:id="rId6"/>
    <p:sldId id="277" r:id="rId7"/>
    <p:sldId id="301" r:id="rId8"/>
    <p:sldId id="325" r:id="rId9"/>
    <p:sldId id="326" r:id="rId10"/>
    <p:sldId id="267" r:id="rId11"/>
  </p:sldIdLst>
  <p:sldSz cx="9144000" cy="6858000" type="screen4x3"/>
  <p:notesSz cx="7010400" cy="92964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7BA8DF"/>
    <a:srgbClr val="F89D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6D9F66E-5EB9-4882-86FB-DCBF35E3C3E4}" styleName="Estilo medio 4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C4B1156A-380E-4F78-BDF5-A606A8083BF9}" styleName="Estilo medio 4 - Énfasis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245" autoAdjust="0"/>
  </p:normalViewPr>
  <p:slideViewPr>
    <p:cSldViewPr showGuides="1">
      <p:cViewPr>
        <p:scale>
          <a:sx n="100" d="100"/>
          <a:sy n="100" d="100"/>
        </p:scale>
        <p:origin x="-1860" y="-5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cpt.lan\documentos\Direcci&#243;n%20Fiscalizaci&#243;n\Fiscalizaci&#243;n%20T.A\T.A.%202017\5to%20Proceso%20Corp.%20municipales%202017\BS_Asignacion%20y%20Puntajes.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cpt.lan\documentos\Direcci&#243;n%20Fiscalizaci&#243;n\Fiscalizaci&#243;n%20T.A\T.A.%202017\5to%20Proceso%20Corp.%20municipales%202017\BS_Asignacion%20y%20Puntajes.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'[BS_Asignacion y Puntajes..xlsx]Graficos'!$C$2</c:f>
              <c:strCache>
                <c:ptCount val="1"/>
                <c:pt idx="0">
                  <c:v>2013</c:v>
                </c:pt>
              </c:strCache>
            </c:strRef>
          </c:tx>
          <c:spPr>
            <a:ln w="19050">
              <a:solidFill>
                <a:srgbClr val="FF0000"/>
              </a:solidFill>
              <a:prstDash val="sysDash"/>
            </a:ln>
          </c:spPr>
          <c:marker>
            <c:symbol val="none"/>
          </c:marker>
          <c:cat>
            <c:strRef>
              <c:f>'[BS_Asignacion y Puntajes..xlsx]Graficos'!$B$3:$B$16</c:f>
              <c:strCache>
                <c:ptCount val="14"/>
                <c:pt idx="0">
                  <c:v>G. General</c:v>
                </c:pt>
                <c:pt idx="1">
                  <c:v>1.1 Diario Oficial</c:v>
                </c:pt>
                <c:pt idx="2">
                  <c:v>1.2 Potestades</c:v>
                </c:pt>
                <c:pt idx="3">
                  <c:v>1.3 Estructura</c:v>
                </c:pt>
                <c:pt idx="4">
                  <c:v>1.4 Personal</c:v>
                </c:pt>
                <c:pt idx="5">
                  <c:v>1.5 Contrataciones</c:v>
                </c:pt>
                <c:pt idx="6">
                  <c:v>1.6 Transferencias</c:v>
                </c:pt>
                <c:pt idx="7">
                  <c:v>1.7 Actos Terceros</c:v>
                </c:pt>
                <c:pt idx="8">
                  <c:v>1.8 Trámites</c:v>
                </c:pt>
                <c:pt idx="9">
                  <c:v>1.9 Subsidios</c:v>
                </c:pt>
                <c:pt idx="10">
                  <c:v>1.10 Participación Ciudadana</c:v>
                </c:pt>
                <c:pt idx="11">
                  <c:v>1.11 Presupuesto</c:v>
                </c:pt>
                <c:pt idx="12">
                  <c:v>1.12 Auditorías</c:v>
                </c:pt>
                <c:pt idx="13">
                  <c:v>1.13 Otras Entidades</c:v>
                </c:pt>
              </c:strCache>
            </c:strRef>
          </c:cat>
          <c:val>
            <c:numRef>
              <c:f>'[BS_Asignacion y Puntajes..xlsx]Graficos'!$C$3:$C$16</c:f>
              <c:numCache>
                <c:formatCode>0.0%</c:formatCode>
                <c:ptCount val="14"/>
                <c:pt idx="0">
                  <c:v>0.24073333333333335</c:v>
                </c:pt>
                <c:pt idx="1">
                  <c:v>0.12962962962962962</c:v>
                </c:pt>
                <c:pt idx="2">
                  <c:v>0.16356481481481483</c:v>
                </c:pt>
                <c:pt idx="3">
                  <c:v>0.16203703703703703</c:v>
                </c:pt>
                <c:pt idx="4">
                  <c:v>0.18083703703703705</c:v>
                </c:pt>
                <c:pt idx="5">
                  <c:v>0.16279444444444457</c:v>
                </c:pt>
                <c:pt idx="6">
                  <c:v>0.13227407407407407</c:v>
                </c:pt>
                <c:pt idx="7">
                  <c:v>0.1335351851851852</c:v>
                </c:pt>
                <c:pt idx="8">
                  <c:v>8.4103703703703722E-2</c:v>
                </c:pt>
                <c:pt idx="9">
                  <c:v>0.12740000000000001</c:v>
                </c:pt>
                <c:pt idx="10">
                  <c:v>8.1481481481481488E-2</c:v>
                </c:pt>
                <c:pt idx="11">
                  <c:v>0.12984259259259259</c:v>
                </c:pt>
                <c:pt idx="12">
                  <c:v>4.6912962962962962E-2</c:v>
                </c:pt>
                <c:pt idx="13">
                  <c:v>0.15343703703703704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'[BS_Asignacion y Puntajes..xlsx]Graficos'!$F$2</c:f>
              <c:strCache>
                <c:ptCount val="1"/>
                <c:pt idx="0">
                  <c:v>2016</c:v>
                </c:pt>
              </c:strCache>
            </c:strRef>
          </c:tx>
          <c:spPr>
            <a:ln w="19050">
              <a:solidFill>
                <a:srgbClr val="0000FF"/>
              </a:solidFill>
            </a:ln>
          </c:spPr>
          <c:marker>
            <c:symbol val="none"/>
          </c:marker>
          <c:val>
            <c:numRef>
              <c:f>'[BS_Asignacion y Puntajes..xlsx]Graficos'!$F$3:$F$16</c:f>
              <c:numCache>
                <c:formatCode>0.0%</c:formatCode>
                <c:ptCount val="14"/>
                <c:pt idx="0">
                  <c:v>0.92707187499999999</c:v>
                </c:pt>
                <c:pt idx="1">
                  <c:v>0.92452830188679247</c:v>
                </c:pt>
                <c:pt idx="2">
                  <c:v>0.60584716981132081</c:v>
                </c:pt>
                <c:pt idx="3">
                  <c:v>0.58490566037735836</c:v>
                </c:pt>
                <c:pt idx="4">
                  <c:v>0.49159811320754732</c:v>
                </c:pt>
                <c:pt idx="5">
                  <c:v>0.41437924528301895</c:v>
                </c:pt>
                <c:pt idx="6">
                  <c:v>0.79514716981132061</c:v>
                </c:pt>
                <c:pt idx="7">
                  <c:v>1.2128301886792453E-2</c:v>
                </c:pt>
                <c:pt idx="8">
                  <c:v>0.69387358490566053</c:v>
                </c:pt>
                <c:pt idx="9">
                  <c:v>0.83081132075471709</c:v>
                </c:pt>
                <c:pt idx="10">
                  <c:v>0.52452830188679245</c:v>
                </c:pt>
                <c:pt idx="11">
                  <c:v>0.28693962264150946</c:v>
                </c:pt>
                <c:pt idx="12">
                  <c:v>0.67238113207547157</c:v>
                </c:pt>
                <c:pt idx="13">
                  <c:v>0.679233962264151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'[BS_Asignacion y Puntajes..xlsx]Graficos'!$G$2</c:f>
              <c:strCache>
                <c:ptCount val="1"/>
                <c:pt idx="0">
                  <c:v>2017</c:v>
                </c:pt>
              </c:strCache>
            </c:strRef>
          </c:tx>
          <c:spPr>
            <a:ln>
              <a:solidFill>
                <a:sysClr val="windowText" lastClr="0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2.9104134076099863E-2"/>
                  <c:y val="3.41005876041410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-1.70502938020705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7285125696343653E-2"/>
                  <c:y val="2.38704113228987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3.274215083561241E-2"/>
                  <c:y val="-2.38704113228987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3.0923142455856104E-2"/>
                  <c:y val="2.72804700833128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3.2742150835612348E-2"/>
                  <c:y val="1.70502938020705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3.8199175974881136E-2"/>
                  <c:y val="-2.04603525624846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3.2742150835612348E-2"/>
                  <c:y val="-2.38704113228987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1.0914050278537448E-2"/>
                  <c:y val="-1.02301762812423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3.0923142455856239E-2"/>
                  <c:y val="3.06905288437269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2.9104134076099863E-2"/>
                  <c:y val="-2.04603525624846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'[BS_Asignacion y Puntajes..xlsx]Graficos'!$G$3:$G$16</c:f>
              <c:numCache>
                <c:formatCode>0.0%</c:formatCode>
                <c:ptCount val="14"/>
                <c:pt idx="0">
                  <c:v>0.9453125</c:v>
                </c:pt>
                <c:pt idx="1">
                  <c:v>1</c:v>
                </c:pt>
                <c:pt idx="2">
                  <c:v>0.81595833333333356</c:v>
                </c:pt>
                <c:pt idx="3">
                  <c:v>0.72916666666666707</c:v>
                </c:pt>
                <c:pt idx="4">
                  <c:v>0.75022708333333343</c:v>
                </c:pt>
                <c:pt idx="5">
                  <c:v>0.69284583333333349</c:v>
                </c:pt>
                <c:pt idx="6">
                  <c:v>0.85416666666666663</c:v>
                </c:pt>
                <c:pt idx="7">
                  <c:v>0.3555395833333333</c:v>
                </c:pt>
                <c:pt idx="8">
                  <c:v>0.7831083333333333</c:v>
                </c:pt>
                <c:pt idx="9">
                  <c:v>0.90627291666666665</c:v>
                </c:pt>
                <c:pt idx="10">
                  <c:v>0.78645833333333337</c:v>
                </c:pt>
                <c:pt idx="11">
                  <c:v>0.66603541666666666</c:v>
                </c:pt>
                <c:pt idx="12">
                  <c:v>0.84895624999999997</c:v>
                </c:pt>
                <c:pt idx="13">
                  <c:v>0.85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91927808"/>
        <c:axId val="370272512"/>
      </c:lineChart>
      <c:catAx>
        <c:axId val="39192780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050"/>
            </a:pPr>
            <a:endParaRPr lang="es-CL"/>
          </a:p>
        </c:txPr>
        <c:crossAx val="370272512"/>
        <c:crosses val="autoZero"/>
        <c:auto val="1"/>
        <c:lblAlgn val="ctr"/>
        <c:lblOffset val="100"/>
        <c:noMultiLvlLbl val="0"/>
      </c:catAx>
      <c:valAx>
        <c:axId val="370272512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crossAx val="391927808"/>
        <c:crosses val="autoZero"/>
        <c:crossBetween val="between"/>
        <c:majorUnit val="0.2"/>
      </c:valAx>
    </c:plotArea>
    <c:legend>
      <c:legendPos val="r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4746250416620378"/>
          <c:y val="9.0065364191338204E-2"/>
          <c:w val="0.62666999962967085"/>
          <c:h val="0.8851163890499124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'[BS_Asignacion y Puntajes..xlsx]Graficos'!$C$28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</c:spPr>
          <c:invertIfNegative val="0"/>
          <c:dLbls>
            <c:numFmt formatCode="0%" sourceLinked="0"/>
            <c:txPr>
              <a:bodyPr/>
              <a:lstStyle/>
              <a:p>
                <a:pPr>
                  <a:defRPr sz="9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'[BS_Asignacion y Puntajes..xlsx]Graficos'!$B$29:$B$42</c:f>
              <c:strCache>
                <c:ptCount val="14"/>
                <c:pt idx="0">
                  <c:v>1.7 Actos Terceros</c:v>
                </c:pt>
                <c:pt idx="1">
                  <c:v>1.11 Presupuesto</c:v>
                </c:pt>
                <c:pt idx="2">
                  <c:v>1.5 Contrataciones</c:v>
                </c:pt>
                <c:pt idx="3">
                  <c:v>1.3 Estructura</c:v>
                </c:pt>
                <c:pt idx="4">
                  <c:v>1.4 Personal</c:v>
                </c:pt>
                <c:pt idx="5">
                  <c:v>1.8 Trámites</c:v>
                </c:pt>
                <c:pt idx="6">
                  <c:v>1.10 Participación Ciudadana</c:v>
                </c:pt>
                <c:pt idx="7">
                  <c:v>1.2 Potestades</c:v>
                </c:pt>
                <c:pt idx="8">
                  <c:v>1.12 Auditorías</c:v>
                </c:pt>
                <c:pt idx="9">
                  <c:v>1.13 Otras Entidades</c:v>
                </c:pt>
                <c:pt idx="10">
                  <c:v>1.6 Transferencias</c:v>
                </c:pt>
                <c:pt idx="11">
                  <c:v>1.9 Subsidios</c:v>
                </c:pt>
                <c:pt idx="12">
                  <c:v>G. General</c:v>
                </c:pt>
                <c:pt idx="13">
                  <c:v>1.1 Diario Oficial</c:v>
                </c:pt>
              </c:strCache>
            </c:strRef>
          </c:cat>
          <c:val>
            <c:numRef>
              <c:f>'[BS_Asignacion y Puntajes..xlsx]Graficos'!$C$29:$C$42</c:f>
              <c:numCache>
                <c:formatCode>0.00%</c:formatCode>
                <c:ptCount val="14"/>
                <c:pt idx="0">
                  <c:v>1.2128301886792453E-2</c:v>
                </c:pt>
                <c:pt idx="1">
                  <c:v>0.28693962264150946</c:v>
                </c:pt>
                <c:pt idx="2">
                  <c:v>0.41437924528301895</c:v>
                </c:pt>
                <c:pt idx="3">
                  <c:v>0.58490566037735836</c:v>
                </c:pt>
                <c:pt idx="4">
                  <c:v>0.49159811320754732</c:v>
                </c:pt>
                <c:pt idx="5">
                  <c:v>0.69387358490566053</c:v>
                </c:pt>
                <c:pt idx="6">
                  <c:v>0.52452830188679245</c:v>
                </c:pt>
                <c:pt idx="7">
                  <c:v>0.60584716981132081</c:v>
                </c:pt>
                <c:pt idx="8">
                  <c:v>0.67238113207547157</c:v>
                </c:pt>
                <c:pt idx="9">
                  <c:v>0.679233962264151</c:v>
                </c:pt>
                <c:pt idx="10">
                  <c:v>0.79514716981132061</c:v>
                </c:pt>
                <c:pt idx="11">
                  <c:v>0.83081132075471709</c:v>
                </c:pt>
                <c:pt idx="12">
                  <c:v>0.88990000000000002</c:v>
                </c:pt>
                <c:pt idx="13">
                  <c:v>0.92452830188679247</c:v>
                </c:pt>
              </c:numCache>
            </c:numRef>
          </c:val>
        </c:ser>
        <c:ser>
          <c:idx val="1"/>
          <c:order val="1"/>
          <c:tx>
            <c:strRef>
              <c:f>'[BS_Asignacion y Puntajes..xlsx]Graficos'!$D$28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cat>
            <c:strRef>
              <c:f>'[BS_Asignacion y Puntajes..xlsx]Graficos'!$B$29:$B$42</c:f>
              <c:strCache>
                <c:ptCount val="14"/>
                <c:pt idx="0">
                  <c:v>1.7 Actos Terceros</c:v>
                </c:pt>
                <c:pt idx="1">
                  <c:v>1.11 Presupuesto</c:v>
                </c:pt>
                <c:pt idx="2">
                  <c:v>1.5 Contrataciones</c:v>
                </c:pt>
                <c:pt idx="3">
                  <c:v>1.3 Estructura</c:v>
                </c:pt>
                <c:pt idx="4">
                  <c:v>1.4 Personal</c:v>
                </c:pt>
                <c:pt idx="5">
                  <c:v>1.8 Trámites</c:v>
                </c:pt>
                <c:pt idx="6">
                  <c:v>1.10 Participación Ciudadana</c:v>
                </c:pt>
                <c:pt idx="7">
                  <c:v>1.2 Potestades</c:v>
                </c:pt>
                <c:pt idx="8">
                  <c:v>1.12 Auditorías</c:v>
                </c:pt>
                <c:pt idx="9">
                  <c:v>1.13 Otras Entidades</c:v>
                </c:pt>
                <c:pt idx="10">
                  <c:v>1.6 Transferencias</c:v>
                </c:pt>
                <c:pt idx="11">
                  <c:v>1.9 Subsidios</c:v>
                </c:pt>
                <c:pt idx="12">
                  <c:v>G. General</c:v>
                </c:pt>
                <c:pt idx="13">
                  <c:v>1.1 Diario Oficial</c:v>
                </c:pt>
              </c:strCache>
            </c:strRef>
          </c:cat>
          <c:val>
            <c:numRef>
              <c:f>'[BS_Asignacion y Puntajes..xlsx]Graficos'!$D$29:$D$42</c:f>
              <c:numCache>
                <c:formatCode>0.0%</c:formatCode>
                <c:ptCount val="14"/>
                <c:pt idx="0">
                  <c:v>0.3555395833333333</c:v>
                </c:pt>
                <c:pt idx="1">
                  <c:v>0.66603541666666666</c:v>
                </c:pt>
                <c:pt idx="2">
                  <c:v>0.69284583333333349</c:v>
                </c:pt>
                <c:pt idx="3">
                  <c:v>0.72916666666666707</c:v>
                </c:pt>
                <c:pt idx="4">
                  <c:v>0.75022708333333343</c:v>
                </c:pt>
                <c:pt idx="5">
                  <c:v>0.7831083333333333</c:v>
                </c:pt>
                <c:pt idx="6">
                  <c:v>0.78645833333333337</c:v>
                </c:pt>
                <c:pt idx="7">
                  <c:v>0.81595833333333356</c:v>
                </c:pt>
                <c:pt idx="8">
                  <c:v>0.84895624999999997</c:v>
                </c:pt>
                <c:pt idx="9">
                  <c:v>0.85</c:v>
                </c:pt>
                <c:pt idx="10">
                  <c:v>0.85416666666666663</c:v>
                </c:pt>
                <c:pt idx="11">
                  <c:v>0.90627291666666665</c:v>
                </c:pt>
                <c:pt idx="12">
                  <c:v>0.9453125</c:v>
                </c:pt>
                <c:pt idx="13">
                  <c:v>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2"/>
        <c:overlap val="-25"/>
        <c:axId val="393552896"/>
        <c:axId val="370275392"/>
      </c:barChart>
      <c:catAx>
        <c:axId val="393552896"/>
        <c:scaling>
          <c:orientation val="minMax"/>
        </c:scaling>
        <c:delete val="0"/>
        <c:axPos val="l"/>
        <c:majorGridlines/>
        <c:majorTickMark val="none"/>
        <c:minorTickMark val="none"/>
        <c:tickLblPos val="nextTo"/>
        <c:txPr>
          <a:bodyPr/>
          <a:lstStyle/>
          <a:p>
            <a:pPr>
              <a:defRPr sz="1100"/>
            </a:pPr>
            <a:endParaRPr lang="es-CL"/>
          </a:p>
        </c:txPr>
        <c:crossAx val="370275392"/>
        <c:crosses val="autoZero"/>
        <c:auto val="1"/>
        <c:lblAlgn val="ctr"/>
        <c:lblOffset val="100"/>
        <c:noMultiLvlLbl val="0"/>
      </c:catAx>
      <c:valAx>
        <c:axId val="370275392"/>
        <c:scaling>
          <c:orientation val="minMax"/>
        </c:scaling>
        <c:delete val="1"/>
        <c:axPos val="b"/>
        <c:numFmt formatCode="0.00%" sourceLinked="1"/>
        <c:majorTickMark val="out"/>
        <c:minorTickMark val="none"/>
        <c:tickLblPos val="nextTo"/>
        <c:crossAx val="393552896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53727879950660751"/>
          <c:y val="1.5553906269956327E-2"/>
          <c:w val="0.23748037967291383"/>
          <c:h val="5.0925658626574333E-2"/>
        </c:manualLayout>
      </c:layout>
      <c:overlay val="0"/>
      <c:txPr>
        <a:bodyPr/>
        <a:lstStyle/>
        <a:p>
          <a:pPr>
            <a:defRPr sz="1400"/>
          </a:pPr>
          <a:endParaRPr lang="es-CL"/>
        </a:p>
      </c:txPr>
    </c:legend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6034FB5-8B76-46AC-8867-BA5333FA23BA}" type="datetimeFigureOut">
              <a:rPr lang="es-CL" smtClean="0"/>
              <a:t>20-04-2018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FF5BF1D-4CCD-435E-9C8D-3BD88B7BDB2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671642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99AD9-3B16-4B44-9C9D-A64E97AE3429}" type="datetime1">
              <a:rPr lang="es-CL" smtClean="0"/>
              <a:t>20-04-2018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Dirección de Fiscalización-CPLT</a:t>
            </a: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BF482-DC87-41FF-BCAF-BF470125406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8536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97ADB-28D1-4FEF-BF2E-7C29EAB17275}" type="datetime1">
              <a:rPr lang="es-CL" smtClean="0"/>
              <a:t>20-04-2018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Dirección de Fiscalización-CPLT</a:t>
            </a: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BF482-DC87-41FF-BCAF-BF470125406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6460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C2F4B-E57E-454A-ACBA-B6FB2D3D07E8}" type="datetime1">
              <a:rPr lang="es-CL" smtClean="0"/>
              <a:t>20-04-2018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Dirección de Fiscalización-CPLT</a:t>
            </a: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BF482-DC87-41FF-BCAF-BF470125406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07757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3C35B-E6F0-4206-92C0-27A368EE9B65}" type="datetime1">
              <a:rPr lang="es-CL" smtClean="0"/>
              <a:t>20-04-2018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Dirección de Fiscalización-CPLT</a:t>
            </a: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BF482-DC87-41FF-BCAF-BF470125406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5584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1023D-EDBD-4ED1-8F60-01AE6AACB0DD}" type="datetime1">
              <a:rPr lang="es-CL" smtClean="0"/>
              <a:t>20-04-2018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Dirección de Fiscalización-CPLT</a:t>
            </a: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BF482-DC87-41FF-BCAF-BF470125406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51260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A1822-FE46-4891-8289-735D83ABC058}" type="datetime1">
              <a:rPr lang="es-CL" smtClean="0"/>
              <a:t>20-04-2018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Dirección de Fiscalización-CPLT</a:t>
            </a:r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BF482-DC87-41FF-BCAF-BF470125406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29841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3B217-8149-432A-9598-2820C8172C72}" type="datetime1">
              <a:rPr lang="es-CL" smtClean="0"/>
              <a:t>20-04-2018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Dirección de Fiscalización-CPLT</a:t>
            </a:r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BF482-DC87-41FF-BCAF-BF470125406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35921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72E58-A0F6-4DBB-A877-B38DE77630B5}" type="datetime1">
              <a:rPr lang="es-CL" smtClean="0"/>
              <a:t>20-04-2018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Dirección de Fiscalización-CPLT</a:t>
            </a:r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BF482-DC87-41FF-BCAF-BF470125406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64971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DACB5-253B-493C-B49A-053D909BD1B2}" type="datetime1">
              <a:rPr lang="es-CL" smtClean="0"/>
              <a:t>20-04-2018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Dirección de Fiscalización-CPLT</a:t>
            </a:r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BF482-DC87-41FF-BCAF-BF470125406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96136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C4012-784E-4836-A5E4-C32A7DA53224}" type="datetime1">
              <a:rPr lang="es-CL" smtClean="0"/>
              <a:t>20-04-2018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Dirección de Fiscalización-CPLT</a:t>
            </a:r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BF482-DC87-41FF-BCAF-BF470125406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60555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2AF53-F2AB-4FD6-B54B-2A0797DFB364}" type="datetime1">
              <a:rPr lang="es-CL" smtClean="0"/>
              <a:t>20-04-2018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Dirección de Fiscalización-CPLT</a:t>
            </a:r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BF482-DC87-41FF-BCAF-BF470125406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53225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0C4904-0C81-4829-BBC7-DB74271122BD}" type="datetime1">
              <a:rPr lang="es-CL" smtClean="0"/>
              <a:t>20-04-2018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CL" smtClean="0"/>
              <a:t>Dirección de Fiscalización-CPLT</a:t>
            </a: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DBF482-DC87-41FF-BCAF-BF470125406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49304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microsoft.com/office/2007/relationships/hdphoto" Target="../media/hdphoto2.wdp"/><Relationship Id="rId7" Type="http://schemas.microsoft.com/office/2007/relationships/hdphoto" Target="../media/hdphoto4.wdp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microsoft.com/office/2007/relationships/hdphoto" Target="../media/hdphoto3.wdp"/><Relationship Id="rId10" Type="http://schemas.openxmlformats.org/officeDocument/2006/relationships/image" Target="../media/image9.png"/><Relationship Id="rId4" Type="http://schemas.openxmlformats.org/officeDocument/2006/relationships/image" Target="../media/image13.jpeg"/><Relationship Id="rId9" Type="http://schemas.microsoft.com/office/2007/relationships/hdphoto" Target="../media/hdphoto5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7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2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3203848" y="6423139"/>
            <a:ext cx="27363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1000" dirty="0" smtClean="0">
                <a:solidFill>
                  <a:schemeClr val="tx2"/>
                </a:solidFill>
                <a:latin typeface="Segoe UI Semibold" pitchFamily="34" charset="0"/>
                <a:cs typeface="Segoe UI Semibold" pitchFamily="34" charset="0"/>
              </a:rPr>
              <a:t>Dirección de Fiscalización </a:t>
            </a:r>
            <a:endParaRPr lang="es-CL" sz="1000" dirty="0">
              <a:solidFill>
                <a:schemeClr val="tx2"/>
              </a:solidFill>
              <a:latin typeface="Segoe UI Semibold" pitchFamily="34" charset="0"/>
              <a:cs typeface="Segoe UI Semibold" pitchFamily="34" charset="0"/>
            </a:endParaRPr>
          </a:p>
        </p:txBody>
      </p:sp>
      <p:pic>
        <p:nvPicPr>
          <p:cNvPr id="1027" name="Picture 3" descr="Y:\Dirección Fiscalización\Imágenes para presentaciones\logo Consejo en alt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5445224"/>
            <a:ext cx="2664296" cy="993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323528" y="2342490"/>
            <a:ext cx="849694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4400" dirty="0" smtClean="0">
                <a:solidFill>
                  <a:schemeClr val="tx2"/>
                </a:solidFill>
                <a:latin typeface="Segoe UI Semibold" pitchFamily="34" charset="0"/>
                <a:cs typeface="Segoe UI Semibold" pitchFamily="34" charset="0"/>
              </a:rPr>
              <a:t>Corporaciones Municipales 2017</a:t>
            </a:r>
          </a:p>
          <a:p>
            <a:endParaRPr lang="es-CL" sz="1600" dirty="0" smtClean="0">
              <a:solidFill>
                <a:schemeClr val="tx2"/>
              </a:solidFill>
              <a:latin typeface="Segoe UI Semibold" pitchFamily="34" charset="0"/>
              <a:cs typeface="Segoe UI Semibold" pitchFamily="34" charset="0"/>
            </a:endParaRPr>
          </a:p>
          <a:p>
            <a:endParaRPr lang="es-CL" sz="2800" dirty="0">
              <a:solidFill>
                <a:schemeClr val="tx2"/>
              </a:solidFill>
              <a:latin typeface="Segoe UI Semibold" pitchFamily="34" charset="0"/>
              <a:cs typeface="Segoe UI Semibold" pitchFamily="34" charset="0"/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1127660" y="3013789"/>
            <a:ext cx="747678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L" sz="2400" dirty="0">
                <a:solidFill>
                  <a:schemeClr val="tx2"/>
                </a:solidFill>
                <a:latin typeface="Segoe UI Semilight" pitchFamily="34" charset="0"/>
                <a:cs typeface="Segoe UI Semilight" pitchFamily="34" charset="0"/>
              </a:rPr>
              <a:t>Cuarto Proceso Fiscalización Transparencia Activa</a:t>
            </a:r>
          </a:p>
        </p:txBody>
      </p:sp>
      <p:pic>
        <p:nvPicPr>
          <p:cNvPr id="1028" name="Picture 4" descr="Y:\Dirección Fiscalización\Imágenes para presentaciones\Íconos\Íconos\Healthcare\doctor_suitecase-512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3645024"/>
            <a:ext cx="790868" cy="7908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Y:\Dirección Fiscalización\Imágenes para presentaciones\Íconos\Íconos\Baby\brick-512.pn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8364" y="3717032"/>
            <a:ext cx="721828" cy="721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Y:\Dirección Fiscalización\Imágenes para presentaciones\Íconos\Íconos\Science\school-512.png"/>
          <p:cNvPicPr>
            <a:picLocks noChangeAspect="1" noChangeArrowheads="1"/>
          </p:cNvPicPr>
          <p:nvPr/>
        </p:nvPicPr>
        <p:blipFill rotWithShape="1">
          <a:blip r:embed="rId5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" t="30764" r="-367" b="-17171"/>
          <a:stretch/>
        </p:blipFill>
        <p:spPr bwMode="auto">
          <a:xfrm>
            <a:off x="4211960" y="3718609"/>
            <a:ext cx="1008112" cy="871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8698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2909766" y="4941168"/>
            <a:ext cx="3528392" cy="307777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L" sz="1400" dirty="0" smtClean="0">
                <a:solidFill>
                  <a:schemeClr val="bg1"/>
                </a:solidFill>
                <a:latin typeface="Segoe UI Semilight" pitchFamily="34" charset="0"/>
                <a:cs typeface="Segoe UI Semilight" pitchFamily="34" charset="0"/>
              </a:rPr>
              <a:t>Dirección de Fiscalización</a:t>
            </a:r>
            <a:endParaRPr lang="es-CL" sz="1400" dirty="0">
              <a:solidFill>
                <a:schemeClr val="bg1"/>
              </a:solidFill>
              <a:latin typeface="Segoe UI Semilight" pitchFamily="34" charset="0"/>
              <a:cs typeface="Segoe UI Semilight" pitchFamily="34" charset="0"/>
            </a:endParaRPr>
          </a:p>
        </p:txBody>
      </p:sp>
      <p:pic>
        <p:nvPicPr>
          <p:cNvPr id="1027" name="Picture 3" descr="Y:\Dirección Fiscalización\Imágenes para presentaciones\logo Consejo en alt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9155" y="5589240"/>
            <a:ext cx="2781582" cy="1037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9" name="8 Grupo"/>
          <p:cNvGrpSpPr/>
          <p:nvPr/>
        </p:nvGrpSpPr>
        <p:grpSpPr>
          <a:xfrm>
            <a:off x="1763688" y="3431902"/>
            <a:ext cx="5544616" cy="1077218"/>
            <a:chOff x="3446748" y="2382041"/>
            <a:chExt cx="5544616" cy="1077218"/>
          </a:xfrm>
        </p:grpSpPr>
        <p:sp>
          <p:nvSpPr>
            <p:cNvPr id="4" name="3 CuadroTexto"/>
            <p:cNvSpPr txBox="1"/>
            <p:nvPr/>
          </p:nvSpPr>
          <p:spPr>
            <a:xfrm>
              <a:off x="3446748" y="2382041"/>
              <a:ext cx="5544616" cy="1077218"/>
            </a:xfrm>
            <a:prstGeom prst="rect">
              <a:avLst/>
            </a:prstGeom>
            <a:solidFill>
              <a:schemeClr val="tx2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CL" sz="1600" dirty="0">
                  <a:solidFill>
                    <a:schemeClr val="bg1"/>
                  </a:solidFill>
                  <a:latin typeface="Segoe UI Semilight" pitchFamily="34" charset="0"/>
                  <a:cs typeface="Segoe UI Semilight" pitchFamily="34" charset="0"/>
                </a:rPr>
                <a:t>Cuarto Proceso Fiscalización Transparencia Activa</a:t>
              </a:r>
            </a:p>
            <a:p>
              <a:pPr algn="ctr"/>
              <a:r>
                <a:rPr lang="es-CL" sz="2000" dirty="0" smtClean="0">
                  <a:solidFill>
                    <a:schemeClr val="bg1"/>
                  </a:solidFill>
                  <a:latin typeface="Segoe UI Semibold" pitchFamily="34" charset="0"/>
                  <a:cs typeface="Segoe UI Semibold" pitchFamily="34" charset="0"/>
                </a:rPr>
                <a:t>Corporaciones Municipales 2017</a:t>
              </a:r>
            </a:p>
            <a:p>
              <a:pPr algn="ctr"/>
              <a:endParaRPr lang="es-CL" sz="2800" dirty="0">
                <a:solidFill>
                  <a:schemeClr val="bg1"/>
                </a:solidFill>
                <a:latin typeface="Segoe UI Semibold" pitchFamily="34" charset="0"/>
                <a:cs typeface="Segoe UI Semibold" pitchFamily="34" charset="0"/>
              </a:endParaRPr>
            </a:p>
          </p:txBody>
        </p:sp>
        <p:pic>
          <p:nvPicPr>
            <p:cNvPr id="6" name="Picture 4" descr="Y:\Dirección Fiscalización\Imágenes para presentaciones\Íconos\Íconos\Science\school-512.png"/>
            <p:cNvPicPr>
              <a:picLocks noChangeAspect="1" noChangeArrowheads="1"/>
            </p:cNvPicPr>
            <p:nvPr/>
          </p:nvPicPr>
          <p:blipFill rotWithShape="1">
            <a:blip r:embed="rId3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1102"/>
            <a:stretch/>
          </p:blipFill>
          <p:spPr bwMode="auto">
            <a:xfrm>
              <a:off x="5751004" y="3143920"/>
              <a:ext cx="305377" cy="2104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6" descr="Y:\Dirección Fiscalización\Imágenes para presentaciones\Íconos\Íconos\Healthcare\doctor_suitecase-512.png"/>
            <p:cNvPicPr>
              <a:picLocks noChangeAspect="1" noChangeArrowheads="1"/>
            </p:cNvPicPr>
            <p:nvPr/>
          </p:nvPicPr>
          <p:blipFill>
            <a:blip r:embed="rId4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18560" y="3063067"/>
              <a:ext cx="276924" cy="27692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5" descr="Y:\Dirección Fiscalización\Imágenes para presentaciones\Íconos\Íconos\Baby\brick-512.png"/>
            <p:cNvPicPr>
              <a:picLocks noChangeAspect="1" noChangeArrowheads="1"/>
            </p:cNvPicPr>
            <p:nvPr/>
          </p:nvPicPr>
          <p:blipFill>
            <a:blip r:embed="rId5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87108" y="3073873"/>
              <a:ext cx="280447" cy="28044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BF482-DC87-41FF-BCAF-BF4701254061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81937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BF482-DC87-41FF-BCAF-BF4701254061}" type="slidenum">
              <a:rPr lang="es-CL" smtClean="0"/>
              <a:t>2</a:t>
            </a:fld>
            <a:endParaRPr lang="es-CL"/>
          </a:p>
        </p:txBody>
      </p:sp>
      <p:grpSp>
        <p:nvGrpSpPr>
          <p:cNvPr id="2" name="1 Grupo"/>
          <p:cNvGrpSpPr/>
          <p:nvPr/>
        </p:nvGrpSpPr>
        <p:grpSpPr>
          <a:xfrm>
            <a:off x="7156004" y="4266849"/>
            <a:ext cx="1483539" cy="1565656"/>
            <a:chOff x="7408941" y="1090420"/>
            <a:chExt cx="1483539" cy="1565656"/>
          </a:xfrm>
        </p:grpSpPr>
        <p:pic>
          <p:nvPicPr>
            <p:cNvPr id="20" name="Picture 4" descr="Y:\Dirección Fiscalización\Imágenes para presentaciones\Íconos\Íconos\Science\school-512.png"/>
            <p:cNvPicPr>
              <a:picLocks noChangeAspect="1" noChangeArrowheads="1"/>
            </p:cNvPicPr>
            <p:nvPr/>
          </p:nvPicPr>
          <p:blipFill rotWithShape="1">
            <a:blip r:embed="rId2" cstate="print"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1102"/>
            <a:stretch/>
          </p:blipFill>
          <p:spPr bwMode="auto">
            <a:xfrm>
              <a:off x="7409499" y="1090420"/>
              <a:ext cx="517690" cy="3566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1" name="Picture 6" descr="Y:\Dirección Fiscalización\Imágenes para presentaciones\Íconos\Íconos\Healthcare\doctor_suitecase-512.png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33617" y="1556792"/>
              <a:ext cx="469454" cy="4694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2" name="Picture 5" descr="Y:\Dirección Fiscalización\Imágenes para presentaciones\Íconos\Íconos\Baby\brick-512.png"/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08941" y="2168301"/>
              <a:ext cx="475427" cy="47542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10 CuadroTexto"/>
            <p:cNvSpPr txBox="1"/>
            <p:nvPr/>
          </p:nvSpPr>
          <p:spPr>
            <a:xfrm>
              <a:off x="7884368" y="1090420"/>
              <a:ext cx="100811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CL" sz="1400" dirty="0" smtClean="0">
                  <a:solidFill>
                    <a:schemeClr val="tx2"/>
                  </a:solidFill>
                  <a:latin typeface="Segoe UI Semibold" pitchFamily="34" charset="0"/>
                  <a:cs typeface="Segoe UI Semibold" pitchFamily="34" charset="0"/>
                </a:rPr>
                <a:t>Educación</a:t>
              </a:r>
              <a:endParaRPr lang="es-CL" sz="1400" dirty="0">
                <a:solidFill>
                  <a:schemeClr val="tx2"/>
                </a:solidFill>
                <a:latin typeface="Segoe UI Semibold" pitchFamily="34" charset="0"/>
                <a:cs typeface="Segoe UI Semibold" pitchFamily="34" charset="0"/>
              </a:endParaRPr>
            </a:p>
          </p:txBody>
        </p:sp>
        <p:sp>
          <p:nvSpPr>
            <p:cNvPr id="26" name="25 CuadroTexto"/>
            <p:cNvSpPr txBox="1"/>
            <p:nvPr/>
          </p:nvSpPr>
          <p:spPr>
            <a:xfrm>
              <a:off x="7884368" y="1637629"/>
              <a:ext cx="100811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CL" sz="1400" dirty="0" smtClean="0">
                  <a:solidFill>
                    <a:schemeClr val="tx2"/>
                  </a:solidFill>
                  <a:latin typeface="Segoe UI Semibold" pitchFamily="34" charset="0"/>
                  <a:cs typeface="Segoe UI Semibold" pitchFamily="34" charset="0"/>
                </a:rPr>
                <a:t>Salud</a:t>
              </a:r>
              <a:endParaRPr lang="es-CL" sz="1400" dirty="0">
                <a:solidFill>
                  <a:schemeClr val="tx2"/>
                </a:solidFill>
                <a:latin typeface="Segoe UI Semibold" pitchFamily="34" charset="0"/>
                <a:cs typeface="Segoe UI Semibold" pitchFamily="34" charset="0"/>
              </a:endParaRPr>
            </a:p>
          </p:txBody>
        </p:sp>
        <p:sp>
          <p:nvSpPr>
            <p:cNvPr id="27" name="26 CuadroTexto"/>
            <p:cNvSpPr txBox="1"/>
            <p:nvPr/>
          </p:nvSpPr>
          <p:spPr>
            <a:xfrm>
              <a:off x="7884368" y="2132856"/>
              <a:ext cx="100811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CL" sz="1400" dirty="0" smtClean="0">
                  <a:solidFill>
                    <a:schemeClr val="tx2"/>
                  </a:solidFill>
                  <a:latin typeface="Segoe UI Semibold" pitchFamily="34" charset="0"/>
                  <a:cs typeface="Segoe UI Semibold" pitchFamily="34" charset="0"/>
                </a:rPr>
                <a:t>Atención</a:t>
              </a:r>
              <a:r>
                <a:rPr lang="es-CL" sz="1400" dirty="0" smtClean="0">
                  <a:solidFill>
                    <a:schemeClr val="tx2"/>
                  </a:solidFill>
                  <a:latin typeface="Segoe UI Semilight" pitchFamily="34" charset="0"/>
                  <a:cs typeface="Segoe UI Semilight" pitchFamily="34" charset="0"/>
                </a:rPr>
                <a:t> </a:t>
              </a:r>
              <a:r>
                <a:rPr lang="es-CL" sz="1400" dirty="0" smtClean="0">
                  <a:solidFill>
                    <a:schemeClr val="tx2"/>
                  </a:solidFill>
                  <a:latin typeface="Segoe UI Semibold" pitchFamily="34" charset="0"/>
                  <a:cs typeface="Segoe UI Semibold" pitchFamily="34" charset="0"/>
                </a:rPr>
                <a:t>al Menor</a:t>
              </a:r>
              <a:endParaRPr lang="es-CL" sz="1400" dirty="0">
                <a:solidFill>
                  <a:schemeClr val="tx2"/>
                </a:solidFill>
                <a:latin typeface="Segoe UI Semibold" pitchFamily="34" charset="0"/>
                <a:cs typeface="Segoe UI Semibold" pitchFamily="34" charset="0"/>
              </a:endParaRPr>
            </a:p>
          </p:txBody>
        </p:sp>
      </p:grpSp>
      <p:grpSp>
        <p:nvGrpSpPr>
          <p:cNvPr id="3" name="2 Grupo"/>
          <p:cNvGrpSpPr/>
          <p:nvPr/>
        </p:nvGrpSpPr>
        <p:grpSpPr>
          <a:xfrm>
            <a:off x="251520" y="1301311"/>
            <a:ext cx="6192688" cy="4826838"/>
            <a:chOff x="1475656" y="1268760"/>
            <a:chExt cx="6192688" cy="4826838"/>
          </a:xfrm>
        </p:grpSpPr>
        <p:sp>
          <p:nvSpPr>
            <p:cNvPr id="19" name="18 Elipse"/>
            <p:cNvSpPr/>
            <p:nvPr/>
          </p:nvSpPr>
          <p:spPr>
            <a:xfrm>
              <a:off x="1475656" y="3367696"/>
              <a:ext cx="1944216" cy="1800200"/>
            </a:xfrm>
            <a:prstGeom prst="ellipse">
              <a:avLst/>
            </a:prstGeom>
            <a:solidFill>
              <a:srgbClr val="F89D52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 sz="8000" dirty="0" smtClean="0">
                <a:latin typeface="Segoe UI Semibold" pitchFamily="34" charset="0"/>
                <a:cs typeface="Segoe UI Semibold" pitchFamily="34" charset="0"/>
              </a:endParaRPr>
            </a:p>
            <a:p>
              <a:pPr algn="ctr"/>
              <a:r>
                <a:rPr lang="es-CL" sz="8000" dirty="0" smtClean="0">
                  <a:latin typeface="Segoe UI Semibold" pitchFamily="34" charset="0"/>
                  <a:cs typeface="Segoe UI Semibold" pitchFamily="34" charset="0"/>
                </a:rPr>
                <a:t>2</a:t>
              </a:r>
            </a:p>
            <a:p>
              <a:pPr algn="ctr"/>
              <a:r>
                <a:rPr lang="es-CL" sz="6000" dirty="0" smtClean="0">
                  <a:latin typeface="Segoe UI Semibold" pitchFamily="34" charset="0"/>
                  <a:cs typeface="Segoe UI Semibold" pitchFamily="34" charset="0"/>
                </a:rPr>
                <a:t> </a:t>
              </a:r>
            </a:p>
            <a:p>
              <a:pPr algn="ctr"/>
              <a:r>
                <a:rPr lang="es-CL" sz="6000" dirty="0" smtClean="0">
                  <a:latin typeface="Segoe UI Semibold" pitchFamily="34" charset="0"/>
                  <a:cs typeface="Segoe UI Semibold" pitchFamily="34" charset="0"/>
                </a:rPr>
                <a:t> </a:t>
              </a:r>
              <a:endParaRPr lang="es-CL" sz="1400" dirty="0" smtClean="0">
                <a:latin typeface="Segoe UI Semibold" pitchFamily="34" charset="0"/>
                <a:cs typeface="Segoe UI Semibold" pitchFamily="34" charset="0"/>
              </a:endParaRPr>
            </a:p>
          </p:txBody>
        </p:sp>
        <p:sp>
          <p:nvSpPr>
            <p:cNvPr id="5" name="4 Elipse"/>
            <p:cNvSpPr/>
            <p:nvPr/>
          </p:nvSpPr>
          <p:spPr>
            <a:xfrm>
              <a:off x="3302605" y="1268760"/>
              <a:ext cx="2448272" cy="2376264"/>
            </a:xfrm>
            <a:prstGeom prst="ellipse">
              <a:avLst/>
            </a:prstGeom>
            <a:solidFill>
              <a:srgbClr val="7030A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0" dirty="0" smtClean="0">
                  <a:latin typeface="Segoe UI Semibold" pitchFamily="34" charset="0"/>
                  <a:cs typeface="Segoe UI Semibold" pitchFamily="34" charset="0"/>
                </a:rPr>
                <a:t>53</a:t>
              </a:r>
            </a:p>
            <a:p>
              <a:pPr algn="ctr"/>
              <a:r>
                <a:rPr lang="es-CL" dirty="0" smtClean="0">
                  <a:latin typeface="Segoe UI Semibold" pitchFamily="34" charset="0"/>
                  <a:cs typeface="Segoe UI Semibold" pitchFamily="34" charset="0"/>
                </a:rPr>
                <a:t>Corporaciones </a:t>
              </a:r>
            </a:p>
            <a:p>
              <a:pPr algn="ctr"/>
              <a:r>
                <a:rPr lang="es-CL" dirty="0" smtClean="0">
                  <a:latin typeface="Segoe UI Semibold" pitchFamily="34" charset="0"/>
                  <a:cs typeface="Segoe UI Semibold" pitchFamily="34" charset="0"/>
                </a:rPr>
                <a:t>Municipales</a:t>
              </a:r>
            </a:p>
          </p:txBody>
        </p:sp>
        <p:sp>
          <p:nvSpPr>
            <p:cNvPr id="9" name="8 Elipse"/>
            <p:cNvSpPr/>
            <p:nvPr/>
          </p:nvSpPr>
          <p:spPr>
            <a:xfrm>
              <a:off x="3563888" y="4295398"/>
              <a:ext cx="1944216" cy="1800200"/>
            </a:xfrm>
            <a:prstGeom prst="ellipse">
              <a:avLst/>
            </a:prstGeom>
            <a:solidFill>
              <a:srgbClr val="F89D52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 sz="8000" dirty="0" smtClean="0">
                <a:latin typeface="Segoe UI Semibold" pitchFamily="34" charset="0"/>
                <a:cs typeface="Segoe UI Semibold" pitchFamily="34" charset="0"/>
              </a:endParaRPr>
            </a:p>
            <a:p>
              <a:pPr algn="ctr"/>
              <a:r>
                <a:rPr lang="es-CL" sz="8000" dirty="0" smtClean="0">
                  <a:latin typeface="Segoe UI Semibold" pitchFamily="34" charset="0"/>
                  <a:cs typeface="Segoe UI Semibold" pitchFamily="34" charset="0"/>
                </a:rPr>
                <a:t>45</a:t>
              </a:r>
            </a:p>
            <a:p>
              <a:pPr algn="ctr"/>
              <a:r>
                <a:rPr lang="es-CL" sz="6000" dirty="0" smtClean="0">
                  <a:latin typeface="Segoe UI Semibold" pitchFamily="34" charset="0"/>
                  <a:cs typeface="Segoe UI Semibold" pitchFamily="34" charset="0"/>
                </a:rPr>
                <a:t> </a:t>
              </a:r>
            </a:p>
            <a:p>
              <a:pPr algn="ctr"/>
              <a:r>
                <a:rPr lang="es-CL" sz="6000" dirty="0" smtClean="0">
                  <a:latin typeface="Segoe UI Semibold" pitchFamily="34" charset="0"/>
                  <a:cs typeface="Segoe UI Semibold" pitchFamily="34" charset="0"/>
                </a:rPr>
                <a:t> </a:t>
              </a:r>
              <a:endParaRPr lang="es-CL" sz="1400" dirty="0" smtClean="0">
                <a:latin typeface="Segoe UI Semibold" pitchFamily="34" charset="0"/>
                <a:cs typeface="Segoe UI Semibold" pitchFamily="34" charset="0"/>
              </a:endParaRPr>
            </a:p>
          </p:txBody>
        </p:sp>
        <p:sp>
          <p:nvSpPr>
            <p:cNvPr id="10" name="9 Elipse"/>
            <p:cNvSpPr/>
            <p:nvPr/>
          </p:nvSpPr>
          <p:spPr>
            <a:xfrm>
              <a:off x="5724128" y="3356992"/>
              <a:ext cx="1944216" cy="1800200"/>
            </a:xfrm>
            <a:prstGeom prst="ellipse">
              <a:avLst/>
            </a:prstGeom>
            <a:solidFill>
              <a:srgbClr val="F89D52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0" dirty="0" smtClean="0">
                  <a:latin typeface="Segoe UI Semibold" pitchFamily="34" charset="0"/>
                  <a:cs typeface="Segoe UI Semibold" pitchFamily="34" charset="0"/>
                </a:rPr>
                <a:t>6</a:t>
              </a:r>
            </a:p>
            <a:p>
              <a:pPr algn="ctr"/>
              <a:endParaRPr lang="es-CL" sz="900" dirty="0" smtClean="0">
                <a:latin typeface="Segoe UI Semibold" pitchFamily="34" charset="0"/>
                <a:cs typeface="Segoe UI Semibold" pitchFamily="34" charset="0"/>
              </a:endParaRPr>
            </a:p>
            <a:p>
              <a:pPr algn="ctr"/>
              <a:endParaRPr lang="es-CL" sz="900" dirty="0" smtClean="0">
                <a:latin typeface="Segoe UI Semibold" pitchFamily="34" charset="0"/>
                <a:cs typeface="Segoe UI Semibold" pitchFamily="34" charset="0"/>
              </a:endParaRPr>
            </a:p>
          </p:txBody>
        </p:sp>
        <p:pic>
          <p:nvPicPr>
            <p:cNvPr id="1028" name="Picture 4" descr="Y:\Dirección Fiscalización\Imágenes para presentaciones\Íconos\Íconos\Science\school-512.png"/>
            <p:cNvPicPr>
              <a:picLocks noChangeAspect="1" noChangeArrowheads="1"/>
            </p:cNvPicPr>
            <p:nvPr/>
          </p:nvPicPr>
          <p:blipFill rotWithShape="1">
            <a:blip r:embed="rId2" cstate="print"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1102"/>
            <a:stretch/>
          </p:blipFill>
          <p:spPr bwMode="auto">
            <a:xfrm>
              <a:off x="7020272" y="4077072"/>
              <a:ext cx="517690" cy="3566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9" name="Picture 5" descr="Y:\Dirección Fiscalización\Imágenes para presentaciones\Íconos\Íconos\Baby\brick-512.png"/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40152" y="4078816"/>
              <a:ext cx="433164" cy="4331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6" descr="Y:\Dirección Fiscalización\Imágenes para presentaciones\Íconos\Íconos\Healthcare\doctor_suitecase-512.png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44208" y="4543722"/>
              <a:ext cx="469454" cy="4694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" name="Picture 6" descr="Y:\Dirección Fiscalización\Imágenes para presentaciones\Íconos\Íconos\Healthcare\doctor_suitecase-512.png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70498" y="5373216"/>
              <a:ext cx="469454" cy="4694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" name="Picture 4" descr="Y:\Dirección Fiscalización\Imágenes para presentaciones\Íconos\Íconos\Science\school-512.png"/>
            <p:cNvPicPr>
              <a:picLocks noChangeAspect="1" noChangeArrowheads="1"/>
            </p:cNvPicPr>
            <p:nvPr/>
          </p:nvPicPr>
          <p:blipFill rotWithShape="1">
            <a:blip r:embed="rId2" cstate="print"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1102"/>
            <a:stretch/>
          </p:blipFill>
          <p:spPr bwMode="auto">
            <a:xfrm>
              <a:off x="4572000" y="5445224"/>
              <a:ext cx="517690" cy="3566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8" name="Picture 4" descr="Y:\Dirección Fiscalización\Imágenes para presentaciones\Íconos\Íconos\Science\school-512.png"/>
            <p:cNvPicPr>
              <a:picLocks noChangeAspect="1" noChangeArrowheads="1"/>
            </p:cNvPicPr>
            <p:nvPr/>
          </p:nvPicPr>
          <p:blipFill rotWithShape="1">
            <a:blip r:embed="rId2" cstate="print"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1102"/>
            <a:stretch/>
          </p:blipFill>
          <p:spPr bwMode="auto">
            <a:xfrm>
              <a:off x="2188919" y="4591598"/>
              <a:ext cx="517690" cy="3566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13" name="12 Conector recto"/>
            <p:cNvCxnSpPr>
              <a:stCxn id="5" idx="3"/>
              <a:endCxn id="19" idx="7"/>
            </p:cNvCxnSpPr>
            <p:nvPr/>
          </p:nvCxnSpPr>
          <p:spPr>
            <a:xfrm flipH="1">
              <a:off x="3135148" y="3297028"/>
              <a:ext cx="525998" cy="334301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0" name="29 Conector recto"/>
            <p:cNvCxnSpPr/>
            <p:nvPr/>
          </p:nvCxnSpPr>
          <p:spPr>
            <a:xfrm>
              <a:off x="4501629" y="3645024"/>
              <a:ext cx="0" cy="650374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5" name="34 Conector recto"/>
            <p:cNvCxnSpPr>
              <a:stCxn id="5" idx="5"/>
              <a:endCxn id="10" idx="1"/>
            </p:cNvCxnSpPr>
            <p:nvPr/>
          </p:nvCxnSpPr>
          <p:spPr>
            <a:xfrm>
              <a:off x="5392336" y="3297028"/>
              <a:ext cx="616516" cy="323597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pic>
        <p:nvPicPr>
          <p:cNvPr id="31" name="Picture 3" descr="Y:\Dirección Fiscalización\Imágenes para presentaciones\logo Consejo en alta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7714" y="6309320"/>
            <a:ext cx="1080120" cy="4026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7 Rectángulo"/>
          <p:cNvSpPr/>
          <p:nvPr/>
        </p:nvSpPr>
        <p:spPr>
          <a:xfrm>
            <a:off x="5788688" y="1124744"/>
            <a:ext cx="2734632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CL" dirty="0" smtClean="0">
                <a:solidFill>
                  <a:schemeClr val="tx2"/>
                </a:solidFill>
                <a:latin typeface="Segoe UI Semibold" pitchFamily="34" charset="0"/>
                <a:cs typeface="Segoe UI Semibold" pitchFamily="34" charset="0"/>
              </a:rPr>
              <a:t>Información de noviembre, </a:t>
            </a:r>
            <a:r>
              <a:rPr lang="es-CL" dirty="0">
                <a:solidFill>
                  <a:schemeClr val="tx2"/>
                </a:solidFill>
                <a:latin typeface="Segoe UI Semibold" pitchFamily="34" charset="0"/>
                <a:cs typeface="Segoe UI Semibold" pitchFamily="34" charset="0"/>
              </a:rPr>
              <a:t>publicada en </a:t>
            </a:r>
            <a:r>
              <a:rPr lang="es-CL" dirty="0" smtClean="0">
                <a:solidFill>
                  <a:schemeClr val="tx2"/>
                </a:solidFill>
                <a:latin typeface="Segoe UI Semibold" pitchFamily="34" charset="0"/>
                <a:cs typeface="Segoe UI Semibold" pitchFamily="34" charset="0"/>
              </a:rPr>
              <a:t>Diciembre </a:t>
            </a:r>
            <a:r>
              <a:rPr lang="es-CL" dirty="0">
                <a:solidFill>
                  <a:schemeClr val="tx2"/>
                </a:solidFill>
                <a:latin typeface="Segoe UI Semibold" pitchFamily="34" charset="0"/>
                <a:cs typeface="Segoe UI Semibold" pitchFamily="34" charset="0"/>
              </a:rPr>
              <a:t>de </a:t>
            </a:r>
            <a:r>
              <a:rPr lang="es-CL" dirty="0" smtClean="0">
                <a:solidFill>
                  <a:schemeClr val="tx2"/>
                </a:solidFill>
                <a:latin typeface="Segoe UI Semibold" pitchFamily="34" charset="0"/>
                <a:cs typeface="Segoe UI Semibold" pitchFamily="34" charset="0"/>
              </a:rPr>
              <a:t>2017.</a:t>
            </a:r>
            <a:endParaRPr lang="es-CL" dirty="0">
              <a:solidFill>
                <a:schemeClr val="tx2"/>
              </a:solidFill>
              <a:latin typeface="Segoe UI Semibold" pitchFamily="34" charset="0"/>
              <a:cs typeface="Segoe UI Semibold" pitchFamily="34" charset="0"/>
            </a:endParaRPr>
          </a:p>
        </p:txBody>
      </p:sp>
      <p:sp>
        <p:nvSpPr>
          <p:cNvPr id="28" name="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525344"/>
            <a:ext cx="2895600" cy="365125"/>
          </a:xfrm>
        </p:spPr>
        <p:txBody>
          <a:bodyPr/>
          <a:lstStyle/>
          <a:p>
            <a:r>
              <a:rPr lang="es-CL" sz="1100" dirty="0" smtClean="0">
                <a:latin typeface="Segoe UI Semilight" pitchFamily="34" charset="0"/>
                <a:cs typeface="Segoe UI Semilight" pitchFamily="34" charset="0"/>
              </a:rPr>
              <a:t>Dirección de Fiscalización-CPLT</a:t>
            </a:r>
            <a:endParaRPr lang="es-CL" sz="1100" dirty="0">
              <a:latin typeface="Segoe UI Semilight" pitchFamily="34" charset="0"/>
              <a:cs typeface="Segoe UI Semilight" pitchFamily="34" charset="0"/>
            </a:endParaRPr>
          </a:p>
        </p:txBody>
      </p:sp>
      <p:sp>
        <p:nvSpPr>
          <p:cNvPr id="29" name="28 Rectángulo"/>
          <p:cNvSpPr/>
          <p:nvPr/>
        </p:nvSpPr>
        <p:spPr>
          <a:xfrm>
            <a:off x="235731" y="332656"/>
            <a:ext cx="68565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600" dirty="0" smtClean="0">
                <a:solidFill>
                  <a:schemeClr val="tx2"/>
                </a:solidFill>
                <a:latin typeface="Segoe UI Semibold" pitchFamily="34" charset="0"/>
                <a:cs typeface="Segoe UI Semibold" pitchFamily="34" charset="0"/>
              </a:rPr>
              <a:t>Universo fiscalizado</a:t>
            </a:r>
            <a:endParaRPr lang="es-CL" sz="2400" dirty="0">
              <a:solidFill>
                <a:schemeClr val="tx2"/>
              </a:solidFill>
              <a:latin typeface="Segoe UI Semibold" pitchFamily="34" charset="0"/>
              <a:cs typeface="Segoe UI Semi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1179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Dirección de Fiscalización</a:t>
            </a:r>
            <a:endParaRPr lang="es-CL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33C19-3BB9-45CE-86EE-4D32A35A26FC}" type="slidenum">
              <a:rPr lang="es-CL" smtClean="0"/>
              <a:pPr/>
              <a:t>3</a:t>
            </a:fld>
            <a:endParaRPr lang="es-CL"/>
          </a:p>
        </p:txBody>
      </p:sp>
      <p:sp>
        <p:nvSpPr>
          <p:cNvPr id="4" name="3 Título"/>
          <p:cNvSpPr txBox="1">
            <a:spLocks/>
          </p:cNvSpPr>
          <p:nvPr/>
        </p:nvSpPr>
        <p:spPr>
          <a:xfrm>
            <a:off x="962242" y="260648"/>
            <a:ext cx="6863712" cy="72661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CL" sz="3600" b="1" spc="-150" dirty="0" smtClean="0">
                <a:solidFill>
                  <a:schemeClr val="tx2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Resultado 2017</a:t>
            </a:r>
            <a:endParaRPr lang="es-CL" sz="2800" dirty="0">
              <a:solidFill>
                <a:schemeClr val="tx2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5350369"/>
              </p:ext>
            </p:extLst>
          </p:nvPr>
        </p:nvGraphicFramePr>
        <p:xfrm>
          <a:off x="827584" y="2209181"/>
          <a:ext cx="7660035" cy="1687871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553345"/>
                <a:gridCol w="2553345"/>
                <a:gridCol w="2553345"/>
              </a:tblGrid>
              <a:tr h="787771">
                <a:tc>
                  <a:txBody>
                    <a:bodyPr/>
                    <a:lstStyle/>
                    <a:p>
                      <a:pPr algn="ctr"/>
                      <a:r>
                        <a:rPr lang="es-CL" sz="2000" b="0" baseline="0" dirty="0" smtClean="0">
                          <a:latin typeface="Segoe UI Semibold" pitchFamily="34" charset="0"/>
                          <a:cs typeface="Segoe UI Semibold" pitchFamily="34" charset="0"/>
                        </a:rPr>
                        <a:t>Ranking 2016</a:t>
                      </a:r>
                      <a:endParaRPr lang="es-CL" sz="2400" b="0" dirty="0">
                        <a:latin typeface="Segoe UI Semibold" pitchFamily="34" charset="0"/>
                        <a:cs typeface="Segoe UI Semibold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000" b="0" baseline="0" dirty="0" smtClean="0">
                          <a:latin typeface="Segoe UI Semibold" pitchFamily="34" charset="0"/>
                          <a:cs typeface="Segoe UI Semibold" pitchFamily="34" charset="0"/>
                        </a:rPr>
                        <a:t>Ranking 2017</a:t>
                      </a:r>
                      <a:endParaRPr lang="es-CL" sz="2400" b="0" dirty="0">
                        <a:latin typeface="Segoe UI Semibold" pitchFamily="34" charset="0"/>
                        <a:cs typeface="Segoe UI Semibold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800" b="0" dirty="0" smtClean="0">
                          <a:latin typeface="Segoe UI Semibold" pitchFamily="34" charset="0"/>
                          <a:cs typeface="Segoe UI Semibold" pitchFamily="34" charset="0"/>
                        </a:rPr>
                        <a:t>Variación</a:t>
                      </a:r>
                      <a:endParaRPr lang="es-CL" sz="1800" b="0" dirty="0">
                        <a:latin typeface="Segoe UI Semibold" pitchFamily="34" charset="0"/>
                        <a:cs typeface="Segoe UI Semibold" pitchFamily="34" charset="0"/>
                      </a:endParaRPr>
                    </a:p>
                  </a:txBody>
                  <a:tcPr anchor="ctr"/>
                </a:tc>
              </a:tr>
              <a:tr h="900100">
                <a:tc>
                  <a:txBody>
                    <a:bodyPr/>
                    <a:lstStyle/>
                    <a:p>
                      <a:pPr algn="ctr"/>
                      <a:r>
                        <a:rPr lang="es-CL" sz="4400" dirty="0" smtClean="0">
                          <a:solidFill>
                            <a:schemeClr val="tx2"/>
                          </a:solidFill>
                          <a:latin typeface="Segoe UI Semilight" pitchFamily="34" charset="0"/>
                          <a:cs typeface="Segoe UI Semilight" pitchFamily="34" charset="0"/>
                        </a:rPr>
                        <a:t>61,28%</a:t>
                      </a:r>
                      <a:endParaRPr lang="es-CL" sz="4400" b="0" dirty="0">
                        <a:solidFill>
                          <a:schemeClr val="tx2"/>
                        </a:solidFill>
                        <a:latin typeface="Segoe UI Semilight" pitchFamily="34" charset="0"/>
                        <a:cs typeface="Segoe UI Semilight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CL" sz="4400" b="1" kern="1200" dirty="0" smtClean="0">
                          <a:solidFill>
                            <a:schemeClr val="tx2"/>
                          </a:solidFill>
                          <a:latin typeface="Segoe UI Semilight" pitchFamily="34" charset="0"/>
                          <a:ea typeface="+mn-ea"/>
                          <a:cs typeface="Segoe UI Semilight" pitchFamily="34" charset="0"/>
                        </a:rPr>
                        <a:t>78,40</a:t>
                      </a:r>
                      <a:r>
                        <a:rPr lang="es-CL" sz="4400" kern="1200" dirty="0" smtClean="0">
                          <a:solidFill>
                            <a:schemeClr val="tx2"/>
                          </a:solidFill>
                          <a:latin typeface="Segoe UI Semilight" pitchFamily="34" charset="0"/>
                          <a:ea typeface="+mn-ea"/>
                          <a:cs typeface="Segoe UI Semilight" pitchFamily="34" charset="0"/>
                        </a:rPr>
                        <a:t>%</a:t>
                      </a:r>
                      <a:r>
                        <a:rPr lang="es-CL" sz="4400" kern="1200" baseline="30000" dirty="0" smtClean="0">
                          <a:solidFill>
                            <a:schemeClr val="tx2"/>
                          </a:solidFill>
                          <a:latin typeface="Segoe UI Semilight" pitchFamily="34" charset="0"/>
                          <a:ea typeface="+mn-ea"/>
                          <a:cs typeface="Segoe UI Semilight" pitchFamily="34" charset="0"/>
                        </a:rPr>
                        <a:t>*</a:t>
                      </a:r>
                      <a:endParaRPr lang="es-CL" sz="4400" kern="1200" baseline="30000" dirty="0">
                        <a:solidFill>
                          <a:schemeClr val="tx2"/>
                        </a:solidFill>
                        <a:latin typeface="Segoe UI Semilight" pitchFamily="34" charset="0"/>
                        <a:ea typeface="+mn-ea"/>
                        <a:cs typeface="Segoe UI Semilight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4400" kern="1200" dirty="0" smtClean="0">
                          <a:solidFill>
                            <a:schemeClr val="tx2"/>
                          </a:solidFill>
                          <a:latin typeface="Segoe UI Semilight" pitchFamily="34" charset="0"/>
                          <a:ea typeface="+mn-ea"/>
                          <a:cs typeface="Segoe UI Semilight" pitchFamily="34" charset="0"/>
                        </a:rPr>
                        <a:t>+17,12</a:t>
                      </a:r>
                      <a:endParaRPr lang="es-CL" sz="4400" kern="1200" dirty="0">
                        <a:solidFill>
                          <a:schemeClr val="tx2"/>
                        </a:solidFill>
                        <a:latin typeface="Segoe UI Semilight" pitchFamily="34" charset="0"/>
                        <a:ea typeface="+mn-ea"/>
                        <a:cs typeface="Segoe UI Semilight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6 CuadroTexto"/>
          <p:cNvSpPr txBox="1"/>
          <p:nvPr/>
        </p:nvSpPr>
        <p:spPr>
          <a:xfrm>
            <a:off x="1527523" y="1429350"/>
            <a:ext cx="6336705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CL" sz="2000" dirty="0" smtClean="0">
                <a:latin typeface="Segoe UI Semibold" pitchFamily="34" charset="0"/>
                <a:cs typeface="Segoe UI Semibold" pitchFamily="34" charset="0"/>
              </a:rPr>
              <a:t>PROMEDIO GENERAL – </a:t>
            </a:r>
            <a:r>
              <a:rPr lang="es-CL" sz="2400" b="1" dirty="0" smtClean="0">
                <a:latin typeface="Segoe UI Semibold" pitchFamily="34" charset="0"/>
                <a:cs typeface="Segoe UI Semibold" pitchFamily="34" charset="0"/>
              </a:rPr>
              <a:t>53 Corp.</a:t>
            </a:r>
            <a:r>
              <a:rPr lang="es-CL" sz="2000" dirty="0">
                <a:latin typeface="Segoe UI Semibold" pitchFamily="34" charset="0"/>
                <a:cs typeface="Segoe UI Semibold" pitchFamily="34" charset="0"/>
              </a:rPr>
              <a:t> </a:t>
            </a:r>
            <a:r>
              <a:rPr lang="es-CL" sz="2000" dirty="0" smtClean="0">
                <a:latin typeface="Segoe UI Semibold" pitchFamily="34" charset="0"/>
                <a:cs typeface="Segoe UI Semibold" pitchFamily="34" charset="0"/>
              </a:rPr>
              <a:t>Municipales</a:t>
            </a:r>
            <a:endParaRPr lang="es-CL" sz="2000" dirty="0">
              <a:latin typeface="Segoe UI Semibold" pitchFamily="34" charset="0"/>
              <a:cs typeface="Segoe UI Semibold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3703147" y="4867985"/>
            <a:ext cx="43252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dirty="0" smtClean="0">
                <a:solidFill>
                  <a:schemeClr val="tx2"/>
                </a:solidFill>
                <a:latin typeface="Segoe UI Light" pitchFamily="34" charset="0"/>
                <a:cs typeface="Segoe UI Light" pitchFamily="34" charset="0"/>
              </a:rPr>
              <a:t>*Se fiscalizó información de </a:t>
            </a:r>
            <a:r>
              <a:rPr lang="es-CL" b="1" dirty="0" smtClean="0">
                <a:solidFill>
                  <a:schemeClr val="tx2"/>
                </a:solidFill>
                <a:latin typeface="Segoe UI Light" pitchFamily="34" charset="0"/>
                <a:cs typeface="Segoe UI Light" pitchFamily="34" charset="0"/>
              </a:rPr>
              <a:t>Noviembre de 2017</a:t>
            </a:r>
            <a:r>
              <a:rPr lang="es-CL" dirty="0" smtClean="0">
                <a:solidFill>
                  <a:schemeClr val="tx2"/>
                </a:solidFill>
                <a:latin typeface="Segoe UI Light" pitchFamily="34" charset="0"/>
                <a:cs typeface="Segoe UI Light" pitchFamily="34" charset="0"/>
              </a:rPr>
              <a:t>, publicada en </a:t>
            </a:r>
            <a:r>
              <a:rPr lang="es-CL" b="1" dirty="0" smtClean="0">
                <a:solidFill>
                  <a:schemeClr val="tx2"/>
                </a:solidFill>
                <a:latin typeface="Segoe UI Light" pitchFamily="34" charset="0"/>
                <a:cs typeface="Segoe UI Light" pitchFamily="34" charset="0"/>
              </a:rPr>
              <a:t>Diciembre de 2017</a:t>
            </a:r>
            <a:r>
              <a:rPr lang="es-CL" dirty="0" smtClean="0">
                <a:solidFill>
                  <a:schemeClr val="tx2"/>
                </a:solidFill>
                <a:latin typeface="Segoe UI Light" pitchFamily="34" charset="0"/>
                <a:cs typeface="Segoe UI Light" pitchFamily="34" charset="0"/>
              </a:rPr>
              <a:t>.</a:t>
            </a:r>
            <a:endParaRPr lang="es-CL" dirty="0">
              <a:solidFill>
                <a:schemeClr val="tx2"/>
              </a:solidFill>
              <a:latin typeface="Segoe UI Light" pitchFamily="34" charset="0"/>
              <a:cs typeface="Segoe UI Light" pitchFamily="34" charset="0"/>
            </a:endParaRPr>
          </a:p>
        </p:txBody>
      </p:sp>
      <p:sp>
        <p:nvSpPr>
          <p:cNvPr id="9" name="8 Flecha abajo"/>
          <p:cNvSpPr/>
          <p:nvPr/>
        </p:nvSpPr>
        <p:spPr>
          <a:xfrm rot="10800000">
            <a:off x="8098086" y="3140968"/>
            <a:ext cx="290338" cy="720082"/>
          </a:xfrm>
          <a:prstGeom prst="downArrow">
            <a:avLst>
              <a:gd name="adj1" fmla="val 23598"/>
              <a:gd name="adj2" fmla="val 54921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11" name="Picture 6" descr="C:\Users\fgalvez\Desktop\n2.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4653136"/>
            <a:ext cx="1867451" cy="10933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0" name="Picture 2" descr="Y:\Dirección Fiscalización\Imágenes para presentaciones\Íconos\Íconos\Cinema\detective-512.pn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71" y="260648"/>
            <a:ext cx="866016" cy="866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3" descr="Y:\Dirección Fiscalización\Imágenes para presentaciones\logo Consejo en alta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7714" y="6309320"/>
            <a:ext cx="1080120" cy="4026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6660232" y="6015771"/>
            <a:ext cx="177760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*Datos preliminares</a:t>
            </a:r>
            <a:endParaRPr lang="es-CL" sz="11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032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4" descr="C:\Users\fgalvez\Desktop\porcentaje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9357" r="5294" b="4589"/>
          <a:stretch/>
        </p:blipFill>
        <p:spPr bwMode="auto">
          <a:xfrm>
            <a:off x="6755125" y="1412776"/>
            <a:ext cx="2270247" cy="222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4" descr="C:\Users\fgalvez\Desktop\porcentaje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9357" r="5294" b="4589"/>
          <a:stretch/>
        </p:blipFill>
        <p:spPr bwMode="auto">
          <a:xfrm>
            <a:off x="1331640" y="3140968"/>
            <a:ext cx="1614939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BF482-DC87-41FF-BCAF-BF4701254061}" type="slidenum">
              <a:rPr lang="es-CL" smtClean="0"/>
              <a:t>4</a:t>
            </a:fld>
            <a:endParaRPr lang="es-CL"/>
          </a:p>
        </p:txBody>
      </p:sp>
      <p:sp>
        <p:nvSpPr>
          <p:cNvPr id="7" name="6 Flecha izquierda y derecha"/>
          <p:cNvSpPr/>
          <p:nvPr/>
        </p:nvSpPr>
        <p:spPr>
          <a:xfrm>
            <a:off x="251520" y="5208984"/>
            <a:ext cx="8603242" cy="360040"/>
          </a:xfrm>
          <a:prstGeom prst="leftRightArrow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8" name="7 Rectángulo"/>
          <p:cNvSpPr/>
          <p:nvPr/>
        </p:nvSpPr>
        <p:spPr>
          <a:xfrm>
            <a:off x="251520" y="5785048"/>
            <a:ext cx="1440160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200" dirty="0" smtClean="0">
                <a:solidFill>
                  <a:schemeClr val="tx2"/>
                </a:solidFill>
                <a:latin typeface="Segoe UI Semibold" pitchFamily="34" charset="0"/>
                <a:cs typeface="Segoe UI Semibold" pitchFamily="34" charset="0"/>
              </a:rPr>
              <a:t>2013</a:t>
            </a:r>
            <a:endParaRPr lang="es-CL" sz="3200" dirty="0">
              <a:solidFill>
                <a:schemeClr val="tx2"/>
              </a:solidFill>
              <a:latin typeface="Segoe UI Semibold" pitchFamily="34" charset="0"/>
              <a:cs typeface="Segoe UI Semibold" pitchFamily="34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1419029" y="5805264"/>
            <a:ext cx="1440160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200" dirty="0" smtClean="0">
                <a:solidFill>
                  <a:schemeClr val="tx2"/>
                </a:solidFill>
                <a:latin typeface="Segoe UI Semibold" pitchFamily="34" charset="0"/>
                <a:cs typeface="Segoe UI Semibold" pitchFamily="34" charset="0"/>
              </a:rPr>
              <a:t>2014</a:t>
            </a:r>
            <a:endParaRPr lang="es-CL" sz="3200" dirty="0">
              <a:solidFill>
                <a:schemeClr val="tx2"/>
              </a:solidFill>
              <a:latin typeface="Segoe UI Semibold" pitchFamily="34" charset="0"/>
              <a:cs typeface="Segoe UI Semibold" pitchFamily="34" charset="0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3182377" y="5805264"/>
            <a:ext cx="1440160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200" dirty="0" smtClean="0">
                <a:solidFill>
                  <a:schemeClr val="tx2"/>
                </a:solidFill>
                <a:latin typeface="Segoe UI Semibold" pitchFamily="34" charset="0"/>
                <a:cs typeface="Segoe UI Semibold" pitchFamily="34" charset="0"/>
              </a:rPr>
              <a:t>2015</a:t>
            </a:r>
            <a:endParaRPr lang="es-CL" sz="3200" dirty="0">
              <a:solidFill>
                <a:schemeClr val="tx2"/>
              </a:solidFill>
              <a:latin typeface="Segoe UI Semibold" pitchFamily="34" charset="0"/>
              <a:cs typeface="Segoe UI Semibold" pitchFamily="34" charset="0"/>
            </a:endParaRPr>
          </a:p>
        </p:txBody>
      </p:sp>
      <p:cxnSp>
        <p:nvCxnSpPr>
          <p:cNvPr id="14" name="13 Conector recto"/>
          <p:cNvCxnSpPr/>
          <p:nvPr/>
        </p:nvCxnSpPr>
        <p:spPr>
          <a:xfrm>
            <a:off x="971600" y="5497016"/>
            <a:ext cx="0" cy="288032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8" name="17 Conector recto"/>
          <p:cNvCxnSpPr/>
          <p:nvPr/>
        </p:nvCxnSpPr>
        <p:spPr>
          <a:xfrm>
            <a:off x="2169228" y="5476800"/>
            <a:ext cx="0" cy="288032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9" name="18 Conector recto"/>
          <p:cNvCxnSpPr/>
          <p:nvPr/>
        </p:nvCxnSpPr>
        <p:spPr>
          <a:xfrm>
            <a:off x="3902457" y="5517232"/>
            <a:ext cx="0" cy="288032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pic>
        <p:nvPicPr>
          <p:cNvPr id="20" name="Picture 4" descr="C:\Users\fgalvez\Desktop\porcentaje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9357" r="5294" b="4589"/>
          <a:stretch/>
        </p:blipFill>
        <p:spPr bwMode="auto">
          <a:xfrm>
            <a:off x="4641245" y="2272071"/>
            <a:ext cx="1771540" cy="17377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21 Rectángulo"/>
          <p:cNvSpPr/>
          <p:nvPr/>
        </p:nvSpPr>
        <p:spPr>
          <a:xfrm>
            <a:off x="4572000" y="2852936"/>
            <a:ext cx="1991062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itchFamily="34" charset="0"/>
                <a:cs typeface="Segoe UI Semibold" pitchFamily="34" charset="0"/>
              </a:rPr>
              <a:t>61,28%</a:t>
            </a:r>
            <a:endParaRPr lang="es-CL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bold" pitchFamily="34" charset="0"/>
              <a:cs typeface="Segoe UI Semibold" pitchFamily="34" charset="0"/>
            </a:endParaRPr>
          </a:p>
        </p:txBody>
      </p:sp>
      <p:sp>
        <p:nvSpPr>
          <p:cNvPr id="23" name="22 Rectángulo"/>
          <p:cNvSpPr/>
          <p:nvPr/>
        </p:nvSpPr>
        <p:spPr>
          <a:xfrm>
            <a:off x="6876256" y="5805264"/>
            <a:ext cx="1440160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200" dirty="0" smtClean="0">
                <a:solidFill>
                  <a:schemeClr val="tx2"/>
                </a:solidFill>
                <a:latin typeface="Segoe UI Semibold" pitchFamily="34" charset="0"/>
                <a:cs typeface="Segoe UI Semibold" pitchFamily="34" charset="0"/>
              </a:rPr>
              <a:t>2017</a:t>
            </a:r>
            <a:endParaRPr lang="es-CL" sz="3200" dirty="0">
              <a:solidFill>
                <a:schemeClr val="tx2"/>
              </a:solidFill>
              <a:latin typeface="Segoe UI Semibold" pitchFamily="34" charset="0"/>
              <a:cs typeface="Segoe UI Semibold" pitchFamily="34" charset="0"/>
            </a:endParaRPr>
          </a:p>
        </p:txBody>
      </p:sp>
      <p:cxnSp>
        <p:nvCxnSpPr>
          <p:cNvPr id="31" name="30 Conector recto"/>
          <p:cNvCxnSpPr/>
          <p:nvPr/>
        </p:nvCxnSpPr>
        <p:spPr>
          <a:xfrm>
            <a:off x="7596336" y="5497016"/>
            <a:ext cx="0" cy="288032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pic>
        <p:nvPicPr>
          <p:cNvPr id="33" name="Picture 4" descr="C:\Users\fgalvez\Desktop\porcentaje.JP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9859" b="96127" l="2290" r="93511"/>
                    </a14:imgEffect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9357" r="5294" b="4589"/>
          <a:stretch/>
        </p:blipFill>
        <p:spPr bwMode="auto">
          <a:xfrm>
            <a:off x="432193" y="4122230"/>
            <a:ext cx="1034451" cy="1014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33 Rectángulo"/>
          <p:cNvSpPr/>
          <p:nvPr/>
        </p:nvSpPr>
        <p:spPr>
          <a:xfrm>
            <a:off x="251520" y="4457417"/>
            <a:ext cx="1440160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itchFamily="34" charset="0"/>
                <a:cs typeface="Segoe UI Semibold" pitchFamily="34" charset="0"/>
              </a:rPr>
              <a:t>13,26%</a:t>
            </a:r>
            <a:endParaRPr lang="es-CL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bold" pitchFamily="34" charset="0"/>
              <a:cs typeface="Segoe UI Semibold" pitchFamily="34" charset="0"/>
            </a:endParaRPr>
          </a:p>
        </p:txBody>
      </p:sp>
      <p:pic>
        <p:nvPicPr>
          <p:cNvPr id="35" name="Picture 4" descr="C:\Users\fgalvez\Desktop\porcentaje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9357" r="5294" b="4589"/>
          <a:stretch/>
        </p:blipFill>
        <p:spPr bwMode="auto">
          <a:xfrm>
            <a:off x="3099740" y="3140968"/>
            <a:ext cx="1578473" cy="1548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36 Rectángulo"/>
          <p:cNvSpPr/>
          <p:nvPr/>
        </p:nvSpPr>
        <p:spPr>
          <a:xfrm>
            <a:off x="1331640" y="3717032"/>
            <a:ext cx="1728192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itchFamily="34" charset="0"/>
                <a:cs typeface="Segoe UI Semibold" pitchFamily="34" charset="0"/>
              </a:rPr>
              <a:t>45,73%</a:t>
            </a:r>
            <a:endParaRPr lang="es-CL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bold" pitchFamily="34" charset="0"/>
              <a:cs typeface="Segoe UI Semibold" pitchFamily="34" charset="0"/>
            </a:endParaRPr>
          </a:p>
        </p:txBody>
      </p:sp>
      <p:sp>
        <p:nvSpPr>
          <p:cNvPr id="38" name="37 Rectángulo"/>
          <p:cNvSpPr/>
          <p:nvPr/>
        </p:nvSpPr>
        <p:spPr>
          <a:xfrm>
            <a:off x="2987824" y="3624808"/>
            <a:ext cx="1728192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itchFamily="34" charset="0"/>
                <a:cs typeface="Segoe UI Semibold" pitchFamily="34" charset="0"/>
              </a:rPr>
              <a:t>45,44%</a:t>
            </a:r>
            <a:endParaRPr lang="es-CL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bold" pitchFamily="34" charset="0"/>
              <a:cs typeface="Segoe UI Semibold" pitchFamily="34" charset="0"/>
            </a:endParaRPr>
          </a:p>
        </p:txBody>
      </p:sp>
      <p:pic>
        <p:nvPicPr>
          <p:cNvPr id="2052" name="Picture 4" descr="http://st.depositphotos.com/1029636/3908/v/950/depositphotos_39080803-Curved-arrow-doodle-in-orange-color.jpg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C1C1C1"/>
              </a:clrFrom>
              <a:clrTo>
                <a:srgbClr val="C1C1C1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4001816">
            <a:off x="5813838" y="907583"/>
            <a:ext cx="1485926" cy="2024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" name="50 Rectángulo"/>
          <p:cNvSpPr/>
          <p:nvPr/>
        </p:nvSpPr>
        <p:spPr>
          <a:xfrm>
            <a:off x="4788024" y="1412776"/>
            <a:ext cx="1728192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400" dirty="0" smtClean="0">
                <a:solidFill>
                  <a:schemeClr val="accent6">
                    <a:lumMod val="75000"/>
                  </a:schemeClr>
                </a:solidFill>
                <a:latin typeface="Raavi" pitchFamily="34" charset="0"/>
                <a:cs typeface="Raavi" pitchFamily="34" charset="0"/>
              </a:rPr>
              <a:t>+17,12</a:t>
            </a:r>
            <a:endParaRPr lang="es-CL" sz="2400" dirty="0">
              <a:solidFill>
                <a:schemeClr val="accent6">
                  <a:lumMod val="75000"/>
                </a:schemeClr>
              </a:solidFill>
              <a:latin typeface="Raavi" pitchFamily="34" charset="0"/>
              <a:cs typeface="Raavi" pitchFamily="34" charset="0"/>
            </a:endParaRPr>
          </a:p>
        </p:txBody>
      </p:sp>
      <p:pic>
        <p:nvPicPr>
          <p:cNvPr id="55" name="Picture 3" descr="Y:\Dirección Fiscalización\Imágenes para presentaciones\logo Consejo en alta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7714" y="6309320"/>
            <a:ext cx="1080120" cy="4026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525344"/>
            <a:ext cx="2895600" cy="365125"/>
          </a:xfrm>
        </p:spPr>
        <p:txBody>
          <a:bodyPr/>
          <a:lstStyle/>
          <a:p>
            <a:r>
              <a:rPr lang="es-CL" sz="1100" dirty="0" smtClean="0">
                <a:latin typeface="Segoe UI Semilight" pitchFamily="34" charset="0"/>
                <a:cs typeface="Segoe UI Semilight" pitchFamily="34" charset="0"/>
              </a:rPr>
              <a:t>Dirección de Fiscalización-CPLT</a:t>
            </a:r>
            <a:endParaRPr lang="es-CL" sz="1100" dirty="0">
              <a:latin typeface="Segoe UI Semilight" pitchFamily="34" charset="0"/>
              <a:cs typeface="Segoe UI Semilight" pitchFamily="34" charset="0"/>
            </a:endParaRPr>
          </a:p>
        </p:txBody>
      </p:sp>
      <p:sp>
        <p:nvSpPr>
          <p:cNvPr id="29" name="28 Rectángulo"/>
          <p:cNvSpPr/>
          <p:nvPr/>
        </p:nvSpPr>
        <p:spPr>
          <a:xfrm>
            <a:off x="251520" y="332656"/>
            <a:ext cx="853533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600" dirty="0" smtClean="0">
                <a:solidFill>
                  <a:schemeClr val="tx2"/>
                </a:solidFill>
                <a:latin typeface="Segoe UI Semibold" pitchFamily="34" charset="0"/>
                <a:cs typeface="Segoe UI Semibold" pitchFamily="34" charset="0"/>
              </a:rPr>
              <a:t>Puntaje </a:t>
            </a:r>
            <a:r>
              <a:rPr lang="es-CL" sz="3600" dirty="0">
                <a:solidFill>
                  <a:schemeClr val="tx2"/>
                </a:solidFill>
                <a:latin typeface="Segoe UI Semibold" pitchFamily="34" charset="0"/>
                <a:cs typeface="Segoe UI Semibold" pitchFamily="34" charset="0"/>
              </a:rPr>
              <a:t>de </a:t>
            </a:r>
            <a:r>
              <a:rPr lang="es-CL" sz="3600" dirty="0" smtClean="0">
                <a:solidFill>
                  <a:schemeClr val="tx2"/>
                </a:solidFill>
                <a:latin typeface="Segoe UI Semibold" pitchFamily="34" charset="0"/>
                <a:cs typeface="Segoe UI Semibold" pitchFamily="34" charset="0"/>
              </a:rPr>
              <a:t>cumplimiento histórico</a:t>
            </a:r>
          </a:p>
          <a:p>
            <a:r>
              <a:rPr lang="es-CL" dirty="0" smtClean="0">
                <a:solidFill>
                  <a:schemeClr val="tx2"/>
                </a:solidFill>
                <a:latin typeface="Segoe UI Semibold" pitchFamily="34" charset="0"/>
                <a:cs typeface="Segoe UI Semibold" pitchFamily="34" charset="0"/>
              </a:rPr>
              <a:t>53 Corporaciones Municipales</a:t>
            </a:r>
            <a:endParaRPr lang="es-CL" sz="800" dirty="0">
              <a:solidFill>
                <a:schemeClr val="tx2"/>
              </a:solidFill>
              <a:latin typeface="Segoe UI Semibold" pitchFamily="34" charset="0"/>
              <a:cs typeface="Segoe UI Semibold" pitchFamily="34" charset="0"/>
            </a:endParaRPr>
          </a:p>
        </p:txBody>
      </p:sp>
      <p:sp>
        <p:nvSpPr>
          <p:cNvPr id="26" name="25 Rectángulo"/>
          <p:cNvSpPr/>
          <p:nvPr/>
        </p:nvSpPr>
        <p:spPr>
          <a:xfrm>
            <a:off x="6902243" y="2245604"/>
            <a:ext cx="1991062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itchFamily="34" charset="0"/>
                <a:cs typeface="Segoe UI Semibold" pitchFamily="34" charset="0"/>
              </a:rPr>
              <a:t>78,40%</a:t>
            </a:r>
            <a:endParaRPr lang="es-CL" sz="4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bold" pitchFamily="34" charset="0"/>
              <a:cs typeface="Segoe UI Semibold" pitchFamily="34" charset="0"/>
            </a:endParaRPr>
          </a:p>
        </p:txBody>
      </p:sp>
      <p:sp>
        <p:nvSpPr>
          <p:cNvPr id="30" name="29 Rectángulo"/>
          <p:cNvSpPr/>
          <p:nvPr/>
        </p:nvSpPr>
        <p:spPr>
          <a:xfrm>
            <a:off x="5004048" y="5753472"/>
            <a:ext cx="1440160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200" dirty="0" smtClean="0">
                <a:solidFill>
                  <a:schemeClr val="tx2"/>
                </a:solidFill>
                <a:latin typeface="Segoe UI Semibold" pitchFamily="34" charset="0"/>
                <a:cs typeface="Segoe UI Semibold" pitchFamily="34" charset="0"/>
              </a:rPr>
              <a:t>2016</a:t>
            </a:r>
            <a:endParaRPr lang="es-CL" sz="3200" dirty="0">
              <a:solidFill>
                <a:schemeClr val="tx2"/>
              </a:solidFill>
              <a:latin typeface="Segoe UI Semibold" pitchFamily="34" charset="0"/>
              <a:cs typeface="Segoe UI Semibold" pitchFamily="34" charset="0"/>
            </a:endParaRPr>
          </a:p>
        </p:txBody>
      </p:sp>
      <p:cxnSp>
        <p:nvCxnSpPr>
          <p:cNvPr id="32" name="31 Conector recto"/>
          <p:cNvCxnSpPr/>
          <p:nvPr/>
        </p:nvCxnSpPr>
        <p:spPr>
          <a:xfrm>
            <a:off x="5724128" y="5445224"/>
            <a:ext cx="0" cy="288032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70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Picture 3" descr="Y:\Dirección Fiscalización\Imágenes para presentaciones\logo Consejo en alta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7714" y="6309320"/>
            <a:ext cx="1080120" cy="4026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BF482-DC87-41FF-BCAF-BF4701254061}" type="slidenum">
              <a:rPr lang="es-CL" smtClean="0"/>
              <a:t>5</a:t>
            </a:fld>
            <a:endParaRPr lang="es-CL"/>
          </a:p>
        </p:txBody>
      </p:sp>
      <p:sp>
        <p:nvSpPr>
          <p:cNvPr id="28" name="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525344"/>
            <a:ext cx="2895600" cy="365125"/>
          </a:xfrm>
        </p:spPr>
        <p:txBody>
          <a:bodyPr/>
          <a:lstStyle/>
          <a:p>
            <a:r>
              <a:rPr lang="es-CL" sz="1100" dirty="0" smtClean="0">
                <a:latin typeface="Segoe UI Semilight" pitchFamily="34" charset="0"/>
                <a:cs typeface="Segoe UI Semilight" pitchFamily="34" charset="0"/>
              </a:rPr>
              <a:t>Dirección de Fiscalización-CPLT</a:t>
            </a:r>
            <a:endParaRPr lang="es-CL" sz="1100" dirty="0">
              <a:latin typeface="Segoe UI Semilight" pitchFamily="34" charset="0"/>
              <a:cs typeface="Segoe UI Semilight" pitchFamily="34" charset="0"/>
            </a:endParaRPr>
          </a:p>
        </p:txBody>
      </p:sp>
      <p:sp>
        <p:nvSpPr>
          <p:cNvPr id="29" name="28 Rectángulo"/>
          <p:cNvSpPr/>
          <p:nvPr/>
        </p:nvSpPr>
        <p:spPr>
          <a:xfrm>
            <a:off x="251520" y="332656"/>
            <a:ext cx="85353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600" dirty="0" smtClean="0">
                <a:solidFill>
                  <a:schemeClr val="tx2"/>
                </a:solidFill>
                <a:latin typeface="Segoe UI Semibold" pitchFamily="34" charset="0"/>
                <a:cs typeface="Segoe UI Semibold" pitchFamily="34" charset="0"/>
              </a:rPr>
              <a:t>Puntajes por materias 2013-2017</a:t>
            </a:r>
            <a:endParaRPr lang="es-CL" sz="800" dirty="0">
              <a:solidFill>
                <a:schemeClr val="tx2"/>
              </a:solidFill>
              <a:latin typeface="Segoe UI Semibold" pitchFamily="34" charset="0"/>
              <a:cs typeface="Segoe UI Semibold" pitchFamily="34" charset="0"/>
            </a:endParaRPr>
          </a:p>
        </p:txBody>
      </p:sp>
      <p:graphicFrame>
        <p:nvGraphicFramePr>
          <p:cNvPr id="7" name="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38973641"/>
              </p:ext>
            </p:extLst>
          </p:nvPr>
        </p:nvGraphicFramePr>
        <p:xfrm>
          <a:off x="539552" y="1196752"/>
          <a:ext cx="8247299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35997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Picture 3" descr="Y:\Dirección Fiscalización\Imágenes para presentaciones\logo Consejo en alta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7714" y="6309320"/>
            <a:ext cx="1080120" cy="4026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BF482-DC87-41FF-BCAF-BF4701254061}" type="slidenum">
              <a:rPr lang="es-CL" smtClean="0"/>
              <a:t>6</a:t>
            </a:fld>
            <a:endParaRPr lang="es-CL"/>
          </a:p>
        </p:txBody>
      </p:sp>
      <p:sp>
        <p:nvSpPr>
          <p:cNvPr id="28" name="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525344"/>
            <a:ext cx="2895600" cy="365125"/>
          </a:xfrm>
        </p:spPr>
        <p:txBody>
          <a:bodyPr/>
          <a:lstStyle/>
          <a:p>
            <a:r>
              <a:rPr lang="es-CL" sz="1100" dirty="0" smtClean="0">
                <a:latin typeface="Segoe UI Semilight" pitchFamily="34" charset="0"/>
                <a:cs typeface="Segoe UI Semilight" pitchFamily="34" charset="0"/>
              </a:rPr>
              <a:t>Dirección de Fiscalización-CPLT</a:t>
            </a:r>
            <a:endParaRPr lang="es-CL" sz="1100" dirty="0">
              <a:latin typeface="Segoe UI Semilight" pitchFamily="34" charset="0"/>
              <a:cs typeface="Segoe UI Semilight" pitchFamily="34" charset="0"/>
            </a:endParaRPr>
          </a:p>
        </p:txBody>
      </p:sp>
      <p:sp>
        <p:nvSpPr>
          <p:cNvPr id="29" name="28 Rectángulo"/>
          <p:cNvSpPr/>
          <p:nvPr/>
        </p:nvSpPr>
        <p:spPr>
          <a:xfrm>
            <a:off x="251520" y="188640"/>
            <a:ext cx="85353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600" dirty="0" smtClean="0">
                <a:solidFill>
                  <a:schemeClr val="tx2"/>
                </a:solidFill>
                <a:latin typeface="Segoe UI Semibold" pitchFamily="34" charset="0"/>
                <a:cs typeface="Segoe UI Semibold" pitchFamily="34" charset="0"/>
              </a:rPr>
              <a:t>Mejoras por materias 2017-2016</a:t>
            </a:r>
            <a:endParaRPr lang="es-CL" sz="800" dirty="0">
              <a:solidFill>
                <a:schemeClr val="tx2"/>
              </a:solidFill>
              <a:latin typeface="Segoe UI Semibold" pitchFamily="34" charset="0"/>
              <a:cs typeface="Segoe UI Semibold" pitchFamily="34" charset="0"/>
            </a:endParaRPr>
          </a:p>
        </p:txBody>
      </p:sp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1697898"/>
              </p:ext>
            </p:extLst>
          </p:nvPr>
        </p:nvGraphicFramePr>
        <p:xfrm>
          <a:off x="6500910" y="857142"/>
          <a:ext cx="887760" cy="55446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760"/>
              </a:tblGrid>
              <a:tr h="502671"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>
                          <a:solidFill>
                            <a:schemeClr val="tx1"/>
                          </a:solidFill>
                        </a:rPr>
                        <a:t>DIF</a:t>
                      </a:r>
                      <a:endParaRPr lang="es-CL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60139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7,55%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60139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5,54%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60139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7,55%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60139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5,90%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60139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17,08%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60139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17,66%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60139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21,01%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60139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26,19%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60139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8,92%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60139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25,86%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60139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14,43%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60139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27,85%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60139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37,6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60139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34,34%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3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74921637"/>
              </p:ext>
            </p:extLst>
          </p:nvPr>
        </p:nvGraphicFramePr>
        <p:xfrm>
          <a:off x="827584" y="881746"/>
          <a:ext cx="5616624" cy="57156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979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Rectángulo"/>
          <p:cNvSpPr/>
          <p:nvPr/>
        </p:nvSpPr>
        <p:spPr>
          <a:xfrm>
            <a:off x="179512" y="2852936"/>
            <a:ext cx="885698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3600" dirty="0" smtClean="0">
                <a:solidFill>
                  <a:schemeClr val="tx2"/>
                </a:solidFill>
                <a:latin typeface="Segoe UI Semibold" pitchFamily="34" charset="0"/>
                <a:cs typeface="Segoe UI Semibold" pitchFamily="34" charset="0"/>
              </a:rPr>
              <a:t>Ranking Corporaciones Municipales </a:t>
            </a:r>
          </a:p>
          <a:p>
            <a:pPr algn="ctr"/>
            <a:r>
              <a:rPr lang="es-CL" sz="3600" dirty="0" smtClean="0">
                <a:solidFill>
                  <a:schemeClr val="tx2"/>
                </a:solidFill>
                <a:latin typeface="Segoe UI Semibold" pitchFamily="34" charset="0"/>
                <a:cs typeface="Segoe UI Semibold" pitchFamily="34" charset="0"/>
              </a:rPr>
              <a:t>2017</a:t>
            </a:r>
          </a:p>
          <a:p>
            <a:pPr algn="ctr"/>
            <a:endParaRPr lang="es-CL" dirty="0" smtClean="0">
              <a:solidFill>
                <a:schemeClr val="tx2"/>
              </a:solidFill>
              <a:latin typeface="Segoe UI Semibold" pitchFamily="34" charset="0"/>
              <a:cs typeface="Segoe UI Semibold" pitchFamily="34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BF482-DC87-41FF-BCAF-BF4701254061}" type="slidenum">
              <a:rPr lang="es-CL" smtClean="0"/>
              <a:t>7</a:t>
            </a:fld>
            <a:endParaRPr lang="es-CL"/>
          </a:p>
        </p:txBody>
      </p:sp>
      <p:pic>
        <p:nvPicPr>
          <p:cNvPr id="6" name="Picture 3" descr="Y:\Dirección Fiscalización\Imágenes para presentaciones\logo Consejo en alta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7714" y="6309320"/>
            <a:ext cx="1080120" cy="4026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525344"/>
            <a:ext cx="2895600" cy="365125"/>
          </a:xfrm>
        </p:spPr>
        <p:txBody>
          <a:bodyPr/>
          <a:lstStyle/>
          <a:p>
            <a:r>
              <a:rPr lang="es-CL" sz="1100" dirty="0" smtClean="0">
                <a:latin typeface="Segoe UI Semilight" pitchFamily="34" charset="0"/>
                <a:cs typeface="Segoe UI Semilight" pitchFamily="34" charset="0"/>
              </a:rPr>
              <a:t>Dirección de Fiscalización-CPLT</a:t>
            </a:r>
            <a:endParaRPr lang="es-CL" sz="1100" dirty="0">
              <a:latin typeface="Segoe UI Semilight" pitchFamily="34" charset="0"/>
              <a:cs typeface="Segoe UI Semilight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0466" y="4437112"/>
            <a:ext cx="2515076" cy="7177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56308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BF482-DC87-41FF-BCAF-BF4701254061}" type="slidenum">
              <a:rPr lang="es-CL" smtClean="0"/>
              <a:t>8</a:t>
            </a:fld>
            <a:endParaRPr lang="es-CL"/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5527765"/>
              </p:ext>
            </p:extLst>
          </p:nvPr>
        </p:nvGraphicFramePr>
        <p:xfrm>
          <a:off x="1554163" y="468313"/>
          <a:ext cx="6035675" cy="592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8" name="Hoja de cálculo" r:id="rId3" imgW="6035155" imgH="5920772" progId="Excel.Sheet.12">
                  <p:embed/>
                </p:oleObj>
              </mc:Choice>
              <mc:Fallback>
                <p:oleObj name="Hoja de cálculo" r:id="rId3" imgW="6035155" imgH="5920772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54163" y="468313"/>
                        <a:ext cx="6035675" cy="5921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5773291" y="6453336"/>
            <a:ext cx="177760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*Datos preliminares</a:t>
            </a:r>
            <a:endParaRPr lang="es-CL" sz="11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51661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BF482-DC87-41FF-BCAF-BF4701254061}" type="slidenum">
              <a:rPr lang="es-CL" smtClean="0"/>
              <a:t>9</a:t>
            </a:fld>
            <a:endParaRPr lang="es-CL"/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9870770"/>
              </p:ext>
            </p:extLst>
          </p:nvPr>
        </p:nvGraphicFramePr>
        <p:xfrm>
          <a:off x="1554163" y="1109663"/>
          <a:ext cx="6035675" cy="4640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2" name="Hoja de cálculo" r:id="rId3" imgW="6035155" imgH="4640503" progId="Excel.Sheet.12">
                  <p:embed/>
                </p:oleObj>
              </mc:Choice>
              <mc:Fallback>
                <p:oleObj name="Hoja de cálculo" r:id="rId3" imgW="6035155" imgH="4640503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54163" y="1109663"/>
                        <a:ext cx="6035675" cy="46402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5787008" y="6015771"/>
            <a:ext cx="177760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*Datos preliminares</a:t>
            </a:r>
            <a:endParaRPr lang="es-CL" sz="11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248127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2821</TotalTime>
  <Words>207</Words>
  <Application>Microsoft Office PowerPoint</Application>
  <PresentationFormat>Presentación en pantalla (4:3)</PresentationFormat>
  <Paragraphs>93</Paragraphs>
  <Slides>10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2" baseType="lpstr">
      <vt:lpstr>Tema de Office</vt:lpstr>
      <vt:lpstr>Hoja de cálculo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Felipe Galvez</dc:creator>
  <cp:lastModifiedBy>Mauricio Godoy Godoy</cp:lastModifiedBy>
  <cp:revision>202</cp:revision>
  <cp:lastPrinted>2016-04-11T19:31:08Z</cp:lastPrinted>
  <dcterms:created xsi:type="dcterms:W3CDTF">2016-03-22T12:46:16Z</dcterms:created>
  <dcterms:modified xsi:type="dcterms:W3CDTF">2018-04-20T16:34:12Z</dcterms:modified>
</cp:coreProperties>
</file>