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7" r:id="rId5"/>
    <p:sldId id="260" r:id="rId6"/>
    <p:sldId id="262" r:id="rId7"/>
    <p:sldId id="265" r:id="rId8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1026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Fundaciones\Base%20de%20datos%20al%2025-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045154456691698E-2"/>
          <c:y val="8.113328439935015E-2"/>
          <c:w val="0.77844399093937033"/>
          <c:h val="0.49179763540036847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2016</c:v>
                </c:pt>
              </c:strCache>
            </c:strRef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Hoja1!$B$1:$N$1</c:f>
              <c:strCache>
                <c:ptCount val="13"/>
                <c:pt idx="0">
                  <c:v>Diario Oficial</c:v>
                </c:pt>
                <c:pt idx="1">
                  <c:v>Potestades</c:v>
                </c:pt>
                <c:pt idx="2">
                  <c:v>Estructura Orgánica</c:v>
                </c:pt>
                <c:pt idx="3">
                  <c:v>Personal y Rem.</c:v>
                </c:pt>
                <c:pt idx="4">
                  <c:v>Compras</c:v>
                </c:pt>
                <c:pt idx="5">
                  <c:v>Transferencias</c:v>
                </c:pt>
                <c:pt idx="6">
                  <c:v>Actos 3ros</c:v>
                </c:pt>
                <c:pt idx="7">
                  <c:v>Trámites</c:v>
                </c:pt>
                <c:pt idx="8">
                  <c:v>Beneficios</c:v>
                </c:pt>
                <c:pt idx="9">
                  <c:v>Mecanismos de P.</c:v>
                </c:pt>
                <c:pt idx="10">
                  <c:v>Presupuesto</c:v>
                </c:pt>
                <c:pt idx="11">
                  <c:v>Auditorías</c:v>
                </c:pt>
                <c:pt idx="12">
                  <c:v>Vìnculos institucionales</c:v>
                </c:pt>
              </c:strCache>
            </c:strRef>
          </c:cat>
          <c:val>
            <c:numRef>
              <c:f>Hoja1!$B$2:$N$2</c:f>
              <c:numCache>
                <c:formatCode>0.00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99.464285714285708</c:v>
                </c:pt>
                <c:pt idx="4">
                  <c:v>87.857142857142861</c:v>
                </c:pt>
                <c:pt idx="5">
                  <c:v>100</c:v>
                </c:pt>
                <c:pt idx="6">
                  <c:v>78.318571428571431</c:v>
                </c:pt>
                <c:pt idx="7">
                  <c:v>80.95</c:v>
                </c:pt>
                <c:pt idx="8">
                  <c:v>80.767142857142858</c:v>
                </c:pt>
                <c:pt idx="9">
                  <c:v>94.285714285714292</c:v>
                </c:pt>
                <c:pt idx="10">
                  <c:v>100</c:v>
                </c:pt>
                <c:pt idx="11">
                  <c:v>85.714285714285708</c:v>
                </c:pt>
                <c:pt idx="12">
                  <c:v>97.958571428571432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2017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triangle"/>
            <c:size val="9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6443575484956083E-2"/>
                  <c:y val="-4.2308277431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888193525329123E-2"/>
                  <c:y val="-4.2308277431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110088805830667E-2"/>
                  <c:y val="-4.2308277431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54584365539135E-2"/>
                  <c:y val="5.0769932917505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554584365539135E-2"/>
                  <c:y val="-5.64112586657013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43575484956124E-2"/>
                  <c:y val="-4.2308277431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888071044664534E-2"/>
                  <c:y val="-8.17960030337589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665593246122199E-2"/>
                  <c:y val="-5.9231588403756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554584365539135E-2"/>
                  <c:y val="4.2308277431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9990799252476E-2"/>
                  <c:y val="-4.2308277431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221097686413737E-2"/>
                  <c:y val="-4.230849952194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2665593246122317E-2"/>
                  <c:y val="-4.2308277431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4221097686413737E-2"/>
                  <c:y val="-4.2308277431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Hoja1!$B$1:$N$1</c:f>
              <c:strCache>
                <c:ptCount val="13"/>
                <c:pt idx="0">
                  <c:v>Diario Oficial</c:v>
                </c:pt>
                <c:pt idx="1">
                  <c:v>Potestades</c:v>
                </c:pt>
                <c:pt idx="2">
                  <c:v>Estructura Orgánica</c:v>
                </c:pt>
                <c:pt idx="3">
                  <c:v>Personal y Rem.</c:v>
                </c:pt>
                <c:pt idx="4">
                  <c:v>Compras</c:v>
                </c:pt>
                <c:pt idx="5">
                  <c:v>Transferencias</c:v>
                </c:pt>
                <c:pt idx="6">
                  <c:v>Actos 3ros</c:v>
                </c:pt>
                <c:pt idx="7">
                  <c:v>Trámites</c:v>
                </c:pt>
                <c:pt idx="8">
                  <c:v>Beneficios</c:v>
                </c:pt>
                <c:pt idx="9">
                  <c:v>Mecanismos de P.</c:v>
                </c:pt>
                <c:pt idx="10">
                  <c:v>Presupuesto</c:v>
                </c:pt>
                <c:pt idx="11">
                  <c:v>Auditorías</c:v>
                </c:pt>
                <c:pt idx="12">
                  <c:v>Vìnculos institucionales</c:v>
                </c:pt>
              </c:strCache>
            </c:strRef>
          </c:cat>
          <c:val>
            <c:numRef>
              <c:f>Hoja1!$B$3:$N$3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97.62</c:v>
                </c:pt>
                <c:pt idx="4">
                  <c:v>96.94</c:v>
                </c:pt>
                <c:pt idx="5">
                  <c:v>100</c:v>
                </c:pt>
                <c:pt idx="6">
                  <c:v>92.54</c:v>
                </c:pt>
                <c:pt idx="7">
                  <c:v>98.57</c:v>
                </c:pt>
                <c:pt idx="8">
                  <c:v>92.3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68896"/>
        <c:axId val="17387456"/>
      </c:lineChart>
      <c:catAx>
        <c:axId val="3899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00" b="1">
                <a:latin typeface="Bookman Old Style" panose="02050604050505020204" pitchFamily="18" charset="0"/>
              </a:defRPr>
            </a:pPr>
            <a:endParaRPr lang="es-CL"/>
          </a:p>
        </c:txPr>
        <c:crossAx val="17387456"/>
        <c:crosses val="autoZero"/>
        <c:auto val="1"/>
        <c:lblAlgn val="ctr"/>
        <c:lblOffset val="100"/>
        <c:noMultiLvlLbl val="0"/>
      </c:catAx>
      <c:valAx>
        <c:axId val="17387456"/>
        <c:scaling>
          <c:orientation val="minMax"/>
          <c:max val="100"/>
          <c:min val="65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389968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 i="0">
              <a:latin typeface="Bookman Old Style" panose="02050604050505020204" pitchFamily="18" charset="0"/>
            </a:defRPr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19AAA1-E3D3-47FD-9972-BD983B9DF8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626E83-DD1D-4CA3-8EC6-360AE6D40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6E83-DD1D-4CA3-8EC6-360AE6D4017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73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55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55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5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73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89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5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33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82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84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9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71B5-CF93-4820-95F9-21475F2AC636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B86C-5E37-4CB9-8DF1-74CA2D8CA5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70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6039" y="1484783"/>
            <a:ext cx="9193683" cy="5400601"/>
            <a:chOff x="6039" y="1484783"/>
            <a:chExt cx="9193683" cy="54006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484783"/>
              <a:ext cx="5068799" cy="221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1484784"/>
              <a:ext cx="4061905" cy="274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4136967"/>
              <a:ext cx="4292882" cy="2748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3 Grupo"/>
            <p:cNvGrpSpPr/>
            <p:nvPr/>
          </p:nvGrpSpPr>
          <p:grpSpPr>
            <a:xfrm>
              <a:off x="4830979" y="4569785"/>
              <a:ext cx="4368743" cy="2304256"/>
              <a:chOff x="4775257" y="3717031"/>
              <a:chExt cx="4405255" cy="2460385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5257" y="3717031"/>
                <a:ext cx="4351366" cy="2460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9387" y="5517604"/>
                <a:ext cx="1381125" cy="6477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513" y="3010588"/>
              <a:ext cx="5346487" cy="185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2411760" y="4711452"/>
              <a:ext cx="3153651" cy="2173932"/>
              <a:chOff x="2411760" y="4207396"/>
              <a:chExt cx="3153651" cy="2173932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4207396"/>
                <a:ext cx="3153651" cy="217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6416" y="4207397"/>
                <a:ext cx="1199480" cy="59397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14 Rectángulo redondeado"/>
          <p:cNvSpPr/>
          <p:nvPr/>
        </p:nvSpPr>
        <p:spPr>
          <a:xfrm>
            <a:off x="179513" y="476672"/>
            <a:ext cx="5832647" cy="495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Proceso de Fiscalización 2017: </a:t>
            </a:r>
            <a:r>
              <a:rPr lang="es-ES" sz="3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FUNDACIONES</a:t>
            </a:r>
            <a:endParaRPr lang="es-ES" sz="36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34" name="Picture 10" descr="C:\Users\usuario.CPT.000\Desktop\OneDrive\CPLT Vect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43" y="208212"/>
            <a:ext cx="2434154" cy="8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3848" y="6256099"/>
            <a:ext cx="2664296" cy="303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solidFill>
                  <a:schemeClr val="tx1"/>
                </a:solidFill>
              </a:rPr>
              <a:t>Dirección de Fiscalización</a:t>
            </a:r>
            <a:endParaRPr lang="es-C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76"/>
            <a:ext cx="9144000" cy="24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107505" y="269268"/>
            <a:ext cx="7023365" cy="495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Antecedentes: </a:t>
            </a:r>
          </a:p>
          <a:p>
            <a:r>
              <a:rPr lang="es-ES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Parámetros de Fiscalización</a:t>
            </a:r>
            <a:endParaRPr lang="es-ES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Picture 10" descr="C:\Users\usuario.CPT.000\Desktop\OneDrive\CPLT 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70" y="64195"/>
            <a:ext cx="1905626" cy="7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5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112568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  <a:tab pos="2416175" algn="l"/>
                <a:tab pos="2601913" algn="l"/>
              </a:tabLst>
            </a:pPr>
            <a:r>
              <a:rPr lang="es-ES" sz="2000" b="1" dirty="0" smtClean="0">
                <a:latin typeface="Calibri" pitchFamily="34" charset="0"/>
              </a:rPr>
              <a:t>Período de Fiscalización</a:t>
            </a:r>
            <a:endParaRPr lang="es-CL" sz="2000" b="1" dirty="0" smtClean="0">
              <a:latin typeface="Calibri" pitchFamily="34" charset="0"/>
            </a:endParaRP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Información publicada </a:t>
            </a:r>
            <a:r>
              <a:rPr lang="es-CL" sz="15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 Julio/Agosto </a:t>
            </a: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 </a:t>
            </a:r>
            <a:r>
              <a:rPr lang="es-CL" sz="15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2017.</a:t>
            </a:r>
            <a:endParaRPr lang="es-CL" sz="15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Fiscalización realizada </a:t>
            </a:r>
            <a:r>
              <a:rPr lang="es-CL" sz="15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entre el 11 y 16 de Agosto </a:t>
            </a: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 </a:t>
            </a:r>
            <a:r>
              <a:rPr lang="es-CL" sz="15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2017.</a:t>
            </a:r>
            <a:endParaRPr lang="es-CL" sz="15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00050" lvl="1" indent="0" algn="just">
              <a:buClr>
                <a:schemeClr val="tx2">
                  <a:lumMod val="75000"/>
                </a:schemeClr>
              </a:buClr>
              <a:buSzPct val="80000"/>
              <a:buNone/>
              <a:tabLst>
                <a:tab pos="358775" algn="l"/>
                <a:tab pos="2416175" algn="l"/>
                <a:tab pos="2601913" algn="l"/>
              </a:tabLst>
            </a:pPr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lvl="1" indent="0" algn="just">
              <a:buClr>
                <a:schemeClr val="tx2">
                  <a:lumMod val="75000"/>
                </a:schemeClr>
              </a:buClr>
              <a:buSzPct val="80000"/>
              <a:buNone/>
              <a:tabLst>
                <a:tab pos="358775" algn="l"/>
                <a:tab pos="2416175" algn="l"/>
                <a:tab pos="2601913" algn="l"/>
              </a:tabLst>
            </a:pPr>
            <a:endParaRPr lang="es-CL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latin typeface="Calibri" pitchFamily="34" charset="0"/>
              </a:rPr>
              <a:t>Informes de Fiscalización</a:t>
            </a:r>
            <a:r>
              <a:rPr lang="es-CL" sz="1600" b="1" dirty="0" smtClean="0">
                <a:latin typeface="Century Gothic" pitchFamily="34" charset="0"/>
              </a:rPr>
              <a:t> 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Consignan el puntaje general y el detalle por cada ítem.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Representan las omisiones y observaciones que corresponden en cada ítem.</a:t>
            </a: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5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  <a:tab pos="2416175" algn="l"/>
                <a:tab pos="2601913" algn="l"/>
              </a:tabLst>
            </a:pPr>
            <a:r>
              <a:rPr lang="es-CL" sz="2000" b="1" dirty="0" smtClean="0">
                <a:latin typeface="Calibri" pitchFamily="34" charset="0"/>
              </a:rPr>
              <a:t>Universo</a:t>
            </a:r>
            <a:endParaRPr lang="es-CL" sz="1600" b="1" dirty="0" smtClean="0">
              <a:latin typeface="Century Gothic" pitchFamily="34" charset="0"/>
            </a:endParaRPr>
          </a:p>
          <a:p>
            <a:pPr marL="762000" lvl="1" indent="-361950" algn="just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r>
              <a:rPr lang="es-CL" sz="1500" b="1" dirty="0" smtClean="0">
                <a:solidFill>
                  <a:schemeClr val="tx2"/>
                </a:solidFill>
                <a:latin typeface="Calibri" pitchFamily="34" charset="0"/>
              </a:rPr>
              <a:t>7</a:t>
            </a: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</a:rPr>
              <a:t> Fundaciones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>
                <a:solidFill>
                  <a:schemeClr val="tx2"/>
                </a:solidFill>
                <a:latin typeface="Calibri" pitchFamily="34" charset="0"/>
              </a:rPr>
              <a:t>Fundación de la Familia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>
                <a:solidFill>
                  <a:schemeClr val="tx2"/>
                </a:solidFill>
                <a:latin typeface="Calibri" pitchFamily="34" charset="0"/>
              </a:rPr>
              <a:t>Fundación Orquestas Juveniles e Infantiles de Chile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>
                <a:solidFill>
                  <a:schemeClr val="tx2"/>
                </a:solidFill>
                <a:latin typeface="Calibri" pitchFamily="34" charset="0"/>
              </a:rPr>
              <a:t>Fundación para la Promoción y Desarrollo de la Mujer - PRODEMU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>
                <a:solidFill>
                  <a:schemeClr val="tx2"/>
                </a:solidFill>
                <a:latin typeface="Calibri" pitchFamily="34" charset="0"/>
              </a:rPr>
              <a:t>Fundación Tiempos Nuevos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>
                <a:solidFill>
                  <a:schemeClr val="tx2"/>
                </a:solidFill>
                <a:latin typeface="Calibri" pitchFamily="34" charset="0"/>
              </a:rPr>
              <a:t>Fundación Artesanías de Chile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>
                <a:solidFill>
                  <a:schemeClr val="tx2"/>
                </a:solidFill>
                <a:latin typeface="Calibri" pitchFamily="34" charset="0"/>
              </a:rPr>
              <a:t>Fundación Integra</a:t>
            </a:r>
          </a:p>
          <a:p>
            <a:pPr marL="1162050" lvl="2" indent="-361950" algn="just">
              <a:buClr>
                <a:schemeClr val="tx2">
                  <a:lumMod val="75000"/>
                </a:schemeClr>
              </a:buClr>
              <a:buSzPct val="80000"/>
              <a:tabLst>
                <a:tab pos="358775" algn="l"/>
                <a:tab pos="2416175" algn="l"/>
                <a:tab pos="2601913" algn="l"/>
              </a:tabLst>
            </a:pPr>
            <a:r>
              <a:rPr lang="es-CL" sz="1400" dirty="0">
                <a:solidFill>
                  <a:schemeClr val="tx2"/>
                </a:solidFill>
                <a:latin typeface="Calibri" pitchFamily="34" charset="0"/>
              </a:rPr>
              <a:t>Fundación </a:t>
            </a:r>
            <a:r>
              <a:rPr lang="es-CL" sz="1400" dirty="0" err="1">
                <a:solidFill>
                  <a:schemeClr val="tx2"/>
                </a:solidFill>
                <a:latin typeface="Calibri" pitchFamily="34" charset="0"/>
              </a:rPr>
              <a:t>Chilenter</a:t>
            </a:r>
            <a:r>
              <a:rPr lang="es-CL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s-CL" sz="1500" dirty="0" smtClean="0">
              <a:latin typeface="Calibri" pitchFamily="34" charset="0"/>
            </a:endParaRPr>
          </a:p>
          <a:p>
            <a:pPr marL="762000" lvl="1" indent="-361950"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Ø"/>
              <a:tabLst>
                <a:tab pos="358775" algn="l"/>
                <a:tab pos="2416175" algn="l"/>
                <a:tab pos="2601913" algn="l"/>
              </a:tabLst>
            </a:pPr>
            <a:endParaRPr lang="es-CL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762000" lvl="1" indent="-361950">
              <a:buClr>
                <a:schemeClr val="accent1">
                  <a:lumMod val="60000"/>
                  <a:lumOff val="40000"/>
                </a:schemeClr>
              </a:buClr>
              <a:buSzPct val="80000"/>
              <a:buNone/>
              <a:tabLst>
                <a:tab pos="358775" algn="l"/>
                <a:tab pos="2416175" algn="l"/>
                <a:tab pos="2601913" algn="l"/>
              </a:tabLst>
            </a:pPr>
            <a:endParaRPr lang="es-ES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22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1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107505" y="269268"/>
            <a:ext cx="5832647" cy="495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Resultados: </a:t>
            </a:r>
          </a:p>
          <a:p>
            <a:r>
              <a:rPr lang="es-ES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Puntaje promedio 2017</a:t>
            </a:r>
            <a:endParaRPr lang="es-ES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10" descr="C:\Users\usuario.CPT.000\Desktop\OneDrive\CPLT 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70" y="64195"/>
            <a:ext cx="1905626" cy="7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672752" y="1349911"/>
            <a:ext cx="1323184" cy="1287001"/>
            <a:chOff x="3176808" y="1772816"/>
            <a:chExt cx="1323184" cy="1287001"/>
          </a:xfrm>
        </p:grpSpPr>
        <p:grpSp>
          <p:nvGrpSpPr>
            <p:cNvPr id="6" name="5 Grupo"/>
            <p:cNvGrpSpPr/>
            <p:nvPr/>
          </p:nvGrpSpPr>
          <p:grpSpPr>
            <a:xfrm>
              <a:off x="3176808" y="1772816"/>
              <a:ext cx="1255517" cy="1287001"/>
              <a:chOff x="3320824" y="2141999"/>
              <a:chExt cx="1255517" cy="1287001"/>
            </a:xfrm>
          </p:grpSpPr>
          <p:pic>
            <p:nvPicPr>
              <p:cNvPr id="9" name="Picture 5" descr="C:\Users\ccastillo\Desktop\Morad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495" y="2141999"/>
                <a:ext cx="1251846" cy="1287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9 Rectángulo"/>
              <p:cNvSpPr/>
              <p:nvPr/>
            </p:nvSpPr>
            <p:spPr>
              <a:xfrm>
                <a:off x="3320824" y="2376000"/>
                <a:ext cx="576064" cy="216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1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2014</a:t>
                </a:r>
                <a:endParaRPr lang="es-CL" sz="11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6 Rectángulo"/>
            <p:cNvSpPr/>
            <p:nvPr/>
          </p:nvSpPr>
          <p:spPr>
            <a:xfrm>
              <a:off x="3415531" y="2314775"/>
              <a:ext cx="1084461" cy="394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91,31</a:t>
              </a:r>
              <a:r>
                <a:rPr lang="es-CL" sz="16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%</a:t>
              </a:r>
              <a:endParaRPr lang="es-CL" sz="2000" b="1" dirty="0">
                <a:solidFill>
                  <a:schemeClr val="tx1"/>
                </a:solidFill>
                <a:latin typeface="Castellar" panose="020A0402060406010301" pitchFamily="18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78794" y="2044904"/>
            <a:ext cx="1656902" cy="1672128"/>
            <a:chOff x="466826" y="1612856"/>
            <a:chExt cx="1656902" cy="1672128"/>
          </a:xfrm>
        </p:grpSpPr>
        <p:grpSp>
          <p:nvGrpSpPr>
            <p:cNvPr id="12" name="11 Grupo"/>
            <p:cNvGrpSpPr/>
            <p:nvPr/>
          </p:nvGrpSpPr>
          <p:grpSpPr>
            <a:xfrm>
              <a:off x="466826" y="1612856"/>
              <a:ext cx="1656902" cy="1672128"/>
              <a:chOff x="687699" y="1476812"/>
              <a:chExt cx="1656902" cy="1672128"/>
            </a:xfrm>
          </p:grpSpPr>
          <p:pic>
            <p:nvPicPr>
              <p:cNvPr id="14" name="Picture 4" descr="C:\Users\ccastillo\Desktop\Naranja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148" y="1476812"/>
                <a:ext cx="1626453" cy="1672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14 Rectángulo"/>
              <p:cNvSpPr/>
              <p:nvPr/>
            </p:nvSpPr>
            <p:spPr>
              <a:xfrm>
                <a:off x="687699" y="1746000"/>
                <a:ext cx="787957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6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2015</a:t>
                </a:r>
                <a:endParaRPr lang="es-CL" sz="16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3" name="12 Rectángulo"/>
            <p:cNvSpPr/>
            <p:nvPr/>
          </p:nvSpPr>
          <p:spPr>
            <a:xfrm>
              <a:off x="754858" y="2386783"/>
              <a:ext cx="1368153" cy="394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8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90,85</a:t>
              </a:r>
              <a:r>
                <a:rPr lang="es-CL" sz="20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%</a:t>
              </a:r>
              <a:endParaRPr lang="es-CL" sz="2800" b="1" dirty="0">
                <a:solidFill>
                  <a:schemeClr val="tx1"/>
                </a:solidFill>
                <a:latin typeface="Castellar" panose="020A0402060406010301" pitchFamily="18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051720" y="4532474"/>
            <a:ext cx="2232248" cy="2208894"/>
            <a:chOff x="1259632" y="4365104"/>
            <a:chExt cx="2232248" cy="2208894"/>
          </a:xfrm>
        </p:grpSpPr>
        <p:grpSp>
          <p:nvGrpSpPr>
            <p:cNvPr id="17" name="16 Grupo"/>
            <p:cNvGrpSpPr/>
            <p:nvPr/>
          </p:nvGrpSpPr>
          <p:grpSpPr>
            <a:xfrm>
              <a:off x="1259632" y="4365104"/>
              <a:ext cx="2231256" cy="2208894"/>
              <a:chOff x="971600" y="4316450"/>
              <a:chExt cx="2231256" cy="2208894"/>
            </a:xfrm>
          </p:grpSpPr>
          <p:pic>
            <p:nvPicPr>
              <p:cNvPr id="20" name="Picture 3" descr="C:\Users\ccastillo\Desktop\Verde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298" y="4316450"/>
                <a:ext cx="2148558" cy="2208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20 Rectángulo"/>
              <p:cNvSpPr/>
              <p:nvPr/>
            </p:nvSpPr>
            <p:spPr>
              <a:xfrm>
                <a:off x="971600" y="4732382"/>
                <a:ext cx="1184918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20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2016</a:t>
                </a:r>
                <a:endParaRPr lang="es-CL" sz="20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9" name="18 Rectángulo"/>
            <p:cNvSpPr/>
            <p:nvPr/>
          </p:nvSpPr>
          <p:spPr>
            <a:xfrm>
              <a:off x="1646711" y="5411119"/>
              <a:ext cx="1845169" cy="394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36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93,06</a:t>
              </a:r>
              <a:r>
                <a:rPr lang="es-CL" sz="28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%</a:t>
              </a:r>
              <a:endParaRPr lang="es-CL" sz="3600" b="1" dirty="0">
                <a:solidFill>
                  <a:schemeClr val="tx1"/>
                </a:solidFill>
                <a:latin typeface="Castellar" panose="020A0402060406010301" pitchFamily="18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1259632" y="1340768"/>
            <a:ext cx="1084461" cy="787726"/>
            <a:chOff x="1975371" y="1772816"/>
            <a:chExt cx="1084461" cy="787726"/>
          </a:xfrm>
        </p:grpSpPr>
        <p:pic>
          <p:nvPicPr>
            <p:cNvPr id="23" name="Picture 6" descr="C:\Users\ccastillo\Desktop\Flech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97411" flipH="1">
              <a:off x="2343101" y="2157018"/>
              <a:ext cx="686883" cy="40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Rectángulo"/>
            <p:cNvSpPr/>
            <p:nvPr/>
          </p:nvSpPr>
          <p:spPr>
            <a:xfrm>
              <a:off x="1975371" y="1772816"/>
              <a:ext cx="1084461" cy="394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-0,46</a:t>
              </a:r>
              <a:endParaRPr lang="es-CL" sz="14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323528" y="4016663"/>
            <a:ext cx="1359500" cy="1212537"/>
            <a:chOff x="-30380" y="3356992"/>
            <a:chExt cx="1359500" cy="1212537"/>
          </a:xfrm>
        </p:grpSpPr>
        <p:pic>
          <p:nvPicPr>
            <p:cNvPr id="26" name="Picture 6" descr="C:\Users\ccastillo\Desktop\Flecha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395789" y="3599533"/>
              <a:ext cx="1175871" cy="690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26 Rectángulo"/>
            <p:cNvSpPr/>
            <p:nvPr/>
          </p:nvSpPr>
          <p:spPr>
            <a:xfrm>
              <a:off x="-30380" y="4175384"/>
              <a:ext cx="903933" cy="394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+2,21</a:t>
              </a:r>
              <a:endParaRPr lang="es-CL" sz="16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4663556" y="5229200"/>
            <a:ext cx="1708644" cy="1103162"/>
            <a:chOff x="3824972" y="5628574"/>
            <a:chExt cx="1708644" cy="1103162"/>
          </a:xfrm>
        </p:grpSpPr>
        <p:pic>
          <p:nvPicPr>
            <p:cNvPr id="29" name="Picture 6" descr="C:\Users\ccastillo\Desktop\Flecha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24972" y="5628574"/>
              <a:ext cx="1204588" cy="70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29 Rectángulo"/>
            <p:cNvSpPr/>
            <p:nvPr/>
          </p:nvSpPr>
          <p:spPr>
            <a:xfrm>
              <a:off x="4296251" y="6337591"/>
              <a:ext cx="1237365" cy="394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+5,01</a:t>
              </a:r>
              <a:endParaRPr lang="es-CL" sz="20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5076056" y="1412776"/>
            <a:ext cx="1107160" cy="1150153"/>
            <a:chOff x="4977009" y="2062064"/>
            <a:chExt cx="1107160" cy="1150153"/>
          </a:xfrm>
        </p:grpSpPr>
        <p:grpSp>
          <p:nvGrpSpPr>
            <p:cNvPr id="32" name="31 Grupo"/>
            <p:cNvGrpSpPr/>
            <p:nvPr/>
          </p:nvGrpSpPr>
          <p:grpSpPr>
            <a:xfrm>
              <a:off x="4977009" y="2062064"/>
              <a:ext cx="1107160" cy="1150153"/>
              <a:chOff x="3320824" y="2141999"/>
              <a:chExt cx="1255517" cy="1287001"/>
            </a:xfrm>
          </p:grpSpPr>
          <p:pic>
            <p:nvPicPr>
              <p:cNvPr id="34" name="Picture 5" descr="C:\Users\ccastillo\Desktop\Morado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FilmGrain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495" y="2141999"/>
                <a:ext cx="1251846" cy="1287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34 Rectángulo"/>
              <p:cNvSpPr/>
              <p:nvPr/>
            </p:nvSpPr>
            <p:spPr>
              <a:xfrm>
                <a:off x="3320824" y="2376000"/>
                <a:ext cx="576064" cy="216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8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2013</a:t>
                </a:r>
                <a:endParaRPr lang="es-CL" sz="8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3" name="32 Rectángulo"/>
            <p:cNvSpPr/>
            <p:nvPr/>
          </p:nvSpPr>
          <p:spPr>
            <a:xfrm>
              <a:off x="5220072" y="2458791"/>
              <a:ext cx="792088" cy="394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94,15</a:t>
              </a:r>
              <a:r>
                <a:rPr lang="es-CL" sz="11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%</a:t>
              </a:r>
              <a:endParaRPr lang="es-CL" sz="1400" b="1" dirty="0">
                <a:solidFill>
                  <a:schemeClr val="tx1"/>
                </a:solidFill>
                <a:latin typeface="Castellar" panose="020A0402060406010301" pitchFamily="18" charset="0"/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4126721" y="1412776"/>
            <a:ext cx="654985" cy="654391"/>
            <a:chOff x="4451107" y="2347071"/>
            <a:chExt cx="654985" cy="654391"/>
          </a:xfrm>
        </p:grpSpPr>
        <p:pic>
          <p:nvPicPr>
            <p:cNvPr id="37" name="Picture 6" descr="C:\Users\ccastillo\Desktop\Flecha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51394" flipH="1">
              <a:off x="4503528" y="2664658"/>
              <a:ext cx="573311" cy="33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37 Rectángulo"/>
            <p:cNvSpPr/>
            <p:nvPr/>
          </p:nvSpPr>
          <p:spPr>
            <a:xfrm>
              <a:off x="4451107" y="2347071"/>
              <a:ext cx="654985" cy="394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0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-2,84</a:t>
              </a:r>
              <a:endParaRPr lang="es-CL" sz="10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6028869" y="3088167"/>
            <a:ext cx="2647587" cy="2789105"/>
            <a:chOff x="5436096" y="3975999"/>
            <a:chExt cx="2647587" cy="2789105"/>
          </a:xfrm>
        </p:grpSpPr>
        <p:grpSp>
          <p:nvGrpSpPr>
            <p:cNvPr id="40" name="39 Grupo"/>
            <p:cNvGrpSpPr/>
            <p:nvPr/>
          </p:nvGrpSpPr>
          <p:grpSpPr>
            <a:xfrm>
              <a:off x="5436096" y="3975999"/>
              <a:ext cx="2647587" cy="2789105"/>
              <a:chOff x="5292080" y="3780162"/>
              <a:chExt cx="2880320" cy="2961206"/>
            </a:xfrm>
          </p:grpSpPr>
          <p:pic>
            <p:nvPicPr>
              <p:cNvPr id="42" name="Picture 2" descr="C:\Users\ccastillo\Desktop\Rojo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3780162"/>
                <a:ext cx="2880320" cy="2961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42 Rectángulo"/>
              <p:cNvSpPr/>
              <p:nvPr/>
            </p:nvSpPr>
            <p:spPr>
              <a:xfrm>
                <a:off x="5918782" y="5251705"/>
                <a:ext cx="2232248" cy="3941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4400" b="1" dirty="0" smtClean="0">
                    <a:solidFill>
                      <a:schemeClr val="tx1"/>
                    </a:solidFill>
                    <a:latin typeface="Castellar" panose="020A0402060406010301" pitchFamily="18" charset="0"/>
                  </a:rPr>
                  <a:t>98,07</a:t>
                </a:r>
                <a:r>
                  <a:rPr lang="es-CL" sz="2800" b="1" dirty="0" smtClean="0">
                    <a:solidFill>
                      <a:schemeClr val="tx1"/>
                    </a:solidFill>
                    <a:latin typeface="Castellar" panose="020A0402060406010301" pitchFamily="18" charset="0"/>
                  </a:rPr>
                  <a:t>%</a:t>
                </a:r>
                <a:endParaRPr lang="es-CL" sz="4400" b="1" dirty="0">
                  <a:solidFill>
                    <a:schemeClr val="tx1"/>
                  </a:solidFill>
                  <a:latin typeface="Castellar" panose="020A0402060406010301" pitchFamily="18" charset="0"/>
                </a:endParaRPr>
              </a:p>
            </p:txBody>
          </p:sp>
        </p:grpSp>
        <p:sp>
          <p:nvSpPr>
            <p:cNvPr id="41" name="40 Rectángulo"/>
            <p:cNvSpPr/>
            <p:nvPr/>
          </p:nvSpPr>
          <p:spPr>
            <a:xfrm>
              <a:off x="5436096" y="4581128"/>
              <a:ext cx="118491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2017</a:t>
              </a:r>
              <a:endParaRPr lang="es-CL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5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023695"/>
              </p:ext>
            </p:extLst>
          </p:nvPr>
        </p:nvGraphicFramePr>
        <p:xfrm>
          <a:off x="489722" y="1628799"/>
          <a:ext cx="8164554" cy="450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7"/>
            <a:ext cx="9144001" cy="2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usuario.CPT.000\Desktop\OneDrive\CPLT 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70" y="64195"/>
            <a:ext cx="1905626" cy="7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07505" y="269268"/>
            <a:ext cx="5832647" cy="495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Resultados: </a:t>
            </a:r>
          </a:p>
          <a:p>
            <a:r>
              <a:rPr lang="es-ES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Puntaje por Materias</a:t>
            </a:r>
            <a:endParaRPr lang="es-ES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5076056" y="1453419"/>
            <a:ext cx="288032" cy="4999916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45 Rectángulo redondeado"/>
          <p:cNvSpPr/>
          <p:nvPr/>
        </p:nvSpPr>
        <p:spPr>
          <a:xfrm>
            <a:off x="4572000" y="1453419"/>
            <a:ext cx="288032" cy="4999916"/>
          </a:xfrm>
          <a:prstGeom prst="roundRect">
            <a:avLst/>
          </a:prstGeom>
          <a:solidFill>
            <a:schemeClr val="tx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46 Rectángulo redondeado"/>
          <p:cNvSpPr/>
          <p:nvPr/>
        </p:nvSpPr>
        <p:spPr>
          <a:xfrm>
            <a:off x="3131840" y="1449227"/>
            <a:ext cx="288032" cy="5004108"/>
          </a:xfrm>
          <a:prstGeom prst="roundRect">
            <a:avLst/>
          </a:prstGeom>
          <a:solidFill>
            <a:schemeClr val="tx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47 Rectángulo redondeado"/>
          <p:cNvSpPr/>
          <p:nvPr/>
        </p:nvSpPr>
        <p:spPr>
          <a:xfrm>
            <a:off x="4139952" y="1449227"/>
            <a:ext cx="288032" cy="5004108"/>
          </a:xfrm>
          <a:prstGeom prst="roundRect">
            <a:avLst/>
          </a:prstGeom>
          <a:solidFill>
            <a:schemeClr val="tx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48 Rectángulo redondeado"/>
          <p:cNvSpPr/>
          <p:nvPr/>
        </p:nvSpPr>
        <p:spPr>
          <a:xfrm>
            <a:off x="2627784" y="1453419"/>
            <a:ext cx="288032" cy="4999916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49 Flecha abajo"/>
          <p:cNvSpPr/>
          <p:nvPr/>
        </p:nvSpPr>
        <p:spPr>
          <a:xfrm rot="10800000">
            <a:off x="5155200" y="2772000"/>
            <a:ext cx="125995" cy="26727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50 Flecha abajo"/>
          <p:cNvSpPr/>
          <p:nvPr/>
        </p:nvSpPr>
        <p:spPr>
          <a:xfrm>
            <a:off x="2717812" y="1678533"/>
            <a:ext cx="107976" cy="23829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51 Flecha abajo"/>
          <p:cNvSpPr/>
          <p:nvPr/>
        </p:nvSpPr>
        <p:spPr>
          <a:xfrm rot="10800000">
            <a:off x="3212858" y="2332441"/>
            <a:ext cx="125995" cy="26727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52 Flecha abajo"/>
          <p:cNvSpPr/>
          <p:nvPr/>
        </p:nvSpPr>
        <p:spPr>
          <a:xfrm rot="10800000">
            <a:off x="4653018" y="2426361"/>
            <a:ext cx="125995" cy="58217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54 Rectángulo redondeado"/>
          <p:cNvSpPr/>
          <p:nvPr/>
        </p:nvSpPr>
        <p:spPr>
          <a:xfrm>
            <a:off x="6552000" y="1453419"/>
            <a:ext cx="288032" cy="4999917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Flecha abajo"/>
          <p:cNvSpPr/>
          <p:nvPr/>
        </p:nvSpPr>
        <p:spPr>
          <a:xfrm rot="10800000">
            <a:off x="6642000" y="2186858"/>
            <a:ext cx="125995" cy="44394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Flecha abajo"/>
          <p:cNvSpPr/>
          <p:nvPr/>
        </p:nvSpPr>
        <p:spPr>
          <a:xfrm rot="10800000">
            <a:off x="4229981" y="2630800"/>
            <a:ext cx="125995" cy="58217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5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26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107505" y="269268"/>
            <a:ext cx="5832647" cy="495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Resultados: </a:t>
            </a:r>
          </a:p>
          <a:p>
            <a:r>
              <a:rPr lang="es-ES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Puntaje por Fundación</a:t>
            </a:r>
            <a:endParaRPr lang="es-ES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10" descr="C:\Users\usuario.CPT.000\Desktop\OneDrive\CPLT 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70" y="64195"/>
            <a:ext cx="1905626" cy="7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43745"/>
              </p:ext>
            </p:extLst>
          </p:nvPr>
        </p:nvGraphicFramePr>
        <p:xfrm>
          <a:off x="1136377" y="2132852"/>
          <a:ext cx="6819999" cy="3528396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994642"/>
                <a:gridCol w="1011065"/>
                <a:gridCol w="1011065"/>
                <a:gridCol w="1011065"/>
                <a:gridCol w="792162"/>
              </a:tblGrid>
              <a:tr h="392044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 smtClean="0">
                          <a:effectLst/>
                        </a:rPr>
                        <a:t>Año</a:t>
                      </a:r>
                      <a:r>
                        <a:rPr lang="es-CL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b="1" u="none" strike="noStrike" dirty="0" smtClean="0">
                          <a:effectLst/>
                        </a:rPr>
                        <a:t>2015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 smtClean="0">
                          <a:effectLst/>
                        </a:rPr>
                        <a:t>Año 2016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 smtClean="0">
                          <a:effectLst/>
                        </a:rPr>
                        <a:t>Año 2017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 smtClean="0">
                          <a:effectLst/>
                        </a:rPr>
                        <a:t>Var. 16/17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>
                          <a:effectLst/>
                        </a:rPr>
                        <a:t>FUNDACIÓN ORQUESTAS JUVENILES </a:t>
                      </a:r>
                      <a:endParaRPr lang="es-CL" sz="1200" b="1" u="none" strike="noStrike" dirty="0" smtClean="0">
                        <a:effectLst/>
                      </a:endParaRPr>
                    </a:p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 smtClean="0">
                          <a:effectLst/>
                        </a:rPr>
                        <a:t>E </a:t>
                      </a:r>
                      <a:r>
                        <a:rPr lang="es-CL" sz="1200" b="1" u="none" strike="noStrike" dirty="0">
                          <a:effectLst/>
                        </a:rPr>
                        <a:t>INFANTILES DE CHILE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84,83</a:t>
                      </a:r>
                      <a:r>
                        <a:rPr lang="es-CL" sz="1400" u="none" strike="noStrike" dirty="0" smtClean="0">
                          <a:effectLst/>
                        </a:rPr>
                        <a:t>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84,37%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15,63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>
                          <a:effectLst/>
                        </a:rPr>
                        <a:t>FUNDACION INTEGRA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100%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99,62%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99,32%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2044">
                <a:tc>
                  <a:txBody>
                    <a:bodyPr/>
                    <a:lstStyle/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>
                          <a:effectLst/>
                        </a:rPr>
                        <a:t>FUNDACIÓN CHILENTER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79,8%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85,56%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2044">
                <a:tc>
                  <a:txBody>
                    <a:bodyPr/>
                    <a:lstStyle/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>
                          <a:effectLst/>
                        </a:rPr>
                        <a:t>FUNDACIÓN DE LA FAMILIA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99,65%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99,29%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98,29%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2044">
                <a:tc>
                  <a:txBody>
                    <a:bodyPr/>
                    <a:lstStyle/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>
                          <a:effectLst/>
                        </a:rPr>
                        <a:t>FUNDACION PARA LA PROMOCION </a:t>
                      </a:r>
                      <a:endParaRPr lang="es-CL" sz="1200" b="1" u="none" strike="noStrike" dirty="0" smtClean="0">
                        <a:effectLst/>
                      </a:endParaRPr>
                    </a:p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 smtClean="0">
                          <a:effectLst/>
                        </a:rPr>
                        <a:t>Y </a:t>
                      </a:r>
                      <a:r>
                        <a:rPr lang="es-CL" sz="1200" b="1" u="none" strike="noStrike" dirty="0">
                          <a:effectLst/>
                        </a:rPr>
                        <a:t>DESARROLLO DE LA MUJER </a:t>
                      </a:r>
                      <a:r>
                        <a:rPr lang="es-CL" sz="1200" b="1" u="none" strike="noStrike" dirty="0" smtClean="0">
                          <a:effectLst/>
                        </a:rPr>
                        <a:t>– </a:t>
                      </a:r>
                      <a:r>
                        <a:rPr lang="es-CL" sz="1200" b="1" u="none" strike="noStrike" dirty="0">
                          <a:effectLst/>
                        </a:rPr>
                        <a:t>PRODEMU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84,93%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92,51%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96,34%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2044">
                <a:tc>
                  <a:txBody>
                    <a:bodyPr/>
                    <a:lstStyle/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>
                          <a:effectLst/>
                        </a:rPr>
                        <a:t>FUNDACIÓN ARTESANÍAS DE CHILE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93,33%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92,20%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2044">
                <a:tc>
                  <a:txBody>
                    <a:bodyPr/>
                    <a:lstStyle/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strike="noStrike" dirty="0">
                          <a:effectLst/>
                        </a:rPr>
                        <a:t>FUNDACIÓN TIEMPOS NUEVOS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93,39%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97,89%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97,75%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2044">
                <a:tc>
                  <a:txBody>
                    <a:bodyPr/>
                    <a:lstStyle/>
                    <a:p>
                      <a:pPr marL="14400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u="none" strike="noStrike" dirty="0" smtClean="0">
                          <a:effectLst/>
                        </a:rPr>
                        <a:t>TOTAL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144000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 smtClean="0">
                          <a:effectLst/>
                        </a:rPr>
                        <a:t>90,85%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 smtClean="0">
                          <a:effectLst/>
                        </a:rPr>
                        <a:t>93,06%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 smtClean="0">
                          <a:effectLst/>
                        </a:rPr>
                        <a:t>98,07%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5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1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107505" y="269268"/>
            <a:ext cx="5832647" cy="495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Resultados: </a:t>
            </a:r>
          </a:p>
          <a:p>
            <a:r>
              <a:rPr lang="es-ES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Usabilidad</a:t>
            </a:r>
            <a:endParaRPr lang="es-ES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10" descr="C:\Users\usuario.CPT.000\Desktop\OneDrive\CPLT 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70" y="64195"/>
            <a:ext cx="1905626" cy="7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1412776"/>
            <a:ext cx="4392488" cy="4828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2800" b="1" dirty="0" smtClean="0">
                <a:latin typeface="Bookman Old Style" panose="02050604050505020204" pitchFamily="18" charset="0"/>
              </a:rPr>
              <a:t>6</a:t>
            </a:r>
            <a:r>
              <a:rPr lang="es-CL" sz="1600" dirty="0" smtClean="0">
                <a:latin typeface="Bookman Old Style" panose="02050604050505020204" pitchFamily="18" charset="0"/>
              </a:rPr>
              <a:t> Fundaciones presenta el Banner de Transparencia Activa en la Parte inferior de la página web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L" sz="16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L" sz="16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2800" b="1" dirty="0" smtClean="0">
                <a:latin typeface="Bookman Old Style" panose="02050604050505020204" pitchFamily="18" charset="0"/>
              </a:rPr>
              <a:t>4</a:t>
            </a:r>
            <a:r>
              <a:rPr lang="es-CL" sz="1600" dirty="0" smtClean="0">
                <a:latin typeface="Bookman Old Style" panose="02050604050505020204" pitchFamily="18" charset="0"/>
              </a:rPr>
              <a:t> Fundaciones presenta el Banner de Transparencia Activa al lado Izquierdo de la página web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L" sz="1600" dirty="0" smtClean="0">
              <a:latin typeface="Bookman Old Style" panose="02050604050505020204" pitchFamily="18" charset="0"/>
            </a:endParaRPr>
          </a:p>
          <a:p>
            <a:pPr algn="just"/>
            <a:endParaRPr lang="es-CL" sz="16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L" sz="16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2800" b="1" dirty="0" smtClean="0">
                <a:latin typeface="Bookman Old Style" panose="02050604050505020204" pitchFamily="18" charset="0"/>
              </a:rPr>
              <a:t>3</a:t>
            </a:r>
            <a:r>
              <a:rPr lang="es-CL" sz="1600" dirty="0" smtClean="0">
                <a:latin typeface="Bookman Old Style" panose="02050604050505020204" pitchFamily="18" charset="0"/>
              </a:rPr>
              <a:t> Fundaciones </a:t>
            </a:r>
            <a:r>
              <a:rPr lang="es-CL" sz="1600" dirty="0">
                <a:latin typeface="Bookman Old Style" panose="02050604050505020204" pitchFamily="18" charset="0"/>
              </a:rPr>
              <a:t>no presenta en el sitio de </a:t>
            </a:r>
            <a:r>
              <a:rPr lang="es-CL" sz="1600" dirty="0" smtClean="0">
                <a:latin typeface="Bookman Old Style" panose="02050604050505020204" pitchFamily="18" charset="0"/>
              </a:rPr>
              <a:t>Transparencia Activa, </a:t>
            </a:r>
            <a:r>
              <a:rPr lang="es-CL" sz="1600" dirty="0">
                <a:latin typeface="Bookman Old Style" panose="02050604050505020204" pitchFamily="18" charset="0"/>
              </a:rPr>
              <a:t>la ruta en que el usuario se encuentra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55" y="5301208"/>
            <a:ext cx="36671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5076056" y="1556792"/>
            <a:ext cx="3884338" cy="2966700"/>
            <a:chOff x="5076056" y="1556792"/>
            <a:chExt cx="3884338" cy="2966700"/>
          </a:xfrm>
        </p:grpSpPr>
        <p:pic>
          <p:nvPicPr>
            <p:cNvPr id="5123" name="Picture 3" descr="C:\Users\ccastillo\Desktop\estudio-diseno-paginas-w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556792"/>
              <a:ext cx="3884338" cy="29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140968"/>
              <a:ext cx="914043" cy="30837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7" name="Picture 7" descr="C:\Users\ccastillo\Desktop\g458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025625"/>
              <a:ext cx="812800" cy="899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C:\Users\ccastillo\Desktop\g501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01" y="5648696"/>
            <a:ext cx="958232" cy="11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usuario.CPT.000\Desktop\OneDrive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3240360" cy="119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9" y="5130312"/>
            <a:ext cx="1368152" cy="62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67" y="1196752"/>
            <a:ext cx="1872208" cy="58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2523" y="245121"/>
            <a:ext cx="1423445" cy="55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www.fundaciondelafamilia.cl/static/img/logo-fundac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824" y="259504"/>
            <a:ext cx="1109606" cy="738932"/>
          </a:xfrm>
          <a:prstGeom prst="rect">
            <a:avLst/>
          </a:prstGeom>
          <a:noFill/>
        </p:spPr>
      </p:pic>
      <p:pic>
        <p:nvPicPr>
          <p:cNvPr id="9" name="Picture 7" descr="logo Artesanias de Chi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3606" y="1988840"/>
            <a:ext cx="686349" cy="1099635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3938" y="5955239"/>
            <a:ext cx="1476164" cy="47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49" y="4791885"/>
            <a:ext cx="1163045" cy="67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1619672" y="3645024"/>
            <a:ext cx="5832647" cy="495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Proceso de Fiscalización 2017: </a:t>
            </a:r>
            <a:r>
              <a:rPr lang="es-ES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FUNDACIONES</a:t>
            </a:r>
            <a:endParaRPr lang="es-ES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309</Words>
  <Application>Microsoft Office PowerPoint</Application>
  <PresentationFormat>Presentación en pantalla (4:3)</PresentationFormat>
  <Paragraphs>113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genérico</dc:creator>
  <cp:lastModifiedBy>Mauricio Godoy Godoy</cp:lastModifiedBy>
  <cp:revision>44</cp:revision>
  <cp:lastPrinted>2017-09-11T13:42:43Z</cp:lastPrinted>
  <dcterms:created xsi:type="dcterms:W3CDTF">2017-08-16T18:37:46Z</dcterms:created>
  <dcterms:modified xsi:type="dcterms:W3CDTF">2018-04-20T16:36:22Z</dcterms:modified>
</cp:coreProperties>
</file>