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78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322" r:id="rId14"/>
  </p:sldIdLst>
  <p:sldSz cx="12190413" cy="6859588"/>
  <p:notesSz cx="7010400" cy="11582400"/>
  <p:defaultTextStyle>
    <a:defPPr>
      <a:defRPr lang="es-CL"/>
    </a:defPPr>
    <a:lvl1pPr marL="0" algn="l" defTabSz="9839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1993" algn="l" defTabSz="9839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3986" algn="l" defTabSz="9839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75979" algn="l" defTabSz="9839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67972" algn="l" defTabSz="9839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59965" algn="l" defTabSz="9839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51958" algn="l" defTabSz="9839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43950" algn="l" defTabSz="9839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35943" algn="l" defTabSz="9839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  <a:srgbClr val="D73737"/>
    <a:srgbClr val="FFFF85"/>
    <a:srgbClr val="FEF1A0"/>
    <a:srgbClr val="FDDCA1"/>
    <a:srgbClr val="E47878"/>
    <a:srgbClr val="FFFFC1"/>
    <a:srgbClr val="FF4B4B"/>
    <a:srgbClr val="066215"/>
    <a:srgbClr val="B0D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9644" autoAdjust="0"/>
  </p:normalViewPr>
  <p:slideViewPr>
    <p:cSldViewPr showGuides="1">
      <p:cViewPr>
        <p:scale>
          <a:sx n="100" d="100"/>
          <a:sy n="100" d="100"/>
        </p:scale>
        <p:origin x="-870" y="-366"/>
      </p:cViewPr>
      <p:guideLst>
        <p:guide orient="horz" pos="2160"/>
        <p:guide pos="37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46"/>
    </p:cViewPr>
  </p:sorterViewPr>
  <p:notesViewPr>
    <p:cSldViewPr showGuides="1">
      <p:cViewPr varScale="1">
        <p:scale>
          <a:sx n="52" d="100"/>
          <a:sy n="52" d="100"/>
        </p:scale>
        <p:origin x="-2850" y="-96"/>
      </p:cViewPr>
      <p:guideLst>
        <p:guide orient="horz" pos="364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5795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5795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5C34F-1FC6-46E2-BB8F-7D4E5D37C8F9}" type="datetimeFigureOut">
              <a:rPr lang="es-CL" smtClean="0"/>
              <a:t>06-04-2018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11000907"/>
            <a:ext cx="3038475" cy="5795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40" y="11000907"/>
            <a:ext cx="3038475" cy="5795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CA9E6-BBD8-4820-A2F8-C107D20427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8379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791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5791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3A3B4E-8B9C-4B17-9C98-3AF7E401E846}" type="datetimeFigureOut">
              <a:rPr lang="es-CL" smtClean="0"/>
              <a:t>06-04-2018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-354013" y="868363"/>
            <a:ext cx="7718426" cy="4343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5501640"/>
            <a:ext cx="5608320" cy="52120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11001271"/>
            <a:ext cx="3037840" cy="5791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11001271"/>
            <a:ext cx="3037840" cy="5791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35DB68-D578-4F4A-BCAE-02A4744745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761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39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1993" algn="l" defTabSz="9839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3986" algn="l" defTabSz="9839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75979" algn="l" defTabSz="9839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67972" algn="l" defTabSz="9839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59965" algn="l" defTabSz="9839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51958" algn="l" defTabSz="9839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43950" algn="l" defTabSz="9839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35943" algn="l" defTabSz="98398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5DB68-D578-4F4A-BCAE-02A474474532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945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CCCE-9357-4D7D-A025-CE9C899B7C14}" type="datetime1">
              <a:rPr lang="es-CL" smtClean="0"/>
              <a:t>06-04-2018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‹Nº›</a:t>
            </a:fld>
            <a:endParaRPr lang="es-CL"/>
          </a:p>
        </p:txBody>
      </p:sp>
      <p:grpSp>
        <p:nvGrpSpPr>
          <p:cNvPr id="7" name="6 Grupo"/>
          <p:cNvGrpSpPr/>
          <p:nvPr userDrawn="1"/>
        </p:nvGrpSpPr>
        <p:grpSpPr>
          <a:xfrm>
            <a:off x="32039" y="166094"/>
            <a:ext cx="12215886" cy="6576068"/>
            <a:chOff x="0" y="166094"/>
            <a:chExt cx="12215886" cy="6576068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6094"/>
              <a:ext cx="6549840" cy="6576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6046" y="166095"/>
              <a:ext cx="6549840" cy="6576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2" descr="Y:\Dirección Fiscalización\Ppt Fiscalización\Imágenes para presentaciones\CPLT Vecto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46" y="129978"/>
            <a:ext cx="2696875" cy="9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38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CC0A-DC19-423B-A0D1-1E738C157C88}" type="datetime1">
              <a:rPr lang="es-CL" smtClean="0"/>
              <a:t>06-04-2018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201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468"/>
            <a:ext cx="5386216" cy="6399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1993" indent="0">
              <a:buNone/>
              <a:defRPr sz="2200" b="1"/>
            </a:lvl2pPr>
            <a:lvl3pPr marL="983986" indent="0">
              <a:buNone/>
              <a:defRPr sz="1900" b="1"/>
            </a:lvl3pPr>
            <a:lvl4pPr marL="1475979" indent="0">
              <a:buNone/>
              <a:defRPr sz="1700" b="1"/>
            </a:lvl4pPr>
            <a:lvl5pPr marL="1967972" indent="0">
              <a:buNone/>
              <a:defRPr sz="1700" b="1"/>
            </a:lvl5pPr>
            <a:lvl6pPr marL="2459965" indent="0">
              <a:buNone/>
              <a:defRPr sz="1700" b="1"/>
            </a:lvl6pPr>
            <a:lvl7pPr marL="2951958" indent="0">
              <a:buNone/>
              <a:defRPr sz="1700" b="1"/>
            </a:lvl7pPr>
            <a:lvl8pPr marL="3443950" indent="0">
              <a:buNone/>
              <a:defRPr sz="1700" b="1"/>
            </a:lvl8pPr>
            <a:lvl9pPr marL="3935943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2" y="1535468"/>
            <a:ext cx="5388332" cy="6399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1993" indent="0">
              <a:buNone/>
              <a:defRPr sz="2200" b="1"/>
            </a:lvl2pPr>
            <a:lvl3pPr marL="983986" indent="0">
              <a:buNone/>
              <a:defRPr sz="1900" b="1"/>
            </a:lvl3pPr>
            <a:lvl4pPr marL="1475979" indent="0">
              <a:buNone/>
              <a:defRPr sz="1700" b="1"/>
            </a:lvl4pPr>
            <a:lvl5pPr marL="1967972" indent="0">
              <a:buNone/>
              <a:defRPr sz="1700" b="1"/>
            </a:lvl5pPr>
            <a:lvl6pPr marL="2459965" indent="0">
              <a:buNone/>
              <a:defRPr sz="1700" b="1"/>
            </a:lvl6pPr>
            <a:lvl7pPr marL="2951958" indent="0">
              <a:buNone/>
              <a:defRPr sz="1700" b="1"/>
            </a:lvl7pPr>
            <a:lvl8pPr marL="3443950" indent="0">
              <a:buNone/>
              <a:defRPr sz="1700" b="1"/>
            </a:lvl8pPr>
            <a:lvl9pPr marL="3935943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9F06-5961-41C8-B998-C91F4C172ED5}" type="datetime1">
              <a:rPr lang="es-CL" smtClean="0"/>
              <a:t>06-04-2018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4995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BB13-0016-4FC3-850C-04069A2503A8}" type="datetime1">
              <a:rPr lang="es-CL" smtClean="0"/>
              <a:t>06-04-2018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2388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698B-C0E2-455A-BB26-BF739DB394E2}" type="datetime1">
              <a:rPr lang="es-CL" smtClean="0"/>
              <a:t>06-04-2018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0141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4" y="273114"/>
            <a:ext cx="6814779" cy="5854469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2" y="1435433"/>
            <a:ext cx="4010562" cy="4692149"/>
          </a:xfrm>
        </p:spPr>
        <p:txBody>
          <a:bodyPr/>
          <a:lstStyle>
            <a:lvl1pPr marL="0" indent="0">
              <a:buNone/>
              <a:defRPr sz="1500"/>
            </a:lvl1pPr>
            <a:lvl2pPr marL="491993" indent="0">
              <a:buNone/>
              <a:defRPr sz="1300"/>
            </a:lvl2pPr>
            <a:lvl3pPr marL="983986" indent="0">
              <a:buNone/>
              <a:defRPr sz="1100"/>
            </a:lvl3pPr>
            <a:lvl4pPr marL="1475979" indent="0">
              <a:buNone/>
              <a:defRPr sz="1000"/>
            </a:lvl4pPr>
            <a:lvl5pPr marL="1967972" indent="0">
              <a:buNone/>
              <a:defRPr sz="1000"/>
            </a:lvl5pPr>
            <a:lvl6pPr marL="2459965" indent="0">
              <a:buNone/>
              <a:defRPr sz="1000"/>
            </a:lvl6pPr>
            <a:lvl7pPr marL="2951958" indent="0">
              <a:buNone/>
              <a:defRPr sz="1000"/>
            </a:lvl7pPr>
            <a:lvl8pPr marL="3443950" indent="0">
              <a:buNone/>
              <a:defRPr sz="1000"/>
            </a:lvl8pPr>
            <a:lvl9pPr marL="393594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C852-2ED0-4EE9-8795-1B233807E800}" type="datetime1">
              <a:rPr lang="es-CL" smtClean="0"/>
              <a:t>06-04-2018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4409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400"/>
            </a:lvl1pPr>
            <a:lvl2pPr marL="491993" indent="0">
              <a:buNone/>
              <a:defRPr sz="3000"/>
            </a:lvl2pPr>
            <a:lvl3pPr marL="983986" indent="0">
              <a:buNone/>
              <a:defRPr sz="2600"/>
            </a:lvl3pPr>
            <a:lvl4pPr marL="1475979" indent="0">
              <a:buNone/>
              <a:defRPr sz="2200"/>
            </a:lvl4pPr>
            <a:lvl5pPr marL="1967972" indent="0">
              <a:buNone/>
              <a:defRPr sz="2200"/>
            </a:lvl5pPr>
            <a:lvl6pPr marL="2459965" indent="0">
              <a:buNone/>
              <a:defRPr sz="2200"/>
            </a:lvl6pPr>
            <a:lvl7pPr marL="2951958" indent="0">
              <a:buNone/>
              <a:defRPr sz="2200"/>
            </a:lvl7pPr>
            <a:lvl8pPr marL="3443950" indent="0">
              <a:buNone/>
              <a:defRPr sz="2200"/>
            </a:lvl8pPr>
            <a:lvl9pPr marL="3935943" indent="0">
              <a:buNone/>
              <a:defRPr sz="22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6" y="5368582"/>
            <a:ext cx="7314248" cy="805048"/>
          </a:xfrm>
        </p:spPr>
        <p:txBody>
          <a:bodyPr/>
          <a:lstStyle>
            <a:lvl1pPr marL="0" indent="0">
              <a:buNone/>
              <a:defRPr sz="1500"/>
            </a:lvl1pPr>
            <a:lvl2pPr marL="491993" indent="0">
              <a:buNone/>
              <a:defRPr sz="1300"/>
            </a:lvl2pPr>
            <a:lvl3pPr marL="983986" indent="0">
              <a:buNone/>
              <a:defRPr sz="1100"/>
            </a:lvl3pPr>
            <a:lvl4pPr marL="1475979" indent="0">
              <a:buNone/>
              <a:defRPr sz="1000"/>
            </a:lvl4pPr>
            <a:lvl5pPr marL="1967972" indent="0">
              <a:buNone/>
              <a:defRPr sz="1000"/>
            </a:lvl5pPr>
            <a:lvl6pPr marL="2459965" indent="0">
              <a:buNone/>
              <a:defRPr sz="1000"/>
            </a:lvl6pPr>
            <a:lvl7pPr marL="2951958" indent="0">
              <a:buNone/>
              <a:defRPr sz="1000"/>
            </a:lvl7pPr>
            <a:lvl8pPr marL="3443950" indent="0">
              <a:buNone/>
              <a:defRPr sz="1000"/>
            </a:lvl8pPr>
            <a:lvl9pPr marL="393594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E61-58AB-4735-AED5-B9647DD14607}" type="datetime1">
              <a:rPr lang="es-CL" smtClean="0"/>
              <a:t>06-04-2018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9448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826F-9C8B-409E-8361-EEDF00154389}" type="datetime1">
              <a:rPr lang="es-CL" smtClean="0"/>
              <a:t>06-04-2018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0661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21" y="274703"/>
            <a:ext cx="8025355" cy="585288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16646-C841-44C4-B25D-4B0EB600CFD6}" type="datetime1">
              <a:rPr lang="es-CL" smtClean="0"/>
              <a:t>06-04-2018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320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86B59-4BCC-4950-9700-D059EFA00C2D}" type="datetime1">
              <a:rPr lang="es-CL" smtClean="0"/>
              <a:t>06-04-2018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" y="382118"/>
            <a:ext cx="8223407" cy="45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74" y="142554"/>
            <a:ext cx="997542" cy="657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Y:\Dirección Fiscalización\Ppt Fiscalización\Imágenes para presentaciones\CPLT Vector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2" y="134165"/>
            <a:ext cx="2696875" cy="9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271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B30F-86DA-4583-84E3-8162EA204567}" type="datetime1">
              <a:rPr lang="es-CL" smtClean="0"/>
              <a:t>06-04-2018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" y="382118"/>
            <a:ext cx="8223407" cy="45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74" y="142554"/>
            <a:ext cx="997542" cy="657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Y:\Dirección Fiscalización\Ppt Fiscalización\Imágenes para presentaciones\CPLT Vector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26" y="134165"/>
            <a:ext cx="2120811" cy="77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42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E30D-BF96-42C4-910F-63F98FC9E389}" type="datetime1">
              <a:rPr lang="es-CL" smtClean="0"/>
              <a:t>06-04-2018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9" y="189434"/>
            <a:ext cx="5127063" cy="45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74" y="142554"/>
            <a:ext cx="997542" cy="657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Y:\Dirección Fiscalización\Ppt Fiscalización\Imágenes para presentaciones\CPLT Vector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412" y="134165"/>
            <a:ext cx="1293925" cy="4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15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2CB1-6AA2-4DA9-B547-4690BB9137B0}" type="datetime1">
              <a:rPr lang="es-CL" smtClean="0"/>
              <a:t>06-04-2018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" y="382118"/>
            <a:ext cx="8223407" cy="45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Y:\Dirección Fiscalización\Ppt Fiscalización\Imágenes para presentaciones\CPLT Vecto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2" y="134165"/>
            <a:ext cx="2696875" cy="9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326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E04B-AD04-4026-8572-83B10219F8DF}" type="datetime1">
              <a:rPr lang="es-CL" smtClean="0"/>
              <a:t>06-04-2018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854" y="142554"/>
            <a:ext cx="277462" cy="657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Y:\Dirección Fiscalización\Ppt Fiscalización\Imágenes para presentaciones\CPLT Vecto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62" y="134166"/>
            <a:ext cx="1616755" cy="59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4" y="142554"/>
            <a:ext cx="504058" cy="657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 userDrawn="1"/>
        </p:nvSpPr>
        <p:spPr>
          <a:xfrm rot="16200000">
            <a:off x="-2113705" y="2205658"/>
            <a:ext cx="453650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briola" panose="04040605051002020D02" pitchFamily="82" charset="0"/>
              </a:rPr>
              <a:t>Ranking Municipal 2017</a:t>
            </a:r>
            <a:endParaRPr lang="es-CL" sz="3600" b="1" dirty="0">
              <a:solidFill>
                <a:schemeClr val="tx1">
                  <a:lumMod val="75000"/>
                  <a:lumOff val="25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5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34B6-1CA6-46AA-8C06-6C738B13222F}" type="datetime1">
              <a:rPr lang="es-CL" smtClean="0"/>
              <a:t>06-04-2018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926" y="1773610"/>
            <a:ext cx="5037672" cy="1716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311150" h="28575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74" y="142554"/>
            <a:ext cx="997542" cy="657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Y:\Dirección Fiscalización\Ppt Fiscalización\Imágenes para presentaciones\CPLT Vector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998" y="3801544"/>
            <a:ext cx="3689988" cy="135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4" y="166095"/>
            <a:ext cx="997542" cy="657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63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A4BF-61FD-43B6-BA58-1E55E960D7C9}" type="datetime1">
              <a:rPr lang="es-CL" smtClean="0"/>
              <a:t>06-04-2018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61" y="1413570"/>
            <a:ext cx="6140327" cy="39780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10 Grupo"/>
          <p:cNvGrpSpPr/>
          <p:nvPr userDrawn="1"/>
        </p:nvGrpSpPr>
        <p:grpSpPr>
          <a:xfrm>
            <a:off x="4439022" y="3789834"/>
            <a:ext cx="3312368" cy="1152128"/>
            <a:chOff x="838622" y="4777984"/>
            <a:chExt cx="3528392" cy="1388114"/>
          </a:xfrm>
        </p:grpSpPr>
        <p:pic>
          <p:nvPicPr>
            <p:cNvPr id="12" name="Picture 6" descr="Y:\Dirección Fiscalización\Ppt Fiscalización\Imágenes para presentaciones\CPLT Vecto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622" y="4777984"/>
              <a:ext cx="3384376" cy="1244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12 Rectángulo"/>
            <p:cNvSpPr/>
            <p:nvPr/>
          </p:nvSpPr>
          <p:spPr>
            <a:xfrm>
              <a:off x="1558702" y="5878066"/>
              <a:ext cx="2808312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400" dirty="0" smtClean="0">
                  <a:solidFill>
                    <a:schemeClr val="tx1"/>
                  </a:solidFill>
                  <a:latin typeface="Calibri Light" panose="020F0302020204030204" pitchFamily="34" charset="0"/>
                </a:rPr>
                <a:t>DIRECCION DE FISCALIZACION</a:t>
              </a:r>
              <a:endParaRPr lang="es-CL" sz="140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</p:grp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854" y="142554"/>
            <a:ext cx="277462" cy="657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4" y="166095"/>
            <a:ext cx="277462" cy="657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8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8" y="4407921"/>
            <a:ext cx="10361851" cy="136239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8" y="2907387"/>
            <a:ext cx="10361851" cy="150053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19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39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75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679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599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519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439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3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D184-5DA4-411A-B4E3-79D3AAFFFB07}" type="datetime1">
              <a:rPr lang="es-CL" smtClean="0"/>
              <a:t>06-04-2018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952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98399" tIns="49199" rIns="98399" bIns="49199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98399" tIns="49199" rIns="98399" bIns="4919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98399" tIns="49199" rIns="98399" bIns="4919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F0A6-68C6-44AD-949C-4DB44CB14644}" type="datetime1">
              <a:rPr lang="es-CL" smtClean="0"/>
              <a:t>06-04-2018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98399" tIns="49199" rIns="98399" bIns="4919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98399" tIns="49199" rIns="98399" bIns="4919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FF5F3-CFB5-4CE6-B5FF-01B22F087F3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497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64" r:id="rId5"/>
    <p:sldLayoutId id="2147483661" r:id="rId6"/>
    <p:sldLayoutId id="2147483662" r:id="rId7"/>
    <p:sldLayoutId id="2147483665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83986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8995" indent="-368995" algn="l" defTabSz="983986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9488" indent="-307496" algn="l" defTabSz="983986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982" indent="-245996" algn="l" defTabSz="9839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1975" indent="-245996" algn="l" defTabSz="9839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13968" indent="-245996" algn="l" defTabSz="983986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05961" indent="-245996" algn="l" defTabSz="9839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97954" indent="-245996" algn="l" defTabSz="9839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89947" indent="-245996" algn="l" defTabSz="9839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81940" indent="-245996" algn="l" defTabSz="9839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839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1993" algn="l" defTabSz="9839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3986" algn="l" defTabSz="9839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5979" algn="l" defTabSz="9839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7972" algn="l" defTabSz="9839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9965" algn="l" defTabSz="9839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1958" algn="l" defTabSz="9839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3950" algn="l" defTabSz="9839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35943" algn="l" defTabSz="9839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166094"/>
            <a:ext cx="12190413" cy="6576067"/>
            <a:chOff x="-48814" y="166094"/>
            <a:chExt cx="12239227" cy="6576067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814" y="166094"/>
              <a:ext cx="6576067" cy="657606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 descr="C:\Users\ccastillo\Desktop\g3348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103" y="166094"/>
              <a:ext cx="7031310" cy="6561637"/>
            </a:xfrm>
            <a:prstGeom prst="rect">
              <a:avLst/>
            </a:prstGeom>
            <a:grpFill/>
            <a:extLst/>
          </p:spPr>
        </p:pic>
      </p:grpSp>
      <p:sp>
        <p:nvSpPr>
          <p:cNvPr id="5" name="4 Rectángulo redondeado"/>
          <p:cNvSpPr/>
          <p:nvPr/>
        </p:nvSpPr>
        <p:spPr>
          <a:xfrm>
            <a:off x="162506" y="836712"/>
            <a:ext cx="4852580" cy="24490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solidFill>
                  <a:schemeClr val="tx1"/>
                </a:solidFill>
                <a:latin typeface="Gabriola" panose="04040605051002020D02" pitchFamily="82" charset="0"/>
                <a:ea typeface="Verdana" pitchFamily="34" charset="0"/>
                <a:cs typeface="Verdana" pitchFamily="34" charset="0"/>
              </a:rPr>
              <a:t>PROCESO DE FISCALIZACIÓN</a:t>
            </a:r>
          </a:p>
          <a:p>
            <a:pPr algn="ctr"/>
            <a:r>
              <a:rPr lang="es-ES" sz="2800" dirty="0" smtClean="0">
                <a:solidFill>
                  <a:schemeClr val="tx1"/>
                </a:solidFill>
                <a:latin typeface="Gabriola" panose="04040605051002020D02" pitchFamily="82" charset="0"/>
                <a:ea typeface="Verdana" pitchFamily="34" charset="0"/>
                <a:cs typeface="Verdana" pitchFamily="34" charset="0"/>
              </a:rPr>
              <a:t>TRANSPARENCIA ACTIVA </a:t>
            </a:r>
          </a:p>
          <a:p>
            <a:pPr algn="ctr"/>
            <a:endParaRPr lang="es-CL" sz="1400" b="1" dirty="0" smtClean="0">
              <a:solidFill>
                <a:schemeClr val="tx1"/>
              </a:solidFill>
              <a:latin typeface="Gabriola" panose="04040605051002020D02" pitchFamily="82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4000"/>
              </a:lnSpc>
            </a:pPr>
            <a:r>
              <a:rPr lang="es-CL" sz="4400" b="1" u="sng" dirty="0" smtClean="0">
                <a:solidFill>
                  <a:schemeClr val="tx1"/>
                </a:solidFill>
                <a:latin typeface="Gabriola" panose="04040605051002020D02" pitchFamily="82" charset="0"/>
                <a:ea typeface="Verdana" pitchFamily="34" charset="0"/>
                <a:cs typeface="Verdana" pitchFamily="34" charset="0"/>
              </a:rPr>
              <a:t>MUNICIPALIDADES</a:t>
            </a:r>
          </a:p>
          <a:p>
            <a:pPr algn="ctr">
              <a:lnSpc>
                <a:spcPts val="4000"/>
              </a:lnSpc>
            </a:pPr>
            <a:r>
              <a:rPr lang="es-ES" sz="4800" b="1" u="sng" dirty="0" smtClean="0">
                <a:solidFill>
                  <a:schemeClr val="tx1"/>
                </a:solidFill>
                <a:latin typeface="Gabriola" panose="04040605051002020D02" pitchFamily="82" charset="0"/>
                <a:ea typeface="Verdana" pitchFamily="34" charset="0"/>
                <a:cs typeface="Verdana" pitchFamily="34" charset="0"/>
              </a:rPr>
              <a:t>2017</a:t>
            </a:r>
            <a:endParaRPr lang="es-CL" sz="4800" b="1" u="sng" dirty="0" smtClean="0">
              <a:solidFill>
                <a:schemeClr val="tx1"/>
              </a:solidFill>
              <a:latin typeface="Gabriola" panose="04040605051002020D02" pitchFamily="82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838622" y="4777984"/>
            <a:ext cx="3528392" cy="1388114"/>
            <a:chOff x="838622" y="4777984"/>
            <a:chExt cx="3528392" cy="1388114"/>
          </a:xfrm>
        </p:grpSpPr>
        <p:pic>
          <p:nvPicPr>
            <p:cNvPr id="1030" name="Picture 6" descr="Y:\Dirección Fiscalización\Ppt Fiscalización\Imágenes para presentaciones\CPLT Vector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622" y="4777984"/>
              <a:ext cx="3384376" cy="1244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1558702" y="5878066"/>
              <a:ext cx="2808312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1400" dirty="0" smtClean="0">
                  <a:solidFill>
                    <a:schemeClr val="tx1"/>
                  </a:solidFill>
                  <a:latin typeface="Calibri Light" panose="020F0302020204030204" pitchFamily="34" charset="0"/>
                </a:rPr>
                <a:t>DIRECCION DE FISCALIZACION</a:t>
              </a:r>
              <a:endParaRPr lang="es-CL" sz="1400" dirty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8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754015"/>
              </p:ext>
            </p:extLst>
          </p:nvPr>
        </p:nvGraphicFramePr>
        <p:xfrm>
          <a:off x="1054647" y="117426"/>
          <a:ext cx="8928992" cy="6664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223"/>
                <a:gridCol w="3580495"/>
                <a:gridCol w="546178"/>
                <a:gridCol w="989948"/>
                <a:gridCol w="910294"/>
                <a:gridCol w="910294"/>
                <a:gridCol w="864780"/>
                <a:gridCol w="864780"/>
              </a:tblGrid>
              <a:tr h="88775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Región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</a:t>
                      </a:r>
                      <a:r>
                        <a:rPr lang="es-CL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Subdere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2015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2016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2017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 16-17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LA HIGUERA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43,92%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69,63%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67,00%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-2,63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HIJUELAS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85,42%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83,91%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66,95%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-16,96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GALVARINO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37,67%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89,19%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66,89%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-22,3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DIEGO DE ALMAGRO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28,98%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79,36%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66,78%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-12,58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YERBAS BUENAS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85,15%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78,83%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66,49%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-12,34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PICA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77,98%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89,85%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66,07%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-23,78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RÁNQUIL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80,57%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86,49%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65,99%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-20,5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RÍO HURTADO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49,00%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62,76%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65,65%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2,89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SAN PEDRO DE MELIPILLA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40,38%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38,97%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65,58%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26,61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RENCA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84,12%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93,94%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65,32%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-28,62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VIÑA DEL MAR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88,94%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87,77%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65,25%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-22,52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SAN FABIÁN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43,04%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39,25%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65,20%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25,95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PERALILLO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78,54%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73,94%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65,06%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-8,88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EL BOSQUE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67,13%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88,82%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65,02%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-23,8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PUQUELDÓN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53,90%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65,19%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64,68%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-0,51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MELIPEUCO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31,90%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69,43%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64,48%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-4,95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MULCHÉN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83,02%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63,64%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64,42%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SANTA BÁRBARA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64,17%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82,91%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64,36%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-18,55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NAVIDAD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44,67%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41,61%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64,15%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22,54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CHILE CHICO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33,23%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80,18%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63,72%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-16,46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SAN FERNANDO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33,87%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89,38%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63,52%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-25,86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COLCHANE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47,67%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68,43%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63,46%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-4,97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QUIRIHUE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62,93%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53,80%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63,41%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9,61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CUREPTO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41,55%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77,64%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63,21%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-14,43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LICANTÉN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44,19%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49,90%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63,15%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13,25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SAN CARLOS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76,38%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75,79%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63,07%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-12,72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SANTO DOMINGO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74,55%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82,41%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62,87%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-19,54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FRESIA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64,19%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73,49%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62,64%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-10,85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PENCAHUE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74,12%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67,75%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62,64%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-5,11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LONQUIMAY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64,81%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77,25%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62,28%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-14,97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LAGO RANCO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41,15%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78,47%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62,25%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-16,22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PUERTO AYSÉN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74,30%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59,42%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62,14%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CORRAL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37,49%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38,77%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61,70%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22,93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SAN PEDRO DE ATACAMA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64,11%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50,75%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61,49%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10,74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NANCAGUA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85,33%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54,24%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61,37%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7,13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IQUIQUE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78,20%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71,57%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61,22%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-10,35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QUILLÓN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81,18%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86,09%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60,98%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-25,11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PAREDONES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40,81%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45,97%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60,20%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14,23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NACIMIENTO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58,33%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61,83%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59,65%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-2,18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FUTALEUFÚ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53,17%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74,33%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59,60%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-14,73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79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300453"/>
              </p:ext>
            </p:extLst>
          </p:nvPr>
        </p:nvGraphicFramePr>
        <p:xfrm>
          <a:off x="1054646" y="117426"/>
          <a:ext cx="8928992" cy="6664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223"/>
                <a:gridCol w="3580495"/>
                <a:gridCol w="546178"/>
                <a:gridCol w="989948"/>
                <a:gridCol w="910294"/>
                <a:gridCol w="910294"/>
                <a:gridCol w="864780"/>
                <a:gridCol w="864780"/>
              </a:tblGrid>
              <a:tr h="88775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Región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</a:t>
                      </a:r>
                      <a:r>
                        <a:rPr lang="es-CL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Subdere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2015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2016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2017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 16-17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EMPEDRADO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53,35%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26,08%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59,49%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33,41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LAS CONDES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85,46%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74,57%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59,09%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-15,48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LITUECHE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53,52%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58,58%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59,09%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PINTO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34,80%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57,89%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58,76%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RINCONADA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66,35%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86,69%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58,61%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-28,08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ANDACOLLO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52,97%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65,21%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58,53%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-6,68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CALERA DE TANGO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29,01%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78,97%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58,24%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-20,73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SANTA MARÍA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83,36%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87,00%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58,09%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-28,91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HUASCO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38,00%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59,56%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57,99%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-1,57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LOLOL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45,71%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57,79%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57,91%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TALTAL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50,48%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50,13%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57,52%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7,39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QUINTERO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51,30%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78,10%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56,71%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-21,39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QUINTA DE TILCOCO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76,99%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76,84%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56,63%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-20,21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ERCILLA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75,93%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78,77%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56,50%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-22,27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VICHUQUÉN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78,49%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39,05%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56,50%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17,45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INDEPENDENCIA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89,04%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77,55%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56,38%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-21,17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ALHUÉ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27,59%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62,98%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56,12%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-6,86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CARAHUE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56,21%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79,86%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55,72%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-24,14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PUERTO MONTT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87,44%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55,70%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-31,74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CHILLÁN VIEJO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48,51%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74,98%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55,68%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-19,3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ILLAPEL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40,89%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51,85%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55,68%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PUERTO OCTAY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54,74%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59,85%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55,10%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-4,75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RENAICO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64,46%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72,34%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55,08%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-17,26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PELLUHUE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49,04%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61,44%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55,07%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-6,37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LOS ALAMOS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28,89%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64,71%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54,97%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-9,74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VALLENAR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34,37%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27,08%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54,91%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27,83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COCHRANE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42,52%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51,57%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53,38%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QUILACO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34,66%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62,93%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53,02%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-9,91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PUMANQUE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68,70%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64,21%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52,99%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-11,22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TREHUACO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60,43%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59,96%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52,90%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-7,06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FRUTILLAR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45,70%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70,79%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52,77%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-18,02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FREIRE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70,87%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60,99%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52,38%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-8,61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PETORCA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72,96%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90,28%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52,27%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-38,01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QUILLECO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69,74%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64,06%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51,89%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-12,17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CURARREHUE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46,46%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67,44%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50,97%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-16,47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NUEVA IMPERIAL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70,44%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86,77%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50,78%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-35,99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CANELA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67,10%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55,22%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50,39%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-4,83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OLMUÉ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83,23%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80,97%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50,01%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-30,96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ALGARROBO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63,79%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78,18%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49,79%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-28,39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YUNGAY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54,62%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63,26%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49,22%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-14,04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25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759325"/>
              </p:ext>
            </p:extLst>
          </p:nvPr>
        </p:nvGraphicFramePr>
        <p:xfrm>
          <a:off x="1054646" y="117426"/>
          <a:ext cx="8928992" cy="44278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223"/>
                <a:gridCol w="3580495"/>
                <a:gridCol w="546178"/>
                <a:gridCol w="989948"/>
                <a:gridCol w="910294"/>
                <a:gridCol w="910294"/>
                <a:gridCol w="864780"/>
                <a:gridCol w="864780"/>
              </a:tblGrid>
              <a:tr h="88775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Región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</a:t>
                      </a:r>
                      <a:r>
                        <a:rPr lang="es-CL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Subdere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2015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2016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2017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 16-17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PICHIDEGUA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45,72%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74,49%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48,44%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-26,05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LAGO VERDE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43,10%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65,07%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48,20%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-16,87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HUARA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36,32%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78,63%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48,12%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-30,51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VICUÑA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58,45%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85,13%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47,99%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-37,14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NINHUE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63,26%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80,10%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47,48%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-32,62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PLACILLA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57,57%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65,30%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46,19%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-19,11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LA CRUZ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72,48%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65,48%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46,10%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-19,38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CHANCO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27,33%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28,46%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45,90%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17,44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SAN ROSENDO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65,34%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73,39%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45,81%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-27,58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HUALQUI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60,50%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96,57%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45,44%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-51,13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OLLAGÜE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44,48%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37,46%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43,71%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6,25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CURICÓ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78,06%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93,33%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42,78%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-50,55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PEMUCO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46,55%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48,93%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37,28%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-11,65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JUAN FERNÁNDEZ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69,04%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65,81%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37,00%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-28,81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SAN IGNACIO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38,56%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49,41%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35,99%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-13,42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SAN RAFAEL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46,47%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47,37%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35,87%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-11,5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PAILLACO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63,37%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77,46%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34,15%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-43,31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PELARCO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39,96%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63,82%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32,48%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-31,34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MARÍA ELENA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60,93%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51,23%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31,61%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-19,62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PUTRE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25,67%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75,42%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30,97%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-44,45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NEGRETE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40,06%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49,47%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30,78%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-18,69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LLANQUIHUE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41,24%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48,38%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28,60%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-19,78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EL MONTE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26,24%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29,90%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26,74%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-3,16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ALTO BÍOBÍO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65,38%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57,69%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21,15%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-36,54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SAGRADA FAMILIA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35,26%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74,40%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13,99%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-60,41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PROMEDIO</a:t>
                      </a:r>
                      <a:r>
                        <a:rPr lang="es-CL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GENERAL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64,74%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76,98%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74,21%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-2,77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90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3430910" y="1773610"/>
            <a:ext cx="5428644" cy="18722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tx1"/>
                </a:solidFill>
                <a:latin typeface="Gabriola" panose="04040605051002020D02" pitchFamily="82" charset="0"/>
                <a:ea typeface="Verdana" pitchFamily="34" charset="0"/>
                <a:cs typeface="Verdana" pitchFamily="34" charset="0"/>
              </a:rPr>
              <a:t>PROCESO DE FISCALIZACIÓN</a:t>
            </a:r>
          </a:p>
          <a:p>
            <a:pPr algn="ctr"/>
            <a:r>
              <a:rPr lang="es-ES" sz="2000" dirty="0" smtClean="0">
                <a:solidFill>
                  <a:schemeClr val="tx1"/>
                </a:solidFill>
                <a:latin typeface="Gabriola" panose="04040605051002020D02" pitchFamily="82" charset="0"/>
                <a:ea typeface="Verdana" pitchFamily="34" charset="0"/>
                <a:cs typeface="Verdana" pitchFamily="34" charset="0"/>
              </a:rPr>
              <a:t>TRANSPARENCIA ACTIVA </a:t>
            </a:r>
          </a:p>
          <a:p>
            <a:pPr algn="ctr"/>
            <a:endParaRPr lang="es-CL" sz="1050" b="1" dirty="0" smtClean="0">
              <a:solidFill>
                <a:schemeClr val="tx1"/>
              </a:solidFill>
              <a:latin typeface="Gabriola" panose="04040605051002020D02" pitchFamily="82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4000"/>
              </a:lnSpc>
            </a:pPr>
            <a:r>
              <a:rPr lang="es-CL" sz="3200" b="1" dirty="0" smtClean="0">
                <a:solidFill>
                  <a:schemeClr val="tx1"/>
                </a:solidFill>
                <a:latin typeface="Gabriola" panose="04040605051002020D02" pitchFamily="82" charset="0"/>
                <a:ea typeface="Verdana" pitchFamily="34" charset="0"/>
                <a:cs typeface="Verdana" pitchFamily="34" charset="0"/>
              </a:rPr>
              <a:t>MUNICIPALIDADES </a:t>
            </a:r>
            <a:r>
              <a:rPr lang="es-ES" sz="3200" b="1" dirty="0" smtClean="0">
                <a:solidFill>
                  <a:schemeClr val="tx1"/>
                </a:solidFill>
                <a:latin typeface="Gabriola" panose="04040605051002020D02" pitchFamily="82" charset="0"/>
                <a:ea typeface="Verdana" pitchFamily="34" charset="0"/>
                <a:cs typeface="Verdana" pitchFamily="34" charset="0"/>
              </a:rPr>
              <a:t>2017</a:t>
            </a:r>
            <a:endParaRPr lang="es-CL" sz="3200" b="1" dirty="0" smtClean="0">
              <a:solidFill>
                <a:schemeClr val="tx1"/>
              </a:solidFill>
              <a:latin typeface="Gabriola" panose="04040605051002020D02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29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97" y="1245284"/>
            <a:ext cx="1924741" cy="196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20 Grupo"/>
          <p:cNvGrpSpPr/>
          <p:nvPr/>
        </p:nvGrpSpPr>
        <p:grpSpPr>
          <a:xfrm>
            <a:off x="380907" y="5344393"/>
            <a:ext cx="11114899" cy="502581"/>
            <a:chOff x="380907" y="5344393"/>
            <a:chExt cx="10610843" cy="502581"/>
          </a:xfrm>
        </p:grpSpPr>
        <p:pic>
          <p:nvPicPr>
            <p:cNvPr id="10" name="Picture 6" descr="C:\Users\ccastillo\Desktop\g4092.png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07" y="5382000"/>
              <a:ext cx="10610843" cy="464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34 CuadroTexto"/>
            <p:cNvSpPr txBox="1"/>
            <p:nvPr/>
          </p:nvSpPr>
          <p:spPr>
            <a:xfrm>
              <a:off x="838622" y="5344393"/>
              <a:ext cx="7809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2400" b="1" dirty="0" smtClean="0">
                  <a:solidFill>
                    <a:schemeClr val="bg1"/>
                  </a:solidFill>
                </a:rPr>
                <a:t>AÑO</a:t>
              </a:r>
              <a:endParaRPr lang="es-CL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1 Rectángulo"/>
          <p:cNvSpPr/>
          <p:nvPr/>
        </p:nvSpPr>
        <p:spPr>
          <a:xfrm>
            <a:off x="72008" y="333450"/>
            <a:ext cx="645524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48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Cumplimiento Histórico</a:t>
            </a:r>
            <a:endParaRPr lang="es-CL" sz="4800" b="1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1525138" y="3090506"/>
            <a:ext cx="7882435" cy="1962208"/>
            <a:chOff x="1990750" y="2835738"/>
            <a:chExt cx="6856179" cy="1962208"/>
          </a:xfrm>
        </p:grpSpPr>
        <p:grpSp>
          <p:nvGrpSpPr>
            <p:cNvPr id="8" name="7 Grupo"/>
            <p:cNvGrpSpPr/>
            <p:nvPr/>
          </p:nvGrpSpPr>
          <p:grpSpPr>
            <a:xfrm>
              <a:off x="1990750" y="2925738"/>
              <a:ext cx="6730179" cy="1872208"/>
              <a:chOff x="1054646" y="2997746"/>
              <a:chExt cx="7272808" cy="1872208"/>
            </a:xfrm>
          </p:grpSpPr>
          <p:cxnSp>
            <p:nvCxnSpPr>
              <p:cNvPr id="4" name="3 Conector recto"/>
              <p:cNvCxnSpPr/>
              <p:nvPr/>
            </p:nvCxnSpPr>
            <p:spPr>
              <a:xfrm flipV="1">
                <a:off x="1054646" y="2997746"/>
                <a:ext cx="5472608" cy="1872208"/>
              </a:xfrm>
              <a:prstGeom prst="line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" name="4 Conector recto"/>
              <p:cNvCxnSpPr/>
              <p:nvPr/>
            </p:nvCxnSpPr>
            <p:spPr>
              <a:xfrm>
                <a:off x="6520358" y="2997746"/>
                <a:ext cx="1807096" cy="107615"/>
              </a:xfrm>
              <a:prstGeom prst="line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1" name="10 Elipse"/>
            <p:cNvSpPr/>
            <p:nvPr/>
          </p:nvSpPr>
          <p:spPr>
            <a:xfrm>
              <a:off x="2287322" y="4651194"/>
              <a:ext cx="72000" cy="72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11 Elipse"/>
            <p:cNvSpPr/>
            <p:nvPr/>
          </p:nvSpPr>
          <p:spPr>
            <a:xfrm>
              <a:off x="3397868" y="4201146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12 Elipse"/>
            <p:cNvSpPr/>
            <p:nvPr/>
          </p:nvSpPr>
          <p:spPr>
            <a:xfrm>
              <a:off x="4525260" y="3751106"/>
              <a:ext cx="144000" cy="144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13 Elipse"/>
            <p:cNvSpPr/>
            <p:nvPr/>
          </p:nvSpPr>
          <p:spPr>
            <a:xfrm>
              <a:off x="5715285" y="3283058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14 Elipse"/>
            <p:cNvSpPr/>
            <p:nvPr/>
          </p:nvSpPr>
          <p:spPr>
            <a:xfrm>
              <a:off x="6905310" y="2835738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15 Elipse"/>
            <p:cNvSpPr/>
            <p:nvPr/>
          </p:nvSpPr>
          <p:spPr>
            <a:xfrm>
              <a:off x="8594929" y="2889738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5" name="24 CuadroTexto"/>
          <p:cNvSpPr txBox="1"/>
          <p:nvPr/>
        </p:nvSpPr>
        <p:spPr>
          <a:xfrm>
            <a:off x="8819283" y="3349075"/>
            <a:ext cx="1308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 smtClean="0"/>
              <a:t>74,21</a:t>
            </a:r>
            <a:r>
              <a:rPr lang="es-CL" sz="3200" b="1" dirty="0" smtClean="0"/>
              <a:t>%</a:t>
            </a:r>
            <a:endParaRPr lang="es-CL" sz="320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769523" y="2618542"/>
            <a:ext cx="1269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 smtClean="0"/>
              <a:t>76,98%</a:t>
            </a:r>
            <a:endParaRPr lang="es-CL" sz="36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558702" y="4531400"/>
            <a:ext cx="803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b="1" dirty="0" smtClean="0"/>
              <a:t>30,26%</a:t>
            </a:r>
            <a:endParaRPr lang="es-CL" sz="2000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2838573" y="4077866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b="1" dirty="0" smtClean="0"/>
              <a:t>47,43%</a:t>
            </a:r>
            <a:endParaRPr lang="es-CL" sz="24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4129781" y="3605748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 smtClean="0"/>
              <a:t>56,09%</a:t>
            </a:r>
            <a:endParaRPr lang="es-CL" sz="28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5488060" y="3069754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/>
              <a:t>64,74%</a:t>
            </a:r>
            <a:endParaRPr lang="es-CL" sz="3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7725098" y="4365898"/>
            <a:ext cx="1034404" cy="457200"/>
            <a:chOff x="8013130" y="3861842"/>
            <a:chExt cx="1034404" cy="457200"/>
          </a:xfrm>
        </p:grpSpPr>
        <p:sp>
          <p:nvSpPr>
            <p:cNvPr id="31" name="30 Rectángulo"/>
            <p:cNvSpPr/>
            <p:nvPr/>
          </p:nvSpPr>
          <p:spPr>
            <a:xfrm>
              <a:off x="8133134" y="3861842"/>
              <a:ext cx="9144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 smtClean="0">
                  <a:solidFill>
                    <a:srgbClr val="FF0000"/>
                  </a:solidFill>
                </a:rPr>
                <a:t>- 2,77</a:t>
              </a:r>
              <a:endParaRPr lang="es-CL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17 Flecha abajo"/>
            <p:cNvSpPr/>
            <p:nvPr/>
          </p:nvSpPr>
          <p:spPr>
            <a:xfrm>
              <a:off x="8013130" y="4005858"/>
              <a:ext cx="242316" cy="181471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282878"/>
              </p:ext>
            </p:extLst>
          </p:nvPr>
        </p:nvGraphicFramePr>
        <p:xfrm>
          <a:off x="1702718" y="5497066"/>
          <a:ext cx="864096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  <a:gridCol w="1368152"/>
                <a:gridCol w="1440160"/>
                <a:gridCol w="1656184"/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2012</a:t>
                      </a:r>
                      <a:endParaRPr lang="es-C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2013</a:t>
                      </a:r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2014</a:t>
                      </a:r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2015</a:t>
                      </a:r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2016</a:t>
                      </a:r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2017</a:t>
                      </a:r>
                      <a:endParaRPr lang="es-C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" name="36 Flecha circular"/>
          <p:cNvSpPr/>
          <p:nvPr/>
        </p:nvSpPr>
        <p:spPr>
          <a:xfrm rot="2751231" flipV="1">
            <a:off x="7193079" y="2663771"/>
            <a:ext cx="1986830" cy="1675617"/>
          </a:xfrm>
          <a:prstGeom prst="circularArrow">
            <a:avLst>
              <a:gd name="adj1" fmla="val 0"/>
              <a:gd name="adj2" fmla="val 232912"/>
              <a:gd name="adj3" fmla="val 1320330"/>
              <a:gd name="adj4" fmla="val 13033431"/>
              <a:gd name="adj5" fmla="val 286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s-CL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049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669710" y="1917626"/>
            <a:ext cx="4852580" cy="1800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 smtClean="0">
                <a:solidFill>
                  <a:schemeClr val="tx1"/>
                </a:solidFill>
                <a:latin typeface="Gabriola" panose="04040605051002020D02" pitchFamily="82" charset="0"/>
                <a:ea typeface="Verdana" pitchFamily="34" charset="0"/>
                <a:cs typeface="Verdana" pitchFamily="34" charset="0"/>
              </a:rPr>
              <a:t>Ranking</a:t>
            </a:r>
          </a:p>
          <a:p>
            <a:pPr algn="ctr"/>
            <a:endParaRPr lang="es-ES" sz="700" b="1" dirty="0" smtClean="0">
              <a:solidFill>
                <a:schemeClr val="tx1"/>
              </a:solidFill>
              <a:latin typeface="Gabriola" panose="04040605051002020D02" pitchFamily="82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2600"/>
              </a:lnSpc>
            </a:pPr>
            <a:r>
              <a:rPr lang="es-CL" sz="4000" dirty="0" smtClean="0">
                <a:solidFill>
                  <a:schemeClr val="tx1"/>
                </a:solidFill>
                <a:latin typeface="Gabriola" panose="04040605051002020D02" pitchFamily="82" charset="0"/>
                <a:ea typeface="Verdana" pitchFamily="34" charset="0"/>
                <a:cs typeface="Verdana" pitchFamily="34" charset="0"/>
              </a:rPr>
              <a:t>MUNICIPAL</a:t>
            </a:r>
          </a:p>
          <a:p>
            <a:pPr algn="ctr">
              <a:lnSpc>
                <a:spcPts val="2600"/>
              </a:lnSpc>
            </a:pPr>
            <a:r>
              <a:rPr lang="es-ES" sz="4400" dirty="0" smtClean="0">
                <a:solidFill>
                  <a:schemeClr val="tx1"/>
                </a:solidFill>
                <a:latin typeface="Gabriola" panose="04040605051002020D02" pitchFamily="82" charset="0"/>
                <a:ea typeface="Verdana" pitchFamily="34" charset="0"/>
                <a:cs typeface="Verdana" pitchFamily="34" charset="0"/>
              </a:rPr>
              <a:t>2017</a:t>
            </a:r>
            <a:endParaRPr lang="es-CL" sz="4400" dirty="0" smtClean="0">
              <a:solidFill>
                <a:schemeClr val="tx1"/>
              </a:solidFill>
              <a:latin typeface="Gabriola" panose="04040605051002020D02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30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165649"/>
              </p:ext>
            </p:extLst>
          </p:nvPr>
        </p:nvGraphicFramePr>
        <p:xfrm>
          <a:off x="1054647" y="117426"/>
          <a:ext cx="8928992" cy="6624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223"/>
                <a:gridCol w="3580495"/>
                <a:gridCol w="546178"/>
                <a:gridCol w="989948"/>
                <a:gridCol w="910294"/>
                <a:gridCol w="910294"/>
                <a:gridCol w="864780"/>
                <a:gridCol w="864780"/>
              </a:tblGrid>
              <a:tr h="192070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Región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</a:t>
                      </a:r>
                      <a:r>
                        <a:rPr lang="es-CL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Subdere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2015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2016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2017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 16-17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DALCAHUE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4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74,80%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87,23%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98,97%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11,74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SAN CLEMENTE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79,32%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92,97%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98,64%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5,67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VILLARRICA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50,10%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69,42%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97,81%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28,39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POZO ALMONTE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94,44%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96,55%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97,62%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1,07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TALAGANTE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92,02%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97,26%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5,24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VALPARAÍSO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86,30%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94,72%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97,13%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ARICA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XV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66,24%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86,29%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96,96%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10,67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SANTIAGO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99,18%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91,67%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96,70%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5,03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PUYEHUE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4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90,78%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69,65%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96,48%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26,83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TEMUCO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74,04%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96,86%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96,26%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-0,6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SAN JAVIER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33,11%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92,20%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96,22%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4,02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TOME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51,48%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88,93%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96,19%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7,26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CONCEPCIÓN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62,35%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96,64%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95,43%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-1,21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SAN JUAN DE LA COSTA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85,58%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88,75%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95,00%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6,25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PEDRO AGUIRRE CERDA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96,55%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94,61%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94,91%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SAN ANTONIO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46,17%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94,18%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94,85%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0,67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ANTOFAGASTA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79,61%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97,31%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94,58%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-2,73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EL QUISCO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55,03%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95,08%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94,46%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-0,62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PUDAHUEL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78,78%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98,53%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94,44%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-4,09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LA CISTERNA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80,97%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79,05%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94,29%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15,24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CURACAUTÍN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83,32%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93,82%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94,11%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0,29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CORONEL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2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80,84%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63,87%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94,10%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30,23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PADRE LAS CASAS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98,07%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94,10%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-5,1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TORRES DEL PAINE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39,97%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93,88%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-5,19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LAS CABRAS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47,32%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85,91%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93,83%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7,92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HUALPÉN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97,48%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99,62%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93,80%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-5,82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PERQUENCO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57,03%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86,05%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93,78%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7,73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CODEGUA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99,29%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99,16%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93,63%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-5,53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CABILDO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69,69%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95,80%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93,58%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-2,22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VILLA ALEMANA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69,61%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96,15%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93,54%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-2,61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PRIMAVERA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92,61%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95,40%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93,38%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-2,02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CALDERA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54,64%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78,77%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93,24%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14,47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MAIPÚ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91,36%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93,33%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93,08%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-0,25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CURANILAHUE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69,94%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85,67%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92,84%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7,17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RÍO NEGRO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4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27,46%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69,42%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92,74%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23,32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QUEMCHI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83,51%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91,17%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92,67%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PICHILEMU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3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88,43%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98,15%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92,39%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-5,76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EL CARMEN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79,64%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79,13%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91,91%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12,78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COBQUECURA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VIII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36,65%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91,89%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-7,34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 DE LO BARNECHEA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RM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1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87,76%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72,15%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91,84%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19,69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18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87280"/>
              </p:ext>
            </p:extLst>
          </p:nvPr>
        </p:nvGraphicFramePr>
        <p:xfrm>
          <a:off x="1054647" y="117426"/>
          <a:ext cx="8928992" cy="6664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223"/>
                <a:gridCol w="3580495"/>
                <a:gridCol w="546178"/>
                <a:gridCol w="989948"/>
                <a:gridCol w="910294"/>
                <a:gridCol w="910294"/>
                <a:gridCol w="864780"/>
                <a:gridCol w="864780"/>
              </a:tblGrid>
              <a:tr h="165967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Región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</a:t>
                      </a:r>
                      <a:r>
                        <a:rPr lang="es-CL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Subdere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2015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2016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2017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 16-17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COLINA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96,79%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79,42%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91,75%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12,33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VILCÚN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29,75%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99,62%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91,39%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-8,23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CHAITÉN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41,42%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91,57%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91,30%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-0,27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LA SERENA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92,67%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91,72%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91,25%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-0,47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LAJA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81,35%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94,96%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91,17%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-3,79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SAN JOAQUÍN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93,90%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96,20%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90,96%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-5,24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GRANEROS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42,99%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75,16%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90,89%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15,73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ROMERAL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71,12%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45,03%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90,85%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45,82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CHÉPICA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84,12%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97,38%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90,82%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-6,56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PADRE HURTADO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81,88%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76,55%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90,54%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13,99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PITRUFQUÉN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89,67%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89,96%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90,40%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LA FLORIDA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72,71%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93,51%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90,22%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-3,29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PIRQUE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77,44%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96,31%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90,22%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-6,09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COLTAUCO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6,53%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75,60%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90,15%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14,55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SALAMANCA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40,31%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41,92%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90,14%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48,22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SAN FELIPE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95,00%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96,91%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90,06%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-6,85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SIERRA GORDA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74,83%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94,09%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89,92%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-4,17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PUERTO NATALES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63,39%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93,17%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89,84%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-3,33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MACHALÍ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99,62%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84,78%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89,63%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4,85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QUEILÉN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44,22%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81,31%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89,63%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VITACURA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95,13%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89,44%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89,54%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SAN BERNARDO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97,86%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94,60%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89,47%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-5,13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SAN PEDRO DE LA PAZ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82,83%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65,08%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89,40%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24,32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QUILLOTA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84,12%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75,58%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89,38%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COMBARBALÁ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21,58%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69,92%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89,25%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19,33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LAUTARO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70,66%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91,36%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89,19%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-2,17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LIMACHE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83,12%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86,98%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89,11%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COQUIMBO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99,29%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85,99%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89,07%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LA UNIÓN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81,54%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76,64%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88,86%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12,22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TALCA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67,76%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86,08%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88,84%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RÍO CLARO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65,98%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91,02%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88,70%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-2,32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PROVIDENCIA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99,41%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84,72%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88,69%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3,97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LOS MUERMOS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31,89%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98,52%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88,68%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-9,84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CURACAVÍ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83,65%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96,71%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88,59%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-8,12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PUNITAQUI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61,81%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49,94%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88,46%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38,52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LO ESPEJO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58,79%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39,17%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88,38%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49,21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GORBEA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57,86%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85,03%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88,28%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3,25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ZAPALLAR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76,35%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88,92%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88,05%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-0,87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CUNCO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59,67%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50,71%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88,04%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37,33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4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ALTO DEL CARMEN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27,07%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75,58%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87,95%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12,37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45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061531"/>
              </p:ext>
            </p:extLst>
          </p:nvPr>
        </p:nvGraphicFramePr>
        <p:xfrm>
          <a:off x="1054646" y="117426"/>
          <a:ext cx="8928992" cy="6664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223"/>
                <a:gridCol w="3580495"/>
                <a:gridCol w="546178"/>
                <a:gridCol w="989948"/>
                <a:gridCol w="910294"/>
                <a:gridCol w="910294"/>
                <a:gridCol w="864780"/>
                <a:gridCol w="864780"/>
              </a:tblGrid>
              <a:tr h="88775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Región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</a:t>
                      </a:r>
                      <a:r>
                        <a:rPr lang="es-CL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Subdere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2015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2016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2017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 16-17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CAUQUENES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76,46%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82,15%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87,75%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CHAÑARAL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59,92%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77,62%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87,65%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DOÑIHUE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93,04%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98,65%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87,56%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-11,09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ISLA DE PASCUA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60,92%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95,76%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87,54%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-8,22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QUILICURA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69,80%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98,61%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87,53%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-11,08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MONTE PATRIA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67,09%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47,29%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87,16%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39,87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ARAUCO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72,45%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78,82%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87,02%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CARTAGENA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73,24%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67,33%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86,99%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19,66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PARRAL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95,46%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90,71%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86,99%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-3,72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CABO DE HORNOS Y ANTÁRTICA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26,26%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43,38%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86,96%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43,58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PANGUIPULLI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76,52%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47,69%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86,96%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39,27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CASTRO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78,88%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89,57%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86,90%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-2,67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VILLA ALEGRE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85,59%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83,08%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86,85%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3,77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LAMPA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66,84%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84,72%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86,52%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NOGALES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70,16%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92,36%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86,48%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-5,88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REQUÍNOA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93,04%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99,19%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86,32%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-12,87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CALBUCO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94,10%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85,91%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86,28%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QUINCHAO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48,30%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66,13%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86,18%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20,05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HUALAIHUÉ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37,47%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72,23%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85,94%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13,71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PUNTA ARENAS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88,96%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87,44%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85,93%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-1,51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CAÑETE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84,66%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84,06%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85,86%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CISNES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81,53%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92,28%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85,60%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-6,68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CHIMBARONGO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86,88%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76,78%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85,51%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8,73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PAPUDO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96,45%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96,29%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85,50%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-10,79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TRAIGUÉN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72,98%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65,73%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85,49%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19,76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CERRO NAVIA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93,06%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87,23%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85,48%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-1,75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PALMILLA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38,08%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73,13%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85,42%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12,29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COCHAMÓ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87,51%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95,75%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85,41%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-10,34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PEÑALOLÉN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97,95%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95,54%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85,22%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-10,32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SANTA JUANA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85,63%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88,83%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85,06%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-3,77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LANCO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20,37%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69,12%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84,99%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15,87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ANCUD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76,66%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71,61%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84,97%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13,36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PUENTE 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75,09%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90,55%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84,82%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-5,73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LOS VILOS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38,43%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80,55%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84,76%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4,21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HUALAÑÉ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54,21%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86,43%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84,70%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-1,73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ÑIQUÉN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96,73%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81,67%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84,61%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LAGUNA BLANCA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70,02%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94,32%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84,47%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-9,85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PAINE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70,66%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81,52%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84,39%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2,87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COINCO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82,43%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96,59%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84,23%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-12,36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QUELLÓN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96,76%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77,08%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84,17%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7,09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45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053430"/>
              </p:ext>
            </p:extLst>
          </p:nvPr>
        </p:nvGraphicFramePr>
        <p:xfrm>
          <a:off x="1054646" y="117426"/>
          <a:ext cx="8928993" cy="6664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224"/>
                <a:gridCol w="3580495"/>
                <a:gridCol w="546178"/>
                <a:gridCol w="989948"/>
                <a:gridCol w="910294"/>
                <a:gridCol w="910294"/>
                <a:gridCol w="864780"/>
                <a:gridCol w="864780"/>
              </a:tblGrid>
              <a:tr h="88775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Región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</a:t>
                      </a:r>
                      <a:r>
                        <a:rPr lang="es-CL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Subdere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2015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2016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2017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 16-17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RECOLETA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71,66%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99,38%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84,04%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-15,34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CHOLCHOL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68,94%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83,80%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83,97%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SAN JOSÉ DE MAIPO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81,72%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61,01%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83,71%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MELIPILLA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71,77%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48,56%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83,69%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35,13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PUERTO VARAS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63,97%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58,93%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83,69%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24,76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CASABLANCA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87,08%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91,03%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83,55%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-7,48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LOS ANDES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81,40%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81,85%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83,07%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SAN GREGORIO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35,16%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97,10%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82,44%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-14,66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FREIRINA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42,62%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52,37%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82,42%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30,05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CONSTITUCIÓN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73,97%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93,34%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82,39%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-10,95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SAN VICENTE DE TAGUA TAGUA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26,03%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79,19%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82,36%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3,17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LO PRADO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79,19%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88,01%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81,89%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-6,12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HUECHURABA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71,06%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87,71%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81,87%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-5,84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SAN NICOLÁS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84,09%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95,84%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81,79%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-14,05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MAULE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37,41%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93,39%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81,72%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-11,67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TOCOPILLA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35,57%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97,40%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81,59%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-15,81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CONCÓN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68,36%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73,82%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80,96%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7,14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COLBÚN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86,70%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89,65%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80,91%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-8,74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LA REINA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85,43%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89,43%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80,83%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-8,6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RANCAGUA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62,74%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98,71%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80,74%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-17,97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TIMAUKEL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27,92%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88,40%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80,72%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-7,68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TIERRA AMARILLA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67,12%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68,98%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80,62%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11,64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CALLE LARGA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54,47%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54,42%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80,61%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26,19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MÁFIL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79,23%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80,11%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80,61%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CHONCHI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82,16%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79,22%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80,39%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RIO BUENO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36,59%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83,99%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80,16%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-3,83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PUCÓN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29,01%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76,23%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80,12%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LA CALERA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80,98%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87,10%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80,10%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O'HIGGINS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58,57%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81,35%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80,04%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-1,31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LONCOCHE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81,42%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96,51%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79,99%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-16,52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CURACO DE VÉLEZ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72,12%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65,71%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79,91%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RÍO IBÁÑEZ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22,20%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87,30%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79,88%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-7,42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SAN MIGUEL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84,96%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77,64%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79,87%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2,23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COLLIPULLI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60,57%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94,83%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79,86%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-14,97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EL TABO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64,95%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91,83%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79,84%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-11,99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RENGO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84,57%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94,97%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79,77%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-15,2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OSORNO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81,37%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93,65%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79,51%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-14,14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TILTIL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62,69%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79,77%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79,42%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-0,35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MEJILLONES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72,11%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90,25%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79,20%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-11,05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MAULLÍN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31,25%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64,96%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79,08%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14,12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675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082624"/>
              </p:ext>
            </p:extLst>
          </p:nvPr>
        </p:nvGraphicFramePr>
        <p:xfrm>
          <a:off x="1054646" y="117426"/>
          <a:ext cx="8928993" cy="6664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224"/>
                <a:gridCol w="3580495"/>
                <a:gridCol w="546178"/>
                <a:gridCol w="989948"/>
                <a:gridCol w="910294"/>
                <a:gridCol w="910294"/>
                <a:gridCol w="864780"/>
                <a:gridCol w="864780"/>
              </a:tblGrid>
              <a:tr h="88775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Región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</a:t>
                      </a:r>
                      <a:r>
                        <a:rPr lang="es-CL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Subdere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2015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2016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2017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 16-17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SAN PABLO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39,39%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64,22%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79,08%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14,86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PURRANQUE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94,70%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92,14%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79,07%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-13,07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MARÍA PINTO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56,61%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54,23%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78,74%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24,51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OVALLE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75,77%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77,67%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78,61%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0,94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LONGAVÍ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66,35%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85,02%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78,36%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-6,66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ÑUÑOA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62,24%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89,71%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78,28%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-11,43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FLORIDA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87,10%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98,38%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78,09%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-20,29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PEUMO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48,31%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67,84%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77,92%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BULNES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43,69%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72,59%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77,58%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4,99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LOS SAUCES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41,77%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88,09%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77,50%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-10,59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ALTO HOSPICIO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82,74%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90,99%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77,29%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-13,7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CHILLÁN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86,01%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91,68%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77,04%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-14,64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PEÑAFLOR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54,25%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94,04%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77,01%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-17,03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LEBU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79,85%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88,23%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76,78%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-11,45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ISLA DE MAIPO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44,01%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72,28%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76,74%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COYHAIQUE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93,63%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75,40%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76,18%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COPIAPÓ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90,71%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95,18%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76,07%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-19,11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CONCHALÍ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74,86%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85,51%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76,03%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-9,48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RETIRO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53,53%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81,63%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75,78%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-5,85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CERRILLOS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81,10%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74,69%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75,52%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GENERAL LAGOS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62,60%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80,30%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75,51%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-4,79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MOLINA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74,79%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59,35%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75,45%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OLIVAR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56,67%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96,57%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75,27%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-21,3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LLAY LLAY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42,25%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84,45%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75,07%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-9,38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TIRÚA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68,37%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65,32%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74,91%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9,59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PURÉN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89,85%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63,04%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74,86%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11,82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VICTORIA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72,11%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72,97%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74,53%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VALDIVIA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58,44%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97,24%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74,42%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-22,82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SAN ESTEBAN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76,28%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92,82%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74,32%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-18,5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CAMIÑA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54,29%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83,93%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74,19%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-9,74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ESTACIÓN CENTRAL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65,40%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58,79%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74,18%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15,39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CHIGUAYANTE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38,13%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40,05%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73,74%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33,69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QUINTA NORMAL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84,80%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75,33%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73,71%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-1,62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PUCHUNCAVÍ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85,65%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96,54%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73,70%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-22,84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COIHUECO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30,58%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87,95%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73,63%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-14,32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FUTRONO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55,08%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66,30%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73,54%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7,24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CATEMU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70,74%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85,17%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73,34%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-11,83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SAN RAMÓN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75,35%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80,73%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73,27%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-7,46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CABRERO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62,93%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74,61%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73,26%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-1,35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PAIHUANO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59,36%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53,03%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72,99%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19,96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737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6845"/>
              </p:ext>
            </p:extLst>
          </p:nvPr>
        </p:nvGraphicFramePr>
        <p:xfrm>
          <a:off x="1054647" y="117426"/>
          <a:ext cx="8928992" cy="6664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223"/>
                <a:gridCol w="3580495"/>
                <a:gridCol w="546178"/>
                <a:gridCol w="989948"/>
                <a:gridCol w="910294"/>
                <a:gridCol w="910294"/>
                <a:gridCol w="864780"/>
                <a:gridCol w="864780"/>
              </a:tblGrid>
              <a:tr h="88775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Municipalidad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Región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</a:t>
                      </a:r>
                      <a:r>
                        <a:rPr lang="es-CL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Subdere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2015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2016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2017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 16-17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9" marR="4439" marT="4439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LA ESTRELLA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25,26%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49,84%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72,98%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23,14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LOS ANGELES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73,70%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76,75%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72,95%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-3,8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PORVENIR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80,66%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96,91%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72,91%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QUILPUÉ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92,00%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90,27%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72,68%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-17,59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PALENA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31,30%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66,96%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72,62%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5,66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CALAMA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46,65%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87,31%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72,14%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-15,17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RAUCO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66,44%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68,84%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71,85%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ANGOL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47,78%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86,85%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71,75%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-15,1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BUIN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61,94%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59,51%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71,67%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12,16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YUMBEL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70,08%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60,83%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71,19%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10,36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MARCHIGUE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68,03%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70,06%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71,13%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PANQUEHUE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72,08%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83,51%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71,03%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-12,48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COELEMU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61,61%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73,75%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71,02%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-2,73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LOS LAGOS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68,23%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85,90%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71,02%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-14,88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LOTA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56,09%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57,22%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70,85%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13,63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TUCAPEL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58,05%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61,51%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70,75%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MALLOA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82,44%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88,23%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70,59%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-17,64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CAMARONES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23,46%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60,37%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70,49%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10,12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CONTULMO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78,36%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59,85%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70,48%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10,63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LA PINTANA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89,06%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97,95%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70,47%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-27,48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PORTEZUELO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60,58%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79,73%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70,40%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-9,33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TALCAHUANO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69,07%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94,21%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70,38%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-23,83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PUERTO SAAVEDRA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40,81%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61,11%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70,33%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RÍO VERDE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66,12%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73,81%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70,02%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-3,79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LA LIGUA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51,53%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86,68%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69,87%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-16,81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TENO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67,66%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92,21%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69,70%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-22,51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LUMACO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40,11%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74,10%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69,51%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-4,59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MOSTAZAL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86,41%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92,43%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69,17%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-23,26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PENCO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90,62%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49,94%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68,88%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18,94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LINARES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64,73%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73,14%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68,79%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-4,35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PUTAENDO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84,52%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74,09%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68,68%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-5,41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LA GRANJA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85,62%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81,67%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68,50%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-13,17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TORTEL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86,16%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84,62%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68,45%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-16,17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GUAITECAS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59,70%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51,30%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67,81%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16,51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TOLTÉN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61,36%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64,56%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67,65%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TEODORO SCHMIDT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52,98%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29,38%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67,63%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38,25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ANTUCO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85,19%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59,21%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67,60%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MARIQUINA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XIV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53,93%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69,34%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67,43%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-1,91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SANTA CRUZ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56,08%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85,10%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67,37%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-17,73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877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MUNICIPALIDAD DE MACUL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TIPO 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90,15%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76,10%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67,04%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-9,06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F5F3-CFB5-4CE6-B5FF-01B22F087F3F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53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2464</TotalTime>
  <Words>5351</Words>
  <Application>Microsoft Office PowerPoint</Application>
  <PresentationFormat>Personalizado</PresentationFormat>
  <Paragraphs>2873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Castillo González</dc:creator>
  <cp:lastModifiedBy>Mauricio Godoy Godoy</cp:lastModifiedBy>
  <cp:revision>153</cp:revision>
  <cp:lastPrinted>2018-02-22T13:17:58Z</cp:lastPrinted>
  <dcterms:created xsi:type="dcterms:W3CDTF">2018-02-12T12:00:31Z</dcterms:created>
  <dcterms:modified xsi:type="dcterms:W3CDTF">2018-04-06T15:06:04Z</dcterms:modified>
</cp:coreProperties>
</file>