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60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908" y="-486"/>
      </p:cViewPr>
      <p:guideLst>
        <p:guide orient="horz" pos="2160"/>
        <p:guide pos="28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://servicios.cplt.cl/Web_AdminFiscalizaciones/Fiscalizacion/temp/ReporteDatos_8vo_Proces_Univ_2017_201801100936.csv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7190527043328106E-2"/>
          <c:y val="0.14535581207638126"/>
          <c:w val="0.94387110359351556"/>
          <c:h val="0.44836030912802577"/>
        </c:manualLayout>
      </c:layout>
      <c:lineChart>
        <c:grouping val="stacked"/>
        <c:varyColors val="0"/>
        <c:ser>
          <c:idx val="0"/>
          <c:order val="0"/>
          <c:spPr>
            <a:ln w="12700"/>
          </c:spPr>
          <c:marker>
            <c:spPr>
              <a:solidFill>
                <a:schemeClr val="tx1"/>
              </a:solidFill>
              <a:ln w="12700"/>
            </c:spPr>
          </c:marker>
          <c:dLbls>
            <c:dLbl>
              <c:idx val="0"/>
              <c:layout>
                <c:manualLayout>
                  <c:x val="-8.0555562454964105E-2"/>
                  <c:y val="-0.175193528359473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4534310620756342E-2"/>
                  <c:y val="-6.7021017789951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1030963450173221E-2"/>
                  <c:y val="0.110231393947435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7.3690374966296393E-2"/>
                  <c:y val="-0.122103022242618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9783927082634768E-2"/>
                  <c:y val="0.101644693673788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9968008822411701E-2"/>
                  <c:y val="-8.9691099038478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1021120745445219E-2"/>
                  <c:y val="0.118176815889624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Century Gothic" panose="020B0502020202020204" pitchFamily="34" charset="0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Hoja1!$B$3:$H$3</c:f>
              <c:numCache>
                <c:formatCode>General</c:formatCode>
                <c:ptCount val="7"/>
                <c:pt idx="0">
                  <c:v>77.930000000000007</c:v>
                </c:pt>
                <c:pt idx="1">
                  <c:v>90.5</c:v>
                </c:pt>
                <c:pt idx="2">
                  <c:v>85.07</c:v>
                </c:pt>
                <c:pt idx="3">
                  <c:v>80.28</c:v>
                </c:pt>
                <c:pt idx="4">
                  <c:v>80.09</c:v>
                </c:pt>
                <c:pt idx="5">
                  <c:v>79.510000000000005</c:v>
                </c:pt>
                <c:pt idx="6">
                  <c:v>80.87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3552896"/>
        <c:axId val="371529920"/>
      </c:lineChart>
      <c:catAx>
        <c:axId val="393552896"/>
        <c:scaling>
          <c:orientation val="minMax"/>
        </c:scaling>
        <c:delete val="1"/>
        <c:axPos val="b"/>
        <c:majorTickMark val="out"/>
        <c:minorTickMark val="none"/>
        <c:tickLblPos val="nextTo"/>
        <c:crossAx val="371529920"/>
        <c:crosses val="autoZero"/>
        <c:auto val="1"/>
        <c:lblAlgn val="ctr"/>
        <c:lblOffset val="100"/>
        <c:tickMarkSkip val="2012"/>
        <c:noMultiLvlLbl val="0"/>
      </c:catAx>
      <c:valAx>
        <c:axId val="371529920"/>
        <c:scaling>
          <c:orientation val="minMax"/>
          <c:min val="75"/>
        </c:scaling>
        <c:delete val="1"/>
        <c:axPos val="l"/>
        <c:numFmt formatCode="General" sourceLinked="1"/>
        <c:majorTickMark val="out"/>
        <c:minorTickMark val="none"/>
        <c:tickLblPos val="nextTo"/>
        <c:crossAx val="393552896"/>
        <c:crosses val="autoZero"/>
        <c:crossBetween val="between"/>
      </c:valAx>
    </c:plotArea>
    <c:plotVisOnly val="1"/>
    <c:dispBlanksAs val="zero"/>
    <c:showDLblsOverMax val="0"/>
  </c:chart>
  <c:spPr>
    <a:ln>
      <a:solidFill>
        <a:schemeClr val="accent1">
          <a:lumMod val="20000"/>
          <a:lumOff val="80000"/>
        </a:schemeClr>
      </a:solidFill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1B59-0AE3-4C72-9274-2FE01795C8D1}" type="datetimeFigureOut">
              <a:rPr lang="es-CL" smtClean="0"/>
              <a:t>20-04-2018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BDB9-AD2D-4115-A602-F46A055E9C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7889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1B59-0AE3-4C72-9274-2FE01795C8D1}" type="datetimeFigureOut">
              <a:rPr lang="es-CL" smtClean="0"/>
              <a:t>20-04-2018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BDB9-AD2D-4115-A602-F46A055E9C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3991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1B59-0AE3-4C72-9274-2FE01795C8D1}" type="datetimeFigureOut">
              <a:rPr lang="es-CL" smtClean="0"/>
              <a:t>20-04-2018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BDB9-AD2D-4115-A602-F46A055E9C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688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1B59-0AE3-4C72-9274-2FE01795C8D1}" type="datetimeFigureOut">
              <a:rPr lang="es-CL" smtClean="0"/>
              <a:t>20-04-2018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BDB9-AD2D-4115-A602-F46A055E9C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3017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1B59-0AE3-4C72-9274-2FE01795C8D1}" type="datetimeFigureOut">
              <a:rPr lang="es-CL" smtClean="0"/>
              <a:t>20-04-2018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BDB9-AD2D-4115-A602-F46A055E9C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004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1B59-0AE3-4C72-9274-2FE01795C8D1}" type="datetimeFigureOut">
              <a:rPr lang="es-CL" smtClean="0"/>
              <a:t>20-04-2018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BDB9-AD2D-4115-A602-F46A055E9C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738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1B59-0AE3-4C72-9274-2FE01795C8D1}" type="datetimeFigureOut">
              <a:rPr lang="es-CL" smtClean="0"/>
              <a:t>20-04-2018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BDB9-AD2D-4115-A602-F46A055E9C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5188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1B59-0AE3-4C72-9274-2FE01795C8D1}" type="datetimeFigureOut">
              <a:rPr lang="es-CL" smtClean="0"/>
              <a:t>20-04-2018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BDB9-AD2D-4115-A602-F46A055E9C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1497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1B59-0AE3-4C72-9274-2FE01795C8D1}" type="datetimeFigureOut">
              <a:rPr lang="es-CL" smtClean="0"/>
              <a:t>20-04-2018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BDB9-AD2D-4115-A602-F46A055E9C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600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1B59-0AE3-4C72-9274-2FE01795C8D1}" type="datetimeFigureOut">
              <a:rPr lang="es-CL" smtClean="0"/>
              <a:t>20-04-2018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BDB9-AD2D-4115-A602-F46A055E9C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0152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1B59-0AE3-4C72-9274-2FE01795C8D1}" type="datetimeFigureOut">
              <a:rPr lang="es-CL" smtClean="0"/>
              <a:t>20-04-2018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8BDB9-AD2D-4115-A602-F46A055E9C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129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C1B59-0AE3-4C72-9274-2FE01795C8D1}" type="datetimeFigureOut">
              <a:rPr lang="es-CL" smtClean="0"/>
              <a:t>20-04-2018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BDB9-AD2D-4115-A602-F46A055E9C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1202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71600" y="980728"/>
            <a:ext cx="7543126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5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Segoe UI Semibold" pitchFamily="34" charset="0"/>
              </a:rPr>
              <a:t>8° PROCESO DE FISCALIZACIÓN UNIVERSIDADES</a:t>
            </a:r>
          </a:p>
          <a:p>
            <a:pPr algn="ctr"/>
            <a:r>
              <a:rPr lang="es-CL" sz="24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Segoe UI Semibold" pitchFamily="34" charset="0"/>
              </a:rPr>
              <a:t>TRANSPARENCIA ACTIVA </a:t>
            </a:r>
          </a:p>
          <a:p>
            <a:pPr algn="ctr"/>
            <a:r>
              <a:rPr lang="es-CL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Segoe UI Semibold" pitchFamily="34" charset="0"/>
              </a:rPr>
              <a:t>2017</a:t>
            </a:r>
            <a:endParaRPr lang="es-CL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  <a:cs typeface="Segoe UI Semibold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877272"/>
            <a:ext cx="8928992" cy="895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 descr="C:\Users\ccastillo\Desktop\path704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165613"/>
            <a:ext cx="4516111" cy="385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Y:\Dirección Fiscalización\Ppt Fiscalización\Imágenes para presentaciones\CPLT Vecto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3855" y="179126"/>
            <a:ext cx="2180633" cy="801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135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3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594954"/>
              </p:ext>
            </p:extLst>
          </p:nvPr>
        </p:nvGraphicFramePr>
        <p:xfrm>
          <a:off x="3421624" y="5517232"/>
          <a:ext cx="3382624" cy="12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232"/>
                <a:gridCol w="483232"/>
                <a:gridCol w="483232"/>
                <a:gridCol w="483232"/>
                <a:gridCol w="483232"/>
                <a:gridCol w="483232"/>
                <a:gridCol w="483232"/>
              </a:tblGrid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es-CL" sz="10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</a:p>
                    <a:p>
                      <a:pPr algn="ctr"/>
                      <a:endParaRPr lang="es-CL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000" dirty="0" smtClean="0">
                          <a:solidFill>
                            <a:schemeClr val="tx1"/>
                          </a:solidFill>
                        </a:rPr>
                        <a:t>2013</a:t>
                      </a:r>
                    </a:p>
                    <a:p>
                      <a:pPr algn="ctr"/>
                      <a:endParaRPr lang="es-CL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CL" sz="100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</a:p>
                    <a:p>
                      <a:pPr algn="ctr"/>
                      <a:endParaRPr lang="es-CL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00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</a:p>
                    <a:p>
                      <a:pPr algn="ctr"/>
                      <a:endParaRPr lang="es-CL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00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</a:p>
                    <a:p>
                      <a:pPr algn="ctr"/>
                      <a:endParaRPr lang="es-CL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000" dirty="0" smtClean="0">
                          <a:solidFill>
                            <a:schemeClr val="tx1"/>
                          </a:solidFill>
                        </a:rPr>
                        <a:t>2017 (v)</a:t>
                      </a:r>
                      <a:endParaRPr lang="es-CL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00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</a:p>
                    <a:p>
                      <a:pPr algn="ctr"/>
                      <a:endParaRPr lang="es-CL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1501843"/>
              </p:ext>
            </p:extLst>
          </p:nvPr>
        </p:nvGraphicFramePr>
        <p:xfrm>
          <a:off x="3252757" y="5445224"/>
          <a:ext cx="3623499" cy="1303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" name="28 Rectángulo"/>
          <p:cNvSpPr/>
          <p:nvPr/>
        </p:nvSpPr>
        <p:spPr>
          <a:xfrm>
            <a:off x="3059832" y="2348880"/>
            <a:ext cx="1193932" cy="194421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Rectángulo"/>
          <p:cNvSpPr/>
          <p:nvPr/>
        </p:nvSpPr>
        <p:spPr>
          <a:xfrm>
            <a:off x="1726528" y="2348880"/>
            <a:ext cx="1193932" cy="194421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24 Rectángulo redondeado"/>
          <p:cNvSpPr/>
          <p:nvPr/>
        </p:nvSpPr>
        <p:spPr>
          <a:xfrm>
            <a:off x="570912" y="3547673"/>
            <a:ext cx="7692330" cy="673415"/>
          </a:xfrm>
          <a:prstGeom prst="roundRect">
            <a:avLst/>
          </a:prstGeom>
          <a:gradFill>
            <a:gsLst>
              <a:gs pos="0">
                <a:schemeClr val="accent5">
                  <a:shade val="51000"/>
                  <a:satMod val="130000"/>
                  <a:alpha val="80000"/>
                </a:schemeClr>
              </a:gs>
              <a:gs pos="80000">
                <a:schemeClr val="accent5">
                  <a:shade val="93000"/>
                  <a:satMod val="130000"/>
                  <a:alpha val="80000"/>
                </a:schemeClr>
              </a:gs>
              <a:gs pos="100000">
                <a:schemeClr val="accent5">
                  <a:shade val="94000"/>
                  <a:satMod val="135000"/>
                  <a:alpha val="8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bg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570912" y="2827593"/>
            <a:ext cx="7692330" cy="673415"/>
          </a:xfrm>
          <a:prstGeom prst="roundRect">
            <a:avLst/>
          </a:prstGeom>
          <a:gradFill>
            <a:gsLst>
              <a:gs pos="0">
                <a:schemeClr val="accent5">
                  <a:shade val="51000"/>
                  <a:satMod val="130000"/>
                  <a:alpha val="30000"/>
                </a:schemeClr>
              </a:gs>
              <a:gs pos="80000">
                <a:schemeClr val="accent5">
                  <a:shade val="93000"/>
                  <a:satMod val="130000"/>
                  <a:alpha val="30000"/>
                </a:schemeClr>
              </a:gs>
              <a:gs pos="100000">
                <a:schemeClr val="accent5">
                  <a:shade val="94000"/>
                  <a:satMod val="135000"/>
                  <a:alpha val="3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Rectángulo"/>
          <p:cNvSpPr/>
          <p:nvPr/>
        </p:nvSpPr>
        <p:spPr>
          <a:xfrm>
            <a:off x="683568" y="1844824"/>
            <a:ext cx="360040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Autoevaluación Vinculante</a:t>
            </a:r>
          </a:p>
          <a:p>
            <a:r>
              <a:rPr lang="es-CL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Noviembre 2017</a:t>
            </a:r>
            <a:endParaRPr lang="es-CL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364088" y="1844824"/>
            <a:ext cx="180020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dirty="0" smtClean="0">
                <a:solidFill>
                  <a:srgbClr val="0000FF"/>
                </a:solidFill>
                <a:latin typeface="Century Gothic" panose="020B0502020202020204" pitchFamily="34" charset="0"/>
              </a:rPr>
              <a:t>Ranking 2017</a:t>
            </a:r>
          </a:p>
          <a:p>
            <a:r>
              <a:rPr lang="es-CL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Diciembre 2017</a:t>
            </a:r>
            <a:endParaRPr lang="es-CL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ccastillo\Desktop\path355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4180" y="926841"/>
            <a:ext cx="1098123" cy="90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castillo\Desktop\g5646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61669"/>
            <a:ext cx="1170855" cy="839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1547664" y="1196752"/>
            <a:ext cx="227289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sz="20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18 </a:t>
            </a:r>
            <a:r>
              <a:rPr lang="es-CL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Universidades</a:t>
            </a:r>
            <a:endParaRPr lang="es-CL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3064476" y="2924945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84,67%</a:t>
            </a:r>
            <a:endParaRPr lang="es-CL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3064476" y="3645024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79,51%</a:t>
            </a:r>
            <a:endParaRPr lang="es-CL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5652120" y="2924944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80,09%</a:t>
            </a:r>
            <a:endParaRPr lang="es-CL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5652120" y="3619681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80,87%</a:t>
            </a:r>
            <a:endParaRPr lang="es-CL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646408" y="2924944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 smtClean="0">
                <a:solidFill>
                  <a:schemeClr val="tx1"/>
                </a:solidFill>
                <a:latin typeface="Bernard MT Condensed" panose="02050806060905020404" pitchFamily="18" charset="0"/>
                <a:cs typeface="Leelawadee UI Semilight" panose="020B0402040204020203" pitchFamily="34" charset="-34"/>
              </a:rPr>
              <a:t>Año 2016</a:t>
            </a:r>
            <a:endParaRPr lang="es-CL" sz="1400" dirty="0">
              <a:solidFill>
                <a:schemeClr val="tx1"/>
              </a:solidFill>
              <a:latin typeface="Bernard MT Condensed" panose="02050806060905020404" pitchFamily="18" charset="0"/>
              <a:cs typeface="Leelawadee UI Semilight" panose="020B0402040204020203" pitchFamily="34" charset="-34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683568" y="3645024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Año</a:t>
            </a:r>
            <a:r>
              <a:rPr lang="es-CL" sz="1600" dirty="0" smtClean="0">
                <a:solidFill>
                  <a:schemeClr val="bg1"/>
                </a:solidFill>
                <a:latin typeface="Bernard MT Condensed" panose="02050806060905020404" pitchFamily="18" charset="0"/>
                <a:cs typeface="Leelawadee UI Semilight" panose="020B0402040204020203" pitchFamily="34" charset="-34"/>
              </a:rPr>
              <a:t> 2017</a:t>
            </a:r>
            <a:endParaRPr lang="es-CL" sz="1600" dirty="0">
              <a:solidFill>
                <a:schemeClr val="bg1"/>
              </a:solidFill>
              <a:latin typeface="Bernard MT Condensed" panose="02050806060905020404" pitchFamily="18" charset="0"/>
              <a:cs typeface="Leelawadee UI Semilight" panose="020B0402040204020203" pitchFamily="34" charset="-34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1768332" y="2924944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94,05%</a:t>
            </a:r>
            <a:endParaRPr lang="es-CL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1768332" y="3645024"/>
            <a:ext cx="108012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96,60%</a:t>
            </a:r>
            <a:endParaRPr lang="es-CL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1763688" y="2456892"/>
            <a:ext cx="1156772" cy="2520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Remitido</a:t>
            </a:r>
          </a:p>
          <a:p>
            <a:pPr algn="ctr"/>
            <a:r>
              <a:rPr lang="es-ES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x</a:t>
            </a:r>
            <a:r>
              <a:rPr lang="es-ES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s-E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Organismo</a:t>
            </a:r>
            <a:endParaRPr lang="es-CL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3064476" y="2471280"/>
            <a:ext cx="1152128" cy="2520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Verificado</a:t>
            </a:r>
          </a:p>
          <a:p>
            <a:pPr algn="ctr"/>
            <a:r>
              <a:rPr lang="es-ES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x CPLT</a:t>
            </a:r>
            <a:endParaRPr lang="es-CL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5508104" y="2492896"/>
            <a:ext cx="1368152" cy="18002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23 Flecha curvada hacia la izquierda"/>
          <p:cNvSpPr/>
          <p:nvPr/>
        </p:nvSpPr>
        <p:spPr>
          <a:xfrm>
            <a:off x="4144596" y="3083613"/>
            <a:ext cx="365760" cy="928120"/>
          </a:xfrm>
          <a:prstGeom prst="curvedLef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2" name="31 Flecha curvada hacia la izquierda"/>
          <p:cNvSpPr/>
          <p:nvPr/>
        </p:nvSpPr>
        <p:spPr>
          <a:xfrm>
            <a:off x="6732240" y="3068960"/>
            <a:ext cx="365760" cy="928120"/>
          </a:xfrm>
          <a:prstGeom prst="curvedLef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31" name="30 Rectángulo redondeado"/>
          <p:cNvSpPr/>
          <p:nvPr/>
        </p:nvSpPr>
        <p:spPr>
          <a:xfrm>
            <a:off x="4572000" y="3404043"/>
            <a:ext cx="792088" cy="31298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b="1" dirty="0" smtClean="0">
                <a:latin typeface="Century Gothic" panose="020B0502020202020204" pitchFamily="34" charset="0"/>
              </a:rPr>
              <a:t>-9,38</a:t>
            </a:r>
            <a:endParaRPr lang="es-CL" sz="1400" b="1" dirty="0">
              <a:latin typeface="Century Gothic" panose="020B0502020202020204" pitchFamily="34" charset="0"/>
            </a:endParaRPr>
          </a:p>
        </p:txBody>
      </p:sp>
      <p:sp>
        <p:nvSpPr>
          <p:cNvPr id="35" name="34 Rectángulo redondeado"/>
          <p:cNvSpPr/>
          <p:nvPr/>
        </p:nvSpPr>
        <p:spPr>
          <a:xfrm>
            <a:off x="7166490" y="3376525"/>
            <a:ext cx="789886" cy="340507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b="1" dirty="0" smtClean="0">
                <a:latin typeface="Century Gothic" panose="020B0502020202020204" pitchFamily="34" charset="0"/>
              </a:rPr>
              <a:t>+</a:t>
            </a:r>
            <a:r>
              <a:rPr lang="es-CL" sz="1400" b="1" dirty="0">
                <a:latin typeface="Century Gothic" panose="020B0502020202020204" pitchFamily="34" charset="0"/>
              </a:rPr>
              <a:t>0</a:t>
            </a:r>
            <a:r>
              <a:rPr lang="es-CL" sz="1400" b="1" dirty="0" smtClean="0">
                <a:latin typeface="Century Gothic" panose="020B0502020202020204" pitchFamily="34" charset="0"/>
              </a:rPr>
              <a:t>,78</a:t>
            </a:r>
            <a:endParaRPr lang="es-CL" sz="1400" b="1" dirty="0">
              <a:latin typeface="Century Gothic" panose="020B0502020202020204" pitchFamily="34" charset="0"/>
            </a:endParaRPr>
          </a:p>
        </p:txBody>
      </p:sp>
      <p:sp>
        <p:nvSpPr>
          <p:cNvPr id="40" name="39 Rectángulo"/>
          <p:cNvSpPr/>
          <p:nvPr/>
        </p:nvSpPr>
        <p:spPr>
          <a:xfrm>
            <a:off x="3259608" y="5157192"/>
            <a:ext cx="2586214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sz="1400" b="1" dirty="0" smtClean="0">
                <a:solidFill>
                  <a:schemeClr val="tx1"/>
                </a:solidFill>
                <a:latin typeface="+mj-lt"/>
              </a:rPr>
              <a:t>Puntajes históricos</a:t>
            </a:r>
            <a:endParaRPr lang="es-CL" sz="1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6" name="35 Rectángulo"/>
          <p:cNvSpPr/>
          <p:nvPr/>
        </p:nvSpPr>
        <p:spPr>
          <a:xfrm>
            <a:off x="0" y="260648"/>
            <a:ext cx="4910286" cy="432048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b="1" dirty="0" smtClean="0">
                <a:latin typeface="Century Gothic" panose="020B0502020202020204" pitchFamily="34" charset="0"/>
              </a:rPr>
              <a:t>PUNTAJES 2017</a:t>
            </a:r>
            <a:endParaRPr lang="es-CL" b="1" dirty="0">
              <a:latin typeface="Century Gothic" panose="020B0502020202020204" pitchFamily="34" charset="0"/>
            </a:endParaRPr>
          </a:p>
        </p:txBody>
      </p:sp>
      <p:pic>
        <p:nvPicPr>
          <p:cNvPr id="42" name="Picture 4" descr="Y:\Dirección Fiscalización\Ppt Fiscalización\Imágenes para presentaciones\CPLT Vecto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510" y="220880"/>
            <a:ext cx="1479387" cy="543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625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8" grpId="0">
        <p:bldAsOne/>
      </p:bldGraphic>
      <p:bldP spid="29" grpId="0" animBg="1"/>
      <p:bldP spid="10" grpId="0" animBg="1"/>
      <p:bldP spid="25" grpId="0" animBg="1"/>
      <p:bldP spid="9" grpId="0" animBg="1"/>
      <p:bldP spid="7" grpId="0"/>
      <p:bldP spid="8" grpId="0"/>
      <p:bldP spid="11" grpId="0"/>
      <p:bldP spid="13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6" grpId="0"/>
      <p:bldP spid="27" grpId="0"/>
      <p:bldP spid="30" grpId="0" animBg="1"/>
      <p:bldP spid="24" grpId="0" animBg="1"/>
      <p:bldP spid="32" grpId="0" animBg="1"/>
      <p:bldP spid="31" grpId="0" animBg="1"/>
      <p:bldP spid="35" grpId="0" animBg="1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260648"/>
            <a:ext cx="4910286" cy="432048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b="1" dirty="0" smtClean="0">
                <a:latin typeface="Century Gothic" panose="020B0502020202020204" pitchFamily="34" charset="0"/>
              </a:rPr>
              <a:t>Ranking 2017</a:t>
            </a:r>
            <a:endParaRPr lang="es-CL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514703"/>
              </p:ext>
            </p:extLst>
          </p:nvPr>
        </p:nvGraphicFramePr>
        <p:xfrm>
          <a:off x="179512" y="1052736"/>
          <a:ext cx="7713047" cy="3792805"/>
        </p:xfrm>
        <a:graphic>
          <a:graphicData uri="http://schemas.openxmlformats.org/drawingml/2006/table">
            <a:tbl>
              <a:tblPr/>
              <a:tblGrid>
                <a:gridCol w="4015309"/>
                <a:gridCol w="1054341"/>
                <a:gridCol w="794528"/>
                <a:gridCol w="1054341"/>
                <a:gridCol w="794528"/>
              </a:tblGrid>
              <a:tr h="180020">
                <a:tc>
                  <a:txBody>
                    <a:bodyPr/>
                    <a:lstStyle/>
                    <a:p>
                      <a:pPr algn="l" fontAlgn="b"/>
                      <a:endParaRPr lang="es-CL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17" marR="5817" marT="5817" marB="0" anchor="b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A. Vinculante</a:t>
                      </a:r>
                    </a:p>
                  </a:txBody>
                  <a:tcPr marL="5817" marR="5817" marT="581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Ranking</a:t>
                      </a:r>
                    </a:p>
                  </a:txBody>
                  <a:tcPr marL="5817" marR="5817" marT="581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A. Vinculante</a:t>
                      </a:r>
                    </a:p>
                  </a:txBody>
                  <a:tcPr marL="5817" marR="5817" marT="581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Ranking</a:t>
                      </a:r>
                    </a:p>
                  </a:txBody>
                  <a:tcPr marL="5817" marR="5817" marT="581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l" fontAlgn="b"/>
                      <a:endParaRPr lang="es-CL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817" marR="5817" marT="5817" marB="0" anchor="b">
                    <a:lnL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2016</a:t>
                      </a:r>
                    </a:p>
                  </a:txBody>
                  <a:tcPr marL="5817" marR="5817" marT="581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2016</a:t>
                      </a:r>
                    </a:p>
                  </a:txBody>
                  <a:tcPr marL="5817" marR="5817" marT="581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2017</a:t>
                      </a:r>
                    </a:p>
                  </a:txBody>
                  <a:tcPr marL="5817" marR="5817" marT="581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2017</a:t>
                      </a:r>
                    </a:p>
                  </a:txBody>
                  <a:tcPr marL="5817" marR="5817" marT="581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l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UNIVERSIDAD DE TALCA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73,90%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68,30%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81,10%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93,00%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l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UNIVERSIDAD DE LOS LAGOS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94,20%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94,20%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76,10%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90,10%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l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UNIVERSIDAD DE TARAPACÁ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89,80%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89,40%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85,90%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89,80%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l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UNIVERSIDAD TECNOLÓGICA METROPOLITANA (UTEM)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77,90%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82,30%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88,10%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89,50%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l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UNIVERSIDAD DE LA FRONTERA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80,70%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80,70%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90,10%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89,20%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l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UNIVERSIDAD DE ANTOFAGASTA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47,90%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67,20%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88,80%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88,30%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l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UNIVERSIDAD DE SANTIAGO DE CHILE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80,20%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79,50%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74,50%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86,60%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l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UNIVERSIDAD DE PLAYA ANCHA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97,10%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96,50%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87,50%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85,30%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l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UNIVERSIDAD DE CHILE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88,20%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89,70%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85,60%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84,50%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l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UNIVERSIDAD DE AYSÉN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90,20%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80,80%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81,50%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l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UNIVERSIDAD DE MAGALLANES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99,40%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98,70%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77,20%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81,10%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l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UNIVERSIDAD DE VALPARAÍSO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82,60%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78,40%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83,60%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80,40%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l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UNIVERSIDAD DE LA SERENA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94,00%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88,50%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78,00%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79,70%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l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UNIVERSIDAD METROPOLITANA DE CIENCIAS DE LA EDUCACIÓN (UMCE)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92,20%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91,30%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80,20%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77,50%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l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UNIVERSIDAD ARTURO PRAT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89,00%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88,50%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81,70%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68,90%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l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UNIVERSIDAD DE ATACAMA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86,20%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87,60%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77,80%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68,90%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l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UNIVERSIDAD DEL BÍO BÍO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81,50%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84,40%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59,30%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66,90%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l" rtl="0" fontAlgn="b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UNIVERSIDAD DE O’HIGGINS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-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0,00%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54,90%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54,60%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PUNTAJE</a:t>
                      </a:r>
                      <a:endParaRPr lang="es-CL" sz="9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817" marR="5817" marT="5817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84,67%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80,86%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79,51%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80,88%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157192"/>
            <a:ext cx="4807134" cy="166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Y:\Dirección Fiscalización\Ppt Fiscalización\Imágenes para presentaciones\CPLT Vect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510" y="220880"/>
            <a:ext cx="1479387" cy="543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528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448509" y="1844824"/>
            <a:ext cx="6075819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Segoe UI Semibold" pitchFamily="34" charset="0"/>
              </a:rPr>
              <a:t>8° PROCESO DE FISCALIZACIÓN UNIVERSIDADES</a:t>
            </a:r>
          </a:p>
          <a:p>
            <a:pPr algn="ctr"/>
            <a:r>
              <a:rPr lang="es-CL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Segoe UI Semibold" pitchFamily="34" charset="0"/>
              </a:rPr>
              <a:t>TRANSPARENCIA ACTIVA </a:t>
            </a:r>
          </a:p>
          <a:p>
            <a:pPr algn="ctr"/>
            <a:r>
              <a:rPr lang="es-CL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Segoe UI Semibold" pitchFamily="34" charset="0"/>
              </a:rPr>
              <a:t>2017</a:t>
            </a:r>
            <a:endParaRPr lang="es-CL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  <a:cs typeface="Segoe UI Semibold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941168"/>
            <a:ext cx="8928992" cy="895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 descr="Y:\Dirección Fiscalización\Ppt Fiscalización\Imágenes para presentaciones\CPLT Vect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  <a14:imgEffect>
                      <a14:sharpenSoften amount="50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6101" y="3429000"/>
            <a:ext cx="2180633" cy="801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133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311</Words>
  <Application>Microsoft Office PowerPoint</Application>
  <PresentationFormat>Presentación en pantalla (4:3)</PresentationFormat>
  <Paragraphs>146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Castillo González</dc:creator>
  <cp:lastModifiedBy>Mauricio Godoy Godoy</cp:lastModifiedBy>
  <cp:revision>23</cp:revision>
  <dcterms:created xsi:type="dcterms:W3CDTF">2018-01-10T12:28:14Z</dcterms:created>
  <dcterms:modified xsi:type="dcterms:W3CDTF">2018-04-20T16:27:44Z</dcterms:modified>
</cp:coreProperties>
</file>