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34" r:id="rId3"/>
    <p:sldId id="306" r:id="rId4"/>
    <p:sldId id="358" r:id="rId5"/>
    <p:sldId id="359" r:id="rId6"/>
    <p:sldId id="360" r:id="rId7"/>
    <p:sldId id="357" r:id="rId8"/>
    <p:sldId id="361" r:id="rId9"/>
    <p:sldId id="363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7">
          <p15:clr>
            <a:srgbClr val="A4A3A4"/>
          </p15:clr>
        </p15:guide>
        <p15:guide id="4" orient="horz" pos="21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Moreno Tacchi" initials="DMT" lastIdx="25" clrIdx="0">
    <p:extLst/>
  </p:cmAuthor>
  <p:cmAuthor id="2" name="José Toro Quintullanca" initials="JTQ" lastIdx="2" clrIdx="1"/>
  <p:cmAuthor id="3" name="Carlos Castillo González" initials="CCG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55C8E9"/>
    <a:srgbClr val="FF4F4F"/>
    <a:srgbClr val="FFFFEF"/>
    <a:srgbClr val="FFFFC1"/>
    <a:srgbClr val="85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  <p:guide orient="horz" pos="2167"/>
        <p:guide orient="horz" pos="21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2537182852143"/>
          <c:y val="0.17171296296296298"/>
          <c:w val="0.76830796150481195"/>
          <c:h val="0.7264351851851852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2.7777777777776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Comparación!$C$2:$E$2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Comparación!$C$13:$E$13</c:f>
              <c:numCache>
                <c:formatCode>0.00%</c:formatCode>
                <c:ptCount val="3"/>
                <c:pt idx="0">
                  <c:v>0.61280000000000001</c:v>
                </c:pt>
                <c:pt idx="1">
                  <c:v>0.78400000000000003</c:v>
                </c:pt>
                <c:pt idx="2">
                  <c:v>0.79540000000000011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42454384"/>
        <c:axId val="1242456560"/>
      </c:barChart>
      <c:catAx>
        <c:axId val="124245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242456560"/>
        <c:crosses val="autoZero"/>
        <c:auto val="1"/>
        <c:lblAlgn val="ctr"/>
        <c:lblOffset val="100"/>
        <c:noMultiLvlLbl val="0"/>
      </c:catAx>
      <c:valAx>
        <c:axId val="124245656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42454384"/>
        <c:crosses val="autoZero"/>
        <c:crossBetween val="between"/>
      </c:valAx>
      <c:spPr>
        <a:noFill/>
        <a:ln w="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L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que más suben</a:t>
            </a:r>
            <a:r>
              <a:rPr lang="es-CL" sz="14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00331634399016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999999999999997E-2"/>
          <c:y val="0.11926622890550234"/>
          <c:w val="0.88333333333333341"/>
          <c:h val="0.723388367067834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460661280155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Hoja4!$H$3:$H$5</c:f>
              <c:strCache>
                <c:ptCount val="3"/>
                <c:pt idx="0">
                  <c:v>CM Melipilla</c:v>
                </c:pt>
                <c:pt idx="1">
                  <c:v>CM Macul</c:v>
                </c:pt>
                <c:pt idx="2">
                  <c:v>CM Puqueldón</c:v>
                </c:pt>
              </c:strCache>
            </c:strRef>
          </c:cat>
          <c:val>
            <c:numRef>
              <c:f>Hoja4!$I$3:$I$5</c:f>
              <c:numCache>
                <c:formatCode>General</c:formatCode>
                <c:ptCount val="3"/>
                <c:pt idx="0">
                  <c:v>51.65</c:v>
                </c:pt>
                <c:pt idx="1">
                  <c:v>20.95</c:v>
                </c:pt>
                <c:pt idx="2">
                  <c:v>18.07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2451120"/>
        <c:axId val="1242446768"/>
      </c:barChart>
      <c:catAx>
        <c:axId val="12424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242446768"/>
        <c:crosses val="autoZero"/>
        <c:auto val="1"/>
        <c:lblAlgn val="ctr"/>
        <c:lblOffset val="100"/>
        <c:noMultiLvlLbl val="0"/>
      </c:catAx>
      <c:valAx>
        <c:axId val="124244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2451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L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que más bajan</a:t>
            </a:r>
          </a:p>
        </c:rich>
      </c:tx>
      <c:layout>
        <c:manualLayout>
          <c:xMode val="edge"/>
          <c:yMode val="edge"/>
          <c:x val="0.30866547729313859"/>
          <c:y val="3.18538399329793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6245370370370371"/>
          <c:w val="0.93888888888888888"/>
          <c:h val="0.627414905908866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Hoja4!$H$8:$H$10</c:f>
              <c:strCache>
                <c:ptCount val="3"/>
                <c:pt idx="0">
                  <c:v>CM La Serena</c:v>
                </c:pt>
                <c:pt idx="1">
                  <c:v>CM Maipu</c:v>
                </c:pt>
                <c:pt idx="2">
                  <c:v>CM Colina</c:v>
                </c:pt>
              </c:strCache>
            </c:strRef>
          </c:cat>
          <c:val>
            <c:numRef>
              <c:f>Hoja4!$I$8:$I$10</c:f>
              <c:numCache>
                <c:formatCode>General</c:formatCode>
                <c:ptCount val="3"/>
                <c:pt idx="0">
                  <c:v>-21.72</c:v>
                </c:pt>
                <c:pt idx="1">
                  <c:v>-20.16</c:v>
                </c:pt>
                <c:pt idx="2">
                  <c:v>-20.04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2454928"/>
        <c:axId val="1242457104"/>
      </c:barChart>
      <c:catAx>
        <c:axId val="1242454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242457104"/>
        <c:crosses val="autoZero"/>
        <c:auto val="1"/>
        <c:lblAlgn val="ctr"/>
        <c:lblOffset val="100"/>
        <c:noMultiLvlLbl val="0"/>
      </c:catAx>
      <c:valAx>
        <c:axId val="1242457104"/>
        <c:scaling>
          <c:orientation val="minMax"/>
          <c:max val="5"/>
          <c:min val="-22"/>
        </c:scaling>
        <c:delete val="1"/>
        <c:axPos val="l"/>
        <c:numFmt formatCode="General" sourceLinked="1"/>
        <c:majorTickMark val="out"/>
        <c:minorTickMark val="none"/>
        <c:tickLblPos val="nextTo"/>
        <c:crossAx val="1242454928"/>
        <c:crosses val="autoZero"/>
        <c:crossBetween val="between"/>
      </c:valAx>
      <c:spPr>
        <a:noFill/>
        <a:ln>
          <a:noFill/>
          <a:prstDash val="sysDash"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906689655518"/>
          <c:y val="7.8703703703703706E-2"/>
          <c:w val="0.85009951881014878"/>
          <c:h val="0.80926727909011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Comparación!$C$2:$E$2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Comparación!$C$13:$E$13</c:f>
              <c:numCache>
                <c:formatCode>0.00%</c:formatCode>
                <c:ptCount val="3"/>
                <c:pt idx="0">
                  <c:v>0.61280000000000001</c:v>
                </c:pt>
                <c:pt idx="1">
                  <c:v>0.78400000000000003</c:v>
                </c:pt>
                <c:pt idx="2">
                  <c:v>0.79540000000000011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4"/>
        <c:axId val="1242455472"/>
        <c:axId val="1242457648"/>
      </c:barChart>
      <c:catAx>
        <c:axId val="124245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242457648"/>
        <c:crosses val="autoZero"/>
        <c:auto val="1"/>
        <c:lblAlgn val="ctr"/>
        <c:lblOffset val="100"/>
        <c:noMultiLvlLbl val="0"/>
      </c:catAx>
      <c:valAx>
        <c:axId val="124245764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242455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8A23-B36E-4369-A1AB-2C9C912495ED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6543-F1E8-45C7-B441-20952A83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49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6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71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2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3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6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5ED3-D7B8-284D-85C9-34AD19B6894A}" type="datetimeFigureOut">
              <a:rPr lang="es-ES" smtClean="0"/>
              <a:t>05/06/2019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package" Target="../embeddings/Hoja_de_c_lculo_de_Microsoft_Excel5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5" y="5742627"/>
            <a:ext cx="5543828" cy="9091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6819" y="2113016"/>
            <a:ext cx="8339589" cy="20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03548" y="2113016"/>
            <a:ext cx="8136904" cy="2063846"/>
          </a:xfrm>
          <a:effectLst/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55C8E9"/>
                </a:solidFill>
              </a:rPr>
              <a:t>Resultados de Fiscalización</a:t>
            </a:r>
            <a:br>
              <a:rPr lang="es-CL" sz="3600" b="1" dirty="0" smtClean="0">
                <a:solidFill>
                  <a:srgbClr val="55C8E9"/>
                </a:solidFill>
              </a:rPr>
            </a:br>
            <a:r>
              <a:rPr lang="es-CL" sz="2000" b="1" dirty="0" smtClean="0">
                <a:solidFill>
                  <a:srgbClr val="55C8E9"/>
                </a:solidFill>
              </a:rPr>
              <a:t>TRANSPARENCIA ACTIVA</a:t>
            </a:r>
            <a:r>
              <a:rPr lang="es-CL" sz="2000" b="1" dirty="0">
                <a:solidFill>
                  <a:srgbClr val="55C8E9"/>
                </a:solidFill>
              </a:rPr>
              <a:t/>
            </a:r>
            <a:br>
              <a:rPr lang="es-CL" sz="2000" b="1" dirty="0">
                <a:solidFill>
                  <a:srgbClr val="55C8E9"/>
                </a:solidFill>
              </a:rPr>
            </a:br>
            <a:r>
              <a:rPr lang="es-CL" sz="2000" dirty="0" smtClean="0"/>
              <a:t>Año 2018</a:t>
            </a:r>
            <a:endParaRPr lang="es-CL" sz="2000" i="1" dirty="0">
              <a:latin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8367" y="6229788"/>
            <a:ext cx="2153265" cy="2510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Dirección de Fiscalización</a:t>
            </a:r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37" y="3495095"/>
            <a:ext cx="3633645" cy="595918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18062" y="2177158"/>
            <a:ext cx="8136904" cy="1157891"/>
          </a:xfr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CL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</a:t>
            </a:r>
            <a:r>
              <a:rPr lang="es-CL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Corporaciones Municipales</a:t>
            </a:r>
            <a:br>
              <a:rPr lang="es-CL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CL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TRANSPARENCIA </a:t>
            </a:r>
            <a:r>
              <a:rPr lang="es-CL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ACTIVA</a:t>
            </a:r>
          </a:p>
        </p:txBody>
      </p:sp>
    </p:spTree>
    <p:extLst>
      <p:ext uri="{BB962C8B-B14F-4D97-AF65-F5344CB8AC3E}">
        <p14:creationId xmlns:p14="http://schemas.microsoft.com/office/powerpoint/2010/main" val="2558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"/>
          <p:cNvSpPr/>
          <p:nvPr/>
        </p:nvSpPr>
        <p:spPr>
          <a:xfrm>
            <a:off x="0" y="2789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ES" sz="3200" b="1" dirty="0" smtClean="0"/>
              <a:t>Resultados Generales</a:t>
            </a:r>
          </a:p>
          <a:p>
            <a:pPr>
              <a:lnSpc>
                <a:spcPts val="2100"/>
              </a:lnSpc>
            </a:pPr>
            <a:r>
              <a:rPr lang="es-ES" sz="2000" dirty="0" smtClean="0"/>
              <a:t>53 Corporaciones Municipales</a:t>
            </a:r>
            <a:endParaRPr lang="es-ES" sz="20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792499" y="1045763"/>
            <a:ext cx="4228902" cy="1822682"/>
            <a:chOff x="1092749" y="2421552"/>
            <a:chExt cx="4228902" cy="1822682"/>
          </a:xfrm>
        </p:grpSpPr>
        <p:sp>
          <p:nvSpPr>
            <p:cNvPr id="12" name="11 Rectángulo"/>
            <p:cNvSpPr/>
            <p:nvPr/>
          </p:nvSpPr>
          <p:spPr>
            <a:xfrm>
              <a:off x="1092749" y="2421552"/>
              <a:ext cx="4228902" cy="1822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132768" y="2421552"/>
              <a:ext cx="27704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Puntaje Promedio </a:t>
              </a:r>
            </a:p>
            <a:p>
              <a:r>
                <a:rPr lang="es-CL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(53 Corporaciones Municipales)</a:t>
              </a:r>
              <a:endParaRPr lang="es-C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Grá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3141974"/>
                </p:ext>
              </p:extLst>
            </p:nvPr>
          </p:nvGraphicFramePr>
          <p:xfrm>
            <a:off x="1092749" y="2780628"/>
            <a:ext cx="4138900" cy="13818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aphicFrame>
        <p:nvGraphicFramePr>
          <p:cNvPr id="15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71385"/>
              </p:ext>
            </p:extLst>
          </p:nvPr>
        </p:nvGraphicFramePr>
        <p:xfrm>
          <a:off x="4834866" y="3492403"/>
          <a:ext cx="3730752" cy="2724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181"/>
                <a:gridCol w="1170738"/>
                <a:gridCol w="686833"/>
              </a:tblGrid>
              <a:tr h="2799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Año 2018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Ríos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93,98%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R.M.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82,37%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[29]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Valparaíso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82,13%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s-CL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Higgins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78,76%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[3]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Lagos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77,27%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[9]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Antofagasta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74,95%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Magallanes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74,38%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06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Coquimbo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65,11%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799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Tarapacá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16" name="Rectángulo 12"/>
          <p:cNvSpPr/>
          <p:nvPr/>
        </p:nvSpPr>
        <p:spPr>
          <a:xfrm>
            <a:off x="5212660" y="3047067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Puntaje promedio por Región</a:t>
            </a:r>
            <a:endParaRPr lang="es-CL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589343" y="3047067"/>
            <a:ext cx="4176215" cy="330319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4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"/>
          <p:cNvSpPr/>
          <p:nvPr/>
        </p:nvSpPr>
        <p:spPr>
          <a:xfrm>
            <a:off x="0" y="2789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ES" sz="3200" b="1" dirty="0" smtClean="0"/>
              <a:t>Resultados Generales</a:t>
            </a:r>
          </a:p>
          <a:p>
            <a:pPr>
              <a:lnSpc>
                <a:spcPts val="2100"/>
              </a:lnSpc>
            </a:pPr>
            <a:r>
              <a:rPr lang="es-ES" sz="2000" dirty="0" smtClean="0"/>
              <a:t>Mejores y peores puntajes</a:t>
            </a:r>
            <a:endParaRPr lang="es-ES" sz="2000" dirty="0"/>
          </a:p>
        </p:txBody>
      </p:sp>
      <p:sp>
        <p:nvSpPr>
          <p:cNvPr id="2" name="1 Rectángulo"/>
          <p:cNvSpPr/>
          <p:nvPr/>
        </p:nvSpPr>
        <p:spPr>
          <a:xfrm>
            <a:off x="145140" y="820266"/>
            <a:ext cx="4383314" cy="59433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4680854" y="820266"/>
            <a:ext cx="4383314" cy="59433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46752"/>
              </p:ext>
            </p:extLst>
          </p:nvPr>
        </p:nvGraphicFramePr>
        <p:xfrm>
          <a:off x="457200" y="1237350"/>
          <a:ext cx="3764417" cy="1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77"/>
                <a:gridCol w="891540"/>
              </a:tblGrid>
              <a:tr h="276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Mejores Puntajes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863D"/>
                        </a:solidFill>
                        <a:effectLst/>
                        <a:latin typeface="Bernard MT Condensed" panose="020508060609050204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C.M. SAN BERNARDO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863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98,69%</a:t>
                      </a:r>
                      <a:endParaRPr lang="es-CL" sz="1400" b="0" i="0" u="none" strike="noStrike" dirty="0">
                        <a:solidFill>
                          <a:srgbClr val="00863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C.M. LA FLORIDA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863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97,76%</a:t>
                      </a:r>
                      <a:endParaRPr lang="es-CL" sz="1400" b="0" i="0" u="none" strike="noStrike" dirty="0">
                        <a:solidFill>
                          <a:srgbClr val="00863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C.M. LO PRADO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863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96,21%</a:t>
                      </a:r>
                      <a:endParaRPr lang="es-CL" sz="1400" b="0" i="0" u="none" strike="noStrike" dirty="0">
                        <a:solidFill>
                          <a:srgbClr val="00863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08369"/>
              </p:ext>
            </p:extLst>
          </p:nvPr>
        </p:nvGraphicFramePr>
        <p:xfrm>
          <a:off x="4956626" y="1228088"/>
          <a:ext cx="3764417" cy="105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77"/>
                <a:gridCol w="891540"/>
              </a:tblGrid>
              <a:tr h="276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Peores Puntajes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C00000"/>
                        </a:solidFill>
                        <a:effectLst/>
                        <a:latin typeface="Bernard MT Condensed" panose="020508060609050204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noFill/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C.M. MAIPÚ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54,10%</a:t>
                      </a:r>
                      <a:endParaRPr lang="es-CL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C.M. PUQUELDÓN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47,00%</a:t>
                      </a:r>
                      <a:endParaRPr lang="es-CL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911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C.M. IQUIQUE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40,00%</a:t>
                      </a:r>
                      <a:endParaRPr lang="es-CL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58643"/>
              </p:ext>
            </p:extLst>
          </p:nvPr>
        </p:nvGraphicFramePr>
        <p:xfrm>
          <a:off x="256432" y="3307425"/>
          <a:ext cx="4076477" cy="221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15539"/>
              </p:ext>
            </p:extLst>
          </p:nvPr>
        </p:nvGraphicFramePr>
        <p:xfrm>
          <a:off x="4811482" y="3307424"/>
          <a:ext cx="4122058" cy="221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33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/>
          <p:nvPr/>
        </p:nvSpPr>
        <p:spPr>
          <a:xfrm>
            <a:off x="0" y="2789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ES" sz="3200" b="1" dirty="0" smtClean="0"/>
              <a:t>Resultados Generales</a:t>
            </a:r>
          </a:p>
          <a:p>
            <a:pPr>
              <a:lnSpc>
                <a:spcPts val="2100"/>
              </a:lnSpc>
            </a:pPr>
            <a:r>
              <a:rPr lang="es-ES" sz="2000" dirty="0" smtClean="0"/>
              <a:t>Evolución por año</a:t>
            </a:r>
            <a:endParaRPr lang="es-ES" sz="2000" dirty="0"/>
          </a:p>
        </p:txBody>
      </p:sp>
      <p:sp>
        <p:nvSpPr>
          <p:cNvPr id="5" name="CuadroTexto 22"/>
          <p:cNvSpPr txBox="1"/>
          <p:nvPr/>
        </p:nvSpPr>
        <p:spPr>
          <a:xfrm>
            <a:off x="1458037" y="1813471"/>
            <a:ext cx="89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+ 17,12</a:t>
            </a:r>
            <a:endParaRPr lang="es-CL" sz="1400" b="1" dirty="0"/>
          </a:p>
        </p:txBody>
      </p:sp>
      <p:sp>
        <p:nvSpPr>
          <p:cNvPr id="6" name="CuadroTexto 30"/>
          <p:cNvSpPr txBox="1"/>
          <p:nvPr/>
        </p:nvSpPr>
        <p:spPr>
          <a:xfrm>
            <a:off x="3120612" y="1813471"/>
            <a:ext cx="89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+ 1,14</a:t>
            </a:r>
            <a:endParaRPr lang="es-CL" sz="1400" b="1" dirty="0"/>
          </a:p>
        </p:txBody>
      </p:sp>
      <p:graphicFrame>
        <p:nvGraphicFramePr>
          <p:cNvPr id="7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273403"/>
              </p:ext>
            </p:extLst>
          </p:nvPr>
        </p:nvGraphicFramePr>
        <p:xfrm>
          <a:off x="200857" y="1609344"/>
          <a:ext cx="4788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34"/>
          <p:cNvSpPr/>
          <p:nvPr/>
        </p:nvSpPr>
        <p:spPr>
          <a:xfrm>
            <a:off x="418568" y="1098919"/>
            <a:ext cx="3979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Evolución del cumplimiento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(2016- 2018)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4 Rectángulo"/>
          <p:cNvSpPr/>
          <p:nvPr/>
        </p:nvSpPr>
        <p:spPr>
          <a:xfrm>
            <a:off x="332134" y="4567075"/>
            <a:ext cx="4170125" cy="824841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año 2016 a 2018 se observa un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total de </a:t>
            </a:r>
            <a:r>
              <a:rPr lang="es-CL" sz="1400" u="sng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18,26</a:t>
            </a:r>
            <a:r>
              <a:rPr lang="es-CL" sz="1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puntos en el promedio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cumplimiento de las Corporaciones</a:t>
            </a:r>
            <a:endParaRPr lang="es-CL" sz="1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13083"/>
              </p:ext>
            </p:extLst>
          </p:nvPr>
        </p:nvGraphicFramePr>
        <p:xfrm>
          <a:off x="5461000" y="1268196"/>
          <a:ext cx="3170238" cy="3640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413"/>
                <a:gridCol w="723900"/>
                <a:gridCol w="762000"/>
                <a:gridCol w="669925"/>
              </a:tblGrid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Evolución por Región (2016 – 2018)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Ríos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93,98%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R.M.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82,37%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Valparaíso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82,13%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s-CL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Higgins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78,76%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Lagos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77,27%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Antofagasta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74,95%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Magallanes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74,38%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Coquimbo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65,11%</a:t>
                      </a:r>
                    </a:p>
                  </a:txBody>
                  <a:tcPr marL="9525" marR="9525" marT="9525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Tarapacá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423863" y="1169263"/>
            <a:ext cx="8156575" cy="2332762"/>
            <a:chOff x="423863" y="1169263"/>
            <a:chExt cx="8156575" cy="2332762"/>
          </a:xfrm>
        </p:grpSpPr>
        <p:graphicFrame>
          <p:nvGraphicFramePr>
            <p:cNvPr id="4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6446329"/>
                </p:ext>
              </p:extLst>
            </p:nvPr>
          </p:nvGraphicFramePr>
          <p:xfrm>
            <a:off x="423863" y="1563688"/>
            <a:ext cx="8156575" cy="193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Hoja de cálculo" r:id="rId4" imgW="5486306" imgH="1352513" progId="Excel.Sheet.12">
                    <p:embed/>
                  </p:oleObj>
                </mc:Choice>
                <mc:Fallback>
                  <p:oleObj name="Hoja de cálculo" r:id="rId4" imgW="5486306" imgH="135251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3863" y="1563688"/>
                          <a:ext cx="8156575" cy="1938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ángulo 19"/>
            <p:cNvSpPr/>
            <p:nvPr/>
          </p:nvSpPr>
          <p:spPr>
            <a:xfrm>
              <a:off x="423863" y="1169263"/>
              <a:ext cx="28280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Quienes Siempre han subido</a:t>
              </a:r>
              <a:endParaRPr lang="es-CL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0" y="2789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s-ES" sz="3200" b="1" dirty="0" smtClean="0"/>
              <a:t>Resultados Generales</a:t>
            </a:r>
          </a:p>
          <a:p>
            <a:pPr>
              <a:lnSpc>
                <a:spcPts val="2100"/>
              </a:lnSpc>
            </a:pPr>
            <a:r>
              <a:rPr lang="es-ES" sz="2000" dirty="0" smtClean="0"/>
              <a:t>Evolución por año</a:t>
            </a:r>
            <a:endParaRPr lang="es-ES" sz="20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475433" y="3992293"/>
            <a:ext cx="8154248" cy="2319383"/>
            <a:chOff x="475433" y="3992293"/>
            <a:chExt cx="8154248" cy="2319383"/>
          </a:xfrm>
        </p:grpSpPr>
        <p:graphicFrame>
          <p:nvGraphicFramePr>
            <p:cNvPr id="7" name="Obje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1169202"/>
                </p:ext>
              </p:extLst>
            </p:nvPr>
          </p:nvGraphicFramePr>
          <p:xfrm>
            <a:off x="481044" y="4373338"/>
            <a:ext cx="8148637" cy="193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Hoja de cálculo" r:id="rId7" imgW="5810156" imgH="1352513" progId="Excel.Sheet.12">
                    <p:embed/>
                  </p:oleObj>
                </mc:Choice>
                <mc:Fallback>
                  <p:oleObj name="Hoja de cálculo" r:id="rId7" imgW="5810156" imgH="135251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1044" y="4373338"/>
                          <a:ext cx="8148637" cy="1938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ángulo 19"/>
            <p:cNvSpPr/>
            <p:nvPr/>
          </p:nvSpPr>
          <p:spPr>
            <a:xfrm>
              <a:off x="475433" y="3992293"/>
              <a:ext cx="28392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Quienes Siempre han bajado</a:t>
              </a:r>
              <a:endParaRPr lang="es-CL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5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37" y="3495095"/>
            <a:ext cx="3633645" cy="595918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18062" y="2177158"/>
            <a:ext cx="8136904" cy="1157891"/>
          </a:xfrm>
          <a:prstGeom prst="rect">
            <a:avLst/>
          </a:prstGeom>
          <a:solidFill>
            <a:srgbClr val="55C8E9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es-CL" sz="3200" b="1" dirty="0" smtClean="0"/>
              <a:t>Ranking Corporaciones Municipales</a:t>
            </a:r>
          </a:p>
          <a:p>
            <a:pPr>
              <a:lnSpc>
                <a:spcPts val="2500"/>
              </a:lnSpc>
            </a:pPr>
            <a:r>
              <a:rPr lang="es-CL" sz="3200" b="1" dirty="0" smtClean="0"/>
              <a:t>TRANSPARENCIA ACTIVA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59090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/>
          <p:nvPr/>
        </p:nvSpPr>
        <p:spPr>
          <a:xfrm>
            <a:off x="0" y="43543"/>
            <a:ext cx="647337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Corporaciones Municipales vs Municipios 2018</a:t>
            </a:r>
            <a:endParaRPr lang="es-ES" sz="24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83986"/>
              </p:ext>
            </p:extLst>
          </p:nvPr>
        </p:nvGraphicFramePr>
        <p:xfrm>
          <a:off x="1220724" y="899783"/>
          <a:ext cx="6131053" cy="5793678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77190"/>
                <a:gridCol w="1803654"/>
                <a:gridCol w="1852603"/>
                <a:gridCol w="1407886"/>
                <a:gridCol w="689720"/>
              </a:tblGrid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N°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80" u="none" strike="noStrike" dirty="0">
                          <a:effectLst/>
                        </a:rPr>
                        <a:t>Comuna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 err="1">
                          <a:effectLst/>
                        </a:rPr>
                        <a:t>Muncipalidad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Corporación M.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Variación  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1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BERNARDO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FLORIDA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3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PRADO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96,21%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4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PUDAHUEL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5,42%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5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QUINTA NORMAL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6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PANGUIPULLI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-4,40%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7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CONDES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60,37%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93,62%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33,25%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8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66,39%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92,92%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9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CASTRO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10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ANTOFAGASTA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18,12%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11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CHONCHI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89,92%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12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JOAQUIN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89,69%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-9,94%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13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QUILPUE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18,66%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14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PROVIDENCIA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-10,84%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15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PUENTE ALTO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15,18%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16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QUEILEN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87,61%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17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QUELLÓN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86,67%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25,84%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18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MIGUEL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84,05%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19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PEÑALOLEN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-2,12%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20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TALAGANTE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-13,70%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21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DALCAHUE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-7,79%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22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PINTO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65,81%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23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CONCHALI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86,44%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-1,77%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24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RANCAGUA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84,90%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84,24%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-0,66%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25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ALEMANA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84,12%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-12,95%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26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TILTIL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74,88%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83,98%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>
                          <a:effectLst/>
                        </a:rPr>
                        <a:t>27</a:t>
                      </a:r>
                      <a:endParaRPr lang="es-CL" sz="128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81,54%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83,21%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28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82,40%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9,71%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2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91536"/>
              </p:ext>
            </p:extLst>
          </p:nvPr>
        </p:nvGraphicFramePr>
        <p:xfrm>
          <a:off x="1220724" y="899783"/>
          <a:ext cx="6131053" cy="4916832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77190"/>
                <a:gridCol w="1803654"/>
                <a:gridCol w="1852603"/>
                <a:gridCol w="1407886"/>
                <a:gridCol w="689720"/>
              </a:tblGrid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N°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80" u="none" strike="noStrike" dirty="0">
                          <a:effectLst/>
                        </a:rPr>
                        <a:t>Comuna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 err="1">
                          <a:effectLst/>
                        </a:rPr>
                        <a:t>Muncipalidad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Corporación M.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80" u="none" strike="noStrike" dirty="0">
                          <a:effectLst/>
                        </a:rPr>
                        <a:t>Variación  </a:t>
                      </a:r>
                      <a:endParaRPr lang="es-CL" sz="128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33" marR="3533" marT="47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NATALES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92,00%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78,29%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-13,71%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ÑUÑOA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62,22%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78,13%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15,91%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VICENTE </a:t>
                      </a:r>
                      <a:r>
                        <a:rPr lang="es-CL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 </a:t>
                      </a:r>
                      <a:r>
                        <a:rPr lang="es-CL" sz="12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TAGUA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95,69%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77,96%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-17,73%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VIÑA DEL MAR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64,24%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77,86%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CURACO DE VELEZ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72,32%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77,60%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5,28%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PIRQUE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76,54%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4,79%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VALPARAÍSO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88,37%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76,43%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-11,94%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 DE MAIPO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75,88%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MELIPILLA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75,25%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-17,75%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REINA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74,43%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-6,07%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FERNANDO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12,37%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CERRO NAVIA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-19,39%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 ARENAS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-24,30%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61,86%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70,95%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9,09%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ANCUD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93,73%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70,32%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-23,41%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 ALMONTE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-30,95%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CALERA DE TANGO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82,96%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-14,85%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COLINA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95,92%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67,47%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-28,45%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SERENA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65,11%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-25,41%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JOSE DE MAIPO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58,73%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4,62%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CALAMA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88,82%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59,60%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-29,22%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QUINCHAO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63,67%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59,56%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-4,11%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MAIPU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84,41%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-30,31%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PUQUELDON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35,82%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11,18%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3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3" marR="3533" marT="47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IQUIQUE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50,84%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-10,84%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2" marR="4352" marT="5802" marB="0" anchor="b"/>
                </a:tc>
              </a:tr>
            </a:tbl>
          </a:graphicData>
        </a:graphic>
      </p:graphicFrame>
      <p:sp>
        <p:nvSpPr>
          <p:cNvPr id="6" name="Rectángulo 7"/>
          <p:cNvSpPr/>
          <p:nvPr/>
        </p:nvSpPr>
        <p:spPr>
          <a:xfrm>
            <a:off x="0" y="43543"/>
            <a:ext cx="647337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Corporaciones Municipales vs Municipios 2018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476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8190</TotalTime>
  <Words>783</Words>
  <Application>Microsoft Office PowerPoint</Application>
  <PresentationFormat>Presentación en pantalla (4:3)</PresentationFormat>
  <Paragraphs>387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Tema de Office</vt:lpstr>
      <vt:lpstr>Hoja de cálculo</vt:lpstr>
      <vt:lpstr>Resultados de Fiscalización TRANSPARENCIA ACTIVA Año 2018</vt:lpstr>
      <vt:lpstr>Resultados Corporaciones Municipales TRANSPARENCIA ACTIVA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Estrella de la Muerte</dc:creator>
  <cp:lastModifiedBy>José Toro Quintullanca</cp:lastModifiedBy>
  <cp:revision>204</cp:revision>
  <dcterms:created xsi:type="dcterms:W3CDTF">2018-06-22T20:21:09Z</dcterms:created>
  <dcterms:modified xsi:type="dcterms:W3CDTF">2019-06-05T15:17:56Z</dcterms:modified>
</cp:coreProperties>
</file>