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68" r:id="rId2"/>
  </p:sldMasterIdLst>
  <p:notesMasterIdLst>
    <p:notesMasterId r:id="rId13"/>
  </p:notesMasterIdLst>
  <p:sldIdLst>
    <p:sldId id="444" r:id="rId3"/>
    <p:sldId id="445" r:id="rId4"/>
    <p:sldId id="446" r:id="rId5"/>
    <p:sldId id="464" r:id="rId6"/>
    <p:sldId id="473" r:id="rId7"/>
    <p:sldId id="466" r:id="rId8"/>
    <p:sldId id="474" r:id="rId9"/>
    <p:sldId id="476" r:id="rId10"/>
    <p:sldId id="478" r:id="rId11"/>
    <p:sldId id="477" r:id="rId12"/>
  </p:sldIdLst>
  <p:sldSz cx="9144000" cy="5143500" type="screen16x9"/>
  <p:notesSz cx="20104100" cy="11309350"/>
  <p:defaultTextStyle>
    <a:defPPr>
      <a:defRPr lang="es-CL"/>
    </a:defPPr>
    <a:lvl1pPr marL="0" algn="l" defTabSz="41575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07879" algn="l" defTabSz="41575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415753" algn="l" defTabSz="41575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623636" algn="l" defTabSz="41575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831506" algn="l" defTabSz="41575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039385" algn="l" defTabSz="41575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247263" algn="l" defTabSz="41575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1455142" algn="l" defTabSz="41575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1663013" algn="l" defTabSz="41575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1" userDrawn="1">
          <p15:clr>
            <a:srgbClr val="A4A3A4"/>
          </p15:clr>
        </p15:guide>
        <p15:guide id="3" orient="horz" pos="3240" userDrawn="1">
          <p15:clr>
            <a:srgbClr val="A4A3A4"/>
          </p15:clr>
        </p15:guide>
        <p15:guide id="4" pos="573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ía Paz Torres Alcalde" initials="MPTA" lastIdx="3" clrIdx="0"/>
  <p:cmAuthor id="2" name="Daniela Moreno Tacchi" initials="DMT" lastIdx="4" clrIdx="1">
    <p:extLst>
      <p:ext uri="{19B8F6BF-5375-455C-9EA6-DF929625EA0E}">
        <p15:presenceInfo xmlns:p15="http://schemas.microsoft.com/office/powerpoint/2012/main" userId="S-1-5-21-2711197063-1210480312-2249931052-21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465B"/>
    <a:srgbClr val="5998A1"/>
    <a:srgbClr val="35757B"/>
    <a:srgbClr val="3C2E49"/>
    <a:srgbClr val="31223E"/>
    <a:srgbClr val="00647B"/>
    <a:srgbClr val="6666FF"/>
    <a:srgbClr val="66CDFF"/>
    <a:srgbClr val="D32342"/>
    <a:srgbClr val="0F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249" autoAdjust="0"/>
  </p:normalViewPr>
  <p:slideViewPr>
    <p:cSldViewPr>
      <p:cViewPr varScale="1">
        <p:scale>
          <a:sx n="146" d="100"/>
          <a:sy n="146" d="100"/>
        </p:scale>
        <p:origin x="1440" y="176"/>
      </p:cViewPr>
      <p:guideLst>
        <p:guide orient="horz" pos="531"/>
        <p:guide orient="horz" pos="3240"/>
        <p:guide pos="57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45CD2-980F-4310-BD1A-F390BB6DEA90}" type="datetimeFigureOut">
              <a:rPr lang="en-US" smtClean="0"/>
              <a:t>4/22/20</a:t>
            </a:fld>
            <a:endParaRPr lang="en-U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DA111-C65A-4372-BD4B-226395A853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85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06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20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28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39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44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0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66"/>
            <a:ext cx="7772400" cy="1102519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7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0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25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50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7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0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5ED3-D7B8-284D-85C9-34AD19B6894A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22/4/20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C7AE-5C91-E64C-9988-461FB385EBA9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324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5ED3-D7B8-284D-85C9-34AD19B6894A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22/4/20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C7AE-5C91-E64C-9988-461FB385EBA9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6015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5ED3-D7B8-284D-85C9-34AD19B6894A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22/4/20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C7AE-5C91-E64C-9988-461FB385EBA9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9487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AD7A28F8-CD34-6F44-9FB7-5717943163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8556" y="4790199"/>
            <a:ext cx="745964" cy="260220"/>
          </a:xfrm>
          <a:prstGeom prst="rect">
            <a:avLst/>
          </a:prstGeom>
        </p:spPr>
      </p:pic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B5A95D88-90BA-5D40-B7B2-F8DA209FED0F}"/>
              </a:ext>
            </a:extLst>
          </p:cNvPr>
          <p:cNvCxnSpPr/>
          <p:nvPr/>
        </p:nvCxnSpPr>
        <p:spPr>
          <a:xfrm flipH="1">
            <a:off x="182302" y="4974221"/>
            <a:ext cx="77955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637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98471-2AA4-024B-9D10-96D5169D7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03601B-77AA-D04F-8183-D3C75E637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AAFF83-942A-A748-9FA6-58C60546C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D817BD-9A58-864C-9985-E4E436C4E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035403-39F9-7F4C-BED6-793FBCB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72489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015209-588E-5948-8807-B3B0EFE2D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20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530FE83-8DA1-204A-B12A-AE2C9E12D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7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5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29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0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382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65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3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0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06657E-79A1-B347-BC8E-5D85BD025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2F21AB-ED18-7D42-9F89-05FC5E469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FACF07-A0A1-E84A-95D6-67414C2E7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52032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52D152-7324-2C4D-B101-A5A7F9E98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D0FBED-620E-5A4D-92E4-3CA9D559FE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FA94F78-AC70-9549-9A4E-6E1E0ECA5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B85193-FEF6-8842-B05E-15325DBED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0D3071-CB44-F84F-A6BF-D6CCC8703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9F342A-5A30-BD44-9A0A-F6B38FD54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72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F48629-D3E0-2E45-AFBC-1C23B68F0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E5BCCD-2469-6941-A8A3-2660B985F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758" indent="0">
              <a:buNone/>
              <a:defRPr sz="1500" b="1"/>
            </a:lvl2pPr>
            <a:lvl3pPr marL="685528" indent="0">
              <a:buNone/>
              <a:defRPr sz="1400" b="1"/>
            </a:lvl3pPr>
            <a:lvl4pPr marL="1028292" indent="0">
              <a:buNone/>
              <a:defRPr sz="1200" b="1"/>
            </a:lvl4pPr>
            <a:lvl5pPr marL="1371056" indent="0">
              <a:buNone/>
              <a:defRPr sz="1200" b="1"/>
            </a:lvl5pPr>
            <a:lvl6pPr marL="1713827" indent="0">
              <a:buNone/>
              <a:defRPr sz="1200" b="1"/>
            </a:lvl6pPr>
            <a:lvl7pPr marL="2056583" indent="0">
              <a:buNone/>
              <a:defRPr sz="1200" b="1"/>
            </a:lvl7pPr>
            <a:lvl8pPr marL="2399340" indent="0">
              <a:buNone/>
              <a:defRPr sz="1200" b="1"/>
            </a:lvl8pPr>
            <a:lvl9pPr marL="2742098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4090EC-3804-644E-8315-7F6224946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1D15C72-46D1-A04A-BD0A-66F968000F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758" indent="0">
              <a:buNone/>
              <a:defRPr sz="1500" b="1"/>
            </a:lvl2pPr>
            <a:lvl3pPr marL="685528" indent="0">
              <a:buNone/>
              <a:defRPr sz="1400" b="1"/>
            </a:lvl3pPr>
            <a:lvl4pPr marL="1028292" indent="0">
              <a:buNone/>
              <a:defRPr sz="1200" b="1"/>
            </a:lvl4pPr>
            <a:lvl5pPr marL="1371056" indent="0">
              <a:buNone/>
              <a:defRPr sz="1200" b="1"/>
            </a:lvl5pPr>
            <a:lvl6pPr marL="1713827" indent="0">
              <a:buNone/>
              <a:defRPr sz="1200" b="1"/>
            </a:lvl6pPr>
            <a:lvl7pPr marL="2056583" indent="0">
              <a:buNone/>
              <a:defRPr sz="1200" b="1"/>
            </a:lvl7pPr>
            <a:lvl8pPr marL="2399340" indent="0">
              <a:buNone/>
              <a:defRPr sz="1200" b="1"/>
            </a:lvl8pPr>
            <a:lvl9pPr marL="2742098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5C12878-B480-1A47-A51F-C6C287CF0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0FFEF31-71F4-6C4B-A9BF-59F366445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</a:t>
            </a:fld>
            <a:endParaRPr lang="en-U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8CA034D-82D6-6B46-9987-31A73CC75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0DFA9FF-EE42-7442-8FD2-6FBD3689D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03682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069F9-5A4F-6442-8793-4E31FB474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352FABB-B042-254F-B0C6-395EC931D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</a:t>
            </a:fld>
            <a:endParaRPr lang="en-U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BA65825-38A5-B447-80FC-3EC714B45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CA251F5-B20E-F847-9299-5EFADC60A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465171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569594A-04D7-2D4D-9FC6-CFE8BFF45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</a:t>
            </a:fld>
            <a:endParaRPr lang="en-U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0285032-9BA2-A346-850E-5CB71922F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46A3E3F-5CF3-D148-AE31-8A54CD539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878604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CB3016-47A4-DE41-8D5F-F30A0B798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3065ED-A0F6-FA48-890C-5CF64E9B9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85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E0ED698-913B-9A4D-A883-094B68CBD2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758" indent="0">
              <a:buNone/>
              <a:defRPr sz="1100"/>
            </a:lvl2pPr>
            <a:lvl3pPr marL="685528" indent="0">
              <a:buNone/>
              <a:defRPr sz="900"/>
            </a:lvl3pPr>
            <a:lvl4pPr marL="1028292" indent="0">
              <a:buNone/>
              <a:defRPr sz="800"/>
            </a:lvl4pPr>
            <a:lvl5pPr marL="1371056" indent="0">
              <a:buNone/>
              <a:defRPr sz="800"/>
            </a:lvl5pPr>
            <a:lvl6pPr marL="1713827" indent="0">
              <a:buNone/>
              <a:defRPr sz="800"/>
            </a:lvl6pPr>
            <a:lvl7pPr marL="2056583" indent="0">
              <a:buNone/>
              <a:defRPr sz="800"/>
            </a:lvl7pPr>
            <a:lvl8pPr marL="2399340" indent="0">
              <a:buNone/>
              <a:defRPr sz="800"/>
            </a:lvl8pPr>
            <a:lvl9pPr marL="2742098" indent="0">
              <a:buNone/>
              <a:defRPr sz="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1A2582-9876-DC47-A960-AFD8B9E37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4DCC46-FCE6-994D-B369-A18DA22BF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7895BF-55DB-F94D-A372-B2A9E0FDB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88931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5ED3-D7B8-284D-85C9-34AD19B6894A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22/4/20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C7AE-5C91-E64C-9988-461FB385EBA9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44262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CA4354-4206-C54A-95AD-0C488761A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87EA2A6-ED3C-DE4C-9401-F5F56CD5D9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85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758" indent="0">
              <a:buNone/>
              <a:defRPr sz="2100"/>
            </a:lvl2pPr>
            <a:lvl3pPr marL="685528" indent="0">
              <a:buNone/>
              <a:defRPr sz="1800"/>
            </a:lvl3pPr>
            <a:lvl4pPr marL="1028292" indent="0">
              <a:buNone/>
              <a:defRPr sz="1500"/>
            </a:lvl4pPr>
            <a:lvl5pPr marL="1371056" indent="0">
              <a:buNone/>
              <a:defRPr sz="1500"/>
            </a:lvl5pPr>
            <a:lvl6pPr marL="1713827" indent="0">
              <a:buNone/>
              <a:defRPr sz="1500"/>
            </a:lvl6pPr>
            <a:lvl7pPr marL="2056583" indent="0">
              <a:buNone/>
              <a:defRPr sz="1500"/>
            </a:lvl7pPr>
            <a:lvl8pPr marL="2399340" indent="0">
              <a:buNone/>
              <a:defRPr sz="1500"/>
            </a:lvl8pPr>
            <a:lvl9pPr marL="2742098" indent="0">
              <a:buNone/>
              <a:defRPr sz="15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9E17BD-FE83-8748-B42D-6A5A3FF01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758" indent="0">
              <a:buNone/>
              <a:defRPr sz="1100"/>
            </a:lvl2pPr>
            <a:lvl3pPr marL="685528" indent="0">
              <a:buNone/>
              <a:defRPr sz="900"/>
            </a:lvl3pPr>
            <a:lvl4pPr marL="1028292" indent="0">
              <a:buNone/>
              <a:defRPr sz="800"/>
            </a:lvl4pPr>
            <a:lvl5pPr marL="1371056" indent="0">
              <a:buNone/>
              <a:defRPr sz="800"/>
            </a:lvl5pPr>
            <a:lvl6pPr marL="1713827" indent="0">
              <a:buNone/>
              <a:defRPr sz="800"/>
            </a:lvl6pPr>
            <a:lvl7pPr marL="2056583" indent="0">
              <a:buNone/>
              <a:defRPr sz="800"/>
            </a:lvl7pPr>
            <a:lvl8pPr marL="2399340" indent="0">
              <a:buNone/>
              <a:defRPr sz="800"/>
            </a:lvl8pPr>
            <a:lvl9pPr marL="2742098" indent="0">
              <a:buNone/>
              <a:defRPr sz="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257C79-00CB-5F40-88BB-759BE3C2B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85E70A-8AD2-DD48-AD75-C5D5AD455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4F3B19-DDD9-4043-B22A-A979F7BF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56561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3488C9-4F03-3142-94CB-2A638F3C6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9D8D37-6E3F-6749-9BCB-946C6C575C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F07280-59E8-474D-AB02-1243A7A4F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DB2FB-E71C-C545-981B-BA8F83B45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CC6A10-44B4-484C-BD48-02DB0F7DC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507670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D532E7-EE56-164C-8728-7CC988DF5D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273860"/>
            <a:ext cx="1971675" cy="43588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C5217EF-4880-954F-B08A-55DEFCDBE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273860"/>
            <a:ext cx="5800725" cy="435887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A3C66C-35DE-244D-A1E2-D81AB5848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7A5C14-2669-3E44-8346-AE722970E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440685-3D46-3A42-A157-DAC362DE2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963324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66"/>
            <a:ext cx="7772400" cy="1102519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7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0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25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50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7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0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5ED3-D7B8-284D-85C9-34AD19B6894A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22/4/20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C7AE-5C91-E64C-9988-461FB385EBA9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0524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4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01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752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003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256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505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39754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00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5ED3-D7B8-284D-85C9-34AD19B6894A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22/4/20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C7AE-5C91-E64C-9988-461FB385EBA9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6151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5ED3-D7B8-284D-85C9-34AD19B6894A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22/4/20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C7AE-5C91-E64C-9988-461FB385EBA9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816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488" indent="0">
              <a:buNone/>
              <a:defRPr sz="1500" b="1"/>
            </a:lvl2pPr>
            <a:lvl3pPr marL="685018" indent="0">
              <a:buNone/>
              <a:defRPr sz="1400" b="1"/>
            </a:lvl3pPr>
            <a:lvl4pPr marL="1027527" indent="0">
              <a:buNone/>
              <a:defRPr sz="1200" b="1"/>
            </a:lvl4pPr>
            <a:lvl5pPr marL="1370036" indent="0">
              <a:buNone/>
              <a:defRPr sz="1200" b="1"/>
            </a:lvl5pPr>
            <a:lvl6pPr marL="1712567" indent="0">
              <a:buNone/>
              <a:defRPr sz="1200" b="1"/>
            </a:lvl6pPr>
            <a:lvl7pPr marL="2055053" indent="0">
              <a:buNone/>
              <a:defRPr sz="1200" b="1"/>
            </a:lvl7pPr>
            <a:lvl8pPr marL="2397540" indent="0">
              <a:buNone/>
              <a:defRPr sz="1200" b="1"/>
            </a:lvl8pPr>
            <a:lvl9pPr marL="2740028" indent="0">
              <a:buNone/>
              <a:defRPr sz="12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72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488" indent="0">
              <a:buNone/>
              <a:defRPr sz="1500" b="1"/>
            </a:lvl2pPr>
            <a:lvl3pPr marL="685018" indent="0">
              <a:buNone/>
              <a:defRPr sz="1400" b="1"/>
            </a:lvl3pPr>
            <a:lvl4pPr marL="1027527" indent="0">
              <a:buNone/>
              <a:defRPr sz="1200" b="1"/>
            </a:lvl4pPr>
            <a:lvl5pPr marL="1370036" indent="0">
              <a:buNone/>
              <a:defRPr sz="1200" b="1"/>
            </a:lvl5pPr>
            <a:lvl6pPr marL="1712567" indent="0">
              <a:buNone/>
              <a:defRPr sz="1200" b="1"/>
            </a:lvl6pPr>
            <a:lvl7pPr marL="2055053" indent="0">
              <a:buNone/>
              <a:defRPr sz="1200" b="1"/>
            </a:lvl7pPr>
            <a:lvl8pPr marL="2397540" indent="0">
              <a:buNone/>
              <a:defRPr sz="1200" b="1"/>
            </a:lvl8pPr>
            <a:lvl9pPr marL="2740028" indent="0">
              <a:buNone/>
              <a:defRPr sz="12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72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5ED3-D7B8-284D-85C9-34AD19B6894A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22/4/20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C7AE-5C91-E64C-9988-461FB385EBA9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1259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5ED3-D7B8-284D-85C9-34AD19B6894A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22/4/20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C7AE-5C91-E64C-9988-461FB385EBA9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566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5ED3-D7B8-284D-85C9-34AD19B6894A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22/4/20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C7AE-5C91-E64C-9988-461FB385EBA9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947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835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42488" indent="0">
              <a:buNone/>
              <a:defRPr sz="900"/>
            </a:lvl2pPr>
            <a:lvl3pPr marL="685018" indent="0">
              <a:buNone/>
              <a:defRPr sz="800"/>
            </a:lvl3pPr>
            <a:lvl4pPr marL="1027527" indent="0">
              <a:buNone/>
              <a:defRPr sz="700"/>
            </a:lvl4pPr>
            <a:lvl5pPr marL="1370036" indent="0">
              <a:buNone/>
              <a:defRPr sz="700"/>
            </a:lvl5pPr>
            <a:lvl6pPr marL="1712567" indent="0">
              <a:buNone/>
              <a:defRPr sz="700"/>
            </a:lvl6pPr>
            <a:lvl7pPr marL="2055053" indent="0">
              <a:buNone/>
              <a:defRPr sz="700"/>
            </a:lvl7pPr>
            <a:lvl8pPr marL="2397540" indent="0">
              <a:buNone/>
              <a:defRPr sz="700"/>
            </a:lvl8pPr>
            <a:lvl9pPr marL="2740028" indent="0">
              <a:buNone/>
              <a:defRPr sz="7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5ED3-D7B8-284D-85C9-34AD19B6894A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22/4/20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C7AE-5C91-E64C-9988-461FB385EBA9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274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488" indent="0">
              <a:buNone/>
              <a:defRPr sz="2100"/>
            </a:lvl2pPr>
            <a:lvl3pPr marL="685018" indent="0">
              <a:buNone/>
              <a:defRPr sz="1800"/>
            </a:lvl3pPr>
            <a:lvl4pPr marL="1027527" indent="0">
              <a:buNone/>
              <a:defRPr sz="1500"/>
            </a:lvl4pPr>
            <a:lvl5pPr marL="1370036" indent="0">
              <a:buNone/>
              <a:defRPr sz="1500"/>
            </a:lvl5pPr>
            <a:lvl6pPr marL="1712567" indent="0">
              <a:buNone/>
              <a:defRPr sz="1500"/>
            </a:lvl6pPr>
            <a:lvl7pPr marL="2055053" indent="0">
              <a:buNone/>
              <a:defRPr sz="1500"/>
            </a:lvl7pPr>
            <a:lvl8pPr marL="2397540" indent="0">
              <a:buNone/>
              <a:defRPr sz="1500"/>
            </a:lvl8pPr>
            <a:lvl9pPr marL="2740028" indent="0">
              <a:buNone/>
              <a:defRPr sz="15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49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488" indent="0">
              <a:buNone/>
              <a:defRPr sz="900"/>
            </a:lvl2pPr>
            <a:lvl3pPr marL="685018" indent="0">
              <a:buNone/>
              <a:defRPr sz="800"/>
            </a:lvl3pPr>
            <a:lvl4pPr marL="1027527" indent="0">
              <a:buNone/>
              <a:defRPr sz="700"/>
            </a:lvl4pPr>
            <a:lvl5pPr marL="1370036" indent="0">
              <a:buNone/>
              <a:defRPr sz="700"/>
            </a:lvl5pPr>
            <a:lvl6pPr marL="1712567" indent="0">
              <a:buNone/>
              <a:defRPr sz="700"/>
            </a:lvl6pPr>
            <a:lvl7pPr marL="2055053" indent="0">
              <a:buNone/>
              <a:defRPr sz="700"/>
            </a:lvl7pPr>
            <a:lvl8pPr marL="2397540" indent="0">
              <a:buNone/>
              <a:defRPr sz="700"/>
            </a:lvl8pPr>
            <a:lvl9pPr marL="2740028" indent="0">
              <a:buNone/>
              <a:defRPr sz="7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5ED3-D7B8-284D-85C9-34AD19B6894A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22/4/20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C7AE-5C91-E64C-9988-461FB385EBA9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304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68511" tIns="34289" rIns="68511" bIns="34289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68511" tIns="34289" rIns="68511" bIns="34289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68511" tIns="34289" rIns="68511" bIns="3428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488"/>
            <a:fld id="{C4295ED3-D7B8-284D-85C9-34AD19B6894A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342488"/>
              <a:t>22/4/20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68511" tIns="34289" rIns="68511" bIns="3428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488"/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68511" tIns="34289" rIns="68511" bIns="3428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488"/>
            <a:fld id="{F5FEC7AE-5C91-E64C-9988-461FB385EBA9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342488"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5083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342488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898" indent="-256898" algn="l" defTabSz="342488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6569" indent="-214083" algn="l" defTabSz="342488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6283" indent="-171266" algn="l" defTabSz="342488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770" indent="-171266" algn="l" defTabSz="342488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258" indent="-171266" algn="l" defTabSz="342488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3788" indent="-171266" algn="l" defTabSz="342488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6297" indent="-171266" algn="l" defTabSz="342488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68806" indent="-171266" algn="l" defTabSz="342488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1337" indent="-171266" algn="l" defTabSz="342488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34248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488" algn="l" defTabSz="34248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018" algn="l" defTabSz="34248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7527" algn="l" defTabSz="34248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0036" algn="l" defTabSz="34248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2567" algn="l" defTabSz="34248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5053" algn="l" defTabSz="34248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7540" algn="l" defTabSz="34248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0028" algn="l" defTabSz="34248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74A8006-58F6-0A4D-B39A-7F6D4FEFD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56" tIns="34289" rIns="68556" bIns="34289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412C44-408B-924D-84A2-AB39BA8E9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56" tIns="34289" rIns="68556" bIns="34289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6736A7-D31C-DF4A-9D11-1B249D6437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56" tIns="34289" rIns="68556" bIns="3428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4/22/20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00BF25-C3AD-EE49-A186-9E413ED802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68556" tIns="34289" rIns="68556" bIns="3428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FDF71C-D004-464E-A123-7034EDAC1E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56" tIns="34289" rIns="68556" bIns="3428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441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l" defTabSz="685528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386" indent="-171386" algn="l" defTabSz="685528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157" indent="-171386" algn="l" defTabSz="68552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6913" indent="-171386" algn="l" defTabSz="68552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670" indent="-171386" algn="l" defTabSz="68552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428" indent="-171386" algn="l" defTabSz="68552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198" indent="-171386" algn="l" defTabSz="68552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7962" indent="-171386" algn="l" defTabSz="68552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0726" indent="-171386" algn="l" defTabSz="68552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3497" indent="-171386" algn="l" defTabSz="68552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68552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758" algn="l" defTabSz="68552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528" algn="l" defTabSz="68552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292" algn="l" defTabSz="68552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056" algn="l" defTabSz="68552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3827" algn="l" defTabSz="68552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6583" algn="l" defTabSz="68552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340" algn="l" defTabSz="68552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098" algn="l" defTabSz="68552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5"/>
          <p:cNvSpPr txBox="1">
            <a:spLocks/>
          </p:cNvSpPr>
          <p:nvPr/>
        </p:nvSpPr>
        <p:spPr>
          <a:xfrm>
            <a:off x="1638300" y="3886322"/>
            <a:ext cx="5867400" cy="437011"/>
          </a:xfrm>
          <a:prstGeom prst="rect">
            <a:avLst/>
          </a:prstGeom>
        </p:spPr>
        <p:txBody>
          <a:bodyPr vert="horz" wrap="square" lIns="0" tIns="6065" rIns="0" bIns="0" rtlCol="0">
            <a:spAutoFit/>
          </a:bodyPr>
          <a:lstStyle>
            <a:lvl1pPr>
              <a:defRPr sz="2700" b="0" i="0">
                <a:solidFill>
                  <a:srgbClr val="00637A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pPr marL="5776" algn="ctr" defTabSz="914196">
              <a:spcBef>
                <a:spcPts val="48"/>
              </a:spcBef>
            </a:pPr>
            <a:r>
              <a:rPr lang="es-CL" sz="1400" b="1" dirty="0">
                <a:solidFill>
                  <a:prstClr val="white"/>
                </a:solidFill>
                <a:latin typeface="Calibri"/>
                <a:cs typeface="+mn-cs"/>
              </a:rPr>
              <a:t>Jorge Jaraquemada R.</a:t>
            </a:r>
          </a:p>
          <a:p>
            <a:pPr marL="5776" algn="ctr" defTabSz="914196">
              <a:spcBef>
                <a:spcPts val="48"/>
              </a:spcBef>
            </a:pPr>
            <a:r>
              <a:rPr lang="es-CL" sz="1400" i="1" dirty="0">
                <a:solidFill>
                  <a:srgbClr val="FFFFFF"/>
                </a:solidFill>
                <a:latin typeface="Calibri Light"/>
                <a:cs typeface="Calibri Light"/>
              </a:rPr>
              <a:t>Presidente del Consejo para la Transparencia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6912010-79D7-1C4C-88F1-552300F6EEB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9872" y="4313039"/>
            <a:ext cx="2175669" cy="830461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67544" y="411510"/>
            <a:ext cx="8208912" cy="2616085"/>
          </a:xfrm>
          <a:prstGeom prst="rect">
            <a:avLst/>
          </a:prstGeom>
        </p:spPr>
        <p:txBody>
          <a:bodyPr wrap="square" lIns="91424" tIns="45712" rIns="91424" bIns="45712">
            <a:spAutoFit/>
          </a:bodyPr>
          <a:lstStyle/>
          <a:p>
            <a:pPr algn="ctr"/>
            <a:endParaRPr lang="es-ES" sz="2000" dirty="0">
              <a:solidFill>
                <a:prstClr val="white"/>
              </a:solidFill>
              <a:latin typeface="Trebuchet MS"/>
              <a:cs typeface="Trebuchet MS"/>
            </a:endParaRPr>
          </a:p>
          <a:p>
            <a:pPr algn="ctr"/>
            <a:endParaRPr lang="es-ES" sz="2000" dirty="0">
              <a:solidFill>
                <a:prstClr val="white"/>
              </a:solidFill>
              <a:latin typeface="Trebuchet MS"/>
              <a:cs typeface="Trebuchet MS"/>
            </a:endParaRPr>
          </a:p>
          <a:p>
            <a:pPr algn="ctr"/>
            <a:endParaRPr lang="es-ES" sz="2000" dirty="0">
              <a:solidFill>
                <a:prstClr val="white"/>
              </a:solidFill>
              <a:latin typeface="Trebuchet MS"/>
              <a:cs typeface="Trebuchet MS"/>
            </a:endParaRPr>
          </a:p>
          <a:p>
            <a:pPr algn="ctr"/>
            <a:r>
              <a:rPr lang="es-ES" sz="2800" dirty="0">
                <a:solidFill>
                  <a:prstClr val="white"/>
                </a:solidFill>
                <a:latin typeface="Trebuchet MS"/>
                <a:cs typeface="Trebuchet MS"/>
              </a:rPr>
              <a:t>ACCESO A LA INFORMACIÓN EN LATINOAMÉRICA ANTE LA PANDEMIA DEL COVID 19 </a:t>
            </a:r>
            <a:endParaRPr lang="es-ES" sz="2400" dirty="0">
              <a:solidFill>
                <a:srgbClr val="66CDFF"/>
              </a:solidFill>
            </a:endParaRPr>
          </a:p>
          <a:p>
            <a:pPr algn="ctr"/>
            <a:r>
              <a:rPr lang="es-ES" sz="2400" dirty="0">
                <a:solidFill>
                  <a:srgbClr val="66CDFF"/>
                </a:solidFill>
                <a:latin typeface="Trebuchet MS"/>
                <a:cs typeface="Trebuchet MS"/>
              </a:rPr>
              <a:t>Medidas para garantizar y ejercer el derecho de acceso a la información (Chile)</a:t>
            </a:r>
            <a:endParaRPr lang="es-ES" sz="2800" dirty="0">
              <a:solidFill>
                <a:prstClr val="white"/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202586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5"/>
          <p:cNvSpPr txBox="1">
            <a:spLocks/>
          </p:cNvSpPr>
          <p:nvPr/>
        </p:nvSpPr>
        <p:spPr>
          <a:xfrm>
            <a:off x="1638300" y="3886322"/>
            <a:ext cx="5867400" cy="437011"/>
          </a:xfrm>
          <a:prstGeom prst="rect">
            <a:avLst/>
          </a:prstGeom>
        </p:spPr>
        <p:txBody>
          <a:bodyPr vert="horz" wrap="square" lIns="0" tIns="6065" rIns="0" bIns="0" rtlCol="0">
            <a:spAutoFit/>
          </a:bodyPr>
          <a:lstStyle>
            <a:lvl1pPr>
              <a:defRPr sz="2700" b="0" i="0">
                <a:solidFill>
                  <a:srgbClr val="00637A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pPr marL="5776" algn="ctr" defTabSz="914196">
              <a:spcBef>
                <a:spcPts val="48"/>
              </a:spcBef>
            </a:pPr>
            <a:r>
              <a:rPr lang="es-CL" sz="1400" b="1" dirty="0">
                <a:solidFill>
                  <a:prstClr val="white"/>
                </a:solidFill>
                <a:latin typeface="Calibri"/>
                <a:cs typeface="+mn-cs"/>
              </a:rPr>
              <a:t>Jorge Jaraquemada R.</a:t>
            </a:r>
          </a:p>
          <a:p>
            <a:pPr marL="5776" algn="ctr" defTabSz="914196">
              <a:spcBef>
                <a:spcPts val="48"/>
              </a:spcBef>
            </a:pPr>
            <a:r>
              <a:rPr lang="es-CL" sz="1400" i="1" dirty="0">
                <a:solidFill>
                  <a:srgbClr val="FFFFFF"/>
                </a:solidFill>
                <a:latin typeface="Calibri Light"/>
                <a:cs typeface="Calibri Light"/>
              </a:rPr>
              <a:t>Presidente del Consejo para la Transparencia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6912010-79D7-1C4C-88F1-552300F6EEB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9872" y="4313039"/>
            <a:ext cx="2175669" cy="830461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67544" y="411510"/>
            <a:ext cx="8208912" cy="2616085"/>
          </a:xfrm>
          <a:prstGeom prst="rect">
            <a:avLst/>
          </a:prstGeom>
        </p:spPr>
        <p:txBody>
          <a:bodyPr wrap="square" lIns="91424" tIns="45712" rIns="91424" bIns="45712">
            <a:spAutoFit/>
          </a:bodyPr>
          <a:lstStyle/>
          <a:p>
            <a:pPr algn="ctr"/>
            <a:endParaRPr lang="es-ES" sz="2000" dirty="0">
              <a:solidFill>
                <a:prstClr val="white"/>
              </a:solidFill>
              <a:latin typeface="Trebuchet MS"/>
              <a:cs typeface="Trebuchet MS"/>
            </a:endParaRPr>
          </a:p>
          <a:p>
            <a:pPr algn="ctr"/>
            <a:endParaRPr lang="es-ES" sz="2000" dirty="0">
              <a:solidFill>
                <a:prstClr val="white"/>
              </a:solidFill>
              <a:latin typeface="Trebuchet MS"/>
              <a:cs typeface="Trebuchet MS"/>
            </a:endParaRPr>
          </a:p>
          <a:p>
            <a:pPr algn="ctr"/>
            <a:endParaRPr lang="es-ES" sz="2000" dirty="0">
              <a:solidFill>
                <a:prstClr val="white"/>
              </a:solidFill>
              <a:latin typeface="Trebuchet MS"/>
              <a:cs typeface="Trebuchet MS"/>
            </a:endParaRPr>
          </a:p>
          <a:p>
            <a:pPr algn="ctr"/>
            <a:r>
              <a:rPr lang="es-ES" sz="2800" dirty="0">
                <a:solidFill>
                  <a:prstClr val="white"/>
                </a:solidFill>
                <a:latin typeface="Trebuchet MS"/>
                <a:cs typeface="Trebuchet MS"/>
              </a:rPr>
              <a:t>ACCESO A LA INFORMACIÓN EN LATINOAMÉRICA ANTE LA PANDEMIA DEL COVID 19 </a:t>
            </a:r>
            <a:endParaRPr lang="es-ES" sz="2400" dirty="0">
              <a:solidFill>
                <a:srgbClr val="66CDFF"/>
              </a:solidFill>
            </a:endParaRPr>
          </a:p>
          <a:p>
            <a:pPr algn="ctr"/>
            <a:r>
              <a:rPr lang="es-ES" sz="2400" dirty="0">
                <a:solidFill>
                  <a:srgbClr val="66CDFF"/>
                </a:solidFill>
                <a:latin typeface="Trebuchet MS"/>
                <a:cs typeface="Trebuchet MS"/>
              </a:rPr>
              <a:t>Medidas para garantizar y ejercer el derecho de acceso a la información (Chile)</a:t>
            </a:r>
            <a:endParaRPr lang="es-ES" sz="2800" dirty="0">
              <a:solidFill>
                <a:prstClr val="white"/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099786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467544" y="1203598"/>
            <a:ext cx="8179420" cy="2520280"/>
          </a:xfrm>
          <a:prstGeom prst="rect">
            <a:avLst/>
          </a:prstGeom>
          <a:solidFill>
            <a:schemeClr val="accent2">
              <a:lumMod val="75000"/>
              <a:alpha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0" tIns="45695" rIns="91390" bIns="45695" spcCol="0" rtlCol="0" anchor="ctr"/>
          <a:lstStyle/>
          <a:p>
            <a:pPr algn="ctr" defTabSz="415574"/>
            <a:endParaRPr lang="es-E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23528" y="1419622"/>
            <a:ext cx="8305800" cy="3023903"/>
          </a:xfrm>
          <a:prstGeom prst="rect">
            <a:avLst/>
          </a:prstGeom>
          <a:noFill/>
        </p:spPr>
        <p:txBody>
          <a:bodyPr wrap="square" lIns="68510" tIns="34289" rIns="68510" bIns="34289" rtlCol="0">
            <a:spAutoFit/>
          </a:bodyPr>
          <a:lstStyle/>
          <a:p>
            <a:pPr algn="ctr" defTabSz="342470"/>
            <a:r>
              <a:rPr lang="en-US" sz="32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Trebuchet MS"/>
                <a:cs typeface="Trebuchet MS"/>
              </a:rPr>
              <a:t>DISPOSICIONES, PROPUESTAS, </a:t>
            </a:r>
          </a:p>
          <a:p>
            <a:pPr algn="ctr" defTabSz="342470"/>
            <a:r>
              <a:rPr lang="en-US" sz="32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Trebuchet MS"/>
                <a:cs typeface="Trebuchet MS"/>
              </a:rPr>
              <a:t>BUENAS PRÁCTICAS </a:t>
            </a:r>
          </a:p>
          <a:p>
            <a:pPr algn="ctr" defTabSz="342470"/>
            <a:r>
              <a:rPr lang="en-US" sz="32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Trebuchet MS"/>
                <a:cs typeface="Trebuchet MS"/>
              </a:rPr>
              <a:t>EMITIDAS POR EL CONSEJO PARA LA TRANSPARENCIA, EN CONTEXTO DEL COVID 19 EN CHILE</a:t>
            </a:r>
          </a:p>
          <a:p>
            <a:pPr algn="ctr" defTabSz="342470"/>
            <a:endParaRPr lang="es-CL" sz="3200" b="1" dirty="0">
              <a:solidFill>
                <a:srgbClr val="FFFFFF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Trebuchet MS"/>
              <a:cs typeface="Trebuchet M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8600" y="4400550"/>
            <a:ext cx="1256577" cy="44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908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ángulo 34"/>
          <p:cNvSpPr/>
          <p:nvPr/>
        </p:nvSpPr>
        <p:spPr>
          <a:xfrm>
            <a:off x="449909" y="0"/>
            <a:ext cx="3999426" cy="483518"/>
          </a:xfrm>
          <a:prstGeom prst="rect">
            <a:avLst/>
          </a:prstGeom>
          <a:solidFill>
            <a:srgbClr val="18575C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0" tIns="45695" rIns="91390" bIns="45695" spcCol="0" rtlCol="0" anchor="ctr"/>
          <a:lstStyle/>
          <a:p>
            <a:pPr algn="ctr" defTabSz="415574"/>
            <a:endParaRPr lang="es-E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6" name="3 CuadroTexto"/>
          <p:cNvSpPr txBox="1"/>
          <p:nvPr/>
        </p:nvSpPr>
        <p:spPr>
          <a:xfrm>
            <a:off x="422571" y="59228"/>
            <a:ext cx="6525693" cy="769391"/>
          </a:xfrm>
          <a:prstGeom prst="rect">
            <a:avLst/>
          </a:prstGeom>
          <a:noFill/>
        </p:spPr>
        <p:txBody>
          <a:bodyPr wrap="square" lIns="91390" tIns="45695" rIns="91390" bIns="45695" rtlCol="0">
            <a:spAutoFit/>
          </a:bodyPr>
          <a:lstStyle/>
          <a:p>
            <a:pPr lvl="0" defTabSz="257169"/>
            <a:r>
              <a:rPr lang="es-CL" sz="2200" b="1" dirty="0">
                <a:solidFill>
                  <a:prstClr val="white"/>
                </a:solidFill>
                <a:latin typeface="Trebuchet MS" panose="020B0603020202020204" pitchFamily="34" charset="0"/>
                <a:cs typeface="MonTSERRAT"/>
              </a:rPr>
              <a:t>CONTEXTO NORMATIVO: </a:t>
            </a:r>
          </a:p>
          <a:p>
            <a:pPr lvl="0" defTabSz="257169"/>
            <a:r>
              <a:rPr lang="es-CL" sz="2200" b="1" dirty="0">
                <a:solidFill>
                  <a:prstClr val="white"/>
                </a:solidFill>
                <a:latin typeface="Trebuchet MS" panose="020B0603020202020204" pitchFamily="34" charset="0"/>
                <a:cs typeface="MonTSERRAT"/>
              </a:rPr>
              <a:t>CPLT DICTA RECOMENDACIONES </a:t>
            </a:r>
          </a:p>
        </p:txBody>
      </p:sp>
      <p:pic>
        <p:nvPicPr>
          <p:cNvPr id="16" name="Imagen 15" descr="Logo gris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6296" y="4587974"/>
            <a:ext cx="1408599" cy="490592"/>
          </a:xfrm>
          <a:prstGeom prst="rect">
            <a:avLst/>
          </a:prstGeom>
        </p:spPr>
      </p:pic>
      <p:sp>
        <p:nvSpPr>
          <p:cNvPr id="24" name="Rectángulo 23"/>
          <p:cNvSpPr/>
          <p:nvPr/>
        </p:nvSpPr>
        <p:spPr>
          <a:xfrm>
            <a:off x="698297" y="1762771"/>
            <a:ext cx="2143325" cy="2719284"/>
          </a:xfrm>
          <a:prstGeom prst="rect">
            <a:avLst/>
          </a:prstGeom>
          <a:solidFill>
            <a:srgbClr val="18575C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0" tIns="45695" rIns="91390" bIns="45695" spcCol="0" rtlCol="0" anchor="ctr"/>
          <a:lstStyle/>
          <a:p>
            <a:pPr algn="ctr" defTabSz="415574"/>
            <a:endParaRPr lang="es-E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720251" y="2696923"/>
            <a:ext cx="2143324" cy="646325"/>
          </a:xfrm>
          <a:prstGeom prst="rect">
            <a:avLst/>
          </a:prstGeom>
          <a:ln cap="rnd">
            <a:noFill/>
            <a:prstDash val="sysDash"/>
          </a:ln>
        </p:spPr>
        <p:txBody>
          <a:bodyPr wrap="square" lIns="91434" tIns="45717" rIns="91434" bIns="45717">
            <a:spAutoFit/>
          </a:bodyPr>
          <a:lstStyle/>
          <a:p>
            <a:pPr marR="2311" indent="-289" algn="just" defTabSz="457106"/>
            <a:r>
              <a:rPr lang="es-CL" sz="1200" dirty="0">
                <a:solidFill>
                  <a:srgbClr val="FFFFFF"/>
                </a:solidFill>
                <a:cs typeface="Calibri"/>
              </a:rPr>
              <a:t>11/03: OMS califica pandemia global por el brote de Coronavirus.</a:t>
            </a:r>
          </a:p>
        </p:txBody>
      </p:sp>
      <p:sp>
        <p:nvSpPr>
          <p:cNvPr id="27" name="Rectángulo 26"/>
          <p:cNvSpPr/>
          <p:nvPr/>
        </p:nvSpPr>
        <p:spPr>
          <a:xfrm>
            <a:off x="3587907" y="1762771"/>
            <a:ext cx="2159742" cy="2719284"/>
          </a:xfrm>
          <a:prstGeom prst="rect">
            <a:avLst/>
          </a:prstGeom>
          <a:solidFill>
            <a:srgbClr val="18575C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0" tIns="45695" rIns="91390" bIns="45695" spcCol="0" rtlCol="0" anchor="ctr"/>
          <a:lstStyle/>
          <a:p>
            <a:pPr algn="ctr" defTabSz="415574"/>
            <a:endParaRPr lang="es-E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3592470" y="2142730"/>
            <a:ext cx="2168869" cy="1569654"/>
          </a:xfrm>
          <a:prstGeom prst="rect">
            <a:avLst/>
          </a:prstGeom>
          <a:ln cap="rnd">
            <a:noFill/>
            <a:prstDash val="sysDash"/>
          </a:ln>
        </p:spPr>
        <p:txBody>
          <a:bodyPr wrap="square" lIns="91434" tIns="45717" rIns="91434" bIns="45717">
            <a:spAutoFit/>
          </a:bodyPr>
          <a:lstStyle/>
          <a:p>
            <a:pPr marR="2311" indent="-289" algn="just" defTabSz="457106"/>
            <a:r>
              <a:rPr lang="es-CL" sz="1200" dirty="0">
                <a:solidFill>
                  <a:prstClr val="white"/>
                </a:solidFill>
                <a:cs typeface="Calibri"/>
              </a:rPr>
              <a:t>05/02: Decreto N°4 de 2020, del Ministerio de salud, que decreta Alerta Sanitaria, y otorga facultades extraordinarias por Emergencia de Salud Pública de Importancia Internacional, por brote del nuevo coronavirus. </a:t>
            </a:r>
          </a:p>
        </p:txBody>
      </p:sp>
      <p:sp>
        <p:nvSpPr>
          <p:cNvPr id="34" name="Rectángulo 33"/>
          <p:cNvSpPr/>
          <p:nvPr/>
        </p:nvSpPr>
        <p:spPr>
          <a:xfrm>
            <a:off x="6544776" y="1762771"/>
            <a:ext cx="1967447" cy="2719284"/>
          </a:xfrm>
          <a:prstGeom prst="rect">
            <a:avLst/>
          </a:prstGeom>
          <a:solidFill>
            <a:srgbClr val="18575C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0" tIns="45695" rIns="91390" bIns="45695" spcCol="0" rtlCol="0" anchor="ctr"/>
          <a:lstStyle/>
          <a:p>
            <a:pPr algn="ctr" defTabSz="415574"/>
            <a:endParaRPr lang="es-E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9" name="Rectángulo 38"/>
          <p:cNvSpPr/>
          <p:nvPr/>
        </p:nvSpPr>
        <p:spPr>
          <a:xfrm>
            <a:off x="6544776" y="1958064"/>
            <a:ext cx="1958320" cy="1938986"/>
          </a:xfrm>
          <a:prstGeom prst="rect">
            <a:avLst/>
          </a:prstGeom>
          <a:ln cap="rnd">
            <a:noFill/>
            <a:prstDash val="sysDash"/>
          </a:ln>
        </p:spPr>
        <p:txBody>
          <a:bodyPr wrap="square" lIns="91434" tIns="45717" rIns="91434" bIns="45717">
            <a:spAutoFit/>
          </a:bodyPr>
          <a:lstStyle/>
          <a:p>
            <a:pPr marR="2311" indent="-289" algn="just" defTabSz="457106"/>
            <a:r>
              <a:rPr lang="es-CL" sz="1200" dirty="0">
                <a:solidFill>
                  <a:prstClr val="white"/>
                </a:solidFill>
                <a:cs typeface="Calibri"/>
              </a:rPr>
              <a:t>18/03: Presidente de la República, mediante Decreto Supremo N°104/2020, del Ministerio de Interior y Seguridad Pública, declaró Estado de Excepción Constitucional de Catástrofe, por calamidad pública, a partir del 19 de marzo de 2020. </a:t>
            </a:r>
          </a:p>
        </p:txBody>
      </p:sp>
      <p:sp>
        <p:nvSpPr>
          <p:cNvPr id="42" name="Rectángulo 41"/>
          <p:cNvSpPr/>
          <p:nvPr/>
        </p:nvSpPr>
        <p:spPr>
          <a:xfrm>
            <a:off x="4676905" y="1956018"/>
            <a:ext cx="1371600" cy="246215"/>
          </a:xfrm>
          <a:prstGeom prst="rect">
            <a:avLst/>
          </a:prstGeom>
          <a:ln cap="rnd">
            <a:noFill/>
            <a:prstDash val="sysDash"/>
          </a:ln>
        </p:spPr>
        <p:txBody>
          <a:bodyPr wrap="square" lIns="91434" tIns="45717" rIns="91434" bIns="45717">
            <a:spAutoFit/>
          </a:bodyPr>
          <a:lstStyle/>
          <a:p>
            <a:pPr marR="2311" indent="-289" defTabSz="457106"/>
            <a:endParaRPr lang="en-US" sz="1000" dirty="0">
              <a:solidFill>
                <a:prstClr val="white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3648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ángulo 34"/>
          <p:cNvSpPr/>
          <p:nvPr/>
        </p:nvSpPr>
        <p:spPr>
          <a:xfrm>
            <a:off x="323528" y="1456"/>
            <a:ext cx="4032448" cy="410053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0" tIns="45695" rIns="91390" bIns="45695" anchor="ctr"/>
          <a:lstStyle/>
          <a:p>
            <a:pPr algn="ctr" defTabSz="4155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23555" name="3 CuadroTexto"/>
          <p:cNvSpPr txBox="1">
            <a:spLocks noChangeArrowheads="1"/>
          </p:cNvSpPr>
          <p:nvPr/>
        </p:nvSpPr>
        <p:spPr bwMode="auto">
          <a:xfrm>
            <a:off x="589917" y="-22437"/>
            <a:ext cx="7913688" cy="769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0" tIns="45695" rIns="91390" bIns="45695">
            <a:spAutoFit/>
          </a:bodyPr>
          <a:lstStyle>
            <a:lvl1pPr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433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433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433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433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s-CL" altLang="es-CL" sz="2200" b="1" dirty="0">
                <a:solidFill>
                  <a:prstClr val="white"/>
                </a:solidFill>
                <a:latin typeface="Trebuchet MS" panose="020B0603020202020204" pitchFamily="34" charset="0"/>
                <a:cs typeface="MonTSERRAT"/>
              </a:rPr>
              <a:t>ACCIONES DESARROLLADAS POR EL CONSEJO PARA LA TRANSPARENCIA EN CONTEXTO DE EMERGENCIA SANITARIA</a:t>
            </a:r>
          </a:p>
        </p:txBody>
      </p:sp>
      <p:pic>
        <p:nvPicPr>
          <p:cNvPr id="23556" name="Imagen 15" descr="Logo gri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548188"/>
            <a:ext cx="1408112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redondeado 1"/>
          <p:cNvSpPr/>
          <p:nvPr/>
        </p:nvSpPr>
        <p:spPr>
          <a:xfrm>
            <a:off x="3430747" y="3598863"/>
            <a:ext cx="2373945" cy="1439863"/>
          </a:xfrm>
          <a:prstGeom prst="roundRect">
            <a:avLst/>
          </a:prstGeom>
          <a:solidFill>
            <a:srgbClr val="66CDFF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0" tIns="45695" rIns="91390" bIns="45695" anchor="ctr"/>
          <a:lstStyle/>
          <a:p>
            <a:pPr algn="ctr" defTabSz="415574"/>
            <a:r>
              <a:rPr lang="es-CL" sz="1100" b="1" dirty="0">
                <a:solidFill>
                  <a:prstClr val="white"/>
                </a:solidFill>
              </a:rPr>
              <a:t>Declaración Pública CPLT, 19 de abril</a:t>
            </a:r>
          </a:p>
          <a:p>
            <a:pPr algn="ctr" defTabSz="415574"/>
            <a:r>
              <a:rPr lang="es-CL" sz="1100" dirty="0">
                <a:solidFill>
                  <a:prstClr val="white"/>
                </a:solidFill>
              </a:rPr>
              <a:t>La transparencia legitima las decisiones y contribuye a generar confianza en las instituciones públicas.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3288829" y="1165092"/>
            <a:ext cx="2515863" cy="2088230"/>
          </a:xfrm>
          <a:prstGeom prst="roundRect">
            <a:avLst/>
          </a:prstGeom>
          <a:solidFill>
            <a:srgbClr val="66CDFF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0" tIns="45695" rIns="91390" bIns="45695" anchor="ctr"/>
          <a:lstStyle/>
          <a:p>
            <a:pPr algn="ctr" defTabSz="415574"/>
            <a:r>
              <a:rPr lang="es-CL" sz="1100" b="1" dirty="0">
                <a:solidFill>
                  <a:prstClr val="white"/>
                </a:solidFill>
              </a:rPr>
              <a:t>Oficio N°255, 25 de marzo </a:t>
            </a:r>
          </a:p>
          <a:p>
            <a:pPr algn="ctr" defTabSz="415574"/>
            <a:endParaRPr lang="es-CL" sz="1100" dirty="0">
              <a:solidFill>
                <a:prstClr val="white"/>
              </a:solidFill>
            </a:endParaRPr>
          </a:p>
          <a:p>
            <a:pPr algn="ctr" defTabSz="415574"/>
            <a:r>
              <a:rPr lang="es-CL" sz="1100" dirty="0">
                <a:solidFill>
                  <a:prstClr val="white"/>
                </a:solidFill>
              </a:rPr>
              <a:t>Efectúa requerimientos y recomendaciones en materia de transparencia proactiva, acceso y entrega de información, en relación con la enfermedad infecciosa denominada COVID-19.</a:t>
            </a:r>
          </a:p>
        </p:txBody>
      </p:sp>
      <p:sp>
        <p:nvSpPr>
          <p:cNvPr id="17" name="Rectángulo redondeado 16"/>
          <p:cNvSpPr/>
          <p:nvPr/>
        </p:nvSpPr>
        <p:spPr>
          <a:xfrm>
            <a:off x="467544" y="1139868"/>
            <a:ext cx="2375495" cy="2088230"/>
          </a:xfrm>
          <a:prstGeom prst="roundRect">
            <a:avLst/>
          </a:prstGeom>
          <a:solidFill>
            <a:srgbClr val="66CDFF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0" tIns="45695" rIns="91390" bIns="45695" anchor="ctr"/>
          <a:lstStyle/>
          <a:p>
            <a:pPr algn="ctr" defTabSz="415574"/>
            <a:r>
              <a:rPr lang="es-CL" sz="1100" b="1" dirty="0">
                <a:solidFill>
                  <a:prstClr val="white"/>
                </a:solidFill>
              </a:rPr>
              <a:t>Oficio N°211, 17 de marzo </a:t>
            </a:r>
          </a:p>
          <a:p>
            <a:pPr algn="ctr" defTabSz="415574"/>
            <a:endParaRPr lang="es-CL" sz="1050" dirty="0">
              <a:solidFill>
                <a:prstClr val="white"/>
              </a:solidFill>
            </a:endParaRPr>
          </a:p>
          <a:p>
            <a:pPr algn="ctr" defTabSz="415574"/>
            <a:r>
              <a:rPr lang="es-CL" sz="1050" dirty="0">
                <a:solidFill>
                  <a:prstClr val="white"/>
                </a:solidFill>
              </a:rPr>
              <a:t>Formula recomendaciones en materia de transparencia, acceso a la información y protección de datos personales, en materia del tratamiento de información por antecedentes vinculados a la enfermedad infecciosa del Coronavirus. </a:t>
            </a:r>
          </a:p>
        </p:txBody>
      </p:sp>
      <p:sp>
        <p:nvSpPr>
          <p:cNvPr id="18" name="Rectángulo redondeado 17"/>
          <p:cNvSpPr/>
          <p:nvPr/>
        </p:nvSpPr>
        <p:spPr>
          <a:xfrm>
            <a:off x="6444208" y="1180845"/>
            <a:ext cx="2375494" cy="2088231"/>
          </a:xfrm>
          <a:prstGeom prst="roundRect">
            <a:avLst/>
          </a:prstGeom>
          <a:solidFill>
            <a:srgbClr val="66CDFF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0" tIns="45695" rIns="91390" bIns="45695" anchor="ctr"/>
          <a:lstStyle/>
          <a:p>
            <a:pPr algn="ctr" defTabSz="415574"/>
            <a:r>
              <a:rPr lang="es-CL" sz="1100" b="1" dirty="0">
                <a:solidFill>
                  <a:prstClr val="white"/>
                </a:solidFill>
              </a:rPr>
              <a:t>Oficio N°300, 7 de abril </a:t>
            </a:r>
          </a:p>
          <a:p>
            <a:pPr algn="ctr" defTabSz="415574"/>
            <a:endParaRPr lang="es-CL" sz="1100" dirty="0">
              <a:solidFill>
                <a:prstClr val="white"/>
              </a:solidFill>
            </a:endParaRPr>
          </a:p>
          <a:p>
            <a:pPr algn="ctr" defTabSz="415574"/>
            <a:r>
              <a:rPr lang="es-CL" sz="1100" dirty="0">
                <a:solidFill>
                  <a:prstClr val="white"/>
                </a:solidFill>
              </a:rPr>
              <a:t>Complementa Oficio N°255, distinguiendo entre aquellas obligaciones de transparencia activa y aquellas materias que consisten en recomendaciones del Consejo para la Transparencia para perfeccionar la transparencia. </a:t>
            </a:r>
          </a:p>
        </p:txBody>
      </p:sp>
    </p:spTree>
    <p:extLst>
      <p:ext uri="{BB962C8B-B14F-4D97-AF65-F5344CB8AC3E}">
        <p14:creationId xmlns:p14="http://schemas.microsoft.com/office/powerpoint/2010/main" val="25769630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ángulo 34"/>
          <p:cNvSpPr/>
          <p:nvPr/>
        </p:nvSpPr>
        <p:spPr>
          <a:xfrm>
            <a:off x="467545" y="-11826"/>
            <a:ext cx="3456383" cy="567352"/>
          </a:xfrm>
          <a:prstGeom prst="rect">
            <a:avLst/>
          </a:prstGeom>
          <a:solidFill>
            <a:srgbClr val="18575C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0" tIns="45695" rIns="91390" bIns="45695" spcCol="0" rtlCol="0" anchor="ctr"/>
          <a:lstStyle/>
          <a:p>
            <a:pPr algn="ctr" defTabSz="415574"/>
            <a:endParaRPr lang="es-E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5629" name="3 CuadroTexto"/>
          <p:cNvSpPr txBox="1">
            <a:spLocks noChangeArrowheads="1"/>
          </p:cNvSpPr>
          <p:nvPr/>
        </p:nvSpPr>
        <p:spPr bwMode="auto">
          <a:xfrm>
            <a:off x="431540" y="139500"/>
            <a:ext cx="7920880" cy="776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0" tIns="45695" rIns="91390" bIns="45695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s-CL" altLang="es-CL" sz="2200" b="1" dirty="0">
                <a:solidFill>
                  <a:prstClr val="white"/>
                </a:solidFill>
                <a:latin typeface="Trebuchet MS" panose="020B0603020202020204" pitchFamily="34" charset="0"/>
                <a:cs typeface="MonTSERRAT"/>
              </a:rPr>
              <a:t>TRANSPARENCIA LEGITIMA LA TOMA DE DECISIONES PÚBLICAS</a:t>
            </a:r>
            <a:endParaRPr lang="es-ES" altLang="es-CL" sz="2200" b="1" dirty="0">
              <a:solidFill>
                <a:prstClr val="white"/>
              </a:solidFill>
              <a:latin typeface="Trebuchet MS" panose="020B0603020202020204" pitchFamily="34" charset="0"/>
              <a:cs typeface="MonTSERRAT"/>
            </a:endParaRP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62334C86-989E-496C-9652-B672773ADC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177397"/>
              </p:ext>
            </p:extLst>
          </p:nvPr>
        </p:nvGraphicFramePr>
        <p:xfrm>
          <a:off x="1403649" y="915566"/>
          <a:ext cx="5976663" cy="405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76663">
                  <a:extLst>
                    <a:ext uri="{9D8B030D-6E8A-4147-A177-3AD203B41FA5}">
                      <a16:colId xmlns:a16="http://schemas.microsoft.com/office/drawing/2014/main" val="572546423"/>
                    </a:ext>
                  </a:extLst>
                </a:gridCol>
              </a:tblGrid>
              <a:tr h="29688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Artículo 8° de la Constitución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182090"/>
                  </a:ext>
                </a:extLst>
              </a:tr>
              <a:tr h="482571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CL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CPLT ha enviado a los órganos de la Administración del Estado una serie de propuestas tendientes a perfeccionar la publicidad de las decisiones públicas.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55798"/>
                  </a:ext>
                </a:extLst>
              </a:tr>
              <a:tr h="482571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CL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Primer propósito del CPLT es que sujetos obligados por LT den cumplimiento a sus obligaciones.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092783"/>
                  </a:ext>
                </a:extLst>
              </a:tr>
              <a:tr h="482571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CL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Los requerimientos y recomendaciones de acceso a información se han efectuado en el contexto de la pandemia.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546217"/>
                  </a:ext>
                </a:extLst>
              </a:tr>
              <a:tr h="482571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CL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Otorgar debida publicidad al fundamento de restricciones y limitaciones a los derechos fundamentales, en el marco del Estado de Catástrofe.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089519"/>
                  </a:ext>
                </a:extLst>
              </a:tr>
              <a:tr h="296887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CL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Transparencia es un elemento de legitimidad ante la ciudadanía.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357786"/>
                  </a:ext>
                </a:extLst>
              </a:tr>
              <a:tr h="296887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CL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Transparencia de carácter proactiva.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675335"/>
                  </a:ext>
                </a:extLst>
              </a:tr>
              <a:tr h="482571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CL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Proactividad en distintas decisiones de la autoridad, tanto en lo económico como social.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424206"/>
                  </a:ext>
                </a:extLst>
              </a:tr>
              <a:tr h="296887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CL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Reflexión sobre los alcances de la ley vigente.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362144"/>
                  </a:ext>
                </a:extLst>
              </a:tr>
            </a:tbl>
          </a:graphicData>
        </a:graphic>
      </p:graphicFrame>
      <p:pic>
        <p:nvPicPr>
          <p:cNvPr id="6" name="Imagen 15" descr="Logo gri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548188"/>
            <a:ext cx="1408112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09114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455"/>
          <p:cNvSpPr/>
          <p:nvPr/>
        </p:nvSpPr>
        <p:spPr>
          <a:xfrm>
            <a:off x="1547664" y="1685348"/>
            <a:ext cx="7416824" cy="1469069"/>
          </a:xfrm>
          <a:custGeom>
            <a:avLst/>
            <a:gdLst/>
            <a:ahLst/>
            <a:cxnLst/>
            <a:rect l="l" t="t" r="r" b="b"/>
            <a:pathLst>
              <a:path w="14444980" h="3060065">
                <a:moveTo>
                  <a:pt x="14444649" y="3059456"/>
                </a:moveTo>
                <a:lnTo>
                  <a:pt x="0" y="3059456"/>
                </a:lnTo>
                <a:lnTo>
                  <a:pt x="0" y="0"/>
                </a:lnTo>
                <a:lnTo>
                  <a:pt x="14444649" y="0"/>
                </a:lnTo>
                <a:lnTo>
                  <a:pt x="14444649" y="3059456"/>
                </a:lnTo>
                <a:close/>
              </a:path>
            </a:pathLst>
          </a:custGeom>
          <a:solidFill>
            <a:srgbClr val="66CDFF">
              <a:alpha val="15000"/>
            </a:srgbClr>
          </a:solidFill>
          <a:ln>
            <a:noFill/>
          </a:ln>
          <a:effectLst>
            <a:outerShdw blurRad="82550" dist="38100" dir="2700000" algn="tl" rotWithShape="0">
              <a:srgbClr val="000000">
                <a:alpha val="43000"/>
              </a:srgbClr>
            </a:outerShdw>
          </a:effectLst>
        </p:spPr>
        <p:txBody>
          <a:bodyPr lIns="0" tIns="0" rIns="0" bIns="0"/>
          <a:lstStyle/>
          <a:p>
            <a:pPr defTabSz="41554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>
              <a:solidFill>
                <a:prstClr val="black"/>
              </a:solidFill>
              <a:latin typeface="+mn-lt"/>
            </a:endParaRPr>
          </a:p>
        </p:txBody>
      </p:sp>
      <p:sp>
        <p:nvSpPr>
          <p:cNvPr id="35" name="Rectángulo 34"/>
          <p:cNvSpPr/>
          <p:nvPr/>
        </p:nvSpPr>
        <p:spPr>
          <a:xfrm>
            <a:off x="500526" y="1682"/>
            <a:ext cx="3783442" cy="530272"/>
          </a:xfrm>
          <a:prstGeom prst="rect">
            <a:avLst/>
          </a:prstGeom>
          <a:solidFill>
            <a:srgbClr val="3C2E49">
              <a:alpha val="80000"/>
            </a:srgbClr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6" tIns="45703" rIns="91406" bIns="45703" anchor="ctr"/>
          <a:lstStyle/>
          <a:p>
            <a:pPr algn="ctr" defTabSz="685800"/>
            <a:endParaRPr lang="es-ES" sz="1800">
              <a:solidFill>
                <a:prstClr val="white"/>
              </a:solidFill>
            </a:endParaRPr>
          </a:p>
        </p:txBody>
      </p:sp>
      <p:sp>
        <p:nvSpPr>
          <p:cNvPr id="66" name="object 455"/>
          <p:cNvSpPr/>
          <p:nvPr/>
        </p:nvSpPr>
        <p:spPr>
          <a:xfrm>
            <a:off x="1530505" y="3406936"/>
            <a:ext cx="7399665" cy="1454165"/>
          </a:xfrm>
          <a:custGeom>
            <a:avLst/>
            <a:gdLst/>
            <a:ahLst/>
            <a:cxnLst/>
            <a:rect l="l" t="t" r="r" b="b"/>
            <a:pathLst>
              <a:path w="14444980" h="3060065">
                <a:moveTo>
                  <a:pt x="14444649" y="3059456"/>
                </a:moveTo>
                <a:lnTo>
                  <a:pt x="0" y="3059456"/>
                </a:lnTo>
                <a:lnTo>
                  <a:pt x="0" y="0"/>
                </a:lnTo>
                <a:lnTo>
                  <a:pt x="14444649" y="0"/>
                </a:lnTo>
                <a:lnTo>
                  <a:pt x="14444649" y="3059456"/>
                </a:lnTo>
                <a:close/>
              </a:path>
            </a:pathLst>
          </a:custGeom>
          <a:solidFill>
            <a:srgbClr val="66CDFF">
              <a:alpha val="15000"/>
            </a:srgbClr>
          </a:solidFill>
          <a:ln>
            <a:noFill/>
          </a:ln>
          <a:effectLst>
            <a:outerShdw blurRad="82550" dist="38100" dir="2700000" algn="tl" rotWithShape="0">
              <a:srgbClr val="000000">
                <a:alpha val="43000"/>
              </a:srgbClr>
            </a:outerShdw>
          </a:effectLst>
        </p:spPr>
        <p:txBody>
          <a:bodyPr lIns="0" tIns="0" rIns="0" bIns="0"/>
          <a:lstStyle/>
          <a:p>
            <a:pPr defTabSz="41554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5610" name="Rectángulo 66"/>
          <p:cNvSpPr>
            <a:spLocks noChangeArrowheads="1"/>
          </p:cNvSpPr>
          <p:nvPr/>
        </p:nvSpPr>
        <p:spPr bwMode="auto">
          <a:xfrm>
            <a:off x="1686815" y="3554320"/>
            <a:ext cx="7393314" cy="1015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 wrap="square" lIns="91434" tIns="45717" rIns="91434" bIns="45717">
            <a:spAutoFit/>
          </a:bodyPr>
          <a:lstStyle>
            <a:lvl1pPr defTabSz="455613"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1450" indent="-171450" algn="just" defTabSz="6858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CL" sz="1200" dirty="0">
                <a:solidFill>
                  <a:schemeClr val="bg1"/>
                </a:solidFill>
                <a:latin typeface="+mn-lt"/>
              </a:rPr>
              <a:t>Los datos vinculados o relacionados a los estados de salud físicos o psíquicos de personas identificadas o identificables constituyen datos sensibles.</a:t>
            </a:r>
          </a:p>
          <a:p>
            <a:pPr marL="171450" indent="-171450" algn="just" defTabSz="6858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CL" sz="1200" dirty="0">
                <a:solidFill>
                  <a:schemeClr val="bg1"/>
                </a:solidFill>
                <a:latin typeface="+mn-lt"/>
              </a:rPr>
              <a:t>La divulgación de estos datos debe dar cumplimiento a la normativa sobre protección de datos personales.</a:t>
            </a:r>
          </a:p>
          <a:p>
            <a:pPr marL="171450" indent="-171450" algn="just" defTabSz="6858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CL" sz="1200" dirty="0">
                <a:solidFill>
                  <a:schemeClr val="bg1"/>
                </a:solidFill>
                <a:latin typeface="+mn-lt"/>
              </a:rPr>
              <a:t>El derecho a la protección de datos personales, es un derecho fundamental, reconocido expresamente en la Constitución Política de la República. </a:t>
            </a:r>
          </a:p>
        </p:txBody>
      </p:sp>
      <p:sp>
        <p:nvSpPr>
          <p:cNvPr id="68" name="Rectángulo 67"/>
          <p:cNvSpPr/>
          <p:nvPr/>
        </p:nvSpPr>
        <p:spPr>
          <a:xfrm>
            <a:off x="63871" y="3331833"/>
            <a:ext cx="1371600" cy="1454164"/>
          </a:xfrm>
          <a:prstGeom prst="rect">
            <a:avLst/>
          </a:prstGeom>
          <a:solidFill>
            <a:srgbClr val="3C2E49">
              <a:alpha val="80000"/>
            </a:srgbClr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6" tIns="45703" rIns="91406" bIns="45703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sz="1800">
              <a:solidFill>
                <a:prstClr val="white"/>
              </a:solidFill>
            </a:endParaRPr>
          </a:p>
        </p:txBody>
      </p:sp>
      <p:sp>
        <p:nvSpPr>
          <p:cNvPr id="69" name="object 463"/>
          <p:cNvSpPr/>
          <p:nvPr/>
        </p:nvSpPr>
        <p:spPr>
          <a:xfrm>
            <a:off x="1309248" y="2598351"/>
            <a:ext cx="106362" cy="57150"/>
          </a:xfrm>
          <a:custGeom>
            <a:avLst/>
            <a:gdLst/>
            <a:ahLst/>
            <a:cxnLst/>
            <a:rect l="l" t="t" r="r" b="b"/>
            <a:pathLst>
              <a:path w="630555" h="452754">
                <a:moveTo>
                  <a:pt x="630556" y="0"/>
                </a:moveTo>
                <a:lnTo>
                  <a:pt x="0" y="0"/>
                </a:lnTo>
                <a:lnTo>
                  <a:pt x="315278" y="452446"/>
                </a:lnTo>
                <a:lnTo>
                  <a:pt x="630556" y="0"/>
                </a:lnTo>
                <a:close/>
              </a:path>
            </a:pathLst>
          </a:custGeom>
          <a:solidFill>
            <a:srgbClr val="FECC66"/>
          </a:solidFill>
          <a:effectLst>
            <a:outerShdw blurRad="50800" dist="12700" dir="2700000" algn="tl" rotWithShape="0">
              <a:srgbClr val="000000">
                <a:alpha val="43000"/>
              </a:srgbClr>
            </a:outerShdw>
          </a:effectLst>
        </p:spPr>
        <p:txBody>
          <a:bodyPr lIns="0" tIns="0" rIns="0" bIns="0"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5613" name="Rectángulo 69"/>
          <p:cNvSpPr>
            <a:spLocks noChangeArrowheads="1"/>
          </p:cNvSpPr>
          <p:nvPr/>
        </p:nvSpPr>
        <p:spPr bwMode="auto">
          <a:xfrm>
            <a:off x="58131" y="3557806"/>
            <a:ext cx="1371601" cy="1015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 wrap="square" lIns="91434" tIns="45717" rIns="91434" bIns="45717">
            <a:spAutoFit/>
          </a:bodyPr>
          <a:lstStyle>
            <a:lvl1pPr defTabSz="455613"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es-CL" altLang="es-CL" sz="1200" b="1" dirty="0">
                <a:solidFill>
                  <a:prstClr val="white"/>
                </a:solidFill>
                <a:latin typeface="Trebuchet MS" panose="020B0603020202020204" pitchFamily="34" charset="0"/>
                <a:cs typeface="MonTSERRAT"/>
              </a:rPr>
              <a:t>Recomendaciones en materia de Protección de Datos Personales </a:t>
            </a:r>
          </a:p>
        </p:txBody>
      </p:sp>
      <p:sp>
        <p:nvSpPr>
          <p:cNvPr id="25629" name="3 CuadroTexto"/>
          <p:cNvSpPr txBox="1">
            <a:spLocks noChangeArrowheads="1"/>
          </p:cNvSpPr>
          <p:nvPr/>
        </p:nvSpPr>
        <p:spPr bwMode="auto">
          <a:xfrm>
            <a:off x="467545" y="140609"/>
            <a:ext cx="8036135" cy="1496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0" tIns="45695" rIns="91390" bIns="45695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None/>
              <a:defRPr/>
            </a:pPr>
            <a:r>
              <a:rPr lang="es-CL" sz="2200" b="1" dirty="0">
                <a:solidFill>
                  <a:prstClr val="white"/>
                </a:solidFill>
                <a:latin typeface="Trebuchet MS" panose="020B0603020202020204" pitchFamily="34" charset="0"/>
                <a:cs typeface="MonTSERRAT"/>
              </a:rPr>
              <a:t> Oficio N°211, marzo 2020 </a:t>
            </a:r>
          </a:p>
          <a:p>
            <a:pPr algn="just">
              <a:buNone/>
              <a:defRPr/>
            </a:pPr>
            <a:r>
              <a:rPr lang="es-CL" sz="1800" b="1" dirty="0">
                <a:solidFill>
                  <a:prstClr val="white"/>
                </a:solidFill>
                <a:latin typeface="Trebuchet MS" panose="020B0603020202020204" pitchFamily="34" charset="0"/>
                <a:cs typeface="MonTSERRAT"/>
              </a:rPr>
              <a:t>Formula recomendaciones en materia de transparencia, acceso a la información y protección de datos personales, en materia del tratamiento de información por antecedentes vinculados a la enfermedad infecciona denominada COVID-19 o coronavirus</a:t>
            </a:r>
            <a:endParaRPr lang="es-ES" altLang="es-CL" sz="1800" b="1" dirty="0">
              <a:solidFill>
                <a:prstClr val="white"/>
              </a:solidFill>
              <a:latin typeface="Trebuchet MS" panose="020B0603020202020204" pitchFamily="34" charset="0"/>
              <a:cs typeface="MonTSERRAT"/>
            </a:endParaRPr>
          </a:p>
        </p:txBody>
      </p:sp>
      <p:sp>
        <p:nvSpPr>
          <p:cNvPr id="30" name="Rectángulo 36"/>
          <p:cNvSpPr>
            <a:spLocks noChangeArrowheads="1"/>
          </p:cNvSpPr>
          <p:nvPr/>
        </p:nvSpPr>
        <p:spPr bwMode="auto">
          <a:xfrm>
            <a:off x="1588775" y="1736217"/>
            <a:ext cx="7383976" cy="1200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 wrap="square" lIns="91434" tIns="45717" rIns="91434" bIns="45717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1450" indent="-171450" algn="just">
              <a:lnSpc>
                <a:spcPct val="100000"/>
              </a:lnSpc>
              <a:spcBef>
                <a:spcPct val="0"/>
              </a:spcBef>
            </a:pPr>
            <a:r>
              <a:rPr lang="es-CL" sz="1200" dirty="0">
                <a:solidFill>
                  <a:schemeClr val="bg1"/>
                </a:solidFill>
                <a:latin typeface="+mn-lt"/>
              </a:rPr>
              <a:t>CPLT destaca la iniciativa promovida por el Ministerio de Salud, en orden a </a:t>
            </a:r>
            <a:r>
              <a:rPr lang="es-CL" sz="1200" dirty="0" err="1">
                <a:solidFill>
                  <a:schemeClr val="bg1"/>
                </a:solidFill>
                <a:latin typeface="+mn-lt"/>
              </a:rPr>
              <a:t>disponibilizar</a:t>
            </a:r>
            <a:r>
              <a:rPr lang="es-CL" sz="1200" dirty="0">
                <a:solidFill>
                  <a:schemeClr val="bg1"/>
                </a:solidFill>
                <a:latin typeface="+mn-lt"/>
              </a:rPr>
              <a:t> de manera proactiva antecedentes oficiales. </a:t>
            </a:r>
          </a:p>
          <a:p>
            <a:pPr marL="171450" indent="-171450" algn="just">
              <a:lnSpc>
                <a:spcPct val="100000"/>
              </a:lnSpc>
              <a:spcBef>
                <a:spcPct val="0"/>
              </a:spcBef>
            </a:pPr>
            <a:r>
              <a:rPr lang="es-CL" sz="1200" dirty="0">
                <a:solidFill>
                  <a:schemeClr val="bg1"/>
                </a:solidFill>
                <a:latin typeface="+mn-lt"/>
              </a:rPr>
              <a:t>Se sugiere adicionar a los antecedentes publicados, información complementaria.</a:t>
            </a:r>
          </a:p>
          <a:p>
            <a:pPr marL="171450" indent="-171450" algn="just">
              <a:lnSpc>
                <a:spcPct val="100000"/>
              </a:lnSpc>
              <a:spcBef>
                <a:spcPct val="0"/>
              </a:spcBef>
            </a:pPr>
            <a:r>
              <a:rPr lang="es-CL" sz="1200" dirty="0">
                <a:solidFill>
                  <a:schemeClr val="bg1"/>
                </a:solidFill>
                <a:latin typeface="+mn-lt"/>
              </a:rPr>
              <a:t>Continuar informando periódicamente medidas de prevención y/o protección, su estado de avance y su impacto.</a:t>
            </a:r>
          </a:p>
          <a:p>
            <a:pPr marL="171450" indent="-171450" algn="just">
              <a:lnSpc>
                <a:spcPct val="100000"/>
              </a:lnSpc>
              <a:spcBef>
                <a:spcPct val="0"/>
              </a:spcBef>
            </a:pPr>
            <a:r>
              <a:rPr lang="es-CL" sz="1200" dirty="0">
                <a:solidFill>
                  <a:schemeClr val="bg1"/>
                </a:solidFill>
                <a:latin typeface="+mn-lt"/>
              </a:rPr>
              <a:t>Generar un canal de relacionamiento con la ciudadanía.</a:t>
            </a:r>
          </a:p>
          <a:p>
            <a:pPr marL="171450" indent="-171450" algn="just">
              <a:lnSpc>
                <a:spcPct val="100000"/>
              </a:lnSpc>
              <a:spcBef>
                <a:spcPct val="0"/>
              </a:spcBef>
            </a:pPr>
            <a:r>
              <a:rPr lang="es-CL" sz="1200" dirty="0" err="1">
                <a:solidFill>
                  <a:schemeClr val="bg1"/>
                </a:solidFill>
                <a:latin typeface="+mn-lt"/>
              </a:rPr>
              <a:t>Disponibilizar</a:t>
            </a:r>
            <a:r>
              <a:rPr lang="es-CL" sz="1200" dirty="0">
                <a:solidFill>
                  <a:schemeClr val="bg1"/>
                </a:solidFill>
                <a:latin typeface="+mn-lt"/>
              </a:rPr>
              <a:t> la información, de manera oportuna, y en un lenguaje claro y comprensible por la ciudadanía.</a:t>
            </a:r>
          </a:p>
        </p:txBody>
      </p:sp>
      <p:sp>
        <p:nvSpPr>
          <p:cNvPr id="31" name="Rectángulo 30"/>
          <p:cNvSpPr/>
          <p:nvPr/>
        </p:nvSpPr>
        <p:spPr>
          <a:xfrm>
            <a:off x="77724" y="1662813"/>
            <a:ext cx="1371600" cy="1491604"/>
          </a:xfrm>
          <a:prstGeom prst="rect">
            <a:avLst/>
          </a:prstGeom>
          <a:solidFill>
            <a:srgbClr val="3C2E49">
              <a:alpha val="80000"/>
            </a:srgbClr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6" tIns="45703" rIns="91406" bIns="45703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sz="1800">
              <a:solidFill>
                <a:prstClr val="white"/>
              </a:solidFill>
            </a:endParaRPr>
          </a:p>
        </p:txBody>
      </p:sp>
      <p:sp>
        <p:nvSpPr>
          <p:cNvPr id="33" name="Rectángulo 25"/>
          <p:cNvSpPr>
            <a:spLocks noChangeArrowheads="1"/>
          </p:cNvSpPr>
          <p:nvPr/>
        </p:nvSpPr>
        <p:spPr bwMode="auto">
          <a:xfrm>
            <a:off x="77724" y="1963437"/>
            <a:ext cx="1383078" cy="83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 wrap="square" lIns="91434" tIns="45717" rIns="91434" bIns="45717">
            <a:spAutoFit/>
          </a:bodyPr>
          <a:lstStyle>
            <a:lvl1pPr defTabSz="455613"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es-ES_tradnl" altLang="es-CL" sz="1200" b="1" dirty="0">
                <a:solidFill>
                  <a:prstClr val="white"/>
                </a:solidFill>
                <a:latin typeface="Trebuchet MS" panose="020B0603020202020204" pitchFamily="34" charset="0"/>
                <a:cs typeface="MonTSERRAT"/>
              </a:rPr>
              <a:t>Recomendación en materia de Transparencia y Publicidad</a:t>
            </a:r>
            <a:endParaRPr lang="es-CL" altLang="es-CL" sz="1200" b="1" dirty="0">
              <a:solidFill>
                <a:prstClr val="white"/>
              </a:solidFill>
              <a:latin typeface="Trebuchet MS" panose="020B0603020202020204" pitchFamily="34" charset="0"/>
              <a:cs typeface="MonTSERRAT"/>
            </a:endParaRPr>
          </a:p>
        </p:txBody>
      </p:sp>
      <p:pic>
        <p:nvPicPr>
          <p:cNvPr id="18" name="Imagen 15" descr="Logo gri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548188"/>
            <a:ext cx="1408112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1069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ángulo 34"/>
          <p:cNvSpPr/>
          <p:nvPr/>
        </p:nvSpPr>
        <p:spPr>
          <a:xfrm>
            <a:off x="467545" y="-11826"/>
            <a:ext cx="3528391" cy="396046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0" tIns="45695" rIns="91390" bIns="45695" anchor="ctr"/>
          <a:lstStyle/>
          <a:p>
            <a:pPr algn="ctr" defTabSz="41556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sz="1800">
              <a:solidFill>
                <a:prstClr val="white"/>
              </a:solidFill>
            </a:endParaRPr>
          </a:p>
        </p:txBody>
      </p:sp>
      <p:sp>
        <p:nvSpPr>
          <p:cNvPr id="25629" name="3 CuadroTexto"/>
          <p:cNvSpPr txBox="1">
            <a:spLocks noChangeArrowheads="1"/>
          </p:cNvSpPr>
          <p:nvPr/>
        </p:nvSpPr>
        <p:spPr bwMode="auto">
          <a:xfrm>
            <a:off x="467546" y="38471"/>
            <a:ext cx="7992886" cy="1247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0" tIns="45695" rIns="91390" bIns="45695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None/>
              <a:defRPr/>
            </a:pPr>
            <a:r>
              <a:rPr lang="es-CL" sz="2200" b="1" dirty="0">
                <a:solidFill>
                  <a:prstClr val="white"/>
                </a:solidFill>
                <a:latin typeface="Trebuchet MS" panose="020B0603020202020204" pitchFamily="34" charset="0"/>
                <a:cs typeface="MonTSERRAT"/>
              </a:rPr>
              <a:t>Oficio N°255, marzo 2020 </a:t>
            </a:r>
          </a:p>
          <a:p>
            <a:pPr algn="just">
              <a:buNone/>
              <a:defRPr/>
            </a:pPr>
            <a:r>
              <a:rPr lang="es-CL" sz="1800" b="1" dirty="0">
                <a:solidFill>
                  <a:prstClr val="white"/>
                </a:solidFill>
                <a:latin typeface="Trebuchet MS" panose="020B0603020202020204" pitchFamily="34" charset="0"/>
                <a:cs typeface="MonTSERRAT"/>
              </a:rPr>
              <a:t> Efectúa requerimientos y recomendaciones en materia de   transparencia proactiva, acceso y entrega de información, en relación con la enfermedad infecciosa denominada COVID-19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12EE118-437B-4CE0-AF7A-3C5DE13849F8}"/>
              </a:ext>
            </a:extLst>
          </p:cNvPr>
          <p:cNvSpPr txBox="1"/>
          <p:nvPr/>
        </p:nvSpPr>
        <p:spPr>
          <a:xfrm>
            <a:off x="971600" y="1336240"/>
            <a:ext cx="7776864" cy="3107718"/>
          </a:xfrm>
          <a:prstGeom prst="rect">
            <a:avLst/>
          </a:prstGeom>
          <a:solidFill>
            <a:srgbClr val="66CDFF">
              <a:alpha val="15000"/>
            </a:srgbClr>
          </a:solidFill>
          <a:ln>
            <a:noFill/>
          </a:ln>
          <a:effectLst>
            <a:outerShdw blurRad="82550" dist="38100" dir="2700000" algn="tl" rotWithShape="0">
              <a:srgbClr val="000000">
                <a:alpha val="43000"/>
              </a:srgbClr>
            </a:outerShdw>
          </a:effectLst>
        </p:spPr>
        <p:txBody>
          <a:bodyPr lIns="0" tIns="0" rIns="0" bIns="0"/>
          <a:lstStyle>
            <a:defPPr>
              <a:defRPr lang="es-CL"/>
            </a:defPPr>
            <a:lvl1pPr defTabSz="415543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</a:defRPr>
            </a:lvl1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bg1"/>
                </a:solidFill>
              </a:rPr>
              <a:t>Entrega de información o reporte diario, en una hora determinada, en el sitio oficial dispuesto al efecto.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bg1"/>
                </a:solidFill>
              </a:rPr>
              <a:t>Informar número total de muestras procesadas por Coronavirus, especificando número de resultados positivos y negativos.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bg1"/>
                </a:solidFill>
              </a:rPr>
              <a:t>Informar número total de personas contagiadas, casos sospechosos no confirmados y número de altas médicas.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bg1"/>
                </a:solidFill>
              </a:rPr>
              <a:t>Informar número de nuevos contagios y su fuente de exposición.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bg1"/>
                </a:solidFill>
              </a:rPr>
              <a:t>Informar número o porcentaje de casos hospitalizados.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bg1"/>
                </a:solidFill>
              </a:rPr>
              <a:t>Informar número de personas fallecidas.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bg1"/>
                </a:solidFill>
              </a:rPr>
              <a:t>Dar cuenta del seguimiento efectuado a personas declaradas en cuarentena.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bg1"/>
                </a:solidFill>
              </a:rPr>
              <a:t>La información entregada debe distinguir edades o rangos etarios y sexo de las personas.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bg1"/>
                </a:solidFill>
              </a:rPr>
              <a:t>Insumos médicos y hospitalarios destinados a la atención del coronavirus.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bg1"/>
                </a:solidFill>
              </a:rPr>
              <a:t>Marco normativo dictado a propósito de la pandemia.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bg1"/>
                </a:solidFill>
              </a:rPr>
              <a:t>Medidas que restrinjan, limiten o afecten libertad o derechos de las personas.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bg1"/>
                </a:solidFill>
              </a:rPr>
              <a:t>Recursos fiscales destinados a hacer frente a la pandemia. </a:t>
            </a:r>
          </a:p>
        </p:txBody>
      </p:sp>
      <p:pic>
        <p:nvPicPr>
          <p:cNvPr id="7" name="Imagen 15" descr="Logo gri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548188"/>
            <a:ext cx="1408112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769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ángulo 34"/>
          <p:cNvSpPr/>
          <p:nvPr/>
        </p:nvSpPr>
        <p:spPr>
          <a:xfrm>
            <a:off x="467545" y="-11826"/>
            <a:ext cx="3314153" cy="423336"/>
          </a:xfrm>
          <a:prstGeom prst="rect">
            <a:avLst/>
          </a:prstGeom>
          <a:solidFill>
            <a:srgbClr val="18575C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0" tIns="45695" rIns="91390" bIns="45695" spcCol="0" rtlCol="0" anchor="ctr"/>
          <a:lstStyle/>
          <a:p>
            <a:pPr algn="ctr" defTabSz="415574"/>
            <a:endParaRPr lang="es-E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5629" name="3 CuadroTexto"/>
          <p:cNvSpPr txBox="1">
            <a:spLocks noChangeArrowheads="1"/>
          </p:cNvSpPr>
          <p:nvPr/>
        </p:nvSpPr>
        <p:spPr bwMode="auto">
          <a:xfrm>
            <a:off x="-35619" y="-309663"/>
            <a:ext cx="4320480" cy="72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0" tIns="45695" rIns="91390" bIns="45695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  <a:defRPr/>
            </a:pPr>
            <a:endParaRPr lang="es-CL" sz="1600" b="1" dirty="0"/>
          </a:p>
          <a:p>
            <a:pPr algn="ctr">
              <a:buNone/>
              <a:defRPr/>
            </a:pPr>
            <a:r>
              <a:rPr lang="es-CL" sz="2200" b="1" dirty="0">
                <a:solidFill>
                  <a:prstClr val="white"/>
                </a:solidFill>
                <a:latin typeface="Trebuchet MS" panose="020B0603020202020204" pitchFamily="34" charset="0"/>
                <a:cs typeface="MonTSERRAT"/>
              </a:rPr>
              <a:t> Oficio N°300, abril 2020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12EE118-437B-4CE0-AF7A-3C5DE13849F8}"/>
              </a:ext>
            </a:extLst>
          </p:cNvPr>
          <p:cNvSpPr txBox="1"/>
          <p:nvPr/>
        </p:nvSpPr>
        <p:spPr>
          <a:xfrm>
            <a:off x="899592" y="1131590"/>
            <a:ext cx="7488832" cy="2952328"/>
          </a:xfrm>
          <a:prstGeom prst="rect">
            <a:avLst/>
          </a:prstGeom>
          <a:solidFill>
            <a:srgbClr val="66CDFF">
              <a:alpha val="15000"/>
            </a:srgbClr>
          </a:solidFill>
          <a:ln>
            <a:noFill/>
          </a:ln>
          <a:effectLst>
            <a:outerShdw blurRad="82550" dist="38100" dir="2700000" algn="tl" rotWithShape="0">
              <a:srgbClr val="000000">
                <a:alpha val="43000"/>
              </a:srgbClr>
            </a:outerShdw>
          </a:effectLst>
        </p:spPr>
        <p:txBody>
          <a:bodyPr lIns="0" tIns="0" rIns="0" bIns="0"/>
          <a:lstStyle>
            <a:defPPr>
              <a:defRPr lang="es-CL"/>
            </a:defPPr>
            <a:lvl1pPr marL="171450" indent="-171450" algn="just" defTabSz="41554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1pPr>
          </a:lstStyle>
          <a:p>
            <a:r>
              <a:rPr lang="es-CL" sz="1600" dirty="0"/>
              <a:t>Revisión y levantamiento de la información que los diversos países publican en el contexto de la pandemia global.</a:t>
            </a:r>
          </a:p>
          <a:p>
            <a:r>
              <a:rPr lang="es-CL" sz="1600" dirty="0"/>
              <a:t>Oficio N°255 tuvo por finalidad avanzar de manera progresiva en la </a:t>
            </a:r>
            <a:r>
              <a:rPr lang="es-CL" sz="1600" dirty="0" err="1"/>
              <a:t>disponibilización</a:t>
            </a:r>
            <a:r>
              <a:rPr lang="es-CL" sz="1600" dirty="0"/>
              <a:t> de nuevos antecedentes que faciliten la transferencia de información relevante hacia la población.</a:t>
            </a:r>
          </a:p>
          <a:p>
            <a:r>
              <a:rPr lang="es-CL" sz="1600" dirty="0"/>
              <a:t>La información a que se refiere el Oficio N°255 encuentra su fundamento en diversas disposiciones legales, que entregan atribuciones y competencias a distintos órganos públicos.</a:t>
            </a:r>
          </a:p>
          <a:p>
            <a:r>
              <a:rPr lang="es-CL" sz="1600" dirty="0"/>
              <a:t>Se trata de una recomendación para perfeccionar la transparencia y facilitar el acceso a la información pública. </a:t>
            </a:r>
          </a:p>
          <a:p>
            <a:r>
              <a:rPr lang="es-CL" sz="1600" dirty="0"/>
              <a:t>El CPLT manifiesta su voluntad de colaborar, a efectos de complementar y profundizar la información a disposición de la ciudadanía. </a:t>
            </a:r>
          </a:p>
        </p:txBody>
      </p:sp>
      <p:pic>
        <p:nvPicPr>
          <p:cNvPr id="6" name="Imagen 15" descr="Logo gri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548188"/>
            <a:ext cx="1408112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0417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/>
          <p:cNvSpPr/>
          <p:nvPr/>
        </p:nvSpPr>
        <p:spPr>
          <a:xfrm>
            <a:off x="395536" y="771550"/>
            <a:ext cx="8496944" cy="792088"/>
          </a:xfrm>
          <a:prstGeom prst="roundRect">
            <a:avLst/>
          </a:prstGeom>
          <a:solidFill>
            <a:srgbClr val="51465B"/>
          </a:solidFill>
          <a:ln>
            <a:solidFill>
              <a:srgbClr val="51465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sz="90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840110"/>
            <a:ext cx="8229600" cy="5795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1800" b="1" dirty="0">
                <a:solidFill>
                  <a:schemeClr val="bg1"/>
                </a:solidFill>
              </a:rPr>
              <a:t>“Tan relevante como las acciones eficaces y oportunas en el manejo de la pandemia desde el punto de vista sanitario, es su legitimidad ante la ciudadanía”</a:t>
            </a:r>
            <a:endParaRPr lang="es-ES" sz="1800" dirty="0"/>
          </a:p>
          <a:p>
            <a:pPr marL="0" indent="0" algn="ctr">
              <a:buNone/>
            </a:pPr>
            <a:endParaRPr lang="es-ES" sz="1600" dirty="0"/>
          </a:p>
        </p:txBody>
      </p:sp>
      <p:sp>
        <p:nvSpPr>
          <p:cNvPr id="4" name="Rectángulo 3"/>
          <p:cNvSpPr/>
          <p:nvPr/>
        </p:nvSpPr>
        <p:spPr>
          <a:xfrm>
            <a:off x="3779912" y="0"/>
            <a:ext cx="3312368" cy="396046"/>
          </a:xfrm>
          <a:prstGeom prst="rect">
            <a:avLst/>
          </a:prstGeom>
          <a:solidFill>
            <a:srgbClr val="3C2E49">
              <a:alpha val="80000"/>
            </a:srgbClr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6" tIns="45703" rIns="91406" bIns="45703" anchor="ctr"/>
          <a:lstStyle/>
          <a:p>
            <a:pPr algn="ctr" defTabSz="685800"/>
            <a:endParaRPr lang="es-ES" sz="1800">
              <a:solidFill>
                <a:prstClr val="white"/>
              </a:solidFill>
            </a:endParaRPr>
          </a:p>
        </p:txBody>
      </p:sp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179512" y="80860"/>
            <a:ext cx="7220669" cy="341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0" tIns="45695" rIns="91390" bIns="45695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None/>
              <a:defRPr/>
            </a:pPr>
            <a:r>
              <a:rPr lang="es-CL" altLang="es-CL" sz="1800" b="1" dirty="0">
                <a:solidFill>
                  <a:prstClr val="white"/>
                </a:solidFill>
                <a:latin typeface="Trebuchet MS" panose="020B0603020202020204" pitchFamily="34" charset="0"/>
                <a:cs typeface="MonTSERRAT"/>
              </a:rPr>
              <a:t>ANTE LA CRISIS: TRANSPARENCIA, MÁS NECESARIA QUE NUNCA </a:t>
            </a:r>
            <a:endParaRPr lang="es-ES" altLang="es-CL" sz="1800" b="1" dirty="0">
              <a:solidFill>
                <a:prstClr val="white"/>
              </a:solidFill>
              <a:latin typeface="Trebuchet MS" panose="020B0603020202020204" pitchFamily="34" charset="0"/>
              <a:cs typeface="MonTSERRAT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95536" y="1817623"/>
            <a:ext cx="5886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</a:rPr>
              <a:t>Se requiere máxima Transparencia, para que los ciudadanos</a:t>
            </a:r>
            <a:endParaRPr lang="es-CL" sz="2000" b="1" dirty="0"/>
          </a:p>
        </p:txBody>
      </p:sp>
      <p:sp>
        <p:nvSpPr>
          <p:cNvPr id="11" name="Rectángulo redondeado 10"/>
          <p:cNvSpPr/>
          <p:nvPr/>
        </p:nvSpPr>
        <p:spPr>
          <a:xfrm>
            <a:off x="395536" y="2571750"/>
            <a:ext cx="2232248" cy="1368152"/>
          </a:xfrm>
          <a:prstGeom prst="roundRect">
            <a:avLst/>
          </a:prstGeom>
          <a:solidFill>
            <a:srgbClr val="3C2E49">
              <a:alpha val="80000"/>
            </a:srgbClr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6" tIns="45703" rIns="91406" bIns="45703" anchor="ctr"/>
          <a:lstStyle/>
          <a:p>
            <a:pPr algn="ctr" defTabSz="685800"/>
            <a:r>
              <a:rPr lang="es-CL" sz="1800" b="1" dirty="0">
                <a:solidFill>
                  <a:schemeClr val="bg1"/>
                </a:solidFill>
              </a:rPr>
              <a:t>Entiendan </a:t>
            </a:r>
            <a:r>
              <a:rPr lang="es-CL" sz="1800" dirty="0">
                <a:solidFill>
                  <a:schemeClr val="bg1"/>
                </a:solidFill>
              </a:rPr>
              <a:t>Credibilidad de las personas en las instituciones y Autoridades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3276164" y="2544678"/>
            <a:ext cx="2232248" cy="1419977"/>
          </a:xfrm>
          <a:prstGeom prst="roundRect">
            <a:avLst/>
          </a:prstGeom>
          <a:solidFill>
            <a:srgbClr val="3C2E49">
              <a:alpha val="80000"/>
            </a:srgbClr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6" tIns="45703" rIns="91406" bIns="45703" anchor="ctr"/>
          <a:lstStyle/>
          <a:p>
            <a:pPr algn="ctr" defTabSz="685800"/>
            <a:r>
              <a:rPr lang="es-ES" sz="1800" b="1" dirty="0">
                <a:solidFill>
                  <a:prstClr val="white"/>
                </a:solidFill>
              </a:rPr>
              <a:t>Colaboren</a:t>
            </a:r>
          </a:p>
          <a:p>
            <a:pPr algn="ctr" defTabSz="685800"/>
            <a:r>
              <a:rPr lang="es-ES" sz="1800" dirty="0">
                <a:solidFill>
                  <a:prstClr val="white"/>
                </a:solidFill>
              </a:rPr>
              <a:t>Adhesión ciudadana a las medidas adoptadas por la autoridad</a:t>
            </a:r>
            <a:endParaRPr lang="es-CL" sz="1800" dirty="0">
              <a:solidFill>
                <a:prstClr val="white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6177760" y="2551476"/>
            <a:ext cx="2222610" cy="1395368"/>
          </a:xfrm>
          <a:prstGeom prst="roundRect">
            <a:avLst/>
          </a:prstGeom>
          <a:solidFill>
            <a:srgbClr val="3C2E49">
              <a:alpha val="80000"/>
            </a:srgbClr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6" tIns="45703" rIns="91406" bIns="45703" anchor="ctr"/>
          <a:lstStyle/>
          <a:p>
            <a:pPr algn="ctr" defTabSz="685800"/>
            <a:r>
              <a:rPr lang="es-CL" sz="1800" b="1" dirty="0">
                <a:solidFill>
                  <a:prstClr val="white"/>
                </a:solidFill>
              </a:rPr>
              <a:t>Confíen</a:t>
            </a:r>
          </a:p>
          <a:p>
            <a:pPr algn="ctr" defTabSz="685800"/>
            <a:r>
              <a:rPr lang="es-CL" sz="1800" dirty="0">
                <a:solidFill>
                  <a:prstClr val="white"/>
                </a:solidFill>
              </a:rPr>
              <a:t> </a:t>
            </a:r>
            <a:r>
              <a:rPr lang="es-ES" sz="1800" dirty="0">
                <a:solidFill>
                  <a:prstClr val="white"/>
                </a:solidFill>
              </a:rPr>
              <a:t>Tranquilidad para todos los ciudadanos</a:t>
            </a:r>
          </a:p>
          <a:p>
            <a:pPr algn="ctr" defTabSz="685800"/>
            <a:endParaRPr lang="es-CL" sz="1800" dirty="0">
              <a:solidFill>
                <a:prstClr val="white"/>
              </a:solidFill>
            </a:endParaRPr>
          </a:p>
        </p:txBody>
      </p:sp>
      <p:sp>
        <p:nvSpPr>
          <p:cNvPr id="14" name="Flecha derecha 13"/>
          <p:cNvSpPr/>
          <p:nvPr/>
        </p:nvSpPr>
        <p:spPr>
          <a:xfrm>
            <a:off x="2761470" y="3118633"/>
            <a:ext cx="360040" cy="261053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Flecha derecha 14"/>
          <p:cNvSpPr/>
          <p:nvPr/>
        </p:nvSpPr>
        <p:spPr>
          <a:xfrm>
            <a:off x="5663066" y="3095101"/>
            <a:ext cx="360040" cy="261053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6" name="Imagen 15" descr="Logo gri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548188"/>
            <a:ext cx="1408112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0528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9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PLANTILLA PPT</Template>
  <TotalTime>6919</TotalTime>
  <Words>1053</Words>
  <Application>Microsoft Macintosh PowerPoint</Application>
  <PresentationFormat>Presentación en pantalla (16:9)</PresentationFormat>
  <Paragraphs>85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MonTSERRAT</vt:lpstr>
      <vt:lpstr>Trebuchet MS</vt:lpstr>
      <vt:lpstr>2_Tema de Office</vt:lpstr>
      <vt:lpstr>9_Tema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Contreras Caballol</dc:creator>
  <cp:keywords>Marcelo Drago Harvard University Kennedy School</cp:keywords>
  <cp:lastModifiedBy>Fernando Garcia Naddaf</cp:lastModifiedBy>
  <cp:revision>234</cp:revision>
  <dcterms:created xsi:type="dcterms:W3CDTF">2019-08-14T18:59:21Z</dcterms:created>
  <dcterms:modified xsi:type="dcterms:W3CDTF">2020-04-22T22:48:46Z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2019-04-05T00:00:00Z</vt:filetime>
  </property>
  <property fmtid="{D5CDD505-2E9C-101B-9397-08002B2CF9AE}" pid="3" name="Creator">
    <vt:lpwstr>Adobe Illustrator CC 22.1 (Windows)</vt:lpwstr>
  </property>
  <property fmtid="{D5CDD505-2E9C-101B-9397-08002B2CF9AE}" pid="4" name="LastSaved">
    <vt:filetime>2019-04-05T00:00:00Z</vt:filetime>
  </property>
</Properties>
</file>