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1.jpg" ContentType="image/jpeg"/>
  <Override PartName="/ppt/media/image23.jpg" ContentType="image/jpeg"/>
  <Override PartName="/ppt/media/image24.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notesMasterIdLst>
    <p:notesMasterId r:id="rId54"/>
  </p:notesMasterIdLst>
  <p:sldIdLst>
    <p:sldId id="256" r:id="rId3"/>
    <p:sldId id="372" r:id="rId4"/>
    <p:sldId id="419" r:id="rId5"/>
    <p:sldId id="370" r:id="rId6"/>
    <p:sldId id="375" r:id="rId7"/>
    <p:sldId id="374" r:id="rId8"/>
    <p:sldId id="373" r:id="rId9"/>
    <p:sldId id="355" r:id="rId10"/>
    <p:sldId id="378" r:id="rId11"/>
    <p:sldId id="376" r:id="rId12"/>
    <p:sldId id="379" r:id="rId13"/>
    <p:sldId id="380" r:id="rId14"/>
    <p:sldId id="381" r:id="rId15"/>
    <p:sldId id="382" r:id="rId16"/>
    <p:sldId id="383" r:id="rId17"/>
    <p:sldId id="396" r:id="rId18"/>
    <p:sldId id="395" r:id="rId19"/>
    <p:sldId id="394" r:id="rId20"/>
    <p:sldId id="393" r:id="rId21"/>
    <p:sldId id="392" r:id="rId22"/>
    <p:sldId id="391" r:id="rId23"/>
    <p:sldId id="390" r:id="rId24"/>
    <p:sldId id="389" r:id="rId25"/>
    <p:sldId id="388" r:id="rId26"/>
    <p:sldId id="387" r:id="rId27"/>
    <p:sldId id="386" r:id="rId28"/>
    <p:sldId id="385" r:id="rId29"/>
    <p:sldId id="397" r:id="rId30"/>
    <p:sldId id="377" r:id="rId31"/>
    <p:sldId id="384" r:id="rId32"/>
    <p:sldId id="398" r:id="rId33"/>
    <p:sldId id="399" r:id="rId34"/>
    <p:sldId id="406" r:id="rId35"/>
    <p:sldId id="407" r:id="rId36"/>
    <p:sldId id="403" r:id="rId37"/>
    <p:sldId id="405" r:id="rId38"/>
    <p:sldId id="411" r:id="rId39"/>
    <p:sldId id="410" r:id="rId40"/>
    <p:sldId id="409" r:id="rId41"/>
    <p:sldId id="408" r:id="rId42"/>
    <p:sldId id="404" r:id="rId43"/>
    <p:sldId id="402" r:id="rId44"/>
    <p:sldId id="401" r:id="rId45"/>
    <p:sldId id="420" r:id="rId46"/>
    <p:sldId id="427" r:id="rId47"/>
    <p:sldId id="415" r:id="rId48"/>
    <p:sldId id="426" r:id="rId49"/>
    <p:sldId id="425" r:id="rId50"/>
    <p:sldId id="423" r:id="rId51"/>
    <p:sldId id="424" r:id="rId52"/>
    <p:sldId id="418" r:id="rId53"/>
  </p:sldIdLst>
  <p:sldSz cx="9144000" cy="5143500" type="screen16x9"/>
  <p:notesSz cx="20104100" cy="11309350"/>
  <p:defaultTextStyle>
    <a:defPPr>
      <a:defRPr lang="es-CL"/>
    </a:defPPr>
    <a:lvl1pPr marL="0" algn="l" defTabSz="415753" rtl="0" eaLnBrk="1" latinLnBrk="0" hangingPunct="1">
      <a:defRPr sz="800" kern="1200">
        <a:solidFill>
          <a:schemeClr val="tx1"/>
        </a:solidFill>
        <a:latin typeface="+mn-lt"/>
        <a:ea typeface="+mn-ea"/>
        <a:cs typeface="+mn-cs"/>
      </a:defRPr>
    </a:lvl1pPr>
    <a:lvl2pPr marL="207879" algn="l" defTabSz="415753" rtl="0" eaLnBrk="1" latinLnBrk="0" hangingPunct="1">
      <a:defRPr sz="800" kern="1200">
        <a:solidFill>
          <a:schemeClr val="tx1"/>
        </a:solidFill>
        <a:latin typeface="+mn-lt"/>
        <a:ea typeface="+mn-ea"/>
        <a:cs typeface="+mn-cs"/>
      </a:defRPr>
    </a:lvl2pPr>
    <a:lvl3pPr marL="415753" algn="l" defTabSz="415753" rtl="0" eaLnBrk="1" latinLnBrk="0" hangingPunct="1">
      <a:defRPr sz="800" kern="1200">
        <a:solidFill>
          <a:schemeClr val="tx1"/>
        </a:solidFill>
        <a:latin typeface="+mn-lt"/>
        <a:ea typeface="+mn-ea"/>
        <a:cs typeface="+mn-cs"/>
      </a:defRPr>
    </a:lvl3pPr>
    <a:lvl4pPr marL="623636" algn="l" defTabSz="415753" rtl="0" eaLnBrk="1" latinLnBrk="0" hangingPunct="1">
      <a:defRPr sz="800" kern="1200">
        <a:solidFill>
          <a:schemeClr val="tx1"/>
        </a:solidFill>
        <a:latin typeface="+mn-lt"/>
        <a:ea typeface="+mn-ea"/>
        <a:cs typeface="+mn-cs"/>
      </a:defRPr>
    </a:lvl4pPr>
    <a:lvl5pPr marL="831506" algn="l" defTabSz="415753" rtl="0" eaLnBrk="1" latinLnBrk="0" hangingPunct="1">
      <a:defRPr sz="800" kern="1200">
        <a:solidFill>
          <a:schemeClr val="tx1"/>
        </a:solidFill>
        <a:latin typeface="+mn-lt"/>
        <a:ea typeface="+mn-ea"/>
        <a:cs typeface="+mn-cs"/>
      </a:defRPr>
    </a:lvl5pPr>
    <a:lvl6pPr marL="1039385" algn="l" defTabSz="415753" rtl="0" eaLnBrk="1" latinLnBrk="0" hangingPunct="1">
      <a:defRPr sz="800" kern="1200">
        <a:solidFill>
          <a:schemeClr val="tx1"/>
        </a:solidFill>
        <a:latin typeface="+mn-lt"/>
        <a:ea typeface="+mn-ea"/>
        <a:cs typeface="+mn-cs"/>
      </a:defRPr>
    </a:lvl6pPr>
    <a:lvl7pPr marL="1247263" algn="l" defTabSz="415753" rtl="0" eaLnBrk="1" latinLnBrk="0" hangingPunct="1">
      <a:defRPr sz="800" kern="1200">
        <a:solidFill>
          <a:schemeClr val="tx1"/>
        </a:solidFill>
        <a:latin typeface="+mn-lt"/>
        <a:ea typeface="+mn-ea"/>
        <a:cs typeface="+mn-cs"/>
      </a:defRPr>
    </a:lvl7pPr>
    <a:lvl8pPr marL="1455142" algn="l" defTabSz="415753" rtl="0" eaLnBrk="1" latinLnBrk="0" hangingPunct="1">
      <a:defRPr sz="800" kern="1200">
        <a:solidFill>
          <a:schemeClr val="tx1"/>
        </a:solidFill>
        <a:latin typeface="+mn-lt"/>
        <a:ea typeface="+mn-ea"/>
        <a:cs typeface="+mn-cs"/>
      </a:defRPr>
    </a:lvl8pPr>
    <a:lvl9pPr marL="1663013" algn="l" defTabSz="415753" rtl="0" eaLnBrk="1" latinLnBrk="0" hangingPunct="1">
      <a:defRPr sz="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0" userDrawn="1">
          <p15:clr>
            <a:srgbClr val="A4A3A4"/>
          </p15:clr>
        </p15:guide>
        <p15:guide id="2" pos="983" userDrawn="1">
          <p15:clr>
            <a:srgbClr val="A4A3A4"/>
          </p15:clr>
        </p15:guide>
        <p15:guide id="3" orient="horz" pos="3239">
          <p15:clr>
            <a:srgbClr val="A4A3A4"/>
          </p15:clr>
        </p15:guide>
        <p15:guide id="4"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Paz Torres Alcalde" initials="MPTA" lastIdx="3" clrIdx="0"/>
  <p:cmAuthor id="2" name="Daniela Moreno Tacchi" initials="DMT" lastIdx="10" clrIdx="1">
    <p:extLst>
      <p:ext uri="{19B8F6BF-5375-455C-9EA6-DF929625EA0E}">
        <p15:presenceInfo xmlns:p15="http://schemas.microsoft.com/office/powerpoint/2012/main" userId="S::dmoreno@cplt.cl::dff2f34a-21aa-411b-a40c-0d6308b83c4a" providerId="AD"/>
      </p:ext>
    </p:extLst>
  </p:cmAuthor>
  <p:cmAuthor id="3" name="Isabel Quesney Swinburn" initials="IQS" lastIdx="13" clrIdx="2">
    <p:extLst>
      <p:ext uri="{19B8F6BF-5375-455C-9EA6-DF929625EA0E}">
        <p15:presenceInfo xmlns:p15="http://schemas.microsoft.com/office/powerpoint/2012/main" userId="S::iquesney@cplt.cl::4f026e6d-a4ea-498c-a4cd-58a89cf35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FF"/>
    <a:srgbClr val="00A7FA"/>
    <a:srgbClr val="21B5FF"/>
    <a:srgbClr val="FFCC00"/>
    <a:srgbClr val="3C2E49"/>
    <a:srgbClr val="FECC66"/>
    <a:srgbClr val="31223E"/>
    <a:srgbClr val="66CDFF"/>
    <a:srgbClr val="D3234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CAD26-7731-47BF-985E-EC0BB9B98D2C}" v="30" dt="2021-08-17T18:24:30.9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p:cViewPr varScale="1">
        <p:scale>
          <a:sx n="95" d="100"/>
          <a:sy n="95" d="100"/>
        </p:scale>
        <p:origin x="834" y="84"/>
      </p:cViewPr>
      <p:guideLst>
        <p:guide orient="horz" pos="1310"/>
        <p:guide pos="983"/>
        <p:guide orient="horz" pos="3239"/>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9345CD2-980F-4310-BD1A-F390BB6DEA90}" type="datetimeFigureOut">
              <a:rPr lang="en-US" smtClean="0"/>
              <a:t>8/17/2021</a:t>
            </a:fld>
            <a:endParaRPr lang="en-US" dirty="0"/>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39DA111-C65A-4372-BD4B-226395A853BF}" type="slidenum">
              <a:rPr lang="en-US" smtClean="0"/>
              <a:t>‹Nº›</a:t>
            </a:fld>
            <a:endParaRPr lang="en-US" dirty="0"/>
          </a:p>
        </p:txBody>
      </p:sp>
    </p:spTree>
    <p:extLst>
      <p:ext uri="{BB962C8B-B14F-4D97-AF65-F5344CB8AC3E}">
        <p14:creationId xmlns:p14="http://schemas.microsoft.com/office/powerpoint/2010/main" val="2291085009"/>
      </p:ext>
    </p:extLst>
  </p:cSld>
  <p:clrMap bg1="lt1" tx1="dk1" bg2="lt2" tx2="dk2" accent1="accent1" accent2="accent2" accent3="accent3" accent4="accent4" accent5="accent5" accent6="accent6" hlink="hlink" folHlink="folHlink"/>
  <p:notesStyle>
    <a:lvl1pPr marL="0" algn="l" defTabSz="914220" rtl="0" eaLnBrk="1" latinLnBrk="0" hangingPunct="1">
      <a:defRPr sz="1200" kern="1200">
        <a:solidFill>
          <a:schemeClr val="tx1"/>
        </a:solidFill>
        <a:latin typeface="+mn-lt"/>
        <a:ea typeface="+mn-ea"/>
        <a:cs typeface="+mn-cs"/>
      </a:defRPr>
    </a:lvl1pPr>
    <a:lvl2pPr marL="457106" algn="l" defTabSz="914220" rtl="0" eaLnBrk="1" latinLnBrk="0" hangingPunct="1">
      <a:defRPr sz="1200" kern="1200">
        <a:solidFill>
          <a:schemeClr val="tx1"/>
        </a:solidFill>
        <a:latin typeface="+mn-lt"/>
        <a:ea typeface="+mn-ea"/>
        <a:cs typeface="+mn-cs"/>
      </a:defRPr>
    </a:lvl2pPr>
    <a:lvl3pPr marL="914220" algn="l" defTabSz="914220" rtl="0" eaLnBrk="1" latinLnBrk="0" hangingPunct="1">
      <a:defRPr sz="1200" kern="1200">
        <a:solidFill>
          <a:schemeClr val="tx1"/>
        </a:solidFill>
        <a:latin typeface="+mn-lt"/>
        <a:ea typeface="+mn-ea"/>
        <a:cs typeface="+mn-cs"/>
      </a:defRPr>
    </a:lvl3pPr>
    <a:lvl4pPr marL="1371328" algn="l" defTabSz="914220" rtl="0" eaLnBrk="1" latinLnBrk="0" hangingPunct="1">
      <a:defRPr sz="1200" kern="1200">
        <a:solidFill>
          <a:schemeClr val="tx1"/>
        </a:solidFill>
        <a:latin typeface="+mn-lt"/>
        <a:ea typeface="+mn-ea"/>
        <a:cs typeface="+mn-cs"/>
      </a:defRPr>
    </a:lvl4pPr>
    <a:lvl5pPr marL="1828439" algn="l" defTabSz="914220" rtl="0" eaLnBrk="1" latinLnBrk="0" hangingPunct="1">
      <a:defRPr sz="1200" kern="1200">
        <a:solidFill>
          <a:schemeClr val="tx1"/>
        </a:solidFill>
        <a:latin typeface="+mn-lt"/>
        <a:ea typeface="+mn-ea"/>
        <a:cs typeface="+mn-cs"/>
      </a:defRPr>
    </a:lvl5pPr>
    <a:lvl6pPr marL="2285544" algn="l" defTabSz="914220" rtl="0" eaLnBrk="1" latinLnBrk="0" hangingPunct="1">
      <a:defRPr sz="1200" kern="1200">
        <a:solidFill>
          <a:schemeClr val="tx1"/>
        </a:solidFill>
        <a:latin typeface="+mn-lt"/>
        <a:ea typeface="+mn-ea"/>
        <a:cs typeface="+mn-cs"/>
      </a:defRPr>
    </a:lvl6pPr>
    <a:lvl7pPr marL="2742650" algn="l" defTabSz="914220" rtl="0" eaLnBrk="1" latinLnBrk="0" hangingPunct="1">
      <a:defRPr sz="1200" kern="1200">
        <a:solidFill>
          <a:schemeClr val="tx1"/>
        </a:solidFill>
        <a:latin typeface="+mn-lt"/>
        <a:ea typeface="+mn-ea"/>
        <a:cs typeface="+mn-cs"/>
      </a:defRPr>
    </a:lvl7pPr>
    <a:lvl8pPr marL="3199760" algn="l" defTabSz="914220" rtl="0" eaLnBrk="1" latinLnBrk="0" hangingPunct="1">
      <a:defRPr sz="1200" kern="1200">
        <a:solidFill>
          <a:schemeClr val="tx1"/>
        </a:solidFill>
        <a:latin typeface="+mn-lt"/>
        <a:ea typeface="+mn-ea"/>
        <a:cs typeface="+mn-cs"/>
      </a:defRPr>
    </a:lvl8pPr>
    <a:lvl9pPr marL="3656869" algn="l" defTabSz="91422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923330"/>
          </a:xfrm>
          <a:prstGeom prst="rect">
            <a:avLst/>
          </a:prstGeom>
        </p:spPr>
        <p:txBody>
          <a:bodyPr wrap="square" lIns="0" tIns="0" rIns="0" bIns="0">
            <a:spAutoFit/>
          </a:bodyPr>
          <a:lstStyle>
            <a:lvl1pPr>
              <a:defRPr/>
            </a:lvl1pPr>
          </a:lstStyle>
          <a:p>
            <a:r>
              <a:rPr lang="es-ES"/>
              <a:t>Haga clic para modificar el estilo de título del patrón</a:t>
            </a:r>
            <a:endParaRPr/>
          </a:p>
        </p:txBody>
      </p:sp>
      <p:sp>
        <p:nvSpPr>
          <p:cNvPr id="3" name="Holder 3"/>
          <p:cNvSpPr>
            <a:spLocks noGrp="1"/>
          </p:cNvSpPr>
          <p:nvPr>
            <p:ph type="subTitle" idx="4"/>
          </p:nvPr>
        </p:nvSpPr>
        <p:spPr>
          <a:xfrm>
            <a:off x="1371600" y="2880373"/>
            <a:ext cx="6400800" cy="507831"/>
          </a:xfrm>
          <a:prstGeom prst="rect">
            <a:avLst/>
          </a:prstGeom>
        </p:spPr>
        <p:txBody>
          <a:bodyPr wrap="square" lIns="0" tIns="0" rIns="0" bIns="0">
            <a:spAutoFit/>
          </a:bodyPr>
          <a:lstStyle>
            <a:lvl1pPr>
              <a:defRPr/>
            </a:lvl1pPr>
          </a:lstStyle>
          <a:p>
            <a:r>
              <a:rPr lang="es-ES"/>
              <a:t>Haga clic para modificar el estilo de subtítulo del patrón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28" y="29"/>
            <a:ext cx="9143999" cy="5143139"/>
          </a:xfrm>
          <a:prstGeom prst="rect">
            <a:avLst/>
          </a:prstGeom>
          <a:blipFill>
            <a:blip r:embed="rId2" cstate="print"/>
            <a:stretch>
              <a:fillRect/>
            </a:stretch>
          </a:blipFill>
        </p:spPr>
        <p:txBody>
          <a:bodyPr wrap="square" lIns="0" tIns="0" rIns="0" bIns="0" rtlCol="0"/>
          <a:lstStyle/>
          <a:p>
            <a:pPr defTabSz="415574"/>
            <a:endParaRPr>
              <a:solidFill>
                <a:prstClr val="black"/>
              </a:solidFill>
              <a:latin typeface="Calibri"/>
            </a:endParaRPr>
          </a:p>
        </p:txBody>
      </p:sp>
      <p:sp>
        <p:nvSpPr>
          <p:cNvPr id="17" name="bk object 17"/>
          <p:cNvSpPr/>
          <p:nvPr/>
        </p:nvSpPr>
        <p:spPr>
          <a:xfrm>
            <a:off x="0" y="458517"/>
            <a:ext cx="9144000" cy="4684624"/>
          </a:xfrm>
          <a:prstGeom prst="rect">
            <a:avLst/>
          </a:prstGeom>
          <a:blipFill>
            <a:blip r:embed="rId3" cstate="print"/>
            <a:stretch>
              <a:fillRect/>
            </a:stretch>
          </a:blipFill>
        </p:spPr>
        <p:txBody>
          <a:bodyPr wrap="square" lIns="0" tIns="0" rIns="0" bIns="0" rtlCol="0"/>
          <a:lstStyle/>
          <a:p>
            <a:pPr defTabSz="415574"/>
            <a:endParaRPr>
              <a:solidFill>
                <a:prstClr val="black"/>
              </a:solidFill>
              <a:latin typeface="Calibri"/>
            </a:endParaRPr>
          </a:p>
        </p:txBody>
      </p:sp>
      <p:sp>
        <p:nvSpPr>
          <p:cNvPr id="18" name="bk object 18"/>
          <p:cNvSpPr/>
          <p:nvPr/>
        </p:nvSpPr>
        <p:spPr>
          <a:xfrm>
            <a:off x="2" y="30"/>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 name="bk object 19"/>
          <p:cNvSpPr/>
          <p:nvPr/>
        </p:nvSpPr>
        <p:spPr>
          <a:xfrm>
            <a:off x="2" y="0"/>
            <a:ext cx="4640451" cy="4640124"/>
          </a:xfrm>
          <a:custGeom>
            <a:avLst/>
            <a:gdLst/>
            <a:ahLst/>
            <a:cxnLst/>
            <a:rect l="l" t="t" r="r" b="b"/>
            <a:pathLst>
              <a:path w="10202545" h="10202545">
                <a:moveTo>
                  <a:pt x="10202262" y="0"/>
                </a:moveTo>
                <a:lnTo>
                  <a:pt x="10160557" y="0"/>
                </a:lnTo>
                <a:lnTo>
                  <a:pt x="0" y="10160575"/>
                </a:lnTo>
                <a:lnTo>
                  <a:pt x="0" y="10202271"/>
                </a:lnTo>
                <a:lnTo>
                  <a:pt x="1020226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 name="bk object 20"/>
          <p:cNvSpPr/>
          <p:nvPr/>
        </p:nvSpPr>
        <p:spPr>
          <a:xfrm>
            <a:off x="2" y="30"/>
            <a:ext cx="4995987" cy="4995635"/>
          </a:xfrm>
          <a:custGeom>
            <a:avLst/>
            <a:gdLst/>
            <a:ahLst/>
            <a:cxnLst/>
            <a:rect l="l" t="t" r="r" b="b"/>
            <a:pathLst>
              <a:path w="10984230" h="10984230">
                <a:moveTo>
                  <a:pt x="10983826" y="0"/>
                </a:moveTo>
                <a:lnTo>
                  <a:pt x="10942131" y="0"/>
                </a:lnTo>
                <a:lnTo>
                  <a:pt x="0" y="10942121"/>
                </a:lnTo>
                <a:lnTo>
                  <a:pt x="0" y="10983816"/>
                </a:lnTo>
                <a:lnTo>
                  <a:pt x="10983826"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 name="bk object 21"/>
          <p:cNvSpPr/>
          <p:nvPr/>
        </p:nvSpPr>
        <p:spPr>
          <a:xfrm>
            <a:off x="188829" y="30"/>
            <a:ext cx="5162635" cy="5143211"/>
          </a:xfrm>
          <a:custGeom>
            <a:avLst/>
            <a:gdLst/>
            <a:ahLst/>
            <a:cxnLst/>
            <a:rect l="l" t="t" r="r" b="b"/>
            <a:pathLst>
              <a:path w="11350625" h="11308715">
                <a:moveTo>
                  <a:pt x="11350261" y="0"/>
                </a:moveTo>
                <a:lnTo>
                  <a:pt x="11308566" y="0"/>
                </a:lnTo>
                <a:lnTo>
                  <a:pt x="0" y="11308556"/>
                </a:lnTo>
                <a:lnTo>
                  <a:pt x="41695" y="11308556"/>
                </a:lnTo>
                <a:lnTo>
                  <a:pt x="1135026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 name="bk object 22"/>
          <p:cNvSpPr/>
          <p:nvPr/>
        </p:nvSpPr>
        <p:spPr>
          <a:xfrm>
            <a:off x="544302" y="30"/>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 name="bk object 23"/>
          <p:cNvSpPr/>
          <p:nvPr/>
        </p:nvSpPr>
        <p:spPr>
          <a:xfrm>
            <a:off x="899773" y="30"/>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 name="bk object 24"/>
          <p:cNvSpPr/>
          <p:nvPr/>
        </p:nvSpPr>
        <p:spPr>
          <a:xfrm>
            <a:off x="1255254" y="30"/>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 name="bk object 25"/>
          <p:cNvSpPr/>
          <p:nvPr/>
        </p:nvSpPr>
        <p:spPr>
          <a:xfrm>
            <a:off x="1610725" y="30"/>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 name="bk object 26"/>
          <p:cNvSpPr/>
          <p:nvPr/>
        </p:nvSpPr>
        <p:spPr>
          <a:xfrm>
            <a:off x="1966194" y="30"/>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 name="bk object 27"/>
          <p:cNvSpPr/>
          <p:nvPr/>
        </p:nvSpPr>
        <p:spPr>
          <a:xfrm>
            <a:off x="2321666" y="30"/>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 name="bk object 28"/>
          <p:cNvSpPr/>
          <p:nvPr/>
        </p:nvSpPr>
        <p:spPr>
          <a:xfrm>
            <a:off x="2" y="743403"/>
            <a:ext cx="4081587" cy="4090252"/>
          </a:xfrm>
          <a:custGeom>
            <a:avLst/>
            <a:gdLst/>
            <a:ahLst/>
            <a:cxnLst/>
            <a:rect l="l" t="t" r="r" b="b"/>
            <a:pathLst>
              <a:path w="8973820" h="8993505">
                <a:moveTo>
                  <a:pt x="0" y="0"/>
                </a:moveTo>
                <a:lnTo>
                  <a:pt x="0" y="39488"/>
                </a:lnTo>
                <a:lnTo>
                  <a:pt x="8954027" y="8993508"/>
                </a:lnTo>
                <a:lnTo>
                  <a:pt x="8973775" y="8973759"/>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0" name="bk object 30"/>
          <p:cNvSpPr/>
          <p:nvPr/>
        </p:nvSpPr>
        <p:spPr>
          <a:xfrm>
            <a:off x="28" y="1189932"/>
            <a:ext cx="3953639" cy="3953362"/>
          </a:xfrm>
          <a:custGeom>
            <a:avLst/>
            <a:gdLst/>
            <a:ahLst/>
            <a:cxnLst/>
            <a:rect l="l" t="t" r="r" b="b"/>
            <a:pathLst>
              <a:path w="8692515" h="8692515">
                <a:moveTo>
                  <a:pt x="0" y="0"/>
                </a:moveTo>
                <a:lnTo>
                  <a:pt x="0" y="39485"/>
                </a:lnTo>
                <a:lnTo>
                  <a:pt x="8652688" y="8692174"/>
                </a:lnTo>
                <a:lnTo>
                  <a:pt x="8692174" y="8692174"/>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1" name="bk object 31"/>
          <p:cNvSpPr/>
          <p:nvPr/>
        </p:nvSpPr>
        <p:spPr>
          <a:xfrm>
            <a:off x="2" y="1413216"/>
            <a:ext cx="3730383" cy="3730120"/>
          </a:xfrm>
          <a:custGeom>
            <a:avLst/>
            <a:gdLst/>
            <a:ahLst/>
            <a:cxnLst/>
            <a:rect l="l" t="t" r="r" b="b"/>
            <a:pathLst>
              <a:path w="8201659" h="8201659">
                <a:moveTo>
                  <a:pt x="0" y="0"/>
                </a:moveTo>
                <a:lnTo>
                  <a:pt x="0" y="39485"/>
                </a:lnTo>
                <a:lnTo>
                  <a:pt x="8161756" y="8201227"/>
                </a:lnTo>
                <a:lnTo>
                  <a:pt x="8201241" y="8201227"/>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2" name="bk object 32"/>
          <p:cNvSpPr/>
          <p:nvPr/>
        </p:nvSpPr>
        <p:spPr>
          <a:xfrm>
            <a:off x="25" y="1636504"/>
            <a:ext cx="3507125" cy="3506879"/>
          </a:xfrm>
          <a:custGeom>
            <a:avLst/>
            <a:gdLst/>
            <a:ahLst/>
            <a:cxnLst/>
            <a:rect l="l" t="t" r="r" b="b"/>
            <a:pathLst>
              <a:path w="7710805" h="7710805">
                <a:moveTo>
                  <a:pt x="0" y="0"/>
                </a:moveTo>
                <a:lnTo>
                  <a:pt x="0" y="39487"/>
                </a:lnTo>
                <a:lnTo>
                  <a:pt x="7670843" y="7710324"/>
                </a:lnTo>
                <a:lnTo>
                  <a:pt x="7710337" y="7710324"/>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3" name="bk object 33"/>
          <p:cNvSpPr/>
          <p:nvPr/>
        </p:nvSpPr>
        <p:spPr>
          <a:xfrm>
            <a:off x="5" y="1859757"/>
            <a:ext cx="3283869" cy="3283638"/>
          </a:xfrm>
          <a:custGeom>
            <a:avLst/>
            <a:gdLst/>
            <a:ahLst/>
            <a:cxnLst/>
            <a:rect l="l" t="t" r="r" b="b"/>
            <a:pathLst>
              <a:path w="7219950" h="7219950">
                <a:moveTo>
                  <a:pt x="0" y="0"/>
                </a:moveTo>
                <a:lnTo>
                  <a:pt x="0" y="39477"/>
                </a:lnTo>
                <a:lnTo>
                  <a:pt x="7179908" y="7219385"/>
                </a:lnTo>
                <a:lnTo>
                  <a:pt x="7219391" y="7219385"/>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4" name="bk object 34"/>
          <p:cNvSpPr/>
          <p:nvPr/>
        </p:nvSpPr>
        <p:spPr>
          <a:xfrm>
            <a:off x="2" y="2083048"/>
            <a:ext cx="3060612" cy="3060397"/>
          </a:xfrm>
          <a:custGeom>
            <a:avLst/>
            <a:gdLst/>
            <a:ahLst/>
            <a:cxnLst/>
            <a:rect l="l" t="t" r="r" b="b"/>
            <a:pathLst>
              <a:path w="6729095" h="6729095">
                <a:moveTo>
                  <a:pt x="0" y="0"/>
                </a:moveTo>
                <a:lnTo>
                  <a:pt x="0" y="39483"/>
                </a:lnTo>
                <a:lnTo>
                  <a:pt x="6689001" y="6728479"/>
                </a:lnTo>
                <a:lnTo>
                  <a:pt x="6728479" y="6728479"/>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5" name="bk object 35"/>
          <p:cNvSpPr/>
          <p:nvPr/>
        </p:nvSpPr>
        <p:spPr>
          <a:xfrm>
            <a:off x="1" y="2306322"/>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6" name="bk object 36"/>
          <p:cNvSpPr/>
          <p:nvPr/>
        </p:nvSpPr>
        <p:spPr>
          <a:xfrm>
            <a:off x="29"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7" name="bk object 37"/>
          <p:cNvSpPr/>
          <p:nvPr/>
        </p:nvSpPr>
        <p:spPr>
          <a:xfrm>
            <a:off x="1" y="2752838"/>
            <a:ext cx="2390552" cy="2390385"/>
          </a:xfrm>
          <a:custGeom>
            <a:avLst/>
            <a:gdLst/>
            <a:ahLst/>
            <a:cxnLst/>
            <a:rect l="l" t="t" r="r" b="b"/>
            <a:pathLst>
              <a:path w="5255895" h="5255895">
                <a:moveTo>
                  <a:pt x="0" y="0"/>
                </a:moveTo>
                <a:lnTo>
                  <a:pt x="0" y="39485"/>
                </a:lnTo>
                <a:lnTo>
                  <a:pt x="5216239" y="5255720"/>
                </a:lnTo>
                <a:lnTo>
                  <a:pt x="5255725" y="5255720"/>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8" name="bk object 38"/>
          <p:cNvSpPr/>
          <p:nvPr/>
        </p:nvSpPr>
        <p:spPr>
          <a:xfrm>
            <a:off x="0" y="29"/>
            <a:ext cx="9144000" cy="5143139"/>
          </a:xfrm>
          <a:prstGeom prst="rect">
            <a:avLst/>
          </a:prstGeom>
          <a:blipFill>
            <a:blip r:embed="rId4" cstate="print"/>
            <a:stretch>
              <a:fillRect/>
            </a:stretch>
          </a:blipFill>
        </p:spPr>
        <p:txBody>
          <a:bodyPr wrap="square" lIns="0" tIns="0" rIns="0" bIns="0" rtlCol="0"/>
          <a:lstStyle/>
          <a:p>
            <a:pPr defTabSz="415574"/>
            <a:endParaRPr>
              <a:solidFill>
                <a:prstClr val="black"/>
              </a:solidFill>
              <a:latin typeface="Calibri"/>
            </a:endParaRPr>
          </a:p>
        </p:txBody>
      </p:sp>
      <p:sp>
        <p:nvSpPr>
          <p:cNvPr id="39" name="bk object 39"/>
          <p:cNvSpPr/>
          <p:nvPr/>
        </p:nvSpPr>
        <p:spPr>
          <a:xfrm>
            <a:off x="639887" y="167562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 name="bk object 40"/>
          <p:cNvSpPr/>
          <p:nvPr/>
        </p:nvSpPr>
        <p:spPr>
          <a:xfrm>
            <a:off x="970181" y="1711235"/>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 name="bk object 41"/>
          <p:cNvSpPr/>
          <p:nvPr/>
        </p:nvSpPr>
        <p:spPr>
          <a:xfrm>
            <a:off x="1311677" y="173809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 name="bk object 42"/>
          <p:cNvSpPr/>
          <p:nvPr/>
        </p:nvSpPr>
        <p:spPr>
          <a:xfrm>
            <a:off x="1663838" y="1756811"/>
            <a:ext cx="26283" cy="26281"/>
          </a:xfrm>
          <a:custGeom>
            <a:avLst/>
            <a:gdLst/>
            <a:ahLst/>
            <a:cxnLst/>
            <a:rect l="l" t="t"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 name="bk object 43"/>
          <p:cNvSpPr/>
          <p:nvPr/>
        </p:nvSpPr>
        <p:spPr>
          <a:xfrm>
            <a:off x="2026103" y="1768926"/>
            <a:ext cx="26283" cy="26281"/>
          </a:xfrm>
          <a:custGeom>
            <a:avLst/>
            <a:gdLst/>
            <a:ahLst/>
            <a:cxnLst/>
            <a:rect l="l" t="t"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 name="bk object 44"/>
          <p:cNvSpPr/>
          <p:nvPr/>
        </p:nvSpPr>
        <p:spPr>
          <a:xfrm>
            <a:off x="2397962" y="1776691"/>
            <a:ext cx="26283" cy="26281"/>
          </a:xfrm>
          <a:custGeom>
            <a:avLst/>
            <a:gdLst/>
            <a:ahLst/>
            <a:cxnLst/>
            <a:rect l="l" t="t"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 name="bk object 45"/>
          <p:cNvSpPr/>
          <p:nvPr/>
        </p:nvSpPr>
        <p:spPr>
          <a:xfrm>
            <a:off x="2778935" y="178252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 name="bk object 46"/>
          <p:cNvSpPr/>
          <p:nvPr/>
        </p:nvSpPr>
        <p:spPr>
          <a:xfrm>
            <a:off x="3168182" y="1787855"/>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7" name="bk object 47"/>
          <p:cNvSpPr/>
          <p:nvPr/>
        </p:nvSpPr>
        <p:spPr>
          <a:xfrm>
            <a:off x="3564233" y="1792123"/>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8" name="bk object 48"/>
          <p:cNvSpPr/>
          <p:nvPr/>
        </p:nvSpPr>
        <p:spPr>
          <a:xfrm>
            <a:off x="3964739" y="1792355"/>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9" name="bk object 49"/>
          <p:cNvSpPr/>
          <p:nvPr/>
        </p:nvSpPr>
        <p:spPr>
          <a:xfrm>
            <a:off x="4365914" y="1782321"/>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0" name="bk object 50"/>
          <p:cNvSpPr/>
          <p:nvPr/>
        </p:nvSpPr>
        <p:spPr>
          <a:xfrm>
            <a:off x="4762316" y="1753005"/>
            <a:ext cx="26283" cy="26281"/>
          </a:xfrm>
          <a:custGeom>
            <a:avLst/>
            <a:gdLst/>
            <a:ahLst/>
            <a:cxnLst/>
            <a:rect l="l" t="t"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1" name="bk object 51"/>
          <p:cNvSpPr/>
          <p:nvPr/>
        </p:nvSpPr>
        <p:spPr>
          <a:xfrm>
            <a:off x="5147597" y="1695426"/>
            <a:ext cx="26283" cy="26281"/>
          </a:xfrm>
          <a:custGeom>
            <a:avLst/>
            <a:gdLst/>
            <a:ahLst/>
            <a:cxnLst/>
            <a:rect l="l" t="t"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2" name="bk object 52"/>
          <p:cNvSpPr/>
          <p:nvPr/>
        </p:nvSpPr>
        <p:spPr>
          <a:xfrm>
            <a:off x="41717" y="1683633"/>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3" name="bk object 53"/>
          <p:cNvSpPr/>
          <p:nvPr/>
        </p:nvSpPr>
        <p:spPr>
          <a:xfrm>
            <a:off x="342155" y="175145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4" name="bk object 54"/>
          <p:cNvSpPr/>
          <p:nvPr/>
        </p:nvSpPr>
        <p:spPr>
          <a:xfrm>
            <a:off x="654674" y="181418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5" name="bk object 55"/>
          <p:cNvSpPr/>
          <p:nvPr/>
        </p:nvSpPr>
        <p:spPr>
          <a:xfrm>
            <a:off x="979670" y="1870989"/>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6" name="bk object 56"/>
          <p:cNvSpPr/>
          <p:nvPr/>
        </p:nvSpPr>
        <p:spPr>
          <a:xfrm>
            <a:off x="1317848" y="1922209"/>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7" name="bk object 57"/>
          <p:cNvSpPr/>
          <p:nvPr/>
        </p:nvSpPr>
        <p:spPr>
          <a:xfrm>
            <a:off x="1669898" y="1969189"/>
            <a:ext cx="26283" cy="26281"/>
          </a:xfrm>
          <a:custGeom>
            <a:avLst/>
            <a:gdLst/>
            <a:ahLst/>
            <a:cxnLst/>
            <a:rect l="l" t="t"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8" name="bk object 58"/>
          <p:cNvSpPr/>
          <p:nvPr/>
        </p:nvSpPr>
        <p:spPr>
          <a:xfrm>
            <a:off x="2035415" y="201289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9" name="bk object 59"/>
          <p:cNvSpPr/>
          <p:nvPr/>
        </p:nvSpPr>
        <p:spPr>
          <a:xfrm>
            <a:off x="2413850" y="2054733"/>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0" name="bk object 60"/>
          <p:cNvSpPr/>
          <p:nvPr/>
        </p:nvSpPr>
        <p:spPr>
          <a:xfrm>
            <a:off x="2804528" y="2096042"/>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1" name="bk object 61"/>
          <p:cNvSpPr/>
          <p:nvPr/>
        </p:nvSpPr>
        <p:spPr>
          <a:xfrm>
            <a:off x="3206315" y="2137078"/>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2" name="bk object 62"/>
          <p:cNvSpPr/>
          <p:nvPr/>
        </p:nvSpPr>
        <p:spPr>
          <a:xfrm>
            <a:off x="3617141" y="217576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3" name="bk object 63"/>
          <p:cNvSpPr/>
          <p:nvPr/>
        </p:nvSpPr>
        <p:spPr>
          <a:xfrm>
            <a:off x="4033814" y="22071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4" name="bk object 64"/>
          <p:cNvSpPr/>
          <p:nvPr/>
        </p:nvSpPr>
        <p:spPr>
          <a:xfrm>
            <a:off x="4451729" y="2223636"/>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5" name="bk object 65"/>
          <p:cNvSpPr/>
          <p:nvPr/>
        </p:nvSpPr>
        <p:spPr>
          <a:xfrm>
            <a:off x="4864394" y="2215193"/>
            <a:ext cx="26283" cy="26281"/>
          </a:xfrm>
          <a:custGeom>
            <a:avLst/>
            <a:gdLst/>
            <a:ahLst/>
            <a:cxnLst/>
            <a:rect l="l" t="t"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6" name="bk object 66"/>
          <p:cNvSpPr/>
          <p:nvPr/>
        </p:nvSpPr>
        <p:spPr>
          <a:xfrm>
            <a:off x="5264750" y="2174090"/>
            <a:ext cx="26283" cy="26281"/>
          </a:xfrm>
          <a:custGeom>
            <a:avLst/>
            <a:gdLst/>
            <a:ahLst/>
            <a:cxnLst/>
            <a:rect l="l" t="t"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7" name="bk object 67"/>
          <p:cNvSpPr/>
          <p:nvPr/>
        </p:nvSpPr>
        <p:spPr>
          <a:xfrm>
            <a:off x="5646401" y="2095619"/>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8" name="bk object 68"/>
          <p:cNvSpPr/>
          <p:nvPr/>
        </p:nvSpPr>
        <p:spPr>
          <a:xfrm>
            <a:off x="6003917" y="1977199"/>
            <a:ext cx="26283" cy="26281"/>
          </a:xfrm>
          <a:custGeom>
            <a:avLst/>
            <a:gdLst/>
            <a:ahLst/>
            <a:cxnLst/>
            <a:rect l="l" t="t"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9" name="bk object 69"/>
          <p:cNvSpPr/>
          <p:nvPr/>
        </p:nvSpPr>
        <p:spPr>
          <a:xfrm>
            <a:off x="6333590" y="1818189"/>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0" name="bk object 70"/>
          <p:cNvSpPr/>
          <p:nvPr/>
        </p:nvSpPr>
        <p:spPr>
          <a:xfrm>
            <a:off x="82787" y="1787452"/>
            <a:ext cx="26283" cy="26281"/>
          </a:xfrm>
          <a:custGeom>
            <a:avLst/>
            <a:gdLst/>
            <a:ahLst/>
            <a:cxnLst/>
            <a:rect l="l" t="t"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1" name="bk object 71"/>
          <p:cNvSpPr/>
          <p:nvPr/>
        </p:nvSpPr>
        <p:spPr>
          <a:xfrm>
            <a:off x="373550" y="186726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2" name="bk object 72"/>
          <p:cNvSpPr/>
          <p:nvPr/>
        </p:nvSpPr>
        <p:spPr>
          <a:xfrm>
            <a:off x="678005" y="1945558"/>
            <a:ext cx="26283" cy="26281"/>
          </a:xfrm>
          <a:custGeom>
            <a:avLst/>
            <a:gdLst/>
            <a:ahLst/>
            <a:cxnLst/>
            <a:rect l="l" t="t"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3" name="bk object 73"/>
          <p:cNvSpPr/>
          <p:nvPr/>
        </p:nvSpPr>
        <p:spPr>
          <a:xfrm>
            <a:off x="996497" y="2021366"/>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4" name="bk object 74"/>
          <p:cNvSpPr/>
          <p:nvPr/>
        </p:nvSpPr>
        <p:spPr>
          <a:xfrm>
            <a:off x="1329707" y="2094547"/>
            <a:ext cx="26283" cy="26281"/>
          </a:xfrm>
          <a:custGeom>
            <a:avLst/>
            <a:gdLst/>
            <a:ahLst/>
            <a:cxnLst/>
            <a:rect l="l" t="t"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5" name="bk object 75"/>
          <p:cNvSpPr/>
          <p:nvPr/>
        </p:nvSpPr>
        <p:spPr>
          <a:xfrm>
            <a:off x="1678679" y="2166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6" name="bk object 76"/>
          <p:cNvSpPr/>
          <p:nvPr/>
        </p:nvSpPr>
        <p:spPr>
          <a:xfrm>
            <a:off x="2044298" y="223775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7" name="bk object 77"/>
          <p:cNvSpPr/>
          <p:nvPr/>
        </p:nvSpPr>
        <p:spPr>
          <a:xfrm>
            <a:off x="2425973" y="230977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8" name="bk object 78"/>
          <p:cNvSpPr/>
          <p:nvPr/>
        </p:nvSpPr>
        <p:spPr>
          <a:xfrm>
            <a:off x="2822726" y="2382089"/>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9" name="bk object 79"/>
          <p:cNvSpPr/>
          <p:nvPr/>
        </p:nvSpPr>
        <p:spPr>
          <a:xfrm>
            <a:off x="3233102" y="2453620"/>
            <a:ext cx="26283" cy="26281"/>
          </a:xfrm>
          <a:custGeom>
            <a:avLst/>
            <a:gdLst/>
            <a:ahLst/>
            <a:cxnLst/>
            <a:rect l="l" t="t"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0" name="bk object 80"/>
          <p:cNvSpPr/>
          <p:nvPr/>
        </p:nvSpPr>
        <p:spPr>
          <a:xfrm>
            <a:off x="3654569" y="2520945"/>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1" name="bk object 81"/>
          <p:cNvSpPr/>
          <p:nvPr/>
        </p:nvSpPr>
        <p:spPr>
          <a:xfrm>
            <a:off x="4083155" y="2577726"/>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3" name="bk object 83"/>
          <p:cNvSpPr/>
          <p:nvPr/>
        </p:nvSpPr>
        <p:spPr>
          <a:xfrm>
            <a:off x="4939043" y="2625137"/>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4" name="bk object 84"/>
          <p:cNvSpPr/>
          <p:nvPr/>
        </p:nvSpPr>
        <p:spPr>
          <a:xfrm>
            <a:off x="5352407" y="2600624"/>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5" name="bk object 85"/>
          <p:cNvSpPr/>
          <p:nvPr/>
        </p:nvSpPr>
        <p:spPr>
          <a:xfrm>
            <a:off x="5747066" y="2537871"/>
            <a:ext cx="26283" cy="26281"/>
          </a:xfrm>
          <a:custGeom>
            <a:avLst/>
            <a:gdLst/>
            <a:ahLst/>
            <a:cxnLst/>
            <a:rect l="l" t="t"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6" name="bk object 86"/>
          <p:cNvSpPr/>
          <p:nvPr/>
        </p:nvSpPr>
        <p:spPr>
          <a:xfrm>
            <a:off x="6117797" y="2435151"/>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7" name="bk object 87"/>
          <p:cNvSpPr/>
          <p:nvPr/>
        </p:nvSpPr>
        <p:spPr>
          <a:xfrm>
            <a:off x="6460646" y="2291989"/>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8" name="bk object 88"/>
          <p:cNvSpPr/>
          <p:nvPr/>
        </p:nvSpPr>
        <p:spPr>
          <a:xfrm>
            <a:off x="6773318" y="210888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9" name="bk object 89"/>
          <p:cNvSpPr/>
          <p:nvPr/>
        </p:nvSpPr>
        <p:spPr>
          <a:xfrm>
            <a:off x="7055210" y="1887094"/>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0" name="bk object 90"/>
          <p:cNvSpPr/>
          <p:nvPr/>
        </p:nvSpPr>
        <p:spPr>
          <a:xfrm>
            <a:off x="133664" y="1888096"/>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1" name="bk object 91"/>
          <p:cNvSpPr/>
          <p:nvPr/>
        </p:nvSpPr>
        <p:spPr>
          <a:xfrm>
            <a:off x="413123" y="1976881"/>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2" name="bk object 92"/>
          <p:cNvSpPr/>
          <p:nvPr/>
        </p:nvSpPr>
        <p:spPr>
          <a:xfrm>
            <a:off x="707774" y="2067311"/>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3" name="bk object 93"/>
          <p:cNvSpPr/>
          <p:nvPr/>
        </p:nvSpPr>
        <p:spPr>
          <a:xfrm>
            <a:off x="1017917" y="215843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4" name="bk object 94"/>
          <p:cNvSpPr/>
          <p:nvPr/>
        </p:nvSpPr>
        <p:spPr>
          <a:xfrm>
            <a:off x="1344152" y="2249771"/>
            <a:ext cx="26283" cy="26281"/>
          </a:xfrm>
          <a:custGeom>
            <a:avLst/>
            <a:gdLst/>
            <a:ahLst/>
            <a:cxnLst/>
            <a:rect l="l" t="t"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5" name="bk object 95"/>
          <p:cNvSpPr/>
          <p:nvPr/>
        </p:nvSpPr>
        <p:spPr>
          <a:xfrm>
            <a:off x="1687349" y="2341528"/>
            <a:ext cx="26283" cy="26281"/>
          </a:xfrm>
          <a:custGeom>
            <a:avLst/>
            <a:gdLst/>
            <a:ahLst/>
            <a:cxnLst/>
            <a:rect l="l" t="t"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6" name="bk object 96"/>
          <p:cNvSpPr/>
          <p:nvPr/>
        </p:nvSpPr>
        <p:spPr>
          <a:xfrm>
            <a:off x="2048651" y="2434668"/>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7" name="bk object 97"/>
          <p:cNvSpPr/>
          <p:nvPr/>
        </p:nvSpPr>
        <p:spPr>
          <a:xfrm>
            <a:off x="2428748" y="253000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8" name="bk object 98"/>
          <p:cNvSpPr/>
          <p:nvPr/>
        </p:nvSpPr>
        <p:spPr>
          <a:xfrm>
            <a:off x="2826410" y="2626162"/>
            <a:ext cx="26283" cy="26281"/>
          </a:xfrm>
          <a:custGeom>
            <a:avLst/>
            <a:gdLst/>
            <a:ahLst/>
            <a:cxnLst/>
            <a:rect l="l" t="t"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9" name="bk object 99"/>
          <p:cNvSpPr/>
          <p:nvPr/>
        </p:nvSpPr>
        <p:spPr>
          <a:xfrm>
            <a:off x="3239597" y="272046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0" name="bk object 100"/>
          <p:cNvSpPr/>
          <p:nvPr/>
        </p:nvSpPr>
        <p:spPr>
          <a:xfrm>
            <a:off x="3665537" y="2808713"/>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1" name="bk object 101"/>
          <p:cNvSpPr/>
          <p:nvPr/>
        </p:nvSpPr>
        <p:spPr>
          <a:xfrm>
            <a:off x="4099880" y="2884265"/>
            <a:ext cx="26283" cy="26281"/>
          </a:xfrm>
          <a:custGeom>
            <a:avLst/>
            <a:gdLst/>
            <a:ahLst/>
            <a:cxnLst/>
            <a:rect l="l" t="t"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2" name="bk object 102"/>
          <p:cNvSpPr/>
          <p:nvPr/>
        </p:nvSpPr>
        <p:spPr>
          <a:xfrm>
            <a:off x="4536821" y="2938586"/>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3" name="bk object 103"/>
          <p:cNvSpPr/>
          <p:nvPr/>
        </p:nvSpPr>
        <p:spPr>
          <a:xfrm>
            <a:off x="4969922" y="296459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4" name="bk object 104"/>
          <p:cNvSpPr/>
          <p:nvPr/>
        </p:nvSpPr>
        <p:spPr>
          <a:xfrm>
            <a:off x="5392295"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5" name="bk object 105"/>
          <p:cNvSpPr/>
          <p:nvPr/>
        </p:nvSpPr>
        <p:spPr>
          <a:xfrm>
            <a:off x="5797457" y="2911648"/>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6" name="bk object 106"/>
          <p:cNvSpPr/>
          <p:nvPr/>
        </p:nvSpPr>
        <p:spPr>
          <a:xfrm>
            <a:off x="6180482" y="2827760"/>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7" name="bk object 107"/>
          <p:cNvSpPr/>
          <p:nvPr/>
        </p:nvSpPr>
        <p:spPr>
          <a:xfrm>
            <a:off x="6537653" y="2704932"/>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8" name="bk object 108"/>
          <p:cNvSpPr/>
          <p:nvPr/>
        </p:nvSpPr>
        <p:spPr>
          <a:xfrm>
            <a:off x="6866339" y="2543203"/>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9" name="bk object 109"/>
          <p:cNvSpPr/>
          <p:nvPr/>
        </p:nvSpPr>
        <p:spPr>
          <a:xfrm>
            <a:off x="7165049" y="234301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0" name="bk object 110"/>
          <p:cNvSpPr/>
          <p:nvPr/>
        </p:nvSpPr>
        <p:spPr>
          <a:xfrm>
            <a:off x="7433357" y="2105079"/>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1" name="bk object 111"/>
          <p:cNvSpPr/>
          <p:nvPr/>
        </p:nvSpPr>
        <p:spPr>
          <a:xfrm>
            <a:off x="7671863" y="1830498"/>
            <a:ext cx="26283" cy="26281"/>
          </a:xfrm>
          <a:custGeom>
            <a:avLst/>
            <a:gdLst/>
            <a:ahLst/>
            <a:cxnLst/>
            <a:rect l="l" t="t"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2" name="bk object 112"/>
          <p:cNvSpPr/>
          <p:nvPr/>
        </p:nvSpPr>
        <p:spPr>
          <a:xfrm>
            <a:off x="194165" y="198585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3" name="bk object 113"/>
          <p:cNvSpPr/>
          <p:nvPr/>
        </p:nvSpPr>
        <p:spPr>
          <a:xfrm>
            <a:off x="460304" y="2080081"/>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4" name="bk object 114"/>
          <p:cNvSpPr/>
          <p:nvPr/>
        </p:nvSpPr>
        <p:spPr>
          <a:xfrm>
            <a:off x="743053" y="2178670"/>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5" name="bk object 115"/>
          <p:cNvSpPr/>
          <p:nvPr/>
        </p:nvSpPr>
        <p:spPr>
          <a:xfrm>
            <a:off x="1042565" y="2280589"/>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6" name="bk object 116"/>
          <p:cNvSpPr/>
          <p:nvPr/>
        </p:nvSpPr>
        <p:spPr>
          <a:xfrm>
            <a:off x="1359311" y="2385097"/>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7" name="bk object 117"/>
          <p:cNvSpPr/>
          <p:nvPr/>
        </p:nvSpPr>
        <p:spPr>
          <a:xfrm>
            <a:off x="1693985" y="2491766"/>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9" name="bk object 119"/>
          <p:cNvSpPr/>
          <p:nvPr/>
        </p:nvSpPr>
        <p:spPr>
          <a:xfrm>
            <a:off x="2420501" y="2711288"/>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0" name="bk object 120"/>
          <p:cNvSpPr/>
          <p:nvPr/>
        </p:nvSpPr>
        <p:spPr>
          <a:xfrm>
            <a:off x="2813249" y="282332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1" name="bk object 121"/>
          <p:cNvSpPr/>
          <p:nvPr/>
        </p:nvSpPr>
        <p:spPr>
          <a:xfrm>
            <a:off x="3223325" y="293297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2" name="bk object 122"/>
          <p:cNvSpPr/>
          <p:nvPr/>
        </p:nvSpPr>
        <p:spPr>
          <a:xfrm>
            <a:off x="3647345" y="3035271"/>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3" name="bk object 123"/>
          <p:cNvSpPr/>
          <p:nvPr/>
        </p:nvSpPr>
        <p:spPr>
          <a:xfrm>
            <a:off x="4081097" y="312406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4" name="bk object 124"/>
          <p:cNvSpPr/>
          <p:nvPr/>
        </p:nvSpPr>
        <p:spPr>
          <a:xfrm>
            <a:off x="4518884" y="3191948"/>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5" name="bk object 125"/>
          <p:cNvSpPr/>
          <p:nvPr/>
        </p:nvSpPr>
        <p:spPr>
          <a:xfrm>
            <a:off x="4954202" y="3232345"/>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6" name="bk object 126"/>
          <p:cNvSpPr/>
          <p:nvPr/>
        </p:nvSpPr>
        <p:spPr>
          <a:xfrm>
            <a:off x="5380874" y="3240704"/>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7" name="bk object 127"/>
          <p:cNvSpPr/>
          <p:nvPr/>
        </p:nvSpPr>
        <p:spPr>
          <a:xfrm>
            <a:off x="5792975" y="3213929"/>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8" name="bk object 128"/>
          <p:cNvSpPr/>
          <p:nvPr/>
        </p:nvSpPr>
        <p:spPr>
          <a:xfrm>
            <a:off x="6185573" y="3150403"/>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0" name="bk object 130"/>
          <p:cNvSpPr/>
          <p:nvPr/>
        </p:nvSpPr>
        <p:spPr>
          <a:xfrm>
            <a:off x="6899918" y="2912588"/>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2" name="bk object 132"/>
          <p:cNvSpPr/>
          <p:nvPr/>
        </p:nvSpPr>
        <p:spPr>
          <a:xfrm>
            <a:off x="7506413" y="252669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3" name="bk object 133"/>
          <p:cNvSpPr/>
          <p:nvPr/>
        </p:nvSpPr>
        <p:spPr>
          <a:xfrm>
            <a:off x="7766339" y="227784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4" name="bk object 134"/>
          <p:cNvSpPr/>
          <p:nvPr/>
        </p:nvSpPr>
        <p:spPr>
          <a:xfrm>
            <a:off x="7997117" y="1992078"/>
            <a:ext cx="26283" cy="26281"/>
          </a:xfrm>
          <a:custGeom>
            <a:avLst/>
            <a:gdLst/>
            <a:ahLst/>
            <a:cxnLst/>
            <a:rect l="l" t="t"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5" name="bk object 135"/>
          <p:cNvSpPr/>
          <p:nvPr/>
        </p:nvSpPr>
        <p:spPr>
          <a:xfrm>
            <a:off x="8202854" y="1673010"/>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6" name="bk object 136"/>
          <p:cNvSpPr/>
          <p:nvPr/>
        </p:nvSpPr>
        <p:spPr>
          <a:xfrm>
            <a:off x="32753" y="1993398"/>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7" name="bk object 137"/>
          <p:cNvSpPr/>
          <p:nvPr/>
        </p:nvSpPr>
        <p:spPr>
          <a:xfrm>
            <a:off x="265139" y="208190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8" name="bk object 138"/>
          <p:cNvSpPr/>
          <p:nvPr/>
        </p:nvSpPr>
        <p:spPr>
          <a:xfrm>
            <a:off x="515810" y="2178004"/>
            <a:ext cx="26283" cy="26281"/>
          </a:xfrm>
          <a:custGeom>
            <a:avLst/>
            <a:gdLst/>
            <a:ahLst/>
            <a:cxnLst/>
            <a:rect l="l" t="t"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9" name="bk object 139"/>
          <p:cNvSpPr/>
          <p:nvPr/>
        </p:nvSpPr>
        <p:spPr>
          <a:xfrm>
            <a:off x="784388" y="228061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0" name="bk object 140"/>
          <p:cNvSpPr/>
          <p:nvPr/>
        </p:nvSpPr>
        <p:spPr>
          <a:xfrm>
            <a:off x="1070855" y="23886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1" name="bk object 141"/>
          <p:cNvSpPr/>
          <p:nvPr/>
        </p:nvSpPr>
        <p:spPr>
          <a:xfrm>
            <a:off x="1375490" y="250119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2" name="bk object 142"/>
          <p:cNvSpPr/>
          <p:nvPr/>
        </p:nvSpPr>
        <p:spPr>
          <a:xfrm>
            <a:off x="1698794" y="261726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3" name="bk object 143"/>
          <p:cNvSpPr/>
          <p:nvPr/>
        </p:nvSpPr>
        <p:spPr>
          <a:xfrm>
            <a:off x="2041334" y="2735993"/>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4" name="bk object 144"/>
          <p:cNvSpPr/>
          <p:nvPr/>
        </p:nvSpPr>
        <p:spPr>
          <a:xfrm>
            <a:off x="2403626" y="2856356"/>
            <a:ext cx="26283" cy="26281"/>
          </a:xfrm>
          <a:custGeom>
            <a:avLst/>
            <a:gdLst/>
            <a:ahLst/>
            <a:cxnLst/>
            <a:rect l="l" t="t"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6" name="bk object 146"/>
          <p:cNvSpPr/>
          <p:nvPr/>
        </p:nvSpPr>
        <p:spPr>
          <a:xfrm>
            <a:off x="3187217" y="30956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7" name="bk object 147"/>
          <p:cNvSpPr/>
          <p:nvPr/>
        </p:nvSpPr>
        <p:spPr>
          <a:xfrm>
            <a:off x="3604007" y="3206876"/>
            <a:ext cx="26283" cy="26281"/>
          </a:xfrm>
          <a:custGeom>
            <a:avLst/>
            <a:gdLst/>
            <a:ahLst/>
            <a:cxnLst/>
            <a:rect l="l" t="t"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8" name="bk object 148"/>
          <p:cNvSpPr/>
          <p:nvPr/>
        </p:nvSpPr>
        <p:spPr>
          <a:xfrm>
            <a:off x="4031687" y="330483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9" name="bk object 149"/>
          <p:cNvSpPr/>
          <p:nvPr/>
        </p:nvSpPr>
        <p:spPr>
          <a:xfrm>
            <a:off x="4465157" y="3383394"/>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0" name="bk object 150"/>
          <p:cNvSpPr/>
          <p:nvPr/>
        </p:nvSpPr>
        <p:spPr>
          <a:xfrm>
            <a:off x="4898303" y="34367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1" name="bk object 151"/>
          <p:cNvSpPr/>
          <p:nvPr/>
        </p:nvSpPr>
        <p:spPr>
          <a:xfrm>
            <a:off x="5325005" y="3460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2" name="bk object 152"/>
          <p:cNvSpPr/>
          <p:nvPr/>
        </p:nvSpPr>
        <p:spPr>
          <a:xfrm>
            <a:off x="5740106" y="345107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3" name="bk object 153"/>
          <p:cNvSpPr/>
          <p:nvPr/>
        </p:nvSpPr>
        <p:spPr>
          <a:xfrm>
            <a:off x="6139064" y="340789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4" name="bk object 154"/>
          <p:cNvSpPr/>
          <p:nvPr/>
        </p:nvSpPr>
        <p:spPr>
          <a:xfrm>
            <a:off x="6518425" y="3329955"/>
            <a:ext cx="26283" cy="26281"/>
          </a:xfrm>
          <a:custGeom>
            <a:avLst/>
            <a:gdLst/>
            <a:ahLst/>
            <a:cxnLst/>
            <a:rect l="l" t="t"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5" name="bk object 155"/>
          <p:cNvSpPr/>
          <p:nvPr/>
        </p:nvSpPr>
        <p:spPr>
          <a:xfrm>
            <a:off x="6876098" y="3217365"/>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6" name="bk object 156"/>
          <p:cNvSpPr/>
          <p:nvPr/>
        </p:nvSpPr>
        <p:spPr>
          <a:xfrm>
            <a:off x="7210454" y="3069965"/>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7" name="bk object 157"/>
          <p:cNvSpPr/>
          <p:nvPr/>
        </p:nvSpPr>
        <p:spPr>
          <a:xfrm>
            <a:off x="7519997" y="2887136"/>
            <a:ext cx="26283" cy="26281"/>
          </a:xfrm>
          <a:custGeom>
            <a:avLst/>
            <a:gdLst/>
            <a:ahLst/>
            <a:cxnLst/>
            <a:rect l="l" t="t"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8" name="bk object 158"/>
          <p:cNvSpPr/>
          <p:nvPr/>
        </p:nvSpPr>
        <p:spPr>
          <a:xfrm>
            <a:off x="7803317" y="266788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9" name="bk object 159"/>
          <p:cNvSpPr/>
          <p:nvPr/>
        </p:nvSpPr>
        <p:spPr>
          <a:xfrm>
            <a:off x="8059097" y="2411259"/>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0" name="bk object 160"/>
          <p:cNvSpPr/>
          <p:nvPr/>
        </p:nvSpPr>
        <p:spPr>
          <a:xfrm>
            <a:off x="8286662" y="2117063"/>
            <a:ext cx="26283" cy="26281"/>
          </a:xfrm>
          <a:custGeom>
            <a:avLst/>
            <a:gdLst/>
            <a:ahLst/>
            <a:cxnLst/>
            <a:rect l="l" t="t"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1" name="bk object 161"/>
          <p:cNvSpPr/>
          <p:nvPr/>
        </p:nvSpPr>
        <p:spPr>
          <a:xfrm>
            <a:off x="8489543" y="1788582"/>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2" name="bk object 162"/>
          <p:cNvSpPr/>
          <p:nvPr/>
        </p:nvSpPr>
        <p:spPr>
          <a:xfrm>
            <a:off x="134975" y="2093098"/>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3" name="bk object 163"/>
          <p:cNvSpPr/>
          <p:nvPr/>
        </p:nvSpPr>
        <p:spPr>
          <a:xfrm>
            <a:off x="348422" y="2178353"/>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4" name="bk object 164"/>
          <p:cNvSpPr/>
          <p:nvPr/>
        </p:nvSpPr>
        <p:spPr>
          <a:xfrm>
            <a:off x="581513" y="2272889"/>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5" name="bk object 165"/>
          <p:cNvSpPr/>
          <p:nvPr/>
        </p:nvSpPr>
        <p:spPr>
          <a:xfrm>
            <a:off x="833714" y="237563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6" name="bk object 166"/>
          <p:cNvSpPr/>
          <p:nvPr/>
        </p:nvSpPr>
        <p:spPr>
          <a:xfrm>
            <a:off x="1104809" y="2485493"/>
            <a:ext cx="26283" cy="26281"/>
          </a:xfrm>
          <a:custGeom>
            <a:avLst/>
            <a:gdLst/>
            <a:ahLst/>
            <a:cxnLst/>
            <a:rect l="l" t="t"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7" name="bk object 167"/>
          <p:cNvSpPr/>
          <p:nvPr/>
        </p:nvSpPr>
        <p:spPr>
          <a:xfrm>
            <a:off x="1394885" y="2601266"/>
            <a:ext cx="26283" cy="26281"/>
          </a:xfrm>
          <a:custGeom>
            <a:avLst/>
            <a:gdLst/>
            <a:ahLst/>
            <a:cxnLst/>
            <a:rect l="l" t="t"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8" name="bk object 168"/>
          <p:cNvSpPr/>
          <p:nvPr/>
        </p:nvSpPr>
        <p:spPr>
          <a:xfrm>
            <a:off x="1704203"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9" name="bk object 169"/>
          <p:cNvSpPr/>
          <p:nvPr/>
        </p:nvSpPr>
        <p:spPr>
          <a:xfrm>
            <a:off x="2033102" y="2845412"/>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0" name="bk object 170"/>
          <p:cNvSpPr/>
          <p:nvPr/>
        </p:nvSpPr>
        <p:spPr>
          <a:xfrm>
            <a:off x="2381816" y="2970752"/>
            <a:ext cx="26283" cy="26281"/>
          </a:xfrm>
          <a:custGeom>
            <a:avLst/>
            <a:gdLst/>
            <a:ahLst/>
            <a:cxnLst/>
            <a:rect l="l" t="t"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2" name="bk object 172"/>
          <p:cNvSpPr/>
          <p:nvPr/>
        </p:nvSpPr>
        <p:spPr>
          <a:xfrm>
            <a:off x="3137921" y="32179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3" name="bk object 173"/>
          <p:cNvSpPr/>
          <p:nvPr/>
        </p:nvSpPr>
        <p:spPr>
          <a:xfrm>
            <a:off x="3542744" y="333382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4" name="bk object 174"/>
          <p:cNvSpPr/>
          <p:nvPr/>
        </p:nvSpPr>
        <p:spPr>
          <a:xfrm>
            <a:off x="3960218" y="3437992"/>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5" name="bk object 175"/>
          <p:cNvSpPr/>
          <p:nvPr/>
        </p:nvSpPr>
        <p:spPr>
          <a:xfrm>
            <a:off x="4385117" y="3524699"/>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6" name="bk object 176"/>
          <p:cNvSpPr/>
          <p:nvPr/>
        </p:nvSpPr>
        <p:spPr>
          <a:xfrm>
            <a:off x="4812155" y="3588894"/>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7" name="bk object 177"/>
          <p:cNvSpPr/>
          <p:nvPr/>
        </p:nvSpPr>
        <p:spPr>
          <a:xfrm>
            <a:off x="5235599" y="3626178"/>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8" name="bk object 178"/>
          <p:cNvSpPr/>
          <p:nvPr/>
        </p:nvSpPr>
        <p:spPr>
          <a:xfrm>
            <a:off x="5650229" y="363344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9" name="bk object 179"/>
          <p:cNvSpPr/>
          <p:nvPr/>
        </p:nvSpPr>
        <p:spPr>
          <a:xfrm>
            <a:off x="6052097" y="3609244"/>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0" name="bk object 180"/>
          <p:cNvSpPr/>
          <p:nvPr/>
        </p:nvSpPr>
        <p:spPr>
          <a:xfrm>
            <a:off x="6437921" y="3552813"/>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1" name="bk object 181"/>
          <p:cNvSpPr/>
          <p:nvPr/>
        </p:nvSpPr>
        <p:spPr>
          <a:xfrm>
            <a:off x="6805343" y="346383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2" name="bk object 182"/>
          <p:cNvSpPr/>
          <p:nvPr/>
        </p:nvSpPr>
        <p:spPr>
          <a:xfrm>
            <a:off x="7153049" y="3342291"/>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3" name="bk object 183"/>
          <p:cNvSpPr/>
          <p:nvPr/>
        </p:nvSpPr>
        <p:spPr>
          <a:xfrm>
            <a:off x="7479881" y="3187663"/>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4" name="bk object 184"/>
          <p:cNvSpPr/>
          <p:nvPr/>
        </p:nvSpPr>
        <p:spPr>
          <a:xfrm>
            <a:off x="7784426" y="2998686"/>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5" name="bk object 185"/>
          <p:cNvSpPr/>
          <p:nvPr/>
        </p:nvSpPr>
        <p:spPr>
          <a:xfrm>
            <a:off x="8064953" y="2773575"/>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6" name="bk object 186"/>
          <p:cNvSpPr/>
          <p:nvPr/>
        </p:nvSpPr>
        <p:spPr>
          <a:xfrm>
            <a:off x="8319509" y="2510565"/>
            <a:ext cx="26283" cy="26281"/>
          </a:xfrm>
          <a:custGeom>
            <a:avLst/>
            <a:gdLst/>
            <a:ahLst/>
            <a:cxnLst/>
            <a:rect l="l" t="t"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7" name="bk object 187"/>
          <p:cNvSpPr/>
          <p:nvPr/>
        </p:nvSpPr>
        <p:spPr>
          <a:xfrm>
            <a:off x="8546918" y="2209087"/>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8" name="bk object 188"/>
          <p:cNvSpPr/>
          <p:nvPr/>
        </p:nvSpPr>
        <p:spPr>
          <a:xfrm>
            <a:off x="8750162" y="187215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9" name="bk object 189"/>
          <p:cNvSpPr/>
          <p:nvPr/>
        </p:nvSpPr>
        <p:spPr>
          <a:xfrm>
            <a:off x="83285" y="2131445"/>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0" name="bk object 190"/>
          <p:cNvSpPr/>
          <p:nvPr/>
        </p:nvSpPr>
        <p:spPr>
          <a:xfrm>
            <a:off x="253985" y="2198843"/>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1" name="bk object 191"/>
          <p:cNvSpPr/>
          <p:nvPr/>
        </p:nvSpPr>
        <p:spPr>
          <a:xfrm>
            <a:off x="446609" y="227795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2" name="bk object 192"/>
          <p:cNvSpPr/>
          <p:nvPr/>
        </p:nvSpPr>
        <p:spPr>
          <a:xfrm>
            <a:off x="660158" y="2367761"/>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3" name="bk object 193"/>
          <p:cNvSpPr/>
          <p:nvPr/>
        </p:nvSpPr>
        <p:spPr>
          <a:xfrm>
            <a:off x="893945" y="246716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4" name="bk object 194"/>
          <p:cNvSpPr/>
          <p:nvPr/>
        </p:nvSpPr>
        <p:spPr>
          <a:xfrm>
            <a:off x="1147580"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5" name="bk object 195"/>
          <p:cNvSpPr/>
          <p:nvPr/>
        </p:nvSpPr>
        <p:spPr>
          <a:xfrm>
            <a:off x="1420922" y="268995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6" name="bk object 196"/>
          <p:cNvSpPr/>
          <p:nvPr/>
        </p:nvSpPr>
        <p:spPr>
          <a:xfrm>
            <a:off x="1714025" y="2810533"/>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7" name="bk object 197"/>
          <p:cNvSpPr/>
          <p:nvPr/>
        </p:nvSpPr>
        <p:spPr>
          <a:xfrm>
            <a:off x="2026994" y="2935007"/>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8" name="bk object 198"/>
          <p:cNvSpPr/>
          <p:nvPr/>
        </p:nvSpPr>
        <p:spPr>
          <a:xfrm>
            <a:off x="2359853" y="3061382"/>
            <a:ext cx="26283" cy="26281"/>
          </a:xfrm>
          <a:custGeom>
            <a:avLst/>
            <a:gdLst/>
            <a:ahLst/>
            <a:cxnLst/>
            <a:rect l="l" t="t"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9" name="bk object 199"/>
          <p:cNvSpPr/>
          <p:nvPr/>
        </p:nvSpPr>
        <p:spPr>
          <a:xfrm>
            <a:off x="2712329" y="3187344"/>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0" name="bk object 200"/>
          <p:cNvSpPr/>
          <p:nvPr/>
        </p:nvSpPr>
        <p:spPr>
          <a:xfrm>
            <a:off x="3083656" y="3310270"/>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1" name="bk object 201"/>
          <p:cNvSpPr/>
          <p:nvPr/>
        </p:nvSpPr>
        <p:spPr>
          <a:xfrm>
            <a:off x="3472445" y="3427296"/>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2" name="bk object 202"/>
          <p:cNvSpPr/>
          <p:nvPr/>
        </p:nvSpPr>
        <p:spPr>
          <a:xfrm>
            <a:off x="3875918" y="353476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3" name="bk object 203"/>
          <p:cNvSpPr/>
          <p:nvPr/>
        </p:nvSpPr>
        <p:spPr>
          <a:xfrm>
            <a:off x="4289087" y="362746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4" name="bk object 204"/>
          <p:cNvSpPr/>
          <p:nvPr/>
        </p:nvSpPr>
        <p:spPr>
          <a:xfrm>
            <a:off x="4706645" y="3700386"/>
            <a:ext cx="26283" cy="26281"/>
          </a:xfrm>
          <a:custGeom>
            <a:avLst/>
            <a:gdLst/>
            <a:ahLst/>
            <a:cxnLst/>
            <a:rect l="l" t="t"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5" name="bk object 205"/>
          <p:cNvSpPr/>
          <p:nvPr/>
        </p:nvSpPr>
        <p:spPr>
          <a:xfrm>
            <a:off x="5123657" y="3749515"/>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6" name="bk object 206"/>
          <p:cNvSpPr/>
          <p:nvPr/>
        </p:nvSpPr>
        <p:spPr>
          <a:xfrm>
            <a:off x="5535146" y="377161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7" name="bk object 207"/>
          <p:cNvSpPr/>
          <p:nvPr/>
        </p:nvSpPr>
        <p:spPr>
          <a:xfrm>
            <a:off x="5936897" y="3764608"/>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8" name="bk object 208"/>
          <p:cNvSpPr/>
          <p:nvPr/>
        </p:nvSpPr>
        <p:spPr>
          <a:xfrm>
            <a:off x="6325988" y="372770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9" name="bk object 209"/>
          <p:cNvSpPr/>
          <p:nvPr/>
        </p:nvSpPr>
        <p:spPr>
          <a:xfrm>
            <a:off x="6700118" y="3660540"/>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0" name="bk object 210"/>
          <p:cNvSpPr/>
          <p:nvPr/>
        </p:nvSpPr>
        <p:spPr>
          <a:xfrm>
            <a:off x="7057658" y="35628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1" name="bk object 211"/>
          <p:cNvSpPr/>
          <p:nvPr/>
        </p:nvSpPr>
        <p:spPr>
          <a:xfrm>
            <a:off x="7397714" y="3434184"/>
            <a:ext cx="26283" cy="26281"/>
          </a:xfrm>
          <a:custGeom>
            <a:avLst/>
            <a:gdLst/>
            <a:ahLst/>
            <a:cxnLst/>
            <a:rect l="l" t="t"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2" name="bk object 212"/>
          <p:cNvSpPr/>
          <p:nvPr/>
        </p:nvSpPr>
        <p:spPr>
          <a:xfrm>
            <a:off x="7719338" y="327371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3" name="bk object 213"/>
          <p:cNvSpPr/>
          <p:nvPr/>
        </p:nvSpPr>
        <p:spPr>
          <a:xfrm>
            <a:off x="8021078" y="3079529"/>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4" name="bk object 214"/>
          <p:cNvSpPr/>
          <p:nvPr/>
        </p:nvSpPr>
        <p:spPr>
          <a:xfrm>
            <a:off x="8300846" y="2849153"/>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5" name="bk object 215"/>
          <p:cNvSpPr/>
          <p:nvPr/>
        </p:nvSpPr>
        <p:spPr>
          <a:xfrm>
            <a:off x="8555954" y="2579856"/>
            <a:ext cx="26283" cy="26281"/>
          </a:xfrm>
          <a:custGeom>
            <a:avLst/>
            <a:gdLst/>
            <a:ahLst/>
            <a:cxnLst/>
            <a:rect l="l" t="t"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6" name="bk object 216"/>
          <p:cNvSpPr/>
          <p:nvPr/>
        </p:nvSpPr>
        <p:spPr>
          <a:xfrm>
            <a:off x="8785049" y="2271023"/>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7" name="bk object 217"/>
          <p:cNvSpPr/>
          <p:nvPr/>
        </p:nvSpPr>
        <p:spPr>
          <a:xfrm>
            <a:off x="8990645" y="1925422"/>
            <a:ext cx="26283" cy="26281"/>
          </a:xfrm>
          <a:custGeom>
            <a:avLst/>
            <a:gdLst/>
            <a:ahLst/>
            <a:cxnLst/>
            <a:rect l="l" t="t"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8" name="bk object 218"/>
          <p:cNvSpPr/>
          <p:nvPr/>
        </p:nvSpPr>
        <p:spPr>
          <a:xfrm>
            <a:off x="392681" y="2313606"/>
            <a:ext cx="26283" cy="26281"/>
          </a:xfrm>
          <a:custGeom>
            <a:avLst/>
            <a:gdLst/>
            <a:ahLst/>
            <a:cxnLst/>
            <a:rect l="l" t="t"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9" name="bk object 219"/>
          <p:cNvSpPr/>
          <p:nvPr/>
        </p:nvSpPr>
        <p:spPr>
          <a:xfrm>
            <a:off x="562751" y="2383864"/>
            <a:ext cx="26283" cy="26281"/>
          </a:xfrm>
          <a:custGeom>
            <a:avLst/>
            <a:gdLst/>
            <a:ahLst/>
            <a:cxnLst/>
            <a:rect l="l" t="t"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0" name="bk object 220"/>
          <p:cNvSpPr/>
          <p:nvPr/>
        </p:nvSpPr>
        <p:spPr>
          <a:xfrm>
            <a:off x="754970" y="2466053"/>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1" name="bk object 221"/>
          <p:cNvSpPr/>
          <p:nvPr/>
        </p:nvSpPr>
        <p:spPr>
          <a:xfrm>
            <a:off x="968534" y="2559051"/>
            <a:ext cx="26283" cy="26281"/>
          </a:xfrm>
          <a:custGeom>
            <a:avLst/>
            <a:gdLst/>
            <a:ahLst/>
            <a:cxnLst/>
            <a:rect l="l" t="t"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3" name="bk object 223"/>
          <p:cNvSpPr/>
          <p:nvPr/>
        </p:nvSpPr>
        <p:spPr>
          <a:xfrm>
            <a:off x="1457639" y="277229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4" name="bk object 224"/>
          <p:cNvSpPr/>
          <p:nvPr/>
        </p:nvSpPr>
        <p:spPr>
          <a:xfrm>
            <a:off x="1732682" y="2889503"/>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5" name="bk object 225"/>
          <p:cNvSpPr/>
          <p:nvPr/>
        </p:nvSpPr>
        <p:spPr>
          <a:xfrm>
            <a:off x="2027894"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6" name="bk object 226"/>
          <p:cNvSpPr/>
          <p:nvPr/>
        </p:nvSpPr>
        <p:spPr>
          <a:xfrm>
            <a:off x="2343098" y="3135605"/>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7" name="bk object 227"/>
          <p:cNvSpPr/>
          <p:nvPr/>
        </p:nvSpPr>
        <p:spPr>
          <a:xfrm>
            <a:off x="2677868" y="3259841"/>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8" name="bk object 228"/>
          <p:cNvSpPr/>
          <p:nvPr/>
        </p:nvSpPr>
        <p:spPr>
          <a:xfrm>
            <a:off x="3031355" y="338140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9" name="bk object 229"/>
          <p:cNvSpPr/>
          <p:nvPr/>
        </p:nvSpPr>
        <p:spPr>
          <a:xfrm>
            <a:off x="3402155" y="349754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0" name="bk object 230"/>
          <p:cNvSpPr/>
          <p:nvPr/>
        </p:nvSpPr>
        <p:spPr>
          <a:xfrm>
            <a:off x="3788264" y="360549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1" name="bk object 231"/>
          <p:cNvSpPr/>
          <p:nvPr/>
        </p:nvSpPr>
        <p:spPr>
          <a:xfrm>
            <a:off x="4186562" y="370165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2" name="bk object 232"/>
          <p:cNvSpPr/>
          <p:nvPr/>
        </p:nvSpPr>
        <p:spPr>
          <a:xfrm>
            <a:off x="4592039" y="3781240"/>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3" name="bk object 233"/>
          <p:cNvSpPr/>
          <p:nvPr/>
        </p:nvSpPr>
        <p:spPr>
          <a:xfrm>
            <a:off x="4999712" y="384000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4" name="bk object 234"/>
          <p:cNvSpPr/>
          <p:nvPr/>
        </p:nvSpPr>
        <p:spPr>
          <a:xfrm>
            <a:off x="5405234" y="3874776"/>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5" name="bk object 235"/>
          <p:cNvSpPr/>
          <p:nvPr/>
        </p:nvSpPr>
        <p:spPr>
          <a:xfrm>
            <a:off x="5804462" y="3883169"/>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6" name="bk object 236"/>
          <p:cNvSpPr/>
          <p:nvPr/>
        </p:nvSpPr>
        <p:spPr>
          <a:xfrm>
            <a:off x="6194045" y="3863730"/>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7" name="bk object 237"/>
          <p:cNvSpPr/>
          <p:nvPr/>
        </p:nvSpPr>
        <p:spPr>
          <a:xfrm>
            <a:off x="6571844" y="381602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8" name="bk object 238"/>
          <p:cNvSpPr/>
          <p:nvPr/>
        </p:nvSpPr>
        <p:spPr>
          <a:xfrm>
            <a:off x="6936221" y="373982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9" name="bk object 239"/>
          <p:cNvSpPr/>
          <p:nvPr/>
        </p:nvSpPr>
        <p:spPr>
          <a:xfrm>
            <a:off x="7286024" y="363468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0" name="bk object 240"/>
          <p:cNvSpPr/>
          <p:nvPr/>
        </p:nvSpPr>
        <p:spPr>
          <a:xfrm>
            <a:off x="7620473" y="349984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1" name="bk object 241"/>
          <p:cNvSpPr/>
          <p:nvPr/>
        </p:nvSpPr>
        <p:spPr>
          <a:xfrm>
            <a:off x="7938743" y="333397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2" name="bk object 242"/>
          <p:cNvSpPr/>
          <p:nvPr/>
        </p:nvSpPr>
        <p:spPr>
          <a:xfrm>
            <a:off x="8239238" y="3134614"/>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3" name="bk object 243"/>
          <p:cNvSpPr/>
          <p:nvPr/>
        </p:nvSpPr>
        <p:spPr>
          <a:xfrm>
            <a:off x="8519507" y="2898515"/>
            <a:ext cx="26283" cy="26281"/>
          </a:xfrm>
          <a:custGeom>
            <a:avLst/>
            <a:gdLst/>
            <a:ahLst/>
            <a:cxnLst/>
            <a:rect l="l" t="t"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4" name="bk object 244"/>
          <p:cNvSpPr/>
          <p:nvPr/>
        </p:nvSpPr>
        <p:spPr>
          <a:xfrm>
            <a:off x="8776118" y="2622047"/>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5" name="bk object 245"/>
          <p:cNvSpPr/>
          <p:nvPr/>
        </p:nvSpPr>
        <p:spPr>
          <a:xfrm>
            <a:off x="9007883" y="2304878"/>
            <a:ext cx="26283" cy="26281"/>
          </a:xfrm>
          <a:custGeom>
            <a:avLst/>
            <a:gdLst/>
            <a:ahLst/>
            <a:cxnLst/>
            <a:rect l="l" t="t"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6" name="bk object 246"/>
          <p:cNvSpPr/>
          <p:nvPr/>
        </p:nvSpPr>
        <p:spPr>
          <a:xfrm>
            <a:off x="700109" y="249935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7" name="bk object 247"/>
          <p:cNvSpPr/>
          <p:nvPr/>
        </p:nvSpPr>
        <p:spPr>
          <a:xfrm>
            <a:off x="869401" y="2571298"/>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8" name="bk object 248"/>
          <p:cNvSpPr/>
          <p:nvPr/>
        </p:nvSpPr>
        <p:spPr>
          <a:xfrm>
            <a:off x="1061117" y="2655152"/>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0" name="bk object 250"/>
          <p:cNvSpPr/>
          <p:nvPr/>
        </p:nvSpPr>
        <p:spPr>
          <a:xfrm>
            <a:off x="1509194" y="2853197"/>
            <a:ext cx="26283" cy="26281"/>
          </a:xfrm>
          <a:custGeom>
            <a:avLst/>
            <a:gdLst/>
            <a:ahLst/>
            <a:cxnLst/>
            <a:rect l="l" t="t"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1" name="bk object 251"/>
          <p:cNvSpPr/>
          <p:nvPr/>
        </p:nvSpPr>
        <p:spPr>
          <a:xfrm>
            <a:off x="1764662" y="2964164"/>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2" name="bk object 252"/>
          <p:cNvSpPr/>
          <p:nvPr/>
        </p:nvSpPr>
        <p:spPr>
          <a:xfrm>
            <a:off x="2040647" y="3080525"/>
            <a:ext cx="26283" cy="26281"/>
          </a:xfrm>
          <a:custGeom>
            <a:avLst/>
            <a:gdLst/>
            <a:ahLst/>
            <a:cxnLst/>
            <a:rect l="l" t="t"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3" name="bk object 253"/>
          <p:cNvSpPr/>
          <p:nvPr/>
        </p:nvSpPr>
        <p:spPr>
          <a:xfrm>
            <a:off x="2336804" y="3200104"/>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4" name="bk object 254"/>
          <p:cNvSpPr/>
          <p:nvPr/>
        </p:nvSpPr>
        <p:spPr>
          <a:xfrm>
            <a:off x="2652581" y="3320332"/>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5" name="bk object 255"/>
          <p:cNvSpPr/>
          <p:nvPr/>
        </p:nvSpPr>
        <p:spPr>
          <a:xfrm>
            <a:off x="2987066" y="3438636"/>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6" name="bk object 256"/>
          <p:cNvSpPr/>
          <p:nvPr/>
        </p:nvSpPr>
        <p:spPr>
          <a:xfrm>
            <a:off x="3338882" y="35523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7" name="bk object 257"/>
          <p:cNvSpPr/>
          <p:nvPr/>
        </p:nvSpPr>
        <p:spPr>
          <a:xfrm>
            <a:off x="3706166" y="3659096"/>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8" name="bk object 258"/>
          <p:cNvSpPr/>
          <p:nvPr/>
        </p:nvSpPr>
        <p:spPr>
          <a:xfrm>
            <a:off x="4086662" y="3756073"/>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9" name="bk object 259"/>
          <p:cNvSpPr/>
          <p:nvPr/>
        </p:nvSpPr>
        <p:spPr>
          <a:xfrm>
            <a:off x="4477259" y="383979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0" name="bk object 260"/>
          <p:cNvSpPr/>
          <p:nvPr/>
        </p:nvSpPr>
        <p:spPr>
          <a:xfrm>
            <a:off x="4873217" y="3906014"/>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1" name="bk object 261"/>
          <p:cNvSpPr/>
          <p:nvPr/>
        </p:nvSpPr>
        <p:spPr>
          <a:xfrm>
            <a:off x="5270063" y="3951129"/>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2" name="bk object 262"/>
          <p:cNvSpPr/>
          <p:nvPr/>
        </p:nvSpPr>
        <p:spPr>
          <a:xfrm>
            <a:off x="5664061" y="397261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3" name="bk object 263"/>
          <p:cNvSpPr/>
          <p:nvPr/>
        </p:nvSpPr>
        <p:spPr>
          <a:xfrm>
            <a:off x="6051818" y="3968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4" name="bk object 264"/>
          <p:cNvSpPr/>
          <p:nvPr/>
        </p:nvSpPr>
        <p:spPr>
          <a:xfrm>
            <a:off x="6430667" y="393826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5" name="bk object 265"/>
          <p:cNvSpPr/>
          <p:nvPr/>
        </p:nvSpPr>
        <p:spPr>
          <a:xfrm>
            <a:off x="6798962" y="3881034"/>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6" name="bk object 266"/>
          <p:cNvSpPr/>
          <p:nvPr/>
        </p:nvSpPr>
        <p:spPr>
          <a:xfrm>
            <a:off x="7155530" y="379676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7" name="bk object 267"/>
          <p:cNvSpPr/>
          <p:nvPr/>
        </p:nvSpPr>
        <p:spPr>
          <a:xfrm>
            <a:off x="7499474" y="3684812"/>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8" name="bk object 268"/>
          <p:cNvSpPr/>
          <p:nvPr/>
        </p:nvSpPr>
        <p:spPr>
          <a:xfrm>
            <a:off x="7830026" y="3544002"/>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9" name="bk object 269"/>
          <p:cNvSpPr/>
          <p:nvPr/>
        </p:nvSpPr>
        <p:spPr>
          <a:xfrm>
            <a:off x="8146325" y="3372488"/>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0" name="bk object 270"/>
          <p:cNvSpPr/>
          <p:nvPr/>
        </p:nvSpPr>
        <p:spPr>
          <a:xfrm>
            <a:off x="8446619" y="3167249"/>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1" name="bk object 271"/>
          <p:cNvSpPr/>
          <p:nvPr/>
        </p:nvSpPr>
        <p:spPr>
          <a:xfrm>
            <a:off x="8728046" y="2924255"/>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2" name="bk object 272"/>
          <p:cNvSpPr/>
          <p:nvPr/>
        </p:nvSpPr>
        <p:spPr>
          <a:xfrm>
            <a:off x="8986625" y="2639129"/>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3" name="bk object 273"/>
          <p:cNvSpPr/>
          <p:nvPr/>
        </p:nvSpPr>
        <p:spPr>
          <a:xfrm>
            <a:off x="1006889" y="2686847"/>
            <a:ext cx="26283" cy="26281"/>
          </a:xfrm>
          <a:custGeom>
            <a:avLst/>
            <a:gdLst/>
            <a:ahLst/>
            <a:cxnLst/>
            <a:rect l="l" t="t"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4" name="bk object 274"/>
          <p:cNvSpPr/>
          <p:nvPr/>
        </p:nvSpPr>
        <p:spPr>
          <a:xfrm>
            <a:off x="1175309" y="27591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6" name="bk object 276"/>
          <p:cNvSpPr/>
          <p:nvPr/>
        </p:nvSpPr>
        <p:spPr>
          <a:xfrm>
            <a:off x="1579577" y="2937125"/>
            <a:ext cx="26283" cy="26281"/>
          </a:xfrm>
          <a:custGeom>
            <a:avLst/>
            <a:gdLst/>
            <a:ahLst/>
            <a:cxnLst/>
            <a:rect l="l" t="t"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7" name="bk object 277"/>
          <p:cNvSpPr/>
          <p:nvPr/>
        </p:nvSpPr>
        <p:spPr>
          <a:xfrm>
            <a:off x="1814185" y="3039428"/>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8" name="bk object 278"/>
          <p:cNvSpPr/>
          <p:nvPr/>
        </p:nvSpPr>
        <p:spPr>
          <a:xfrm>
            <a:off x="2069774" y="3148046"/>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9" name="bk object 279"/>
          <p:cNvSpPr/>
          <p:nvPr/>
        </p:nvSpPr>
        <p:spPr>
          <a:xfrm>
            <a:off x="2345807" y="3260700"/>
            <a:ext cx="26283" cy="26281"/>
          </a:xfrm>
          <a:custGeom>
            <a:avLst/>
            <a:gdLst/>
            <a:ahLst/>
            <a:cxnLst/>
            <a:rect l="l" t="t"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0" name="bk object 280"/>
          <p:cNvSpPr/>
          <p:nvPr/>
        </p:nvSpPr>
        <p:spPr>
          <a:xfrm>
            <a:off x="2641613" y="3374943"/>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1" name="bk object 281"/>
          <p:cNvSpPr/>
          <p:nvPr/>
        </p:nvSpPr>
        <p:spPr>
          <a:xfrm>
            <a:off x="2956241" y="3488250"/>
            <a:ext cx="26283" cy="26281"/>
          </a:xfrm>
          <a:custGeom>
            <a:avLst/>
            <a:gdLst/>
            <a:ahLst/>
            <a:cxnLst/>
            <a:rect l="l" t="t"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2" name="bk object 282"/>
          <p:cNvSpPr/>
          <p:nvPr/>
        </p:nvSpPr>
        <p:spPr>
          <a:xfrm>
            <a:off x="3288338" y="35981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3" name="bk object 283"/>
          <p:cNvSpPr/>
          <p:nvPr/>
        </p:nvSpPr>
        <p:spPr>
          <a:xfrm>
            <a:off x="3636170" y="370224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4" name="bk object 284"/>
          <p:cNvSpPr/>
          <p:nvPr/>
        </p:nvSpPr>
        <p:spPr>
          <a:xfrm>
            <a:off x="3997685" y="379829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5" name="bk object 285"/>
          <p:cNvSpPr/>
          <p:nvPr/>
        </p:nvSpPr>
        <p:spPr>
          <a:xfrm>
            <a:off x="4370705" y="3883457"/>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6" name="bk object 286"/>
          <p:cNvSpPr/>
          <p:nvPr/>
        </p:nvSpPr>
        <p:spPr>
          <a:xfrm>
            <a:off x="4752278" y="3954493"/>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7" name="bk object 287"/>
          <p:cNvSpPr/>
          <p:nvPr/>
        </p:nvSpPr>
        <p:spPr>
          <a:xfrm>
            <a:off x="5138102" y="400763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8" name="bk object 288"/>
          <p:cNvSpPr/>
          <p:nvPr/>
        </p:nvSpPr>
        <p:spPr>
          <a:xfrm>
            <a:off x="5524235" y="4039837"/>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9" name="bk object 289"/>
          <p:cNvSpPr/>
          <p:nvPr/>
        </p:nvSpPr>
        <p:spPr>
          <a:xfrm>
            <a:off x="5907491" y="4049037"/>
            <a:ext cx="26283" cy="26281"/>
          </a:xfrm>
          <a:custGeom>
            <a:avLst/>
            <a:gdLst/>
            <a:ahLst/>
            <a:cxnLst/>
            <a:rect l="l" t="t"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0" name="bk object 290"/>
          <p:cNvSpPr/>
          <p:nvPr/>
        </p:nvSpPr>
        <p:spPr>
          <a:xfrm>
            <a:off x="6285065" y="40338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1" name="bk object 291"/>
          <p:cNvSpPr/>
          <p:nvPr/>
        </p:nvSpPr>
        <p:spPr>
          <a:xfrm>
            <a:off x="6654803" y="3993405"/>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2" name="bk object 292"/>
          <p:cNvSpPr/>
          <p:nvPr/>
        </p:nvSpPr>
        <p:spPr>
          <a:xfrm>
            <a:off x="7015319" y="3927394"/>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3" name="bk object 293"/>
          <p:cNvSpPr/>
          <p:nvPr/>
        </p:nvSpPr>
        <p:spPr>
          <a:xfrm>
            <a:off x="7365770" y="3835505"/>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4" name="bk object 294"/>
          <p:cNvSpPr/>
          <p:nvPr/>
        </p:nvSpPr>
        <p:spPr>
          <a:xfrm>
            <a:off x="7705382" y="371687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5" name="bk object 295"/>
          <p:cNvSpPr/>
          <p:nvPr/>
        </p:nvSpPr>
        <p:spPr>
          <a:xfrm>
            <a:off x="8033393" y="356990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6" name="bk object 296"/>
          <p:cNvSpPr/>
          <p:nvPr/>
        </p:nvSpPr>
        <p:spPr>
          <a:xfrm>
            <a:off x="8348714" y="3392066"/>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7" name="bk object 297"/>
          <p:cNvSpPr/>
          <p:nvPr/>
        </p:nvSpPr>
        <p:spPr>
          <a:xfrm>
            <a:off x="8649443" y="317973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8" name="bk object 298"/>
          <p:cNvSpPr/>
          <p:nvPr/>
        </p:nvSpPr>
        <p:spPr>
          <a:xfrm>
            <a:off x="8932283" y="2928026"/>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9" name="bk object 299"/>
          <p:cNvSpPr/>
          <p:nvPr/>
        </p:nvSpPr>
        <p:spPr>
          <a:xfrm>
            <a:off x="1314515" y="287424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0" name="bk object 300"/>
          <p:cNvSpPr/>
          <p:nvPr/>
        </p:nvSpPr>
        <p:spPr>
          <a:xfrm>
            <a:off x="1482005" y="2945486"/>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1" name="bk object 301"/>
          <p:cNvSpPr/>
          <p:nvPr/>
        </p:nvSpPr>
        <p:spPr>
          <a:xfrm>
            <a:off x="1672445" y="3027826"/>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2" name="bk object 302"/>
          <p:cNvSpPr/>
          <p:nvPr/>
        </p:nvSpPr>
        <p:spPr>
          <a:xfrm>
            <a:off x="1885094" y="3119450"/>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3" name="bk object 303"/>
          <p:cNvSpPr/>
          <p:nvPr/>
        </p:nvSpPr>
        <p:spPr>
          <a:xfrm>
            <a:off x="2119289" y="321829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4" name="bk object 304"/>
          <p:cNvSpPr/>
          <p:nvPr/>
        </p:nvSpPr>
        <p:spPr>
          <a:xfrm>
            <a:off x="2374331" y="3322187"/>
            <a:ext cx="26283" cy="26281"/>
          </a:xfrm>
          <a:custGeom>
            <a:avLst/>
            <a:gdLst/>
            <a:ahLst/>
            <a:cxnLst/>
            <a:rect l="l" t="t"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5" name="bk object 305"/>
          <p:cNvSpPr/>
          <p:nvPr/>
        </p:nvSpPr>
        <p:spPr>
          <a:xfrm>
            <a:off x="2649422" y="34287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6" name="bk object 306"/>
          <p:cNvSpPr/>
          <p:nvPr/>
        </p:nvSpPr>
        <p:spPr>
          <a:xfrm>
            <a:off x="2943554" y="3535433"/>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7" name="bk object 307"/>
          <p:cNvSpPr/>
          <p:nvPr/>
        </p:nvSpPr>
        <p:spPr>
          <a:xfrm>
            <a:off x="3255404" y="3639985"/>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8" name="bk object 308"/>
          <p:cNvSpPr/>
          <p:nvPr/>
        </p:nvSpPr>
        <p:spPr>
          <a:xfrm>
            <a:off x="3583334" y="3740177"/>
            <a:ext cx="26283" cy="26281"/>
          </a:xfrm>
          <a:custGeom>
            <a:avLst/>
            <a:gdLst/>
            <a:ahLst/>
            <a:cxnLst/>
            <a:rect l="l" t="t"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9" name="bk object 309"/>
          <p:cNvSpPr/>
          <p:nvPr/>
        </p:nvSpPr>
        <p:spPr>
          <a:xfrm>
            <a:off x="3925463" y="3833897"/>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0" name="bk object 310"/>
          <p:cNvSpPr/>
          <p:nvPr/>
        </p:nvSpPr>
        <p:spPr>
          <a:xfrm>
            <a:off x="4279853" y="3918635"/>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1" name="bk object 311"/>
          <p:cNvSpPr/>
          <p:nvPr/>
        </p:nvSpPr>
        <p:spPr>
          <a:xfrm>
            <a:off x="4644470" y="399172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2" name="bk object 312"/>
          <p:cNvSpPr/>
          <p:nvPr/>
        </p:nvSpPr>
        <p:spPr>
          <a:xfrm>
            <a:off x="5016635" y="405018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3" name="bk object 313"/>
          <p:cNvSpPr/>
          <p:nvPr/>
        </p:nvSpPr>
        <p:spPr>
          <a:xfrm>
            <a:off x="5392520" y="409069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4" name="bk object 314"/>
          <p:cNvSpPr/>
          <p:nvPr/>
        </p:nvSpPr>
        <p:spPr>
          <a:xfrm>
            <a:off x="5768657" y="4110640"/>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5" name="bk object 315"/>
          <p:cNvSpPr/>
          <p:nvPr/>
        </p:nvSpPr>
        <p:spPr>
          <a:xfrm>
            <a:off x="6142295" y="4108285"/>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6" name="bk object 316"/>
          <p:cNvSpPr/>
          <p:nvPr/>
        </p:nvSpPr>
        <p:spPr>
          <a:xfrm>
            <a:off x="6511085" y="4082527"/>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7" name="bk object 317"/>
          <p:cNvSpPr/>
          <p:nvPr/>
        </p:nvSpPr>
        <p:spPr>
          <a:xfrm>
            <a:off x="6873218" y="4032676"/>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8" name="bk object 318"/>
          <p:cNvSpPr/>
          <p:nvPr/>
        </p:nvSpPr>
        <p:spPr>
          <a:xfrm>
            <a:off x="7227467" y="3958271"/>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9" name="bk object 319"/>
          <p:cNvSpPr/>
          <p:nvPr/>
        </p:nvSpPr>
        <p:spPr>
          <a:xfrm>
            <a:off x="7573151" y="3858879"/>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0" name="bk object 320"/>
          <p:cNvSpPr/>
          <p:nvPr/>
        </p:nvSpPr>
        <p:spPr>
          <a:xfrm>
            <a:off x="7909607" y="3733366"/>
            <a:ext cx="26283" cy="26281"/>
          </a:xfrm>
          <a:custGeom>
            <a:avLst/>
            <a:gdLst/>
            <a:ahLst/>
            <a:cxnLst/>
            <a:rect l="l" t="t"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1" name="bk object 321"/>
          <p:cNvSpPr/>
          <p:nvPr/>
        </p:nvSpPr>
        <p:spPr>
          <a:xfrm>
            <a:off x="8236040" y="357970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2" name="bk object 322"/>
          <p:cNvSpPr/>
          <p:nvPr/>
        </p:nvSpPr>
        <p:spPr>
          <a:xfrm>
            <a:off x="8551151" y="3394648"/>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3" name="bk object 323"/>
          <p:cNvSpPr/>
          <p:nvPr/>
        </p:nvSpPr>
        <p:spPr>
          <a:xfrm>
            <a:off x="8852672" y="317360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4" name="bk object 324"/>
          <p:cNvSpPr/>
          <p:nvPr/>
        </p:nvSpPr>
        <p:spPr>
          <a:xfrm>
            <a:off x="1624535" y="3059528"/>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5" name="bk object 325"/>
          <p:cNvSpPr/>
          <p:nvPr/>
        </p:nvSpPr>
        <p:spPr>
          <a:xfrm>
            <a:off x="1791089" y="3128315"/>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6" name="bk object 326"/>
          <p:cNvSpPr/>
          <p:nvPr/>
        </p:nvSpPr>
        <p:spPr>
          <a:xfrm>
            <a:off x="1980752" y="3207452"/>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7" name="bk object 327"/>
          <p:cNvSpPr/>
          <p:nvPr/>
        </p:nvSpPr>
        <p:spPr>
          <a:xfrm>
            <a:off x="2192654" y="3294875"/>
            <a:ext cx="26283" cy="26281"/>
          </a:xfrm>
          <a:custGeom>
            <a:avLst/>
            <a:gdLst/>
            <a:ahLst/>
            <a:cxnLst/>
            <a:rect l="l" t="t"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8" name="bk object 328"/>
          <p:cNvSpPr/>
          <p:nvPr/>
        </p:nvSpPr>
        <p:spPr>
          <a:xfrm>
            <a:off x="2425967" y="3388376"/>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9" name="bk object 329"/>
          <p:cNvSpPr/>
          <p:nvPr/>
        </p:nvSpPr>
        <p:spPr>
          <a:xfrm>
            <a:off x="2679737" y="3485685"/>
            <a:ext cx="26283" cy="26281"/>
          </a:xfrm>
          <a:custGeom>
            <a:avLst/>
            <a:gdLst/>
            <a:ahLst/>
            <a:cxnLst/>
            <a:rect l="l" t="t"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0" name="bk object 330"/>
          <p:cNvSpPr/>
          <p:nvPr/>
        </p:nvSpPr>
        <p:spPr>
          <a:xfrm>
            <a:off x="2952893" y="3584387"/>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1" name="bk object 331"/>
          <p:cNvSpPr/>
          <p:nvPr/>
        </p:nvSpPr>
        <p:spPr>
          <a:xfrm>
            <a:off x="3244109" y="3682253"/>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2" name="bk object 332"/>
          <p:cNvSpPr/>
          <p:nvPr/>
        </p:nvSpPr>
        <p:spPr>
          <a:xfrm>
            <a:off x="3551825" y="3777190"/>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3" name="bk object 333"/>
          <p:cNvSpPr/>
          <p:nvPr/>
        </p:nvSpPr>
        <p:spPr>
          <a:xfrm>
            <a:off x="3874292" y="3867240"/>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4" name="bk object 334"/>
          <p:cNvSpPr/>
          <p:nvPr/>
        </p:nvSpPr>
        <p:spPr>
          <a:xfrm>
            <a:off x="4209761" y="395007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5" name="bk object 335"/>
          <p:cNvSpPr/>
          <p:nvPr/>
        </p:nvSpPr>
        <p:spPr>
          <a:xfrm>
            <a:off x="4556435" y="4023229"/>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6" name="bk object 336"/>
          <p:cNvSpPr/>
          <p:nvPr/>
        </p:nvSpPr>
        <p:spPr>
          <a:xfrm>
            <a:off x="4912445" y="408419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7" name="bk object 337"/>
          <p:cNvSpPr/>
          <p:nvPr/>
        </p:nvSpPr>
        <p:spPr>
          <a:xfrm>
            <a:off x="5275442" y="41302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8" name="bk object 338"/>
          <p:cNvSpPr/>
          <p:nvPr/>
        </p:nvSpPr>
        <p:spPr>
          <a:xfrm>
            <a:off x="5642030" y="415853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9" name="bk object 339"/>
          <p:cNvSpPr/>
          <p:nvPr/>
        </p:nvSpPr>
        <p:spPr>
          <a:xfrm>
            <a:off x="6009158" y="4166706"/>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0" name="bk object 340"/>
          <p:cNvSpPr/>
          <p:nvPr/>
        </p:nvSpPr>
        <p:spPr>
          <a:xfrm>
            <a:off x="6374354" y="415329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1" name="bk object 341"/>
          <p:cNvSpPr/>
          <p:nvPr/>
        </p:nvSpPr>
        <p:spPr>
          <a:xfrm>
            <a:off x="6735626" y="4117406"/>
            <a:ext cx="26283" cy="26281"/>
          </a:xfrm>
          <a:custGeom>
            <a:avLst/>
            <a:gdLst/>
            <a:ahLst/>
            <a:cxnLst/>
            <a:rect l="l" t="t"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2" name="bk object 342"/>
          <p:cNvSpPr/>
          <p:nvPr/>
        </p:nvSpPr>
        <p:spPr>
          <a:xfrm>
            <a:off x="7091405" y="4058433"/>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3" name="bk object 343"/>
          <p:cNvSpPr/>
          <p:nvPr/>
        </p:nvSpPr>
        <p:spPr>
          <a:xfrm>
            <a:off x="7440599" y="3975837"/>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4" name="bk object 344"/>
          <p:cNvSpPr/>
          <p:nvPr/>
        </p:nvSpPr>
        <p:spPr>
          <a:xfrm>
            <a:off x="7782539" y="3868846"/>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5" name="bk object 345"/>
          <p:cNvSpPr/>
          <p:nvPr/>
        </p:nvSpPr>
        <p:spPr>
          <a:xfrm>
            <a:off x="8116661" y="3736071"/>
            <a:ext cx="26283" cy="26281"/>
          </a:xfrm>
          <a:custGeom>
            <a:avLst/>
            <a:gdLst/>
            <a:ahLst/>
            <a:cxnLst/>
            <a:rect l="l" t="t"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6" name="bk object 346"/>
          <p:cNvSpPr/>
          <p:nvPr/>
        </p:nvSpPr>
        <p:spPr>
          <a:xfrm>
            <a:off x="8442155" y="3574922"/>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7" name="bk object 347"/>
          <p:cNvSpPr/>
          <p:nvPr/>
        </p:nvSpPr>
        <p:spPr>
          <a:xfrm>
            <a:off x="1938422" y="3240832"/>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8" name="bk object 348"/>
          <p:cNvSpPr/>
          <p:nvPr/>
        </p:nvSpPr>
        <p:spPr>
          <a:xfrm>
            <a:off x="2104046" y="3305921"/>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9" name="bk object 349"/>
          <p:cNvSpPr/>
          <p:nvPr/>
        </p:nvSpPr>
        <p:spPr>
          <a:xfrm>
            <a:off x="2292797" y="338044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0" name="bk object 350"/>
          <p:cNvSpPr/>
          <p:nvPr/>
        </p:nvSpPr>
        <p:spPr>
          <a:xfrm>
            <a:off x="2503673" y="3462184"/>
            <a:ext cx="26283" cy="26281"/>
          </a:xfrm>
          <a:custGeom>
            <a:avLst/>
            <a:gdLst/>
            <a:ahLst/>
            <a:cxnLst/>
            <a:rect l="l" t="t"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1" name="bk object 351"/>
          <p:cNvSpPr/>
          <p:nvPr/>
        </p:nvSpPr>
        <p:spPr>
          <a:xfrm>
            <a:off x="2735579" y="3548931"/>
            <a:ext cx="26283" cy="26281"/>
          </a:xfrm>
          <a:custGeom>
            <a:avLst/>
            <a:gdLst/>
            <a:ahLst/>
            <a:cxnLst/>
            <a:rect l="l" t="t"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2" name="bk object 352"/>
          <p:cNvSpPr/>
          <p:nvPr/>
        </p:nvSpPr>
        <p:spPr>
          <a:xfrm>
            <a:off x="2987357" y="363835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3" name="bk object 353"/>
          <p:cNvSpPr/>
          <p:nvPr/>
        </p:nvSpPr>
        <p:spPr>
          <a:xfrm>
            <a:off x="3257657" y="37283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4" name="bk object 354"/>
          <p:cNvSpPr/>
          <p:nvPr/>
        </p:nvSpPr>
        <p:spPr>
          <a:xfrm>
            <a:off x="3544946" y="3816775"/>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5" name="bk object 355"/>
          <p:cNvSpPr/>
          <p:nvPr/>
        </p:nvSpPr>
        <p:spPr>
          <a:xfrm>
            <a:off x="3847574" y="39018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6" name="bk object 356"/>
          <p:cNvSpPr/>
          <p:nvPr/>
        </p:nvSpPr>
        <p:spPr>
          <a:xfrm>
            <a:off x="4163939" y="3981408"/>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7" name="bk object 357"/>
          <p:cNvSpPr/>
          <p:nvPr/>
        </p:nvSpPr>
        <p:spPr>
          <a:xfrm>
            <a:off x="4492415" y="4053064"/>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8" name="bk object 358"/>
          <p:cNvSpPr/>
          <p:nvPr/>
        </p:nvSpPr>
        <p:spPr>
          <a:xfrm>
            <a:off x="4831346" y="4114488"/>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9" name="bk object 359"/>
          <p:cNvSpPr/>
          <p:nvPr/>
        </p:nvSpPr>
        <p:spPr>
          <a:xfrm>
            <a:off x="5179058" y="4163327"/>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0" name="bk object 360"/>
          <p:cNvSpPr/>
          <p:nvPr/>
        </p:nvSpPr>
        <p:spPr>
          <a:xfrm>
            <a:off x="5533466" y="4197174"/>
            <a:ext cx="26283" cy="26281"/>
          </a:xfrm>
          <a:custGeom>
            <a:avLst/>
            <a:gdLst/>
            <a:ahLst/>
            <a:cxnLst/>
            <a:rect l="l" t="t"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1" name="bk object 361"/>
          <p:cNvSpPr/>
          <p:nvPr/>
        </p:nvSpPr>
        <p:spPr>
          <a:xfrm>
            <a:off x="5891570" y="4213433"/>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2" name="bk object 362"/>
          <p:cNvSpPr/>
          <p:nvPr/>
        </p:nvSpPr>
        <p:spPr>
          <a:xfrm>
            <a:off x="6250661" y="4210143"/>
            <a:ext cx="26283" cy="26281"/>
          </a:xfrm>
          <a:custGeom>
            <a:avLst/>
            <a:gdLst/>
            <a:ahLst/>
            <a:cxnLst/>
            <a:rect l="l" t="t"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3" name="bk object 363"/>
          <p:cNvSpPr/>
          <p:nvPr/>
        </p:nvSpPr>
        <p:spPr>
          <a:xfrm>
            <a:off x="6608474" y="4185985"/>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4" name="bk object 364"/>
          <p:cNvSpPr/>
          <p:nvPr/>
        </p:nvSpPr>
        <p:spPr>
          <a:xfrm>
            <a:off x="6963248" y="4140226"/>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5" name="bk object 365"/>
          <p:cNvSpPr/>
          <p:nvPr/>
        </p:nvSpPr>
        <p:spPr>
          <a:xfrm>
            <a:off x="7313612" y="40723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6" name="bk object 366"/>
          <p:cNvSpPr/>
          <p:nvPr/>
        </p:nvSpPr>
        <p:spPr>
          <a:xfrm>
            <a:off x="7658609" y="398157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7" name="bk object 367"/>
          <p:cNvSpPr/>
          <p:nvPr/>
        </p:nvSpPr>
        <p:spPr>
          <a:xfrm>
            <a:off x="7997570" y="3866920"/>
            <a:ext cx="26283" cy="26281"/>
          </a:xfrm>
          <a:custGeom>
            <a:avLst/>
            <a:gdLst/>
            <a:ahLst/>
            <a:cxnLst/>
            <a:rect l="l" t="t"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8" name="bk object 368"/>
          <p:cNvSpPr/>
          <p:nvPr/>
        </p:nvSpPr>
        <p:spPr>
          <a:xfrm>
            <a:off x="2257442" y="3416422"/>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9" name="bk object 369"/>
          <p:cNvSpPr/>
          <p:nvPr/>
        </p:nvSpPr>
        <p:spPr>
          <a:xfrm>
            <a:off x="2422124" y="3476764"/>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0" name="bk object 370"/>
          <p:cNvSpPr/>
          <p:nvPr/>
        </p:nvSpPr>
        <p:spPr>
          <a:xfrm>
            <a:off x="2609819" y="3545606"/>
            <a:ext cx="26283" cy="26281"/>
          </a:xfrm>
          <a:custGeom>
            <a:avLst/>
            <a:gdLst/>
            <a:ahLst/>
            <a:cxnLst/>
            <a:rect l="l" t="t"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1" name="bk object 371"/>
          <p:cNvSpPr/>
          <p:nvPr/>
        </p:nvSpPr>
        <p:spPr>
          <a:xfrm>
            <a:off x="2819327" y="3620641"/>
            <a:ext cx="26283" cy="26281"/>
          </a:xfrm>
          <a:custGeom>
            <a:avLst/>
            <a:gdLst/>
            <a:ahLst/>
            <a:cxnLst/>
            <a:rect l="l" t="t"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2" name="bk object 372"/>
          <p:cNvSpPr/>
          <p:nvPr/>
        </p:nvSpPr>
        <p:spPr>
          <a:xfrm>
            <a:off x="3049328" y="36997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3" name="bk object 373"/>
          <p:cNvSpPr/>
          <p:nvPr/>
        </p:nvSpPr>
        <p:spPr>
          <a:xfrm>
            <a:off x="3298454" y="37806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4" name="bk object 374"/>
          <p:cNvSpPr/>
          <p:nvPr/>
        </p:nvSpPr>
        <p:spPr>
          <a:xfrm>
            <a:off x="3565139" y="3861601"/>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5" name="bk object 375"/>
          <p:cNvSpPr/>
          <p:nvPr/>
        </p:nvSpPr>
        <p:spPr>
          <a:xfrm>
            <a:off x="3847829" y="3940602"/>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6" name="bk object 376"/>
          <p:cNvSpPr/>
          <p:nvPr/>
        </p:nvSpPr>
        <p:spPr>
          <a:xfrm>
            <a:off x="4145009" y="4015573"/>
            <a:ext cx="26283" cy="26281"/>
          </a:xfrm>
          <a:custGeom>
            <a:avLst/>
            <a:gdLst/>
            <a:ahLst/>
            <a:cxnLst/>
            <a:rect l="l" t="t"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7" name="bk object 377"/>
          <p:cNvSpPr/>
          <p:nvPr/>
        </p:nvSpPr>
        <p:spPr>
          <a:xfrm>
            <a:off x="4455158" y="408432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8" name="bk object 378"/>
          <p:cNvSpPr/>
          <p:nvPr/>
        </p:nvSpPr>
        <p:spPr>
          <a:xfrm>
            <a:off x="4776773" y="4144582"/>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9" name="bk object 379"/>
          <p:cNvSpPr/>
          <p:nvPr/>
        </p:nvSpPr>
        <p:spPr>
          <a:xfrm>
            <a:off x="5108324" y="4194114"/>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0" name="bk object 380"/>
          <p:cNvSpPr/>
          <p:nvPr/>
        </p:nvSpPr>
        <p:spPr>
          <a:xfrm>
            <a:off x="5448284" y="42307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1" name="bk object 381"/>
          <p:cNvSpPr/>
          <p:nvPr/>
        </p:nvSpPr>
        <p:spPr>
          <a:xfrm>
            <a:off x="5794790" y="4252449"/>
            <a:ext cx="26283" cy="26281"/>
          </a:xfrm>
          <a:custGeom>
            <a:avLst/>
            <a:gdLst/>
            <a:ahLst/>
            <a:cxnLst/>
            <a:rect l="l" t="t"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2" name="bk object 382"/>
          <p:cNvSpPr/>
          <p:nvPr/>
        </p:nvSpPr>
        <p:spPr>
          <a:xfrm>
            <a:off x="6145193" y="4256850"/>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3" name="bk object 383"/>
          <p:cNvSpPr/>
          <p:nvPr/>
        </p:nvSpPr>
        <p:spPr>
          <a:xfrm>
            <a:off x="6497066" y="424229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4" name="bk object 384"/>
          <p:cNvSpPr/>
          <p:nvPr/>
        </p:nvSpPr>
        <p:spPr>
          <a:xfrm>
            <a:off x="6848315" y="4207664"/>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5" name="bk object 385"/>
          <p:cNvSpPr/>
          <p:nvPr/>
        </p:nvSpPr>
        <p:spPr>
          <a:xfrm>
            <a:off x="7197323" y="415227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6" name="bk object 386"/>
          <p:cNvSpPr/>
          <p:nvPr/>
        </p:nvSpPr>
        <p:spPr>
          <a:xfrm>
            <a:off x="7542896" y="4075572"/>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7" name="bk object 387"/>
          <p:cNvSpPr/>
          <p:nvPr/>
        </p:nvSpPr>
        <p:spPr>
          <a:xfrm>
            <a:off x="2582513" y="358482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8" name="bk object 388"/>
          <p:cNvSpPr/>
          <p:nvPr/>
        </p:nvSpPr>
        <p:spPr>
          <a:xfrm>
            <a:off x="2746223" y="3639768"/>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9" name="bk object 389"/>
          <p:cNvSpPr/>
          <p:nvPr/>
        </p:nvSpPr>
        <p:spPr>
          <a:xfrm>
            <a:off x="2932697" y="3702226"/>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0" name="bk object 390"/>
          <p:cNvSpPr/>
          <p:nvPr/>
        </p:nvSpPr>
        <p:spPr>
          <a:xfrm>
            <a:off x="3140501" y="377005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1" name="bk object 391"/>
          <p:cNvSpPr/>
          <p:nvPr/>
        </p:nvSpPr>
        <p:spPr>
          <a:xfrm>
            <a:off x="3368162" y="384111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2" name="bk object 392"/>
          <p:cNvSpPr/>
          <p:nvPr/>
        </p:nvSpPr>
        <p:spPr>
          <a:xfrm>
            <a:off x="3614090" y="3913601"/>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3" name="bk object 393"/>
          <p:cNvSpPr/>
          <p:nvPr/>
        </p:nvSpPr>
        <p:spPr>
          <a:xfrm>
            <a:off x="3876770" y="398551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4" name="bk object 394"/>
          <p:cNvSpPr/>
          <p:nvPr/>
        </p:nvSpPr>
        <p:spPr>
          <a:xfrm>
            <a:off x="4154729" y="40548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5" name="bk object 395"/>
          <p:cNvSpPr/>
          <p:nvPr/>
        </p:nvSpPr>
        <p:spPr>
          <a:xfrm>
            <a:off x="4446518" y="411937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6" name="bk object 396"/>
          <p:cNvSpPr/>
          <p:nvPr/>
        </p:nvSpPr>
        <p:spPr>
          <a:xfrm>
            <a:off x="4750703" y="417704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7" name="bk object 397"/>
          <p:cNvSpPr/>
          <p:nvPr/>
        </p:nvSpPr>
        <p:spPr>
          <a:xfrm>
            <a:off x="5065877" y="422565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8" name="bk object 398"/>
          <p:cNvSpPr/>
          <p:nvPr/>
        </p:nvSpPr>
        <p:spPr>
          <a:xfrm>
            <a:off x="5390600" y="426310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9" name="bk object 399"/>
          <p:cNvSpPr/>
          <p:nvPr/>
        </p:nvSpPr>
        <p:spPr>
          <a:xfrm>
            <a:off x="5723414" y="4287482"/>
            <a:ext cx="26283" cy="26281"/>
          </a:xfrm>
          <a:custGeom>
            <a:avLst/>
            <a:gdLst/>
            <a:ahLst/>
            <a:cxnLst/>
            <a:rect l="l" t="t"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0" name="bk object 400"/>
          <p:cNvSpPr/>
          <p:nvPr/>
        </p:nvSpPr>
        <p:spPr>
          <a:xfrm>
            <a:off x="6062630" y="4296993"/>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1" name="bk object 401"/>
          <p:cNvSpPr/>
          <p:nvPr/>
        </p:nvSpPr>
        <p:spPr>
          <a:xfrm>
            <a:off x="6405938" y="428966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2" name="bk object 402"/>
          <p:cNvSpPr/>
          <p:nvPr/>
        </p:nvSpPr>
        <p:spPr>
          <a:xfrm>
            <a:off x="6751145" y="42640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3" name="bk object 403"/>
          <p:cNvSpPr/>
          <p:nvPr/>
        </p:nvSpPr>
        <p:spPr>
          <a:xfrm>
            <a:off x="7096352" y="421929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4" name="bk object 404"/>
          <p:cNvSpPr/>
          <p:nvPr/>
        </p:nvSpPr>
        <p:spPr>
          <a:xfrm>
            <a:off x="2914145" y="3745102"/>
            <a:ext cx="26283" cy="26281"/>
          </a:xfrm>
          <a:custGeom>
            <a:avLst/>
            <a:gdLst/>
            <a:ahLst/>
            <a:cxnLst/>
            <a:rect l="l" t="t"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5" name="bk object 405"/>
          <p:cNvSpPr/>
          <p:nvPr/>
        </p:nvSpPr>
        <p:spPr>
          <a:xfrm>
            <a:off x="3076838" y="3794340"/>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6" name="bk object 406"/>
          <p:cNvSpPr/>
          <p:nvPr/>
        </p:nvSpPr>
        <p:spPr>
          <a:xfrm>
            <a:off x="3261935" y="3850201"/>
            <a:ext cx="26283" cy="26281"/>
          </a:xfrm>
          <a:custGeom>
            <a:avLst/>
            <a:gdLst/>
            <a:ahLst/>
            <a:cxnLst/>
            <a:rect l="l" t="t"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7" name="bk object 407"/>
          <p:cNvSpPr/>
          <p:nvPr/>
        </p:nvSpPr>
        <p:spPr>
          <a:xfrm>
            <a:off x="3467768" y="3910754"/>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8" name="bk object 408"/>
          <p:cNvSpPr/>
          <p:nvPr/>
        </p:nvSpPr>
        <p:spPr>
          <a:xfrm>
            <a:off x="3692747" y="3974029"/>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9" name="bk object 409"/>
          <p:cNvSpPr/>
          <p:nvPr/>
        </p:nvSpPr>
        <p:spPr>
          <a:xfrm>
            <a:off x="3935345" y="4038020"/>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0" name="bk object 410"/>
          <p:cNvSpPr/>
          <p:nvPr/>
        </p:nvSpPr>
        <p:spPr>
          <a:xfrm>
            <a:off x="4194074" y="4100702"/>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1" name="bk object 411"/>
          <p:cNvSpPr/>
          <p:nvPr/>
        </p:nvSpPr>
        <p:spPr>
          <a:xfrm>
            <a:off x="4467503" y="416000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2" name="bk object 412"/>
          <p:cNvSpPr/>
          <p:nvPr/>
        </p:nvSpPr>
        <p:spPr>
          <a:xfrm>
            <a:off x="4754246" y="421385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3" name="bk object 413"/>
          <p:cNvSpPr/>
          <p:nvPr/>
        </p:nvSpPr>
        <p:spPr>
          <a:xfrm>
            <a:off x="5052941" y="4260121"/>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4" name="bk object 414"/>
          <p:cNvSpPr/>
          <p:nvPr/>
        </p:nvSpPr>
        <p:spPr>
          <a:xfrm>
            <a:off x="5362201" y="4296767"/>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5" name="bk object 415"/>
          <p:cNvSpPr/>
          <p:nvPr/>
        </p:nvSpPr>
        <p:spPr>
          <a:xfrm>
            <a:off x="5680624" y="4321889"/>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6" name="bk object 416"/>
          <p:cNvSpPr/>
          <p:nvPr/>
        </p:nvSpPr>
        <p:spPr>
          <a:xfrm>
            <a:off x="6006782" y="4333878"/>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7" name="bk object 417"/>
          <p:cNvSpPr/>
          <p:nvPr/>
        </p:nvSpPr>
        <p:spPr>
          <a:xfrm>
            <a:off x="6339113" y="433130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8" name="bk object 418"/>
          <p:cNvSpPr/>
          <p:nvPr/>
        </p:nvSpPr>
        <p:spPr>
          <a:xfrm>
            <a:off x="6675677" y="4312506"/>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9" name="bk object 419"/>
          <p:cNvSpPr/>
          <p:nvPr/>
        </p:nvSpPr>
        <p:spPr>
          <a:xfrm>
            <a:off x="3252338" y="3896999"/>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0" name="bk object 420"/>
          <p:cNvSpPr/>
          <p:nvPr/>
        </p:nvSpPr>
        <p:spPr>
          <a:xfrm>
            <a:off x="3414038" y="394057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1" name="bk object 421"/>
          <p:cNvSpPr/>
          <p:nvPr/>
        </p:nvSpPr>
        <p:spPr>
          <a:xfrm>
            <a:off x="3597620" y="399011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2" name="bk object 422"/>
          <p:cNvSpPr/>
          <p:nvPr/>
        </p:nvSpPr>
        <p:spPr>
          <a:xfrm>
            <a:off x="3801413" y="4043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3" name="bk object 423"/>
          <p:cNvSpPr/>
          <p:nvPr/>
        </p:nvSpPr>
        <p:spPr>
          <a:xfrm>
            <a:off x="4023809" y="4098977"/>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4" name="bk object 424"/>
          <p:cNvSpPr/>
          <p:nvPr/>
        </p:nvSpPr>
        <p:spPr>
          <a:xfrm>
            <a:off x="4263281" y="4154259"/>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5" name="bk object 425"/>
          <p:cNvSpPr/>
          <p:nvPr/>
        </p:nvSpPr>
        <p:spPr>
          <a:xfrm>
            <a:off x="4518377" y="4207406"/>
            <a:ext cx="26283" cy="26281"/>
          </a:xfrm>
          <a:custGeom>
            <a:avLst/>
            <a:gdLst/>
            <a:ahLst/>
            <a:cxnLst/>
            <a:rect l="l" t="t"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6" name="bk object 426"/>
          <p:cNvSpPr/>
          <p:nvPr/>
        </p:nvSpPr>
        <p:spPr>
          <a:xfrm>
            <a:off x="4787702" y="42563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7" name="bk object 427"/>
          <p:cNvSpPr/>
          <p:nvPr/>
        </p:nvSpPr>
        <p:spPr>
          <a:xfrm>
            <a:off x="5069885" y="42990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8" name="bk object 428"/>
          <p:cNvSpPr/>
          <p:nvPr/>
        </p:nvSpPr>
        <p:spPr>
          <a:xfrm>
            <a:off x="5363570" y="433354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9" name="bk object 429"/>
          <p:cNvSpPr/>
          <p:nvPr/>
        </p:nvSpPr>
        <p:spPr>
          <a:xfrm>
            <a:off x="5667359" y="43579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0" name="bk object 430"/>
          <p:cNvSpPr/>
          <p:nvPr/>
        </p:nvSpPr>
        <p:spPr>
          <a:xfrm>
            <a:off x="5979841" y="437052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1" name="bk object 431"/>
          <p:cNvSpPr/>
          <p:nvPr/>
        </p:nvSpPr>
        <p:spPr>
          <a:xfrm>
            <a:off x="6299582" y="43701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2" name="bk object 432"/>
          <p:cNvSpPr/>
          <p:nvPr/>
        </p:nvSpPr>
        <p:spPr>
          <a:xfrm>
            <a:off x="3596642" y="4041134"/>
            <a:ext cx="26283" cy="26281"/>
          </a:xfrm>
          <a:custGeom>
            <a:avLst/>
            <a:gdLst/>
            <a:ahLst/>
            <a:cxnLst/>
            <a:rect l="l" t="t"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3" name="bk object 433"/>
          <p:cNvSpPr/>
          <p:nvPr/>
        </p:nvSpPr>
        <p:spPr>
          <a:xfrm>
            <a:off x="3757493" y="40792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4" name="bk object 434"/>
          <p:cNvSpPr/>
          <p:nvPr/>
        </p:nvSpPr>
        <p:spPr>
          <a:xfrm>
            <a:off x="3939794" y="4122511"/>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5" name="bk object 435"/>
          <p:cNvSpPr/>
          <p:nvPr/>
        </p:nvSpPr>
        <p:spPr>
          <a:xfrm>
            <a:off x="4141826" y="41687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6" name="bk object 436"/>
          <p:cNvSpPr/>
          <p:nvPr/>
        </p:nvSpPr>
        <p:spPr>
          <a:xfrm>
            <a:off x="4361978" y="421601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7" name="bk object 437"/>
          <p:cNvSpPr/>
          <p:nvPr/>
        </p:nvSpPr>
        <p:spPr>
          <a:xfrm>
            <a:off x="4598738" y="4262258"/>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8" name="bk object 438"/>
          <p:cNvSpPr/>
          <p:nvPr/>
        </p:nvSpPr>
        <p:spPr>
          <a:xfrm>
            <a:off x="4850660" y="4305453"/>
            <a:ext cx="26283" cy="26281"/>
          </a:xfrm>
          <a:custGeom>
            <a:avLst/>
            <a:gdLst/>
            <a:ahLst/>
            <a:cxnLst/>
            <a:rect l="l" t="t"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9" name="bk object 439"/>
          <p:cNvSpPr/>
          <p:nvPr/>
        </p:nvSpPr>
        <p:spPr>
          <a:xfrm>
            <a:off x="5116337" y="434359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0" name="bk object 440"/>
          <p:cNvSpPr/>
          <p:nvPr/>
        </p:nvSpPr>
        <p:spPr>
          <a:xfrm>
            <a:off x="5394383" y="437472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1" name="bk object 441"/>
          <p:cNvSpPr/>
          <p:nvPr/>
        </p:nvSpPr>
        <p:spPr>
          <a:xfrm>
            <a:off x="5683376" y="43970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2" name="bk object 442"/>
          <p:cNvSpPr/>
          <p:nvPr/>
        </p:nvSpPr>
        <p:spPr>
          <a:xfrm>
            <a:off x="5981894" y="440888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3" name="bk object 443"/>
          <p:cNvSpPr/>
          <p:nvPr/>
        </p:nvSpPr>
        <p:spPr>
          <a:xfrm>
            <a:off x="3946598" y="417808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4" name="bk object 444"/>
          <p:cNvSpPr/>
          <p:nvPr/>
        </p:nvSpPr>
        <p:spPr>
          <a:xfrm>
            <a:off x="4107059" y="4210725"/>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5" name="bk object 445"/>
          <p:cNvSpPr/>
          <p:nvPr/>
        </p:nvSpPr>
        <p:spPr>
          <a:xfrm>
            <a:off x="4288517" y="424742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6" name="bk object 446"/>
          <p:cNvSpPr/>
          <p:nvPr/>
        </p:nvSpPr>
        <p:spPr>
          <a:xfrm>
            <a:off x="4489247" y="4286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7" name="bk object 447"/>
          <p:cNvSpPr/>
          <p:nvPr/>
        </p:nvSpPr>
        <p:spPr>
          <a:xfrm>
            <a:off x="4707626" y="4324881"/>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8" name="bk object 448"/>
          <p:cNvSpPr/>
          <p:nvPr/>
        </p:nvSpPr>
        <p:spPr>
          <a:xfrm>
            <a:off x="4942136" y="4361598"/>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9" name="bk object 449"/>
          <p:cNvSpPr/>
          <p:nvPr/>
        </p:nvSpPr>
        <p:spPr>
          <a:xfrm>
            <a:off x="5191289" y="43943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0" name="bk object 450"/>
          <p:cNvSpPr/>
          <p:nvPr/>
        </p:nvSpPr>
        <p:spPr>
          <a:xfrm>
            <a:off x="5453633" y="442115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1" name="bk object 451"/>
          <p:cNvSpPr/>
          <p:nvPr/>
        </p:nvSpPr>
        <p:spPr>
          <a:xfrm>
            <a:off x="5727695" y="44403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2" name="bk object 452"/>
          <p:cNvSpPr/>
          <p:nvPr/>
        </p:nvSpPr>
        <p:spPr>
          <a:xfrm>
            <a:off x="4301870" y="430798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3" name="bk object 453"/>
          <p:cNvSpPr/>
          <p:nvPr/>
        </p:nvSpPr>
        <p:spPr>
          <a:xfrm>
            <a:off x="4462526" y="43348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4" name="bk object 454"/>
          <p:cNvSpPr/>
          <p:nvPr/>
        </p:nvSpPr>
        <p:spPr>
          <a:xfrm>
            <a:off x="4643690" y="436460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5" name="bk object 455"/>
          <p:cNvSpPr/>
          <p:nvPr/>
        </p:nvSpPr>
        <p:spPr>
          <a:xfrm>
            <a:off x="4843622" y="4395337"/>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6" name="bk object 456"/>
          <p:cNvSpPr/>
          <p:nvPr/>
        </p:nvSpPr>
        <p:spPr>
          <a:xfrm>
            <a:off x="5060666" y="44249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7" name="bk object 457"/>
          <p:cNvSpPr/>
          <p:nvPr/>
        </p:nvSpPr>
        <p:spPr>
          <a:xfrm>
            <a:off x="5293241" y="44516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8" name="bk object 458"/>
          <p:cNvSpPr/>
          <p:nvPr/>
        </p:nvSpPr>
        <p:spPr>
          <a:xfrm>
            <a:off x="5539793" y="4473372"/>
            <a:ext cx="26283" cy="26281"/>
          </a:xfrm>
          <a:custGeom>
            <a:avLst/>
            <a:gdLst/>
            <a:ahLst/>
            <a:cxnLst/>
            <a:rect l="l" t="t"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9" name="bk object 459"/>
          <p:cNvSpPr/>
          <p:nvPr/>
        </p:nvSpPr>
        <p:spPr>
          <a:xfrm>
            <a:off x="4662065" y="4430711"/>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0" name="bk object 460"/>
          <p:cNvSpPr/>
          <p:nvPr/>
        </p:nvSpPr>
        <p:spPr>
          <a:xfrm>
            <a:off x="4823528" y="4451248"/>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1" name="bk object 461"/>
          <p:cNvSpPr/>
          <p:nvPr/>
        </p:nvSpPr>
        <p:spPr>
          <a:xfrm>
            <a:off x="5004902" y="44735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2" name="bk object 462"/>
          <p:cNvSpPr/>
          <p:nvPr/>
        </p:nvSpPr>
        <p:spPr>
          <a:xfrm>
            <a:off x="5204405" y="4495722"/>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3" name="bk object 463"/>
          <p:cNvSpPr/>
          <p:nvPr/>
        </p:nvSpPr>
        <p:spPr>
          <a:xfrm>
            <a:off x="5420309" y="4515714"/>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4" name="bk object 464"/>
          <p:cNvSpPr/>
          <p:nvPr/>
        </p:nvSpPr>
        <p:spPr>
          <a:xfrm>
            <a:off x="5026631" y="454601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5" name="bk object 465"/>
          <p:cNvSpPr/>
          <p:nvPr/>
        </p:nvSpPr>
        <p:spPr>
          <a:xfrm>
            <a:off x="5189366" y="4559629"/>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6" name="bk object 466"/>
          <p:cNvSpPr/>
          <p:nvPr/>
        </p:nvSpPr>
        <p:spPr>
          <a:xfrm>
            <a:off x="5371232" y="457385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7" name="bk object 467"/>
          <p:cNvSpPr/>
          <p:nvPr/>
        </p:nvSpPr>
        <p:spPr>
          <a:xfrm>
            <a:off x="5394722" y="4653647"/>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8" name="bk object 468"/>
          <p:cNvSpPr/>
          <p:nvPr/>
        </p:nvSpPr>
        <p:spPr>
          <a:xfrm>
            <a:off x="0" y="29"/>
            <a:ext cx="9144000" cy="5143139"/>
          </a:xfrm>
          <a:prstGeom prst="rect">
            <a:avLst/>
          </a:prstGeom>
          <a:blipFill>
            <a:blip r:embed="rId5" cstate="print"/>
            <a:stretch>
              <a:fillRect/>
            </a:stretch>
          </a:blipFill>
        </p:spPr>
        <p:txBody>
          <a:bodyPr wrap="square" lIns="0" tIns="0" rIns="0" bIns="0" rtlCol="0"/>
          <a:lstStyle/>
          <a:p>
            <a:pPr defTabSz="415574"/>
            <a:endParaRPr>
              <a:solidFill>
                <a:prstClr val="black"/>
              </a:solidFill>
              <a:latin typeface="Calibri"/>
            </a:endParaRPr>
          </a:p>
        </p:txBody>
      </p:sp>
      <p:sp>
        <p:nvSpPr>
          <p:cNvPr id="469" name="bk object 469"/>
          <p:cNvSpPr/>
          <p:nvPr/>
        </p:nvSpPr>
        <p:spPr>
          <a:xfrm>
            <a:off x="676420" y="544721"/>
            <a:ext cx="7781792" cy="3934699"/>
          </a:xfrm>
          <a:prstGeom prst="rect">
            <a:avLst/>
          </a:prstGeom>
          <a:blipFill>
            <a:blip r:embed="rId6" cstate="print"/>
            <a:stretch>
              <a:fillRect/>
            </a:stretch>
          </a:blipFill>
        </p:spPr>
        <p:txBody>
          <a:bodyPr wrap="square" lIns="0" tIns="0" rIns="0" bIns="0" rtlCol="0"/>
          <a:lstStyle/>
          <a:p>
            <a:pPr defTabSz="415574"/>
            <a:endParaRPr>
              <a:solidFill>
                <a:prstClr val="black"/>
              </a:solidFill>
              <a:latin typeface="Calibri"/>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8/17/2021</a:t>
            </a:fld>
            <a:endParaRPr lang="en-US">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‹Nº›</a:t>
            </a:fld>
            <a:endParaRPr>
              <a:solidFill>
                <a:prstClr val="black">
                  <a:tint val="75000"/>
                </a:prstClr>
              </a:solidFill>
              <a:latin typeface="Calibri"/>
            </a:endParaRPr>
          </a:p>
        </p:txBody>
      </p:sp>
    </p:spTree>
    <p:extLst>
      <p:ext uri="{BB962C8B-B14F-4D97-AF65-F5344CB8AC3E}">
        <p14:creationId xmlns:p14="http://schemas.microsoft.com/office/powerpoint/2010/main" val="372104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body" idx="1"/>
          </p:nvPr>
        </p:nvSpPr>
        <p:spPr>
          <a:xfrm>
            <a:off x="1260568" y="1833348"/>
            <a:ext cx="6622883" cy="230832"/>
          </a:xfrm>
        </p:spPr>
        <p:txBody>
          <a:bodyPr lIns="0" tIns="0" rIns="0" bIns="0"/>
          <a:lstStyle>
            <a:lvl1pPr>
              <a:defRPr sz="1500" b="0" i="0">
                <a:solidFill>
                  <a:schemeClr val="bg1"/>
                </a:solidFill>
                <a:latin typeface="Century Gothic"/>
                <a:cs typeface="Century Gothic"/>
              </a:defRPr>
            </a:lvl1pPr>
          </a:lstStyle>
          <a:p>
            <a:pPr lvl="0"/>
            <a:r>
              <a:rPr lang="es-ES"/>
              <a:t>Haga clic para modificar el estilo de texto del patrón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os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0"/>
            <a:ext cx="9143999" cy="5143138"/>
          </a:xfrm>
          <a:prstGeom prst="rect">
            <a:avLst/>
          </a:prstGeom>
          <a:blipFill>
            <a:blip r:embed="rId2" cstate="print"/>
            <a:stretch>
              <a:fillRect/>
            </a:stretch>
          </a:blipFill>
        </p:spPr>
        <p:txBody>
          <a:bodyPr wrap="square" lIns="0" tIns="0" rIns="0" bIns="0" rtlCol="0"/>
          <a:lstStyle/>
          <a:p>
            <a:endParaRPr sz="800" dirty="0"/>
          </a:p>
        </p:txBody>
      </p:sp>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sz="half" idx="2"/>
          </p:nvPr>
        </p:nvSpPr>
        <p:spPr>
          <a:xfrm>
            <a:off x="1010451" y="1662608"/>
            <a:ext cx="3187981" cy="246221"/>
          </a:xfrm>
          <a:prstGeom prst="rect">
            <a:avLst/>
          </a:prstGeom>
        </p:spPr>
        <p:txBody>
          <a:bodyPr wrap="square" lIns="0" tIns="0" rIns="0" bIns="0">
            <a:spAutoFit/>
          </a:bodyPr>
          <a:lstStyle>
            <a:lvl1pPr>
              <a:defRPr sz="1600" b="1" i="0">
                <a:solidFill>
                  <a:srgbClr val="E45266"/>
                </a:solidFill>
                <a:latin typeface="Arial"/>
                <a:cs typeface="Arial"/>
              </a:defRPr>
            </a:lvl1pPr>
          </a:lstStyle>
          <a:p>
            <a:pPr lvl="0"/>
            <a:r>
              <a:rPr lang="es-ES"/>
              <a:t>Haga clic para modificar el estilo de texto del patrón</a:t>
            </a:r>
          </a:p>
        </p:txBody>
      </p:sp>
      <p:sp>
        <p:nvSpPr>
          <p:cNvPr id="4" name="Holder 4"/>
          <p:cNvSpPr>
            <a:spLocks noGrp="1"/>
          </p:cNvSpPr>
          <p:nvPr>
            <p:ph sz="half" idx="3"/>
          </p:nvPr>
        </p:nvSpPr>
        <p:spPr>
          <a:xfrm>
            <a:off x="4885028" y="1335041"/>
            <a:ext cx="3565467" cy="200055"/>
          </a:xfrm>
          <a:prstGeom prst="rect">
            <a:avLst/>
          </a:prstGeom>
        </p:spPr>
        <p:txBody>
          <a:bodyPr wrap="square" lIns="0" tIns="0" rIns="0" bIns="0">
            <a:spAutoFit/>
          </a:bodyPr>
          <a:lstStyle>
            <a:lvl1pPr>
              <a:defRPr sz="1300" b="0" i="0">
                <a:solidFill>
                  <a:schemeClr val="bg1"/>
                </a:solidFill>
                <a:latin typeface="Century Gothic"/>
                <a:cs typeface="Century Gothic"/>
              </a:defRPr>
            </a:lvl1pPr>
          </a:lstStyle>
          <a:p>
            <a:pPr lvl="0"/>
            <a:r>
              <a:rPr lang="es-ES"/>
              <a:t>Haga clic para modificar el estilo de texto del patrón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olo el títu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12"/>
            <a:ext cx="9143999" cy="5143139"/>
          </a:xfrm>
          <a:prstGeom prst="rect">
            <a:avLst/>
          </a:prstGeom>
          <a:blipFill>
            <a:blip r:embed="rId2" cstate="print"/>
            <a:stretch>
              <a:fillRect/>
            </a:stretch>
          </a:blipFill>
        </p:spPr>
        <p:txBody>
          <a:bodyPr wrap="square" lIns="0" tIns="0" rIns="0" bIns="0" rtlCol="0"/>
          <a:lstStyle/>
          <a:p>
            <a:endParaRPr sz="800" dirty="0"/>
          </a:p>
        </p:txBody>
      </p:sp>
      <p:sp>
        <p:nvSpPr>
          <p:cNvPr id="17" name="bk object 17"/>
          <p:cNvSpPr/>
          <p:nvPr/>
        </p:nvSpPr>
        <p:spPr>
          <a:xfrm>
            <a:off x="0" y="458517"/>
            <a:ext cx="9144000" cy="4684624"/>
          </a:xfrm>
          <a:prstGeom prst="rect">
            <a:avLst/>
          </a:prstGeom>
          <a:blipFill>
            <a:blip r:embed="rId3" cstate="print"/>
            <a:stretch>
              <a:fillRect/>
            </a:stretch>
          </a:blipFill>
        </p:spPr>
        <p:txBody>
          <a:bodyPr wrap="square" lIns="0" tIns="0" rIns="0" bIns="0" rtlCol="0"/>
          <a:lstStyle/>
          <a:p>
            <a:endParaRPr sz="800" dirty="0"/>
          </a:p>
        </p:txBody>
      </p:sp>
      <p:sp>
        <p:nvSpPr>
          <p:cNvPr id="18" name="bk object 18"/>
          <p:cNvSpPr/>
          <p:nvPr/>
        </p:nvSpPr>
        <p:spPr>
          <a:xfrm>
            <a:off x="2" y="13"/>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800" dirty="0"/>
          </a:p>
        </p:txBody>
      </p:sp>
      <p:sp>
        <p:nvSpPr>
          <p:cNvPr id="19" name="bk object 19"/>
          <p:cNvSpPr/>
          <p:nvPr/>
        </p:nvSpPr>
        <p:spPr>
          <a:xfrm>
            <a:off x="2" y="0"/>
            <a:ext cx="4640451" cy="4640124"/>
          </a:xfrm>
          <a:custGeom>
            <a:avLst/>
            <a:gdLst/>
            <a:ahLst/>
            <a:cxnLst/>
            <a:rect l="l" t="t" r="r" b="b"/>
            <a:pathLst>
              <a:path w="10202545" h="10202545">
                <a:moveTo>
                  <a:pt x="10202260" y="0"/>
                </a:moveTo>
                <a:lnTo>
                  <a:pt x="10160565" y="0"/>
                </a:lnTo>
                <a:lnTo>
                  <a:pt x="0" y="10160574"/>
                </a:lnTo>
                <a:lnTo>
                  <a:pt x="0" y="10202269"/>
                </a:lnTo>
                <a:lnTo>
                  <a:pt x="10202260" y="0"/>
                </a:lnTo>
                <a:close/>
              </a:path>
            </a:pathLst>
          </a:custGeom>
          <a:solidFill>
            <a:srgbClr val="FFFFFF">
              <a:alpha val="13000"/>
            </a:srgbClr>
          </a:solidFill>
        </p:spPr>
        <p:txBody>
          <a:bodyPr wrap="square" lIns="0" tIns="0" rIns="0" bIns="0" rtlCol="0"/>
          <a:lstStyle/>
          <a:p>
            <a:endParaRPr sz="800" dirty="0"/>
          </a:p>
        </p:txBody>
      </p:sp>
      <p:sp>
        <p:nvSpPr>
          <p:cNvPr id="20" name="bk object 20"/>
          <p:cNvSpPr/>
          <p:nvPr/>
        </p:nvSpPr>
        <p:spPr>
          <a:xfrm>
            <a:off x="2" y="13"/>
            <a:ext cx="4995987" cy="4995635"/>
          </a:xfrm>
          <a:custGeom>
            <a:avLst/>
            <a:gdLst/>
            <a:ahLst/>
            <a:cxnLst/>
            <a:rect l="l" t="t" r="r" b="b"/>
            <a:pathLst>
              <a:path w="10984230" h="10984230">
                <a:moveTo>
                  <a:pt x="10983823" y="0"/>
                </a:moveTo>
                <a:lnTo>
                  <a:pt x="10942138" y="0"/>
                </a:lnTo>
                <a:lnTo>
                  <a:pt x="0" y="10942119"/>
                </a:lnTo>
                <a:lnTo>
                  <a:pt x="0" y="10983813"/>
                </a:lnTo>
                <a:lnTo>
                  <a:pt x="10983823" y="0"/>
                </a:lnTo>
                <a:close/>
              </a:path>
            </a:pathLst>
          </a:custGeom>
          <a:solidFill>
            <a:srgbClr val="FFFFFF">
              <a:alpha val="13000"/>
            </a:srgbClr>
          </a:solidFill>
        </p:spPr>
        <p:txBody>
          <a:bodyPr wrap="square" lIns="0" tIns="0" rIns="0" bIns="0" rtlCol="0"/>
          <a:lstStyle/>
          <a:p>
            <a:endParaRPr sz="800" dirty="0"/>
          </a:p>
        </p:txBody>
      </p:sp>
      <p:sp>
        <p:nvSpPr>
          <p:cNvPr id="21" name="bk object 21"/>
          <p:cNvSpPr/>
          <p:nvPr/>
        </p:nvSpPr>
        <p:spPr>
          <a:xfrm>
            <a:off x="188809" y="13"/>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2" name="bk object 22"/>
          <p:cNvSpPr/>
          <p:nvPr/>
        </p:nvSpPr>
        <p:spPr>
          <a:xfrm>
            <a:off x="544281" y="13"/>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3" name="bk object 23"/>
          <p:cNvSpPr/>
          <p:nvPr/>
        </p:nvSpPr>
        <p:spPr>
          <a:xfrm>
            <a:off x="899756" y="13"/>
            <a:ext cx="5162635" cy="5143211"/>
          </a:xfrm>
          <a:custGeom>
            <a:avLst/>
            <a:gdLst/>
            <a:ahLst/>
            <a:cxnLst/>
            <a:rect l="l" t="t" r="r" b="b"/>
            <a:pathLst>
              <a:path w="11350625" h="11308715">
                <a:moveTo>
                  <a:pt x="11350261" y="0"/>
                </a:moveTo>
                <a:lnTo>
                  <a:pt x="11308566" y="0"/>
                </a:lnTo>
                <a:lnTo>
                  <a:pt x="0" y="11308556"/>
                </a:lnTo>
                <a:lnTo>
                  <a:pt x="41684"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4" name="bk object 24"/>
          <p:cNvSpPr/>
          <p:nvPr/>
        </p:nvSpPr>
        <p:spPr>
          <a:xfrm>
            <a:off x="125523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5" name="bk object 25"/>
          <p:cNvSpPr/>
          <p:nvPr/>
        </p:nvSpPr>
        <p:spPr>
          <a:xfrm>
            <a:off x="1610705"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6" name="bk object 26"/>
          <p:cNvSpPr/>
          <p:nvPr/>
        </p:nvSpPr>
        <p:spPr>
          <a:xfrm>
            <a:off x="196617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7" name="bk object 27"/>
          <p:cNvSpPr/>
          <p:nvPr/>
        </p:nvSpPr>
        <p:spPr>
          <a:xfrm>
            <a:off x="2321649"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8" name="bk object 28"/>
          <p:cNvSpPr/>
          <p:nvPr/>
        </p:nvSpPr>
        <p:spPr>
          <a:xfrm>
            <a:off x="2" y="743409"/>
            <a:ext cx="4081587" cy="4090252"/>
          </a:xfrm>
          <a:custGeom>
            <a:avLst/>
            <a:gdLst/>
            <a:ahLst/>
            <a:cxnLst/>
            <a:rect l="l" t="t" r="r" b="b"/>
            <a:pathLst>
              <a:path w="8973820" h="8993505">
                <a:moveTo>
                  <a:pt x="0" y="0"/>
                </a:moveTo>
                <a:lnTo>
                  <a:pt x="0" y="39480"/>
                </a:lnTo>
                <a:lnTo>
                  <a:pt x="8954027" y="8993500"/>
                </a:lnTo>
                <a:lnTo>
                  <a:pt x="8973775" y="8973752"/>
                </a:lnTo>
                <a:lnTo>
                  <a:pt x="0" y="0"/>
                </a:lnTo>
                <a:close/>
              </a:path>
            </a:pathLst>
          </a:custGeom>
          <a:solidFill>
            <a:srgbClr val="9E9E9E">
              <a:alpha val="13000"/>
            </a:srgbClr>
          </a:solidFill>
        </p:spPr>
        <p:txBody>
          <a:bodyPr wrap="square" lIns="0" tIns="0" rIns="0" bIns="0" rtlCol="0"/>
          <a:lstStyle/>
          <a:p>
            <a:endParaRPr sz="800" dirty="0"/>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800" dirty="0"/>
          </a:p>
        </p:txBody>
      </p:sp>
      <p:sp>
        <p:nvSpPr>
          <p:cNvPr id="30" name="bk object 30"/>
          <p:cNvSpPr/>
          <p:nvPr/>
        </p:nvSpPr>
        <p:spPr>
          <a:xfrm>
            <a:off x="11" y="1189938"/>
            <a:ext cx="3953639" cy="3953362"/>
          </a:xfrm>
          <a:custGeom>
            <a:avLst/>
            <a:gdLst/>
            <a:ahLst/>
            <a:cxnLst/>
            <a:rect l="l" t="t" r="r" b="b"/>
            <a:pathLst>
              <a:path w="8692515" h="8692515">
                <a:moveTo>
                  <a:pt x="0" y="0"/>
                </a:moveTo>
                <a:lnTo>
                  <a:pt x="0" y="39475"/>
                </a:lnTo>
                <a:lnTo>
                  <a:pt x="8652688" y="8692163"/>
                </a:lnTo>
                <a:lnTo>
                  <a:pt x="8692163" y="8692163"/>
                </a:lnTo>
                <a:lnTo>
                  <a:pt x="0" y="0"/>
                </a:lnTo>
                <a:close/>
              </a:path>
            </a:pathLst>
          </a:custGeom>
          <a:solidFill>
            <a:srgbClr val="9E9E9E">
              <a:alpha val="13000"/>
            </a:srgbClr>
          </a:solidFill>
        </p:spPr>
        <p:txBody>
          <a:bodyPr wrap="square" lIns="0" tIns="0" rIns="0" bIns="0" rtlCol="0"/>
          <a:lstStyle/>
          <a:p>
            <a:endParaRPr sz="800" dirty="0"/>
          </a:p>
        </p:txBody>
      </p:sp>
      <p:sp>
        <p:nvSpPr>
          <p:cNvPr id="31" name="bk object 31"/>
          <p:cNvSpPr/>
          <p:nvPr/>
        </p:nvSpPr>
        <p:spPr>
          <a:xfrm>
            <a:off x="2" y="1413219"/>
            <a:ext cx="3730383" cy="3730120"/>
          </a:xfrm>
          <a:custGeom>
            <a:avLst/>
            <a:gdLst/>
            <a:ahLst/>
            <a:cxnLst/>
            <a:rect l="l" t="t" r="r" b="b"/>
            <a:pathLst>
              <a:path w="8201659" h="8201659">
                <a:moveTo>
                  <a:pt x="0" y="0"/>
                </a:moveTo>
                <a:lnTo>
                  <a:pt x="0" y="39477"/>
                </a:lnTo>
                <a:lnTo>
                  <a:pt x="8161752" y="8201222"/>
                </a:lnTo>
                <a:lnTo>
                  <a:pt x="8201237" y="8201222"/>
                </a:lnTo>
                <a:lnTo>
                  <a:pt x="0" y="0"/>
                </a:lnTo>
                <a:close/>
              </a:path>
            </a:pathLst>
          </a:custGeom>
          <a:solidFill>
            <a:srgbClr val="9E9E9E">
              <a:alpha val="13000"/>
            </a:srgbClr>
          </a:solidFill>
        </p:spPr>
        <p:txBody>
          <a:bodyPr wrap="square" lIns="0" tIns="0" rIns="0" bIns="0" rtlCol="0"/>
          <a:lstStyle/>
          <a:p>
            <a:endParaRPr sz="800" dirty="0"/>
          </a:p>
        </p:txBody>
      </p:sp>
      <p:sp>
        <p:nvSpPr>
          <p:cNvPr id="32" name="bk object 32"/>
          <p:cNvSpPr/>
          <p:nvPr/>
        </p:nvSpPr>
        <p:spPr>
          <a:xfrm>
            <a:off x="8" y="1636489"/>
            <a:ext cx="3507125" cy="3506879"/>
          </a:xfrm>
          <a:custGeom>
            <a:avLst/>
            <a:gdLst/>
            <a:ahLst/>
            <a:cxnLst/>
            <a:rect l="l" t="t" r="r" b="b"/>
            <a:pathLst>
              <a:path w="7710805" h="7710805">
                <a:moveTo>
                  <a:pt x="0" y="0"/>
                </a:moveTo>
                <a:lnTo>
                  <a:pt x="0" y="39477"/>
                </a:lnTo>
                <a:lnTo>
                  <a:pt x="7670847" y="7710318"/>
                </a:lnTo>
                <a:lnTo>
                  <a:pt x="7710331" y="7710318"/>
                </a:lnTo>
                <a:lnTo>
                  <a:pt x="0" y="0"/>
                </a:lnTo>
                <a:close/>
              </a:path>
            </a:pathLst>
          </a:custGeom>
          <a:solidFill>
            <a:srgbClr val="9E9E9E">
              <a:alpha val="13000"/>
            </a:srgbClr>
          </a:solidFill>
        </p:spPr>
        <p:txBody>
          <a:bodyPr wrap="square" lIns="0" tIns="0" rIns="0" bIns="0" rtlCol="0"/>
          <a:lstStyle/>
          <a:p>
            <a:endParaRPr sz="800" dirty="0"/>
          </a:p>
        </p:txBody>
      </p:sp>
      <p:sp>
        <p:nvSpPr>
          <p:cNvPr id="33" name="bk object 33"/>
          <p:cNvSpPr/>
          <p:nvPr/>
        </p:nvSpPr>
        <p:spPr>
          <a:xfrm>
            <a:off x="5" y="1859760"/>
            <a:ext cx="3283869" cy="3283638"/>
          </a:xfrm>
          <a:custGeom>
            <a:avLst/>
            <a:gdLst/>
            <a:ahLst/>
            <a:cxnLst/>
            <a:rect l="l" t="t" r="r" b="b"/>
            <a:pathLst>
              <a:path w="7219950" h="7219950">
                <a:moveTo>
                  <a:pt x="0" y="0"/>
                </a:moveTo>
                <a:lnTo>
                  <a:pt x="0" y="39477"/>
                </a:lnTo>
                <a:lnTo>
                  <a:pt x="7179902" y="7219379"/>
                </a:lnTo>
                <a:lnTo>
                  <a:pt x="7219386" y="7219379"/>
                </a:lnTo>
                <a:lnTo>
                  <a:pt x="0" y="0"/>
                </a:lnTo>
                <a:close/>
              </a:path>
            </a:pathLst>
          </a:custGeom>
          <a:solidFill>
            <a:srgbClr val="9E9E9E">
              <a:alpha val="13000"/>
            </a:srgbClr>
          </a:solidFill>
        </p:spPr>
        <p:txBody>
          <a:bodyPr wrap="square" lIns="0" tIns="0" rIns="0" bIns="0" rtlCol="0"/>
          <a:lstStyle/>
          <a:p>
            <a:endParaRPr sz="800" dirty="0"/>
          </a:p>
        </p:txBody>
      </p:sp>
      <p:sp>
        <p:nvSpPr>
          <p:cNvPr id="34" name="bk object 34"/>
          <p:cNvSpPr/>
          <p:nvPr/>
        </p:nvSpPr>
        <p:spPr>
          <a:xfrm>
            <a:off x="2" y="2083039"/>
            <a:ext cx="3060612" cy="3060397"/>
          </a:xfrm>
          <a:custGeom>
            <a:avLst/>
            <a:gdLst/>
            <a:ahLst/>
            <a:cxnLst/>
            <a:rect l="l" t="t" r="r" b="b"/>
            <a:pathLst>
              <a:path w="6729095" h="6729095">
                <a:moveTo>
                  <a:pt x="0" y="0"/>
                </a:moveTo>
                <a:lnTo>
                  <a:pt x="0" y="39475"/>
                </a:lnTo>
                <a:lnTo>
                  <a:pt x="6689001" y="6728470"/>
                </a:lnTo>
                <a:lnTo>
                  <a:pt x="6728476" y="6728470"/>
                </a:lnTo>
                <a:lnTo>
                  <a:pt x="0" y="0"/>
                </a:lnTo>
                <a:close/>
              </a:path>
            </a:pathLst>
          </a:custGeom>
          <a:solidFill>
            <a:srgbClr val="9E9E9E">
              <a:alpha val="13000"/>
            </a:srgbClr>
          </a:solidFill>
        </p:spPr>
        <p:txBody>
          <a:bodyPr wrap="square" lIns="0" tIns="0" rIns="0" bIns="0" rtlCol="0"/>
          <a:lstStyle/>
          <a:p>
            <a:endParaRPr sz="800" dirty="0"/>
          </a:p>
        </p:txBody>
      </p:sp>
      <p:sp>
        <p:nvSpPr>
          <p:cNvPr id="35" name="bk object 35"/>
          <p:cNvSpPr/>
          <p:nvPr/>
        </p:nvSpPr>
        <p:spPr>
          <a:xfrm>
            <a:off x="1" y="2306305"/>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800" dirty="0"/>
          </a:p>
        </p:txBody>
      </p:sp>
      <p:sp>
        <p:nvSpPr>
          <p:cNvPr id="36" name="bk object 36"/>
          <p:cNvSpPr/>
          <p:nvPr/>
        </p:nvSpPr>
        <p:spPr>
          <a:xfrm>
            <a:off x="12"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800" dirty="0"/>
          </a:p>
        </p:txBody>
      </p:sp>
      <p:sp>
        <p:nvSpPr>
          <p:cNvPr id="37" name="bk object 37"/>
          <p:cNvSpPr/>
          <p:nvPr/>
        </p:nvSpPr>
        <p:spPr>
          <a:xfrm>
            <a:off x="1" y="2752844"/>
            <a:ext cx="2390552" cy="2390385"/>
          </a:xfrm>
          <a:custGeom>
            <a:avLst/>
            <a:gdLst/>
            <a:ahLst/>
            <a:cxnLst/>
            <a:rect l="l" t="t" r="r" b="b"/>
            <a:pathLst>
              <a:path w="5255895" h="5255895">
                <a:moveTo>
                  <a:pt x="0" y="0"/>
                </a:moveTo>
                <a:lnTo>
                  <a:pt x="0" y="39475"/>
                </a:lnTo>
                <a:lnTo>
                  <a:pt x="5216239" y="5255710"/>
                </a:lnTo>
                <a:lnTo>
                  <a:pt x="5255714" y="5255710"/>
                </a:lnTo>
                <a:lnTo>
                  <a:pt x="0" y="0"/>
                </a:lnTo>
                <a:close/>
              </a:path>
            </a:pathLst>
          </a:custGeom>
          <a:solidFill>
            <a:srgbClr val="9E9E9E">
              <a:alpha val="13000"/>
            </a:srgbClr>
          </a:solidFill>
        </p:spPr>
        <p:txBody>
          <a:bodyPr wrap="square" lIns="0" tIns="0" rIns="0" bIns="0" rtlCol="0"/>
          <a:lstStyle/>
          <a:p>
            <a:endParaRPr sz="800" dirty="0"/>
          </a:p>
        </p:txBody>
      </p:sp>
      <p:sp>
        <p:nvSpPr>
          <p:cNvPr id="38" name="bk object 38"/>
          <p:cNvSpPr/>
          <p:nvPr/>
        </p:nvSpPr>
        <p:spPr>
          <a:xfrm>
            <a:off x="0" y="12"/>
            <a:ext cx="9144000" cy="5143139"/>
          </a:xfrm>
          <a:prstGeom prst="rect">
            <a:avLst/>
          </a:prstGeom>
          <a:blipFill>
            <a:blip r:embed="rId4" cstate="print"/>
            <a:stretch>
              <a:fillRect/>
            </a:stretch>
          </a:blipFill>
        </p:spPr>
        <p:txBody>
          <a:bodyPr wrap="square" lIns="0" tIns="0" rIns="0" bIns="0" rtlCol="0"/>
          <a:lstStyle/>
          <a:p>
            <a:endParaRPr sz="800" dirty="0"/>
          </a:p>
        </p:txBody>
      </p:sp>
      <p:sp>
        <p:nvSpPr>
          <p:cNvPr id="39" name="bk object 39"/>
          <p:cNvSpPr/>
          <p:nvPr/>
        </p:nvSpPr>
        <p:spPr>
          <a:xfrm>
            <a:off x="639881" y="167560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 name="bk object 40"/>
          <p:cNvSpPr/>
          <p:nvPr/>
        </p:nvSpPr>
        <p:spPr>
          <a:xfrm>
            <a:off x="970181" y="1711218"/>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1" name="bk object 41"/>
          <p:cNvSpPr/>
          <p:nvPr/>
        </p:nvSpPr>
        <p:spPr>
          <a:xfrm>
            <a:off x="1311677" y="17380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 name="bk object 42"/>
          <p:cNvSpPr/>
          <p:nvPr/>
        </p:nvSpPr>
        <p:spPr>
          <a:xfrm>
            <a:off x="1663838" y="1756794"/>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43" name="bk object 43"/>
          <p:cNvSpPr/>
          <p:nvPr/>
        </p:nvSpPr>
        <p:spPr>
          <a:xfrm>
            <a:off x="2026100" y="176890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4" name="bk object 44"/>
          <p:cNvSpPr/>
          <p:nvPr/>
        </p:nvSpPr>
        <p:spPr>
          <a:xfrm>
            <a:off x="2397959" y="1776674"/>
            <a:ext cx="26283" cy="26281"/>
          </a:xfrm>
          <a:custGeom>
            <a:avLst/>
            <a:gdLst/>
            <a:ahLst/>
            <a:cxnLst/>
            <a:rect l="l" t="t"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5" name="bk object 45"/>
          <p:cNvSpPr/>
          <p:nvPr/>
        </p:nvSpPr>
        <p:spPr>
          <a:xfrm>
            <a:off x="2778935" y="178251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 name="bk object 46"/>
          <p:cNvSpPr/>
          <p:nvPr/>
        </p:nvSpPr>
        <p:spPr>
          <a:xfrm>
            <a:off x="3168182" y="1787838"/>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47" name="bk object 47"/>
          <p:cNvSpPr/>
          <p:nvPr/>
        </p:nvSpPr>
        <p:spPr>
          <a:xfrm>
            <a:off x="3564233" y="1792106"/>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48" name="bk object 48"/>
          <p:cNvSpPr/>
          <p:nvPr/>
        </p:nvSpPr>
        <p:spPr>
          <a:xfrm>
            <a:off x="3964742" y="1792338"/>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9" name="bk object 49"/>
          <p:cNvSpPr/>
          <p:nvPr/>
        </p:nvSpPr>
        <p:spPr>
          <a:xfrm>
            <a:off x="4365911" y="178230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0" name="bk object 50"/>
          <p:cNvSpPr/>
          <p:nvPr/>
        </p:nvSpPr>
        <p:spPr>
          <a:xfrm>
            <a:off x="4762313" y="175298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1" name="bk object 51"/>
          <p:cNvSpPr/>
          <p:nvPr/>
        </p:nvSpPr>
        <p:spPr>
          <a:xfrm>
            <a:off x="5147597" y="169540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2" name="bk object 52"/>
          <p:cNvSpPr/>
          <p:nvPr/>
        </p:nvSpPr>
        <p:spPr>
          <a:xfrm>
            <a:off x="41717" y="168361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3" name="bk object 53"/>
          <p:cNvSpPr/>
          <p:nvPr/>
        </p:nvSpPr>
        <p:spPr>
          <a:xfrm>
            <a:off x="342155" y="1751433"/>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4" name="bk object 54"/>
          <p:cNvSpPr/>
          <p:nvPr/>
        </p:nvSpPr>
        <p:spPr>
          <a:xfrm>
            <a:off x="654674" y="18141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5" name="bk object 55"/>
          <p:cNvSpPr/>
          <p:nvPr/>
        </p:nvSpPr>
        <p:spPr>
          <a:xfrm>
            <a:off x="979670" y="18709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6" name="bk object 56"/>
          <p:cNvSpPr/>
          <p:nvPr/>
        </p:nvSpPr>
        <p:spPr>
          <a:xfrm>
            <a:off x="1317845" y="1922192"/>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57" name="bk object 57"/>
          <p:cNvSpPr/>
          <p:nvPr/>
        </p:nvSpPr>
        <p:spPr>
          <a:xfrm>
            <a:off x="1669898" y="1969172"/>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8" name="bk object 58"/>
          <p:cNvSpPr/>
          <p:nvPr/>
        </p:nvSpPr>
        <p:spPr>
          <a:xfrm>
            <a:off x="2035412" y="201287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9" name="bk object 59"/>
          <p:cNvSpPr/>
          <p:nvPr/>
        </p:nvSpPr>
        <p:spPr>
          <a:xfrm>
            <a:off x="2413850" y="205471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0" name="bk object 60"/>
          <p:cNvSpPr/>
          <p:nvPr/>
        </p:nvSpPr>
        <p:spPr>
          <a:xfrm>
            <a:off x="2804525" y="209602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1" name="bk object 61"/>
          <p:cNvSpPr/>
          <p:nvPr/>
        </p:nvSpPr>
        <p:spPr>
          <a:xfrm>
            <a:off x="3206312" y="213706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2" name="bk object 62"/>
          <p:cNvSpPr/>
          <p:nvPr/>
        </p:nvSpPr>
        <p:spPr>
          <a:xfrm>
            <a:off x="3617141" y="217574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3" name="bk object 63"/>
          <p:cNvSpPr/>
          <p:nvPr/>
        </p:nvSpPr>
        <p:spPr>
          <a:xfrm>
            <a:off x="4033814" y="220717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4" name="bk object 64"/>
          <p:cNvSpPr/>
          <p:nvPr/>
        </p:nvSpPr>
        <p:spPr>
          <a:xfrm>
            <a:off x="4451729" y="222361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5" name="bk object 65"/>
          <p:cNvSpPr/>
          <p:nvPr/>
        </p:nvSpPr>
        <p:spPr>
          <a:xfrm>
            <a:off x="4864394" y="221517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6" name="bk object 66"/>
          <p:cNvSpPr/>
          <p:nvPr/>
        </p:nvSpPr>
        <p:spPr>
          <a:xfrm>
            <a:off x="5264750" y="217407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7" name="bk object 67"/>
          <p:cNvSpPr/>
          <p:nvPr/>
        </p:nvSpPr>
        <p:spPr>
          <a:xfrm>
            <a:off x="5646401" y="2095602"/>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68" name="bk object 68"/>
          <p:cNvSpPr/>
          <p:nvPr/>
        </p:nvSpPr>
        <p:spPr>
          <a:xfrm>
            <a:off x="6003917" y="1977182"/>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69" name="bk object 69"/>
          <p:cNvSpPr/>
          <p:nvPr/>
        </p:nvSpPr>
        <p:spPr>
          <a:xfrm>
            <a:off x="6333590" y="1818172"/>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0" name="bk object 70"/>
          <p:cNvSpPr/>
          <p:nvPr/>
        </p:nvSpPr>
        <p:spPr>
          <a:xfrm>
            <a:off x="82787" y="178743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1" name="bk object 71"/>
          <p:cNvSpPr/>
          <p:nvPr/>
        </p:nvSpPr>
        <p:spPr>
          <a:xfrm>
            <a:off x="373550" y="1867245"/>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2" name="bk object 72"/>
          <p:cNvSpPr/>
          <p:nvPr/>
        </p:nvSpPr>
        <p:spPr>
          <a:xfrm>
            <a:off x="678005" y="1945541"/>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3" name="bk object 73"/>
          <p:cNvSpPr/>
          <p:nvPr/>
        </p:nvSpPr>
        <p:spPr>
          <a:xfrm>
            <a:off x="996497" y="202134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74" name="bk object 74"/>
          <p:cNvSpPr/>
          <p:nvPr/>
        </p:nvSpPr>
        <p:spPr>
          <a:xfrm>
            <a:off x="1329701" y="2094530"/>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75" name="bk object 75"/>
          <p:cNvSpPr/>
          <p:nvPr/>
        </p:nvSpPr>
        <p:spPr>
          <a:xfrm>
            <a:off x="1678679" y="216612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6" name="bk object 76"/>
          <p:cNvSpPr/>
          <p:nvPr/>
        </p:nvSpPr>
        <p:spPr>
          <a:xfrm>
            <a:off x="2044295" y="2237740"/>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7" name="bk object 77"/>
          <p:cNvSpPr/>
          <p:nvPr/>
        </p:nvSpPr>
        <p:spPr>
          <a:xfrm>
            <a:off x="2425973" y="230975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8" name="bk object 78"/>
          <p:cNvSpPr/>
          <p:nvPr/>
        </p:nvSpPr>
        <p:spPr>
          <a:xfrm>
            <a:off x="2822720" y="23820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9" name="bk object 79"/>
          <p:cNvSpPr/>
          <p:nvPr/>
        </p:nvSpPr>
        <p:spPr>
          <a:xfrm>
            <a:off x="3233099" y="2453603"/>
            <a:ext cx="26283" cy="26281"/>
          </a:xfrm>
          <a:custGeom>
            <a:avLst/>
            <a:gdLst/>
            <a:ahLst/>
            <a:cxnLst/>
            <a:rect l="l" t="t"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80" name="bk object 80"/>
          <p:cNvSpPr/>
          <p:nvPr/>
        </p:nvSpPr>
        <p:spPr>
          <a:xfrm>
            <a:off x="3654569" y="2520928"/>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81" name="bk object 81"/>
          <p:cNvSpPr/>
          <p:nvPr/>
        </p:nvSpPr>
        <p:spPr>
          <a:xfrm>
            <a:off x="4083155" y="2577709"/>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83" name="bk object 83"/>
          <p:cNvSpPr/>
          <p:nvPr/>
        </p:nvSpPr>
        <p:spPr>
          <a:xfrm>
            <a:off x="4939043" y="2625120"/>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4" name="bk object 84"/>
          <p:cNvSpPr/>
          <p:nvPr/>
        </p:nvSpPr>
        <p:spPr>
          <a:xfrm>
            <a:off x="5352401" y="2600624"/>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5" name="bk object 85"/>
          <p:cNvSpPr/>
          <p:nvPr/>
        </p:nvSpPr>
        <p:spPr>
          <a:xfrm>
            <a:off x="5747063" y="253785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6" name="bk object 86"/>
          <p:cNvSpPr/>
          <p:nvPr/>
        </p:nvSpPr>
        <p:spPr>
          <a:xfrm>
            <a:off x="6117797" y="2435134"/>
            <a:ext cx="26283" cy="26281"/>
          </a:xfrm>
          <a:custGeom>
            <a:avLst/>
            <a:gdLst/>
            <a:ahLst/>
            <a:cxnLst/>
            <a:rect l="l" t="t"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87" name="bk object 87"/>
          <p:cNvSpPr/>
          <p:nvPr/>
        </p:nvSpPr>
        <p:spPr>
          <a:xfrm>
            <a:off x="6460646" y="22919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8" name="bk object 88"/>
          <p:cNvSpPr/>
          <p:nvPr/>
        </p:nvSpPr>
        <p:spPr>
          <a:xfrm>
            <a:off x="6773318" y="210886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9" name="bk object 89"/>
          <p:cNvSpPr/>
          <p:nvPr/>
        </p:nvSpPr>
        <p:spPr>
          <a:xfrm>
            <a:off x="7055207" y="188707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90" name="bk object 90"/>
          <p:cNvSpPr/>
          <p:nvPr/>
        </p:nvSpPr>
        <p:spPr>
          <a:xfrm>
            <a:off x="133661" y="1888079"/>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91" name="bk object 91"/>
          <p:cNvSpPr/>
          <p:nvPr/>
        </p:nvSpPr>
        <p:spPr>
          <a:xfrm>
            <a:off x="413123" y="1976864"/>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2" name="bk object 92"/>
          <p:cNvSpPr/>
          <p:nvPr/>
        </p:nvSpPr>
        <p:spPr>
          <a:xfrm>
            <a:off x="707774" y="206729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93" name="bk object 93"/>
          <p:cNvSpPr/>
          <p:nvPr/>
        </p:nvSpPr>
        <p:spPr>
          <a:xfrm>
            <a:off x="1017914" y="215841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4" name="bk object 94"/>
          <p:cNvSpPr/>
          <p:nvPr/>
        </p:nvSpPr>
        <p:spPr>
          <a:xfrm>
            <a:off x="1344149" y="2249754"/>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95" name="bk object 95"/>
          <p:cNvSpPr/>
          <p:nvPr/>
        </p:nvSpPr>
        <p:spPr>
          <a:xfrm>
            <a:off x="1687349" y="2341511"/>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96" name="bk object 96"/>
          <p:cNvSpPr/>
          <p:nvPr/>
        </p:nvSpPr>
        <p:spPr>
          <a:xfrm>
            <a:off x="2048651" y="243465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7" name="bk object 97"/>
          <p:cNvSpPr/>
          <p:nvPr/>
        </p:nvSpPr>
        <p:spPr>
          <a:xfrm>
            <a:off x="2428748" y="252998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8" name="bk object 98"/>
          <p:cNvSpPr/>
          <p:nvPr/>
        </p:nvSpPr>
        <p:spPr>
          <a:xfrm>
            <a:off x="2826410" y="2626145"/>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99" name="bk object 99"/>
          <p:cNvSpPr/>
          <p:nvPr/>
        </p:nvSpPr>
        <p:spPr>
          <a:xfrm>
            <a:off x="3239597" y="272044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0" name="bk object 100"/>
          <p:cNvSpPr/>
          <p:nvPr/>
        </p:nvSpPr>
        <p:spPr>
          <a:xfrm>
            <a:off x="3665534" y="2808713"/>
            <a:ext cx="26283" cy="26281"/>
          </a:xfrm>
          <a:custGeom>
            <a:avLst/>
            <a:gdLst/>
            <a:ahLst/>
            <a:cxnLst/>
            <a:rect l="l" t="t"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101" name="bk object 101"/>
          <p:cNvSpPr/>
          <p:nvPr/>
        </p:nvSpPr>
        <p:spPr>
          <a:xfrm>
            <a:off x="4099877" y="288425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2" name="bk object 102"/>
          <p:cNvSpPr/>
          <p:nvPr/>
        </p:nvSpPr>
        <p:spPr>
          <a:xfrm>
            <a:off x="4536821" y="2938576"/>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03" name="bk object 103"/>
          <p:cNvSpPr/>
          <p:nvPr/>
        </p:nvSpPr>
        <p:spPr>
          <a:xfrm>
            <a:off x="4969922" y="296457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4" name="bk object 104"/>
          <p:cNvSpPr/>
          <p:nvPr/>
        </p:nvSpPr>
        <p:spPr>
          <a:xfrm>
            <a:off x="5392289"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5" name="bk object 105"/>
          <p:cNvSpPr/>
          <p:nvPr/>
        </p:nvSpPr>
        <p:spPr>
          <a:xfrm>
            <a:off x="5797457" y="2911631"/>
            <a:ext cx="26283" cy="26281"/>
          </a:xfrm>
          <a:custGeom>
            <a:avLst/>
            <a:gdLst/>
            <a:ahLst/>
            <a:cxnLst/>
            <a:rect l="l" t="t"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106" name="bk object 106"/>
          <p:cNvSpPr/>
          <p:nvPr/>
        </p:nvSpPr>
        <p:spPr>
          <a:xfrm>
            <a:off x="6180479" y="2827760"/>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107" name="bk object 107"/>
          <p:cNvSpPr/>
          <p:nvPr/>
        </p:nvSpPr>
        <p:spPr>
          <a:xfrm>
            <a:off x="6537653" y="270491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8" name="bk object 108"/>
          <p:cNvSpPr/>
          <p:nvPr/>
        </p:nvSpPr>
        <p:spPr>
          <a:xfrm>
            <a:off x="6866339" y="254318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9" name="bk object 109"/>
          <p:cNvSpPr/>
          <p:nvPr/>
        </p:nvSpPr>
        <p:spPr>
          <a:xfrm>
            <a:off x="7165049" y="23429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0" name="bk object 110"/>
          <p:cNvSpPr/>
          <p:nvPr/>
        </p:nvSpPr>
        <p:spPr>
          <a:xfrm>
            <a:off x="7433357" y="210506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1" name="bk object 111"/>
          <p:cNvSpPr/>
          <p:nvPr/>
        </p:nvSpPr>
        <p:spPr>
          <a:xfrm>
            <a:off x="7671863" y="1830481"/>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12" name="bk object 112"/>
          <p:cNvSpPr/>
          <p:nvPr/>
        </p:nvSpPr>
        <p:spPr>
          <a:xfrm>
            <a:off x="194165" y="19858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3" name="bk object 113"/>
          <p:cNvSpPr/>
          <p:nvPr/>
        </p:nvSpPr>
        <p:spPr>
          <a:xfrm>
            <a:off x="460301" y="208006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4" name="bk object 114"/>
          <p:cNvSpPr/>
          <p:nvPr/>
        </p:nvSpPr>
        <p:spPr>
          <a:xfrm>
            <a:off x="743053" y="2178653"/>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15" name="bk object 115"/>
          <p:cNvSpPr/>
          <p:nvPr/>
        </p:nvSpPr>
        <p:spPr>
          <a:xfrm>
            <a:off x="1042565" y="22805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6" name="bk object 116"/>
          <p:cNvSpPr/>
          <p:nvPr/>
        </p:nvSpPr>
        <p:spPr>
          <a:xfrm>
            <a:off x="1359311" y="2385080"/>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7" name="bk object 117"/>
          <p:cNvSpPr/>
          <p:nvPr/>
        </p:nvSpPr>
        <p:spPr>
          <a:xfrm>
            <a:off x="1693985" y="249174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9" name="bk object 119"/>
          <p:cNvSpPr/>
          <p:nvPr/>
        </p:nvSpPr>
        <p:spPr>
          <a:xfrm>
            <a:off x="2420501" y="271128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0" name="bk object 120"/>
          <p:cNvSpPr/>
          <p:nvPr/>
        </p:nvSpPr>
        <p:spPr>
          <a:xfrm>
            <a:off x="2813249" y="282330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1" name="bk object 121"/>
          <p:cNvSpPr/>
          <p:nvPr/>
        </p:nvSpPr>
        <p:spPr>
          <a:xfrm>
            <a:off x="3223325" y="2932959"/>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122" name="bk object 122"/>
          <p:cNvSpPr/>
          <p:nvPr/>
        </p:nvSpPr>
        <p:spPr>
          <a:xfrm>
            <a:off x="3647345" y="303525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3" name="bk object 123"/>
          <p:cNvSpPr/>
          <p:nvPr/>
        </p:nvSpPr>
        <p:spPr>
          <a:xfrm>
            <a:off x="4081097" y="31240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4" name="bk object 124"/>
          <p:cNvSpPr/>
          <p:nvPr/>
        </p:nvSpPr>
        <p:spPr>
          <a:xfrm>
            <a:off x="4518884" y="319193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5" name="bk object 125"/>
          <p:cNvSpPr/>
          <p:nvPr/>
        </p:nvSpPr>
        <p:spPr>
          <a:xfrm>
            <a:off x="4954202" y="3232328"/>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126" name="bk object 126"/>
          <p:cNvSpPr/>
          <p:nvPr/>
        </p:nvSpPr>
        <p:spPr>
          <a:xfrm>
            <a:off x="5380874" y="32406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7" name="bk object 127"/>
          <p:cNvSpPr/>
          <p:nvPr/>
        </p:nvSpPr>
        <p:spPr>
          <a:xfrm>
            <a:off x="5792969" y="3213912"/>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8" name="bk object 128"/>
          <p:cNvSpPr/>
          <p:nvPr/>
        </p:nvSpPr>
        <p:spPr>
          <a:xfrm>
            <a:off x="6185579" y="3150386"/>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0" name="bk object 130"/>
          <p:cNvSpPr/>
          <p:nvPr/>
        </p:nvSpPr>
        <p:spPr>
          <a:xfrm>
            <a:off x="6899918" y="291258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2" name="bk object 132"/>
          <p:cNvSpPr/>
          <p:nvPr/>
        </p:nvSpPr>
        <p:spPr>
          <a:xfrm>
            <a:off x="7506413" y="2526681"/>
            <a:ext cx="26283" cy="26281"/>
          </a:xfrm>
          <a:custGeom>
            <a:avLst/>
            <a:gdLst/>
            <a:ahLst/>
            <a:cxnLst/>
            <a:rect l="l" t="t"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33" name="bk object 133"/>
          <p:cNvSpPr/>
          <p:nvPr/>
        </p:nvSpPr>
        <p:spPr>
          <a:xfrm>
            <a:off x="7766339" y="22778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4" name="bk object 134"/>
          <p:cNvSpPr/>
          <p:nvPr/>
        </p:nvSpPr>
        <p:spPr>
          <a:xfrm>
            <a:off x="7997117" y="199206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5" name="bk object 135"/>
          <p:cNvSpPr/>
          <p:nvPr/>
        </p:nvSpPr>
        <p:spPr>
          <a:xfrm>
            <a:off x="8202854" y="1672993"/>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36" name="bk object 136"/>
          <p:cNvSpPr/>
          <p:nvPr/>
        </p:nvSpPr>
        <p:spPr>
          <a:xfrm>
            <a:off x="32753" y="1993381"/>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7" name="bk object 137"/>
          <p:cNvSpPr/>
          <p:nvPr/>
        </p:nvSpPr>
        <p:spPr>
          <a:xfrm>
            <a:off x="265139" y="2081885"/>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38" name="bk object 138"/>
          <p:cNvSpPr/>
          <p:nvPr/>
        </p:nvSpPr>
        <p:spPr>
          <a:xfrm>
            <a:off x="515810" y="217798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9" name="bk object 139"/>
          <p:cNvSpPr/>
          <p:nvPr/>
        </p:nvSpPr>
        <p:spPr>
          <a:xfrm>
            <a:off x="784385" y="228059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0" name="bk object 140"/>
          <p:cNvSpPr/>
          <p:nvPr/>
        </p:nvSpPr>
        <p:spPr>
          <a:xfrm>
            <a:off x="1070855" y="238866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1" name="bk object 141"/>
          <p:cNvSpPr/>
          <p:nvPr/>
        </p:nvSpPr>
        <p:spPr>
          <a:xfrm>
            <a:off x="1375490" y="2501182"/>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42" name="bk object 142"/>
          <p:cNvSpPr/>
          <p:nvPr/>
        </p:nvSpPr>
        <p:spPr>
          <a:xfrm>
            <a:off x="1698794" y="2617248"/>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3" name="bk object 143"/>
          <p:cNvSpPr/>
          <p:nvPr/>
        </p:nvSpPr>
        <p:spPr>
          <a:xfrm>
            <a:off x="2041334" y="273597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4" name="bk object 144"/>
          <p:cNvSpPr/>
          <p:nvPr/>
        </p:nvSpPr>
        <p:spPr>
          <a:xfrm>
            <a:off x="2403617" y="2856356"/>
            <a:ext cx="26283" cy="26281"/>
          </a:xfrm>
          <a:custGeom>
            <a:avLst/>
            <a:gdLst/>
            <a:ahLst/>
            <a:cxnLst/>
            <a:rect l="l" t="t"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6" name="bk object 146"/>
          <p:cNvSpPr/>
          <p:nvPr/>
        </p:nvSpPr>
        <p:spPr>
          <a:xfrm>
            <a:off x="3187217" y="3095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7" name="bk object 147"/>
          <p:cNvSpPr/>
          <p:nvPr/>
        </p:nvSpPr>
        <p:spPr>
          <a:xfrm>
            <a:off x="3604004" y="320685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8" name="bk object 148"/>
          <p:cNvSpPr/>
          <p:nvPr/>
        </p:nvSpPr>
        <p:spPr>
          <a:xfrm>
            <a:off x="4031687" y="330481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9" name="bk object 149"/>
          <p:cNvSpPr/>
          <p:nvPr/>
        </p:nvSpPr>
        <p:spPr>
          <a:xfrm>
            <a:off x="4465154" y="33833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0" name="bk object 150"/>
          <p:cNvSpPr/>
          <p:nvPr/>
        </p:nvSpPr>
        <p:spPr>
          <a:xfrm>
            <a:off x="4898303" y="3436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1" name="bk object 151"/>
          <p:cNvSpPr/>
          <p:nvPr/>
        </p:nvSpPr>
        <p:spPr>
          <a:xfrm>
            <a:off x="5325005" y="3460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2" name="bk object 152"/>
          <p:cNvSpPr/>
          <p:nvPr/>
        </p:nvSpPr>
        <p:spPr>
          <a:xfrm>
            <a:off x="5740106" y="3451054"/>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53" name="bk object 153"/>
          <p:cNvSpPr/>
          <p:nvPr/>
        </p:nvSpPr>
        <p:spPr>
          <a:xfrm>
            <a:off x="6139064" y="340787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4" name="bk object 154"/>
          <p:cNvSpPr/>
          <p:nvPr/>
        </p:nvSpPr>
        <p:spPr>
          <a:xfrm>
            <a:off x="6518420" y="3329938"/>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55" name="bk object 155"/>
          <p:cNvSpPr/>
          <p:nvPr/>
        </p:nvSpPr>
        <p:spPr>
          <a:xfrm>
            <a:off x="6876095" y="3217348"/>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156" name="bk object 156"/>
          <p:cNvSpPr/>
          <p:nvPr/>
        </p:nvSpPr>
        <p:spPr>
          <a:xfrm>
            <a:off x="7210454" y="306996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7" name="bk object 157"/>
          <p:cNvSpPr/>
          <p:nvPr/>
        </p:nvSpPr>
        <p:spPr>
          <a:xfrm>
            <a:off x="7519997" y="2887136"/>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8" name="bk object 158"/>
          <p:cNvSpPr/>
          <p:nvPr/>
        </p:nvSpPr>
        <p:spPr>
          <a:xfrm>
            <a:off x="7803316" y="26678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9" name="bk object 159"/>
          <p:cNvSpPr/>
          <p:nvPr/>
        </p:nvSpPr>
        <p:spPr>
          <a:xfrm>
            <a:off x="8059097" y="2411242"/>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60" name="bk object 160"/>
          <p:cNvSpPr/>
          <p:nvPr/>
        </p:nvSpPr>
        <p:spPr>
          <a:xfrm>
            <a:off x="8286659" y="2117046"/>
            <a:ext cx="26283" cy="26281"/>
          </a:xfrm>
          <a:custGeom>
            <a:avLst/>
            <a:gdLst/>
            <a:ahLst/>
            <a:cxnLst/>
            <a:rect l="l" t="t"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161" name="bk object 161"/>
          <p:cNvSpPr/>
          <p:nvPr/>
        </p:nvSpPr>
        <p:spPr>
          <a:xfrm>
            <a:off x="8489543" y="1788565"/>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2" name="bk object 162"/>
          <p:cNvSpPr/>
          <p:nvPr/>
        </p:nvSpPr>
        <p:spPr>
          <a:xfrm>
            <a:off x="134975" y="2093081"/>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63" name="bk object 163"/>
          <p:cNvSpPr/>
          <p:nvPr/>
        </p:nvSpPr>
        <p:spPr>
          <a:xfrm>
            <a:off x="348425" y="21783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4" name="bk object 164"/>
          <p:cNvSpPr/>
          <p:nvPr/>
        </p:nvSpPr>
        <p:spPr>
          <a:xfrm>
            <a:off x="581513" y="227287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5" name="bk object 165"/>
          <p:cNvSpPr/>
          <p:nvPr/>
        </p:nvSpPr>
        <p:spPr>
          <a:xfrm>
            <a:off x="833714" y="2375617"/>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6" name="bk object 166"/>
          <p:cNvSpPr/>
          <p:nvPr/>
        </p:nvSpPr>
        <p:spPr>
          <a:xfrm>
            <a:off x="1104809" y="2485476"/>
            <a:ext cx="26283" cy="26281"/>
          </a:xfrm>
          <a:custGeom>
            <a:avLst/>
            <a:gdLst/>
            <a:ahLst/>
            <a:cxnLst/>
            <a:rect l="l" t="t"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7" name="bk object 167"/>
          <p:cNvSpPr/>
          <p:nvPr/>
        </p:nvSpPr>
        <p:spPr>
          <a:xfrm>
            <a:off x="1394882" y="260125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8" name="bk object 168"/>
          <p:cNvSpPr/>
          <p:nvPr/>
        </p:nvSpPr>
        <p:spPr>
          <a:xfrm>
            <a:off x="1704200"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9" name="bk object 169"/>
          <p:cNvSpPr/>
          <p:nvPr/>
        </p:nvSpPr>
        <p:spPr>
          <a:xfrm>
            <a:off x="2033102" y="284541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0" name="bk object 170"/>
          <p:cNvSpPr/>
          <p:nvPr/>
        </p:nvSpPr>
        <p:spPr>
          <a:xfrm>
            <a:off x="2381816" y="297073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2" name="bk object 172"/>
          <p:cNvSpPr/>
          <p:nvPr/>
        </p:nvSpPr>
        <p:spPr>
          <a:xfrm>
            <a:off x="3137921" y="321789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3" name="bk object 173"/>
          <p:cNvSpPr/>
          <p:nvPr/>
        </p:nvSpPr>
        <p:spPr>
          <a:xfrm>
            <a:off x="3542744" y="33338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4" name="bk object 174"/>
          <p:cNvSpPr/>
          <p:nvPr/>
        </p:nvSpPr>
        <p:spPr>
          <a:xfrm>
            <a:off x="3960215" y="343797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5" name="bk object 175"/>
          <p:cNvSpPr/>
          <p:nvPr/>
        </p:nvSpPr>
        <p:spPr>
          <a:xfrm>
            <a:off x="4385117" y="352468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6" name="bk object 176"/>
          <p:cNvSpPr/>
          <p:nvPr/>
        </p:nvSpPr>
        <p:spPr>
          <a:xfrm>
            <a:off x="4812155" y="358887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7" name="bk object 177"/>
          <p:cNvSpPr/>
          <p:nvPr/>
        </p:nvSpPr>
        <p:spPr>
          <a:xfrm>
            <a:off x="5235599" y="36261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8" name="bk object 178"/>
          <p:cNvSpPr/>
          <p:nvPr/>
        </p:nvSpPr>
        <p:spPr>
          <a:xfrm>
            <a:off x="5650229" y="363343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9" name="bk object 179"/>
          <p:cNvSpPr/>
          <p:nvPr/>
        </p:nvSpPr>
        <p:spPr>
          <a:xfrm>
            <a:off x="6052094" y="3609227"/>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80" name="bk object 180"/>
          <p:cNvSpPr/>
          <p:nvPr/>
        </p:nvSpPr>
        <p:spPr>
          <a:xfrm>
            <a:off x="6437921" y="35527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1" name="bk object 181"/>
          <p:cNvSpPr/>
          <p:nvPr/>
        </p:nvSpPr>
        <p:spPr>
          <a:xfrm>
            <a:off x="6805343" y="346381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2" name="bk object 182"/>
          <p:cNvSpPr/>
          <p:nvPr/>
        </p:nvSpPr>
        <p:spPr>
          <a:xfrm>
            <a:off x="7153049" y="3342274"/>
            <a:ext cx="26283" cy="26281"/>
          </a:xfrm>
          <a:custGeom>
            <a:avLst/>
            <a:gdLst/>
            <a:ahLst/>
            <a:cxnLst/>
            <a:rect l="l" t="t"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183" name="bk object 183"/>
          <p:cNvSpPr/>
          <p:nvPr/>
        </p:nvSpPr>
        <p:spPr>
          <a:xfrm>
            <a:off x="7479878" y="31876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4" name="bk object 184"/>
          <p:cNvSpPr/>
          <p:nvPr/>
        </p:nvSpPr>
        <p:spPr>
          <a:xfrm>
            <a:off x="7784423" y="299866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5" name="bk object 185"/>
          <p:cNvSpPr/>
          <p:nvPr/>
        </p:nvSpPr>
        <p:spPr>
          <a:xfrm>
            <a:off x="8064950" y="277355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6" name="bk object 186"/>
          <p:cNvSpPr/>
          <p:nvPr/>
        </p:nvSpPr>
        <p:spPr>
          <a:xfrm>
            <a:off x="8319509" y="251054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7" name="bk object 187"/>
          <p:cNvSpPr/>
          <p:nvPr/>
        </p:nvSpPr>
        <p:spPr>
          <a:xfrm>
            <a:off x="8546918" y="22090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8" name="bk object 188"/>
          <p:cNvSpPr/>
          <p:nvPr/>
        </p:nvSpPr>
        <p:spPr>
          <a:xfrm>
            <a:off x="8750162" y="18721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9" name="bk object 189"/>
          <p:cNvSpPr/>
          <p:nvPr/>
        </p:nvSpPr>
        <p:spPr>
          <a:xfrm>
            <a:off x="83282" y="2131428"/>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0" name="bk object 190"/>
          <p:cNvSpPr/>
          <p:nvPr/>
        </p:nvSpPr>
        <p:spPr>
          <a:xfrm>
            <a:off x="253985" y="2198826"/>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91" name="bk object 191"/>
          <p:cNvSpPr/>
          <p:nvPr/>
        </p:nvSpPr>
        <p:spPr>
          <a:xfrm>
            <a:off x="446606" y="227793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2" name="bk object 192"/>
          <p:cNvSpPr/>
          <p:nvPr/>
        </p:nvSpPr>
        <p:spPr>
          <a:xfrm>
            <a:off x="660158" y="2367744"/>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3" name="bk object 193"/>
          <p:cNvSpPr/>
          <p:nvPr/>
        </p:nvSpPr>
        <p:spPr>
          <a:xfrm>
            <a:off x="893945" y="2467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4" name="bk object 194"/>
          <p:cNvSpPr/>
          <p:nvPr/>
        </p:nvSpPr>
        <p:spPr>
          <a:xfrm>
            <a:off x="1147577"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5" name="bk object 195"/>
          <p:cNvSpPr/>
          <p:nvPr/>
        </p:nvSpPr>
        <p:spPr>
          <a:xfrm>
            <a:off x="1420919" y="268993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6" name="bk object 196"/>
          <p:cNvSpPr/>
          <p:nvPr/>
        </p:nvSpPr>
        <p:spPr>
          <a:xfrm>
            <a:off x="1714022" y="281051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7" name="bk object 197"/>
          <p:cNvSpPr/>
          <p:nvPr/>
        </p:nvSpPr>
        <p:spPr>
          <a:xfrm>
            <a:off x="2026994" y="2934998"/>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98" name="bk object 198"/>
          <p:cNvSpPr/>
          <p:nvPr/>
        </p:nvSpPr>
        <p:spPr>
          <a:xfrm>
            <a:off x="2359853" y="3061373"/>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9" name="bk object 199"/>
          <p:cNvSpPr/>
          <p:nvPr/>
        </p:nvSpPr>
        <p:spPr>
          <a:xfrm>
            <a:off x="2712326" y="3187327"/>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0" name="bk object 200"/>
          <p:cNvSpPr/>
          <p:nvPr/>
        </p:nvSpPr>
        <p:spPr>
          <a:xfrm>
            <a:off x="3083654" y="33102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1" name="bk object 201"/>
          <p:cNvSpPr/>
          <p:nvPr/>
        </p:nvSpPr>
        <p:spPr>
          <a:xfrm>
            <a:off x="3472442" y="34272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2" name="bk object 202"/>
          <p:cNvSpPr/>
          <p:nvPr/>
        </p:nvSpPr>
        <p:spPr>
          <a:xfrm>
            <a:off x="3875918" y="353474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3" name="bk object 203"/>
          <p:cNvSpPr/>
          <p:nvPr/>
        </p:nvSpPr>
        <p:spPr>
          <a:xfrm>
            <a:off x="4289087" y="362744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4" name="bk object 204"/>
          <p:cNvSpPr/>
          <p:nvPr/>
        </p:nvSpPr>
        <p:spPr>
          <a:xfrm>
            <a:off x="4706645" y="370036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5" name="bk object 205"/>
          <p:cNvSpPr/>
          <p:nvPr/>
        </p:nvSpPr>
        <p:spPr>
          <a:xfrm>
            <a:off x="5123657" y="374949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6" name="bk object 206"/>
          <p:cNvSpPr/>
          <p:nvPr/>
        </p:nvSpPr>
        <p:spPr>
          <a:xfrm>
            <a:off x="5535146" y="377159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7" name="bk object 207"/>
          <p:cNvSpPr/>
          <p:nvPr/>
        </p:nvSpPr>
        <p:spPr>
          <a:xfrm>
            <a:off x="5936894" y="376459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8" name="bk object 208"/>
          <p:cNvSpPr/>
          <p:nvPr/>
        </p:nvSpPr>
        <p:spPr>
          <a:xfrm>
            <a:off x="6325988" y="37276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9" name="bk object 209"/>
          <p:cNvSpPr/>
          <p:nvPr/>
        </p:nvSpPr>
        <p:spPr>
          <a:xfrm>
            <a:off x="6700118" y="366052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0" name="bk object 210"/>
          <p:cNvSpPr/>
          <p:nvPr/>
        </p:nvSpPr>
        <p:spPr>
          <a:xfrm>
            <a:off x="7057658" y="356279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1" name="bk object 211"/>
          <p:cNvSpPr/>
          <p:nvPr/>
        </p:nvSpPr>
        <p:spPr>
          <a:xfrm>
            <a:off x="7397711" y="3434167"/>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12" name="bk object 212"/>
          <p:cNvSpPr/>
          <p:nvPr/>
        </p:nvSpPr>
        <p:spPr>
          <a:xfrm>
            <a:off x="7719338" y="327369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3" name="bk object 213"/>
          <p:cNvSpPr/>
          <p:nvPr/>
        </p:nvSpPr>
        <p:spPr>
          <a:xfrm>
            <a:off x="8021078" y="3079529"/>
            <a:ext cx="26283" cy="26281"/>
          </a:xfrm>
          <a:custGeom>
            <a:avLst/>
            <a:gdLst/>
            <a:ahLst/>
            <a:cxnLst/>
            <a:rect l="l" t="t"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3000"/>
            </a:srgbClr>
          </a:solidFill>
        </p:spPr>
        <p:txBody>
          <a:bodyPr wrap="square" lIns="0" tIns="0" rIns="0" bIns="0" rtlCol="0"/>
          <a:lstStyle/>
          <a:p>
            <a:endParaRPr sz="800" dirty="0"/>
          </a:p>
        </p:txBody>
      </p:sp>
      <p:sp>
        <p:nvSpPr>
          <p:cNvPr id="214" name="bk object 214"/>
          <p:cNvSpPr/>
          <p:nvPr/>
        </p:nvSpPr>
        <p:spPr>
          <a:xfrm>
            <a:off x="8300843" y="284914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5" name="bk object 215"/>
          <p:cNvSpPr/>
          <p:nvPr/>
        </p:nvSpPr>
        <p:spPr>
          <a:xfrm>
            <a:off x="8555954" y="257983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6" name="bk object 216"/>
          <p:cNvSpPr/>
          <p:nvPr/>
        </p:nvSpPr>
        <p:spPr>
          <a:xfrm>
            <a:off x="8785049" y="2271006"/>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17" name="bk object 217"/>
          <p:cNvSpPr/>
          <p:nvPr/>
        </p:nvSpPr>
        <p:spPr>
          <a:xfrm>
            <a:off x="8990642" y="192540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8" name="bk object 218"/>
          <p:cNvSpPr/>
          <p:nvPr/>
        </p:nvSpPr>
        <p:spPr>
          <a:xfrm>
            <a:off x="392678" y="2313589"/>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9" name="bk object 219"/>
          <p:cNvSpPr/>
          <p:nvPr/>
        </p:nvSpPr>
        <p:spPr>
          <a:xfrm>
            <a:off x="562745" y="2383847"/>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20" name="bk object 220"/>
          <p:cNvSpPr/>
          <p:nvPr/>
        </p:nvSpPr>
        <p:spPr>
          <a:xfrm>
            <a:off x="754970" y="246603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1" name="bk object 221"/>
          <p:cNvSpPr/>
          <p:nvPr/>
        </p:nvSpPr>
        <p:spPr>
          <a:xfrm>
            <a:off x="968531" y="2559034"/>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3" name="bk object 223"/>
          <p:cNvSpPr/>
          <p:nvPr/>
        </p:nvSpPr>
        <p:spPr>
          <a:xfrm>
            <a:off x="1457639" y="2772281"/>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24" name="bk object 224"/>
          <p:cNvSpPr/>
          <p:nvPr/>
        </p:nvSpPr>
        <p:spPr>
          <a:xfrm>
            <a:off x="1732682" y="288948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5" name="bk object 225"/>
          <p:cNvSpPr/>
          <p:nvPr/>
        </p:nvSpPr>
        <p:spPr>
          <a:xfrm>
            <a:off x="2027891"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6" name="bk object 226"/>
          <p:cNvSpPr/>
          <p:nvPr/>
        </p:nvSpPr>
        <p:spPr>
          <a:xfrm>
            <a:off x="2343095" y="3135588"/>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7" name="bk object 227"/>
          <p:cNvSpPr/>
          <p:nvPr/>
        </p:nvSpPr>
        <p:spPr>
          <a:xfrm>
            <a:off x="2677865" y="325982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8" name="bk object 228"/>
          <p:cNvSpPr/>
          <p:nvPr/>
        </p:nvSpPr>
        <p:spPr>
          <a:xfrm>
            <a:off x="3031355" y="33813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9" name="bk object 229"/>
          <p:cNvSpPr/>
          <p:nvPr/>
        </p:nvSpPr>
        <p:spPr>
          <a:xfrm>
            <a:off x="3402152" y="349752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230" name="bk object 230"/>
          <p:cNvSpPr/>
          <p:nvPr/>
        </p:nvSpPr>
        <p:spPr>
          <a:xfrm>
            <a:off x="3788261" y="360547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1" name="bk object 231"/>
          <p:cNvSpPr/>
          <p:nvPr/>
        </p:nvSpPr>
        <p:spPr>
          <a:xfrm>
            <a:off x="4186562" y="370163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2" name="bk object 232"/>
          <p:cNvSpPr/>
          <p:nvPr/>
        </p:nvSpPr>
        <p:spPr>
          <a:xfrm>
            <a:off x="4592033" y="3781223"/>
            <a:ext cx="26283" cy="26281"/>
          </a:xfrm>
          <a:custGeom>
            <a:avLst/>
            <a:gdLst/>
            <a:ahLst/>
            <a:cxnLst/>
            <a:rect l="l" t="t"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33" name="bk object 233"/>
          <p:cNvSpPr/>
          <p:nvPr/>
        </p:nvSpPr>
        <p:spPr>
          <a:xfrm>
            <a:off x="4999712" y="38399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4" name="bk object 234"/>
          <p:cNvSpPr/>
          <p:nvPr/>
        </p:nvSpPr>
        <p:spPr>
          <a:xfrm>
            <a:off x="5405231" y="3874759"/>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35" name="bk object 235"/>
          <p:cNvSpPr/>
          <p:nvPr/>
        </p:nvSpPr>
        <p:spPr>
          <a:xfrm>
            <a:off x="5804459" y="3883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6" name="bk object 236"/>
          <p:cNvSpPr/>
          <p:nvPr/>
        </p:nvSpPr>
        <p:spPr>
          <a:xfrm>
            <a:off x="6194042" y="3863713"/>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37" name="bk object 237"/>
          <p:cNvSpPr/>
          <p:nvPr/>
        </p:nvSpPr>
        <p:spPr>
          <a:xfrm>
            <a:off x="6571841" y="3816010"/>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238" name="bk object 238"/>
          <p:cNvSpPr/>
          <p:nvPr/>
        </p:nvSpPr>
        <p:spPr>
          <a:xfrm>
            <a:off x="6936221" y="37398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9" name="bk object 239"/>
          <p:cNvSpPr/>
          <p:nvPr/>
        </p:nvSpPr>
        <p:spPr>
          <a:xfrm>
            <a:off x="7286021" y="36346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0" name="bk object 240"/>
          <p:cNvSpPr/>
          <p:nvPr/>
        </p:nvSpPr>
        <p:spPr>
          <a:xfrm>
            <a:off x="7620470" y="34998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1" name="bk object 241"/>
          <p:cNvSpPr/>
          <p:nvPr/>
        </p:nvSpPr>
        <p:spPr>
          <a:xfrm>
            <a:off x="7938743" y="33339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42" name="bk object 242"/>
          <p:cNvSpPr/>
          <p:nvPr/>
        </p:nvSpPr>
        <p:spPr>
          <a:xfrm>
            <a:off x="8239238" y="313459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3" name="bk object 243"/>
          <p:cNvSpPr/>
          <p:nvPr/>
        </p:nvSpPr>
        <p:spPr>
          <a:xfrm>
            <a:off x="8519504" y="2898506"/>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4" name="bk object 244"/>
          <p:cNvSpPr/>
          <p:nvPr/>
        </p:nvSpPr>
        <p:spPr>
          <a:xfrm>
            <a:off x="8776118" y="2622047"/>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5" name="bk object 245"/>
          <p:cNvSpPr/>
          <p:nvPr/>
        </p:nvSpPr>
        <p:spPr>
          <a:xfrm>
            <a:off x="9007877" y="2304861"/>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6" name="bk object 246"/>
          <p:cNvSpPr/>
          <p:nvPr/>
        </p:nvSpPr>
        <p:spPr>
          <a:xfrm>
            <a:off x="700109" y="24993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47" name="bk object 247"/>
          <p:cNvSpPr/>
          <p:nvPr/>
        </p:nvSpPr>
        <p:spPr>
          <a:xfrm>
            <a:off x="869399" y="257128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8" name="bk object 248"/>
          <p:cNvSpPr/>
          <p:nvPr/>
        </p:nvSpPr>
        <p:spPr>
          <a:xfrm>
            <a:off x="1061117" y="265515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0" name="bk object 250"/>
          <p:cNvSpPr/>
          <p:nvPr/>
        </p:nvSpPr>
        <p:spPr>
          <a:xfrm>
            <a:off x="1509197" y="285319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1" name="bk object 251"/>
          <p:cNvSpPr/>
          <p:nvPr/>
        </p:nvSpPr>
        <p:spPr>
          <a:xfrm>
            <a:off x="1764659" y="2964164"/>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2" name="bk object 252"/>
          <p:cNvSpPr/>
          <p:nvPr/>
        </p:nvSpPr>
        <p:spPr>
          <a:xfrm>
            <a:off x="2040650" y="308052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3" name="bk object 253"/>
          <p:cNvSpPr/>
          <p:nvPr/>
        </p:nvSpPr>
        <p:spPr>
          <a:xfrm>
            <a:off x="2336804" y="320008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54" name="bk object 254"/>
          <p:cNvSpPr/>
          <p:nvPr/>
        </p:nvSpPr>
        <p:spPr>
          <a:xfrm>
            <a:off x="2652578" y="3320315"/>
            <a:ext cx="26283" cy="26281"/>
          </a:xfrm>
          <a:custGeom>
            <a:avLst/>
            <a:gdLst/>
            <a:ahLst/>
            <a:cxnLst/>
            <a:rect l="l" t="t"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3000"/>
            </a:srgbClr>
          </a:solidFill>
        </p:spPr>
        <p:txBody>
          <a:bodyPr wrap="square" lIns="0" tIns="0" rIns="0" bIns="0" rtlCol="0"/>
          <a:lstStyle/>
          <a:p>
            <a:endParaRPr sz="800" dirty="0"/>
          </a:p>
        </p:txBody>
      </p:sp>
      <p:sp>
        <p:nvSpPr>
          <p:cNvPr id="255" name="bk object 255"/>
          <p:cNvSpPr/>
          <p:nvPr/>
        </p:nvSpPr>
        <p:spPr>
          <a:xfrm>
            <a:off x="2987066" y="343861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6" name="bk object 256"/>
          <p:cNvSpPr/>
          <p:nvPr/>
        </p:nvSpPr>
        <p:spPr>
          <a:xfrm>
            <a:off x="3338882" y="35523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7" name="bk object 257"/>
          <p:cNvSpPr/>
          <p:nvPr/>
        </p:nvSpPr>
        <p:spPr>
          <a:xfrm>
            <a:off x="3706163" y="36590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8" name="bk object 258"/>
          <p:cNvSpPr/>
          <p:nvPr/>
        </p:nvSpPr>
        <p:spPr>
          <a:xfrm>
            <a:off x="4086662" y="375605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9" name="bk object 259"/>
          <p:cNvSpPr/>
          <p:nvPr/>
        </p:nvSpPr>
        <p:spPr>
          <a:xfrm>
            <a:off x="4477259" y="383978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0" name="bk object 260"/>
          <p:cNvSpPr/>
          <p:nvPr/>
        </p:nvSpPr>
        <p:spPr>
          <a:xfrm>
            <a:off x="4873217" y="3905997"/>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61" name="bk object 261"/>
          <p:cNvSpPr/>
          <p:nvPr/>
        </p:nvSpPr>
        <p:spPr>
          <a:xfrm>
            <a:off x="5270057" y="3951112"/>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3000"/>
            </a:srgbClr>
          </a:solidFill>
        </p:spPr>
        <p:txBody>
          <a:bodyPr wrap="square" lIns="0" tIns="0" rIns="0" bIns="0" rtlCol="0"/>
          <a:lstStyle/>
          <a:p>
            <a:endParaRPr sz="800" dirty="0"/>
          </a:p>
        </p:txBody>
      </p:sp>
      <p:sp>
        <p:nvSpPr>
          <p:cNvPr id="262" name="bk object 262"/>
          <p:cNvSpPr/>
          <p:nvPr/>
        </p:nvSpPr>
        <p:spPr>
          <a:xfrm>
            <a:off x="5664061" y="39726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3" name="bk object 263"/>
          <p:cNvSpPr/>
          <p:nvPr/>
        </p:nvSpPr>
        <p:spPr>
          <a:xfrm>
            <a:off x="6051818" y="39686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4" name="bk object 264"/>
          <p:cNvSpPr/>
          <p:nvPr/>
        </p:nvSpPr>
        <p:spPr>
          <a:xfrm>
            <a:off x="6430667" y="39382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5" name="bk object 265"/>
          <p:cNvSpPr/>
          <p:nvPr/>
        </p:nvSpPr>
        <p:spPr>
          <a:xfrm>
            <a:off x="6798962" y="3881017"/>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266" name="bk object 266"/>
          <p:cNvSpPr/>
          <p:nvPr/>
        </p:nvSpPr>
        <p:spPr>
          <a:xfrm>
            <a:off x="7155530" y="3796743"/>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67" name="bk object 267"/>
          <p:cNvSpPr/>
          <p:nvPr/>
        </p:nvSpPr>
        <p:spPr>
          <a:xfrm>
            <a:off x="7499471" y="368479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268" name="bk object 268"/>
          <p:cNvSpPr/>
          <p:nvPr/>
        </p:nvSpPr>
        <p:spPr>
          <a:xfrm>
            <a:off x="7830026" y="3543985"/>
            <a:ext cx="26283" cy="26281"/>
          </a:xfrm>
          <a:custGeom>
            <a:avLst/>
            <a:gdLst/>
            <a:ahLst/>
            <a:cxnLst/>
            <a:rect l="l" t="t"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3000"/>
            </a:srgbClr>
          </a:solidFill>
        </p:spPr>
        <p:txBody>
          <a:bodyPr wrap="square" lIns="0" tIns="0" rIns="0" bIns="0" rtlCol="0"/>
          <a:lstStyle/>
          <a:p>
            <a:endParaRPr sz="800" dirty="0"/>
          </a:p>
        </p:txBody>
      </p:sp>
      <p:sp>
        <p:nvSpPr>
          <p:cNvPr id="269" name="bk object 269"/>
          <p:cNvSpPr/>
          <p:nvPr/>
        </p:nvSpPr>
        <p:spPr>
          <a:xfrm>
            <a:off x="8146322" y="3372471"/>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70" name="bk object 270"/>
          <p:cNvSpPr/>
          <p:nvPr/>
        </p:nvSpPr>
        <p:spPr>
          <a:xfrm>
            <a:off x="8446613" y="316723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1" name="bk object 271"/>
          <p:cNvSpPr/>
          <p:nvPr/>
        </p:nvSpPr>
        <p:spPr>
          <a:xfrm>
            <a:off x="8728046" y="2924246"/>
            <a:ext cx="26283" cy="26281"/>
          </a:xfrm>
          <a:custGeom>
            <a:avLst/>
            <a:gdLst/>
            <a:ahLst/>
            <a:cxnLst/>
            <a:rect l="l" t="t"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272" name="bk object 272"/>
          <p:cNvSpPr/>
          <p:nvPr/>
        </p:nvSpPr>
        <p:spPr>
          <a:xfrm>
            <a:off x="8986625" y="263911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3" name="bk object 273"/>
          <p:cNvSpPr/>
          <p:nvPr/>
        </p:nvSpPr>
        <p:spPr>
          <a:xfrm>
            <a:off x="1006889" y="2686847"/>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4" name="bk object 274"/>
          <p:cNvSpPr/>
          <p:nvPr/>
        </p:nvSpPr>
        <p:spPr>
          <a:xfrm>
            <a:off x="1175306" y="275915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6" name="bk object 276"/>
          <p:cNvSpPr/>
          <p:nvPr/>
        </p:nvSpPr>
        <p:spPr>
          <a:xfrm>
            <a:off x="1579574" y="293711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7" name="bk object 277"/>
          <p:cNvSpPr/>
          <p:nvPr/>
        </p:nvSpPr>
        <p:spPr>
          <a:xfrm>
            <a:off x="1814185" y="3039428"/>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8" name="bk object 278"/>
          <p:cNvSpPr/>
          <p:nvPr/>
        </p:nvSpPr>
        <p:spPr>
          <a:xfrm>
            <a:off x="2069774" y="314802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9" name="bk object 279"/>
          <p:cNvSpPr/>
          <p:nvPr/>
        </p:nvSpPr>
        <p:spPr>
          <a:xfrm>
            <a:off x="2345807" y="326068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0" name="bk object 280"/>
          <p:cNvSpPr/>
          <p:nvPr/>
        </p:nvSpPr>
        <p:spPr>
          <a:xfrm>
            <a:off x="2641613" y="3374926"/>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1" name="bk object 281"/>
          <p:cNvSpPr/>
          <p:nvPr/>
        </p:nvSpPr>
        <p:spPr>
          <a:xfrm>
            <a:off x="2956238" y="348823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2" name="bk object 282"/>
          <p:cNvSpPr/>
          <p:nvPr/>
        </p:nvSpPr>
        <p:spPr>
          <a:xfrm>
            <a:off x="3288335" y="3598112"/>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283" name="bk object 283"/>
          <p:cNvSpPr/>
          <p:nvPr/>
        </p:nvSpPr>
        <p:spPr>
          <a:xfrm>
            <a:off x="3636170" y="3702232"/>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284" name="bk object 284"/>
          <p:cNvSpPr/>
          <p:nvPr/>
        </p:nvSpPr>
        <p:spPr>
          <a:xfrm>
            <a:off x="3997682" y="3798277"/>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285" name="bk object 285"/>
          <p:cNvSpPr/>
          <p:nvPr/>
        </p:nvSpPr>
        <p:spPr>
          <a:xfrm>
            <a:off x="4370702" y="38834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6" name="bk object 286"/>
          <p:cNvSpPr/>
          <p:nvPr/>
        </p:nvSpPr>
        <p:spPr>
          <a:xfrm>
            <a:off x="4752278" y="395447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7" name="bk object 287"/>
          <p:cNvSpPr/>
          <p:nvPr/>
        </p:nvSpPr>
        <p:spPr>
          <a:xfrm>
            <a:off x="5138102" y="400761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8" name="bk object 288"/>
          <p:cNvSpPr/>
          <p:nvPr/>
        </p:nvSpPr>
        <p:spPr>
          <a:xfrm>
            <a:off x="5524229" y="403982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89" name="bk object 289"/>
          <p:cNvSpPr/>
          <p:nvPr/>
        </p:nvSpPr>
        <p:spPr>
          <a:xfrm>
            <a:off x="5907485" y="4049020"/>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290" name="bk object 290"/>
          <p:cNvSpPr/>
          <p:nvPr/>
        </p:nvSpPr>
        <p:spPr>
          <a:xfrm>
            <a:off x="6285065" y="403381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1" name="bk object 291"/>
          <p:cNvSpPr/>
          <p:nvPr/>
        </p:nvSpPr>
        <p:spPr>
          <a:xfrm>
            <a:off x="6654800" y="39933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2" name="bk object 292"/>
          <p:cNvSpPr/>
          <p:nvPr/>
        </p:nvSpPr>
        <p:spPr>
          <a:xfrm>
            <a:off x="7015319" y="392737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3" name="bk object 293"/>
          <p:cNvSpPr/>
          <p:nvPr/>
        </p:nvSpPr>
        <p:spPr>
          <a:xfrm>
            <a:off x="7365764" y="38354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4" name="bk object 294"/>
          <p:cNvSpPr/>
          <p:nvPr/>
        </p:nvSpPr>
        <p:spPr>
          <a:xfrm>
            <a:off x="7705382" y="371686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5" name="bk object 295"/>
          <p:cNvSpPr/>
          <p:nvPr/>
        </p:nvSpPr>
        <p:spPr>
          <a:xfrm>
            <a:off x="8033393" y="356988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6" name="bk object 296"/>
          <p:cNvSpPr/>
          <p:nvPr/>
        </p:nvSpPr>
        <p:spPr>
          <a:xfrm>
            <a:off x="8348714" y="3392049"/>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297" name="bk object 297"/>
          <p:cNvSpPr/>
          <p:nvPr/>
        </p:nvSpPr>
        <p:spPr>
          <a:xfrm>
            <a:off x="8649443" y="317972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8" name="bk object 298"/>
          <p:cNvSpPr/>
          <p:nvPr/>
        </p:nvSpPr>
        <p:spPr>
          <a:xfrm>
            <a:off x="8932277" y="29280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9" name="bk object 299"/>
          <p:cNvSpPr/>
          <p:nvPr/>
        </p:nvSpPr>
        <p:spPr>
          <a:xfrm>
            <a:off x="1314509" y="2874225"/>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00" name="bk object 300"/>
          <p:cNvSpPr/>
          <p:nvPr/>
        </p:nvSpPr>
        <p:spPr>
          <a:xfrm>
            <a:off x="1482005" y="294547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01" name="bk object 301"/>
          <p:cNvSpPr/>
          <p:nvPr/>
        </p:nvSpPr>
        <p:spPr>
          <a:xfrm>
            <a:off x="1672445" y="302780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2" name="bk object 302"/>
          <p:cNvSpPr/>
          <p:nvPr/>
        </p:nvSpPr>
        <p:spPr>
          <a:xfrm>
            <a:off x="1885094" y="311943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3" name="bk object 303"/>
          <p:cNvSpPr/>
          <p:nvPr/>
        </p:nvSpPr>
        <p:spPr>
          <a:xfrm>
            <a:off x="2119286" y="321827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4" name="bk object 304"/>
          <p:cNvSpPr/>
          <p:nvPr/>
        </p:nvSpPr>
        <p:spPr>
          <a:xfrm>
            <a:off x="2374331" y="3322170"/>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5" name="bk object 305"/>
          <p:cNvSpPr/>
          <p:nvPr/>
        </p:nvSpPr>
        <p:spPr>
          <a:xfrm>
            <a:off x="2649422" y="342869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6" name="bk object 306"/>
          <p:cNvSpPr/>
          <p:nvPr/>
        </p:nvSpPr>
        <p:spPr>
          <a:xfrm>
            <a:off x="2943554" y="353541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7" name="bk object 307"/>
          <p:cNvSpPr/>
          <p:nvPr/>
        </p:nvSpPr>
        <p:spPr>
          <a:xfrm>
            <a:off x="3255401" y="363996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8" name="bk object 308"/>
          <p:cNvSpPr/>
          <p:nvPr/>
        </p:nvSpPr>
        <p:spPr>
          <a:xfrm>
            <a:off x="3583331" y="374016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9" name="bk object 309"/>
          <p:cNvSpPr/>
          <p:nvPr/>
        </p:nvSpPr>
        <p:spPr>
          <a:xfrm>
            <a:off x="3925457" y="383388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0" name="bk object 310"/>
          <p:cNvSpPr/>
          <p:nvPr/>
        </p:nvSpPr>
        <p:spPr>
          <a:xfrm>
            <a:off x="4279853" y="3918618"/>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311" name="bk object 311"/>
          <p:cNvSpPr/>
          <p:nvPr/>
        </p:nvSpPr>
        <p:spPr>
          <a:xfrm>
            <a:off x="4644470" y="3991707"/>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3000"/>
            </a:srgbClr>
          </a:solidFill>
        </p:spPr>
        <p:txBody>
          <a:bodyPr wrap="square" lIns="0" tIns="0" rIns="0" bIns="0" rtlCol="0"/>
          <a:lstStyle/>
          <a:p>
            <a:endParaRPr sz="800" dirty="0"/>
          </a:p>
        </p:txBody>
      </p:sp>
      <p:sp>
        <p:nvSpPr>
          <p:cNvPr id="312" name="bk object 312"/>
          <p:cNvSpPr/>
          <p:nvPr/>
        </p:nvSpPr>
        <p:spPr>
          <a:xfrm>
            <a:off x="5016635" y="405016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3" name="bk object 313"/>
          <p:cNvSpPr/>
          <p:nvPr/>
        </p:nvSpPr>
        <p:spPr>
          <a:xfrm>
            <a:off x="5392517" y="4090678"/>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14" name="bk object 314"/>
          <p:cNvSpPr/>
          <p:nvPr/>
        </p:nvSpPr>
        <p:spPr>
          <a:xfrm>
            <a:off x="5768657" y="411062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5" name="bk object 315"/>
          <p:cNvSpPr/>
          <p:nvPr/>
        </p:nvSpPr>
        <p:spPr>
          <a:xfrm>
            <a:off x="6142295" y="410826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6" name="bk object 316"/>
          <p:cNvSpPr/>
          <p:nvPr/>
        </p:nvSpPr>
        <p:spPr>
          <a:xfrm>
            <a:off x="6511085" y="4082510"/>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17" name="bk object 317"/>
          <p:cNvSpPr/>
          <p:nvPr/>
        </p:nvSpPr>
        <p:spPr>
          <a:xfrm>
            <a:off x="6873218" y="403265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8" name="bk object 318"/>
          <p:cNvSpPr/>
          <p:nvPr/>
        </p:nvSpPr>
        <p:spPr>
          <a:xfrm>
            <a:off x="7227461" y="395825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19" name="bk object 319"/>
          <p:cNvSpPr/>
          <p:nvPr/>
        </p:nvSpPr>
        <p:spPr>
          <a:xfrm>
            <a:off x="7573148" y="385886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0" name="bk object 320"/>
          <p:cNvSpPr/>
          <p:nvPr/>
        </p:nvSpPr>
        <p:spPr>
          <a:xfrm>
            <a:off x="7909607" y="373334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1" name="bk object 321"/>
          <p:cNvSpPr/>
          <p:nvPr/>
        </p:nvSpPr>
        <p:spPr>
          <a:xfrm>
            <a:off x="8236040" y="357969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2" name="bk object 322"/>
          <p:cNvSpPr/>
          <p:nvPr/>
        </p:nvSpPr>
        <p:spPr>
          <a:xfrm>
            <a:off x="8551145" y="3394631"/>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23" name="bk object 323"/>
          <p:cNvSpPr/>
          <p:nvPr/>
        </p:nvSpPr>
        <p:spPr>
          <a:xfrm>
            <a:off x="8852669" y="3173586"/>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324" name="bk object 324"/>
          <p:cNvSpPr/>
          <p:nvPr/>
        </p:nvSpPr>
        <p:spPr>
          <a:xfrm>
            <a:off x="1624535" y="3059511"/>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25" name="bk object 325"/>
          <p:cNvSpPr/>
          <p:nvPr/>
        </p:nvSpPr>
        <p:spPr>
          <a:xfrm>
            <a:off x="1791089" y="3128315"/>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6" name="bk object 326"/>
          <p:cNvSpPr/>
          <p:nvPr/>
        </p:nvSpPr>
        <p:spPr>
          <a:xfrm>
            <a:off x="1980749" y="3207435"/>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7" name="bk object 327"/>
          <p:cNvSpPr/>
          <p:nvPr/>
        </p:nvSpPr>
        <p:spPr>
          <a:xfrm>
            <a:off x="2192654" y="3294858"/>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28" name="bk object 328"/>
          <p:cNvSpPr/>
          <p:nvPr/>
        </p:nvSpPr>
        <p:spPr>
          <a:xfrm>
            <a:off x="2425964" y="3388359"/>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9" name="bk object 329"/>
          <p:cNvSpPr/>
          <p:nvPr/>
        </p:nvSpPr>
        <p:spPr>
          <a:xfrm>
            <a:off x="2679734" y="348566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0" name="bk object 330"/>
          <p:cNvSpPr/>
          <p:nvPr/>
        </p:nvSpPr>
        <p:spPr>
          <a:xfrm>
            <a:off x="2952893" y="358437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1" name="bk object 331"/>
          <p:cNvSpPr/>
          <p:nvPr/>
        </p:nvSpPr>
        <p:spPr>
          <a:xfrm>
            <a:off x="3244109" y="368223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2" name="bk object 332"/>
          <p:cNvSpPr/>
          <p:nvPr/>
        </p:nvSpPr>
        <p:spPr>
          <a:xfrm>
            <a:off x="3551825" y="377717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33" name="bk object 333"/>
          <p:cNvSpPr/>
          <p:nvPr/>
        </p:nvSpPr>
        <p:spPr>
          <a:xfrm>
            <a:off x="3874289" y="386722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4" name="bk object 334"/>
          <p:cNvSpPr/>
          <p:nvPr/>
        </p:nvSpPr>
        <p:spPr>
          <a:xfrm>
            <a:off x="4209761" y="39500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5" name="bk object 335"/>
          <p:cNvSpPr/>
          <p:nvPr/>
        </p:nvSpPr>
        <p:spPr>
          <a:xfrm>
            <a:off x="4556435" y="402321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6" name="bk object 336"/>
          <p:cNvSpPr/>
          <p:nvPr/>
        </p:nvSpPr>
        <p:spPr>
          <a:xfrm>
            <a:off x="4912445" y="408417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37" name="bk object 337"/>
          <p:cNvSpPr/>
          <p:nvPr/>
        </p:nvSpPr>
        <p:spPr>
          <a:xfrm>
            <a:off x="5275442" y="413025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8" name="bk object 338"/>
          <p:cNvSpPr/>
          <p:nvPr/>
        </p:nvSpPr>
        <p:spPr>
          <a:xfrm>
            <a:off x="5642030" y="4158518"/>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39" name="bk object 339"/>
          <p:cNvSpPr/>
          <p:nvPr/>
        </p:nvSpPr>
        <p:spPr>
          <a:xfrm>
            <a:off x="6009152" y="4166689"/>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340" name="bk object 340"/>
          <p:cNvSpPr/>
          <p:nvPr/>
        </p:nvSpPr>
        <p:spPr>
          <a:xfrm>
            <a:off x="6374354" y="41532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1" name="bk object 341"/>
          <p:cNvSpPr/>
          <p:nvPr/>
        </p:nvSpPr>
        <p:spPr>
          <a:xfrm>
            <a:off x="6735626" y="411738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2" name="bk object 342"/>
          <p:cNvSpPr/>
          <p:nvPr/>
        </p:nvSpPr>
        <p:spPr>
          <a:xfrm>
            <a:off x="7091405" y="40584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3" name="bk object 343"/>
          <p:cNvSpPr/>
          <p:nvPr/>
        </p:nvSpPr>
        <p:spPr>
          <a:xfrm>
            <a:off x="7440599" y="3975820"/>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4" name="bk object 344"/>
          <p:cNvSpPr/>
          <p:nvPr/>
        </p:nvSpPr>
        <p:spPr>
          <a:xfrm>
            <a:off x="7782533" y="38688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5" name="bk object 345"/>
          <p:cNvSpPr/>
          <p:nvPr/>
        </p:nvSpPr>
        <p:spPr>
          <a:xfrm>
            <a:off x="8116661" y="3736054"/>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346" name="bk object 346"/>
          <p:cNvSpPr/>
          <p:nvPr/>
        </p:nvSpPr>
        <p:spPr>
          <a:xfrm>
            <a:off x="8442149" y="357490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7" name="bk object 347"/>
          <p:cNvSpPr/>
          <p:nvPr/>
        </p:nvSpPr>
        <p:spPr>
          <a:xfrm>
            <a:off x="1938422" y="3240815"/>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8" name="bk object 348"/>
          <p:cNvSpPr/>
          <p:nvPr/>
        </p:nvSpPr>
        <p:spPr>
          <a:xfrm>
            <a:off x="2104046" y="330590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9" name="bk object 349"/>
          <p:cNvSpPr/>
          <p:nvPr/>
        </p:nvSpPr>
        <p:spPr>
          <a:xfrm>
            <a:off x="2292797" y="3380428"/>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0" name="bk object 350"/>
          <p:cNvSpPr/>
          <p:nvPr/>
        </p:nvSpPr>
        <p:spPr>
          <a:xfrm>
            <a:off x="2503670" y="3462167"/>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1" name="bk object 351"/>
          <p:cNvSpPr/>
          <p:nvPr/>
        </p:nvSpPr>
        <p:spPr>
          <a:xfrm>
            <a:off x="2735576" y="3548914"/>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2" name="bk object 352"/>
          <p:cNvSpPr/>
          <p:nvPr/>
        </p:nvSpPr>
        <p:spPr>
          <a:xfrm>
            <a:off x="2987357" y="3638337"/>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53" name="bk object 353"/>
          <p:cNvSpPr/>
          <p:nvPr/>
        </p:nvSpPr>
        <p:spPr>
          <a:xfrm>
            <a:off x="3257657" y="372828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4" name="bk object 354"/>
          <p:cNvSpPr/>
          <p:nvPr/>
        </p:nvSpPr>
        <p:spPr>
          <a:xfrm>
            <a:off x="3544943" y="381675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5" name="bk object 355"/>
          <p:cNvSpPr/>
          <p:nvPr/>
        </p:nvSpPr>
        <p:spPr>
          <a:xfrm>
            <a:off x="3847571" y="3901858"/>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356" name="bk object 356"/>
          <p:cNvSpPr/>
          <p:nvPr/>
        </p:nvSpPr>
        <p:spPr>
          <a:xfrm>
            <a:off x="4163939" y="398139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7" name="bk object 357"/>
          <p:cNvSpPr/>
          <p:nvPr/>
        </p:nvSpPr>
        <p:spPr>
          <a:xfrm>
            <a:off x="4492415" y="405304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8" name="bk object 358"/>
          <p:cNvSpPr/>
          <p:nvPr/>
        </p:nvSpPr>
        <p:spPr>
          <a:xfrm>
            <a:off x="4831349" y="411447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9" name="bk object 359"/>
          <p:cNvSpPr/>
          <p:nvPr/>
        </p:nvSpPr>
        <p:spPr>
          <a:xfrm>
            <a:off x="5179058" y="416331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0" name="bk object 360"/>
          <p:cNvSpPr/>
          <p:nvPr/>
        </p:nvSpPr>
        <p:spPr>
          <a:xfrm>
            <a:off x="5533457" y="41971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1" name="bk object 361"/>
          <p:cNvSpPr/>
          <p:nvPr/>
        </p:nvSpPr>
        <p:spPr>
          <a:xfrm>
            <a:off x="5891567" y="42134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2" name="bk object 362"/>
          <p:cNvSpPr/>
          <p:nvPr/>
        </p:nvSpPr>
        <p:spPr>
          <a:xfrm>
            <a:off x="6250661" y="421012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63" name="bk object 363"/>
          <p:cNvSpPr/>
          <p:nvPr/>
        </p:nvSpPr>
        <p:spPr>
          <a:xfrm>
            <a:off x="6608471" y="418596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4" name="bk object 364"/>
          <p:cNvSpPr/>
          <p:nvPr/>
        </p:nvSpPr>
        <p:spPr>
          <a:xfrm>
            <a:off x="6963245" y="414020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5" name="bk object 365"/>
          <p:cNvSpPr/>
          <p:nvPr/>
        </p:nvSpPr>
        <p:spPr>
          <a:xfrm>
            <a:off x="7313609" y="4072288"/>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366" name="bk object 366"/>
          <p:cNvSpPr/>
          <p:nvPr/>
        </p:nvSpPr>
        <p:spPr>
          <a:xfrm>
            <a:off x="7658606" y="39815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7" name="bk object 367"/>
          <p:cNvSpPr/>
          <p:nvPr/>
        </p:nvSpPr>
        <p:spPr>
          <a:xfrm>
            <a:off x="7997570" y="38669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8" name="bk object 368"/>
          <p:cNvSpPr/>
          <p:nvPr/>
        </p:nvSpPr>
        <p:spPr>
          <a:xfrm>
            <a:off x="2257439" y="3416405"/>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69" name="bk object 369"/>
          <p:cNvSpPr/>
          <p:nvPr/>
        </p:nvSpPr>
        <p:spPr>
          <a:xfrm>
            <a:off x="2422124" y="3476747"/>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0" name="bk object 370"/>
          <p:cNvSpPr/>
          <p:nvPr/>
        </p:nvSpPr>
        <p:spPr>
          <a:xfrm>
            <a:off x="2609816" y="354558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1" name="bk object 371"/>
          <p:cNvSpPr/>
          <p:nvPr/>
        </p:nvSpPr>
        <p:spPr>
          <a:xfrm>
            <a:off x="2819327" y="3620624"/>
            <a:ext cx="26283" cy="26281"/>
          </a:xfrm>
          <a:custGeom>
            <a:avLst/>
            <a:gdLst/>
            <a:ahLst/>
            <a:cxnLst/>
            <a:rect l="l" t="t"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72" name="bk object 372"/>
          <p:cNvSpPr/>
          <p:nvPr/>
        </p:nvSpPr>
        <p:spPr>
          <a:xfrm>
            <a:off x="3049325" y="3699705"/>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73" name="bk object 373"/>
          <p:cNvSpPr/>
          <p:nvPr/>
        </p:nvSpPr>
        <p:spPr>
          <a:xfrm>
            <a:off x="3298454" y="3780640"/>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374" name="bk object 374"/>
          <p:cNvSpPr/>
          <p:nvPr/>
        </p:nvSpPr>
        <p:spPr>
          <a:xfrm>
            <a:off x="3565136" y="386158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5" name="bk object 375"/>
          <p:cNvSpPr/>
          <p:nvPr/>
        </p:nvSpPr>
        <p:spPr>
          <a:xfrm>
            <a:off x="3847829" y="3940585"/>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376" name="bk object 376"/>
          <p:cNvSpPr/>
          <p:nvPr/>
        </p:nvSpPr>
        <p:spPr>
          <a:xfrm>
            <a:off x="4145009" y="401555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7" name="bk object 377"/>
          <p:cNvSpPr/>
          <p:nvPr/>
        </p:nvSpPr>
        <p:spPr>
          <a:xfrm>
            <a:off x="4455158" y="408430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8" name="bk object 378"/>
          <p:cNvSpPr/>
          <p:nvPr/>
        </p:nvSpPr>
        <p:spPr>
          <a:xfrm>
            <a:off x="4776770" y="414456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9" name="bk object 379"/>
          <p:cNvSpPr/>
          <p:nvPr/>
        </p:nvSpPr>
        <p:spPr>
          <a:xfrm>
            <a:off x="5108321" y="4194097"/>
            <a:ext cx="26283" cy="26281"/>
          </a:xfrm>
          <a:custGeom>
            <a:avLst/>
            <a:gdLst/>
            <a:ahLst/>
            <a:cxnLst/>
            <a:rect l="l" t="t"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800" dirty="0"/>
          </a:p>
        </p:txBody>
      </p:sp>
      <p:sp>
        <p:nvSpPr>
          <p:cNvPr id="380" name="bk object 380"/>
          <p:cNvSpPr/>
          <p:nvPr/>
        </p:nvSpPr>
        <p:spPr>
          <a:xfrm>
            <a:off x="5448284" y="42307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1" name="bk object 381"/>
          <p:cNvSpPr/>
          <p:nvPr/>
        </p:nvSpPr>
        <p:spPr>
          <a:xfrm>
            <a:off x="5794787" y="4252432"/>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382" name="bk object 382"/>
          <p:cNvSpPr/>
          <p:nvPr/>
        </p:nvSpPr>
        <p:spPr>
          <a:xfrm>
            <a:off x="6145193" y="425683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3" name="bk object 383"/>
          <p:cNvSpPr/>
          <p:nvPr/>
        </p:nvSpPr>
        <p:spPr>
          <a:xfrm>
            <a:off x="6497066" y="4242280"/>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384" name="bk object 384"/>
          <p:cNvSpPr/>
          <p:nvPr/>
        </p:nvSpPr>
        <p:spPr>
          <a:xfrm>
            <a:off x="6848315" y="420764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5" name="bk object 385"/>
          <p:cNvSpPr/>
          <p:nvPr/>
        </p:nvSpPr>
        <p:spPr>
          <a:xfrm>
            <a:off x="7197323" y="415225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6" name="bk object 386"/>
          <p:cNvSpPr/>
          <p:nvPr/>
        </p:nvSpPr>
        <p:spPr>
          <a:xfrm>
            <a:off x="7542896" y="407555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7" name="bk object 387"/>
          <p:cNvSpPr/>
          <p:nvPr/>
        </p:nvSpPr>
        <p:spPr>
          <a:xfrm>
            <a:off x="2582513" y="358480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8" name="bk object 388"/>
          <p:cNvSpPr/>
          <p:nvPr/>
        </p:nvSpPr>
        <p:spPr>
          <a:xfrm>
            <a:off x="2746223" y="3639751"/>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89" name="bk object 389"/>
          <p:cNvSpPr/>
          <p:nvPr/>
        </p:nvSpPr>
        <p:spPr>
          <a:xfrm>
            <a:off x="2932697" y="370220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0" name="bk object 390"/>
          <p:cNvSpPr/>
          <p:nvPr/>
        </p:nvSpPr>
        <p:spPr>
          <a:xfrm>
            <a:off x="3140498" y="377003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1" name="bk object 391"/>
          <p:cNvSpPr/>
          <p:nvPr/>
        </p:nvSpPr>
        <p:spPr>
          <a:xfrm>
            <a:off x="3368162" y="384109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92" name="bk object 392"/>
          <p:cNvSpPr/>
          <p:nvPr/>
        </p:nvSpPr>
        <p:spPr>
          <a:xfrm>
            <a:off x="3614087" y="39135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3" name="bk object 393"/>
          <p:cNvSpPr/>
          <p:nvPr/>
        </p:nvSpPr>
        <p:spPr>
          <a:xfrm>
            <a:off x="3876770" y="398549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4" name="bk object 394"/>
          <p:cNvSpPr/>
          <p:nvPr/>
        </p:nvSpPr>
        <p:spPr>
          <a:xfrm>
            <a:off x="4154729" y="405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5" name="bk object 395"/>
          <p:cNvSpPr/>
          <p:nvPr/>
        </p:nvSpPr>
        <p:spPr>
          <a:xfrm>
            <a:off x="4446515" y="411935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396" name="bk object 396"/>
          <p:cNvSpPr/>
          <p:nvPr/>
        </p:nvSpPr>
        <p:spPr>
          <a:xfrm>
            <a:off x="4750703" y="41770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7" name="bk object 397"/>
          <p:cNvSpPr/>
          <p:nvPr/>
        </p:nvSpPr>
        <p:spPr>
          <a:xfrm>
            <a:off x="5065877" y="422564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8" name="bk object 398"/>
          <p:cNvSpPr/>
          <p:nvPr/>
        </p:nvSpPr>
        <p:spPr>
          <a:xfrm>
            <a:off x="5390600" y="42630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9" name="bk object 399"/>
          <p:cNvSpPr/>
          <p:nvPr/>
        </p:nvSpPr>
        <p:spPr>
          <a:xfrm>
            <a:off x="5723414" y="4287465"/>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0" name="bk object 400"/>
          <p:cNvSpPr/>
          <p:nvPr/>
        </p:nvSpPr>
        <p:spPr>
          <a:xfrm>
            <a:off x="6062627" y="429697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1" name="bk object 401"/>
          <p:cNvSpPr/>
          <p:nvPr/>
        </p:nvSpPr>
        <p:spPr>
          <a:xfrm>
            <a:off x="6405938" y="4289651"/>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2" name="bk object 402"/>
          <p:cNvSpPr/>
          <p:nvPr/>
        </p:nvSpPr>
        <p:spPr>
          <a:xfrm>
            <a:off x="6751145" y="4264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3" name="bk object 403"/>
          <p:cNvSpPr/>
          <p:nvPr/>
        </p:nvSpPr>
        <p:spPr>
          <a:xfrm>
            <a:off x="7096349" y="4219277"/>
            <a:ext cx="26283" cy="26281"/>
          </a:xfrm>
          <a:custGeom>
            <a:avLst/>
            <a:gdLst/>
            <a:ahLst/>
            <a:cxnLst/>
            <a:rect l="l" t="t"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3000"/>
            </a:srgbClr>
          </a:solidFill>
        </p:spPr>
        <p:txBody>
          <a:bodyPr wrap="square" lIns="0" tIns="0" rIns="0" bIns="0" rtlCol="0"/>
          <a:lstStyle/>
          <a:p>
            <a:endParaRPr sz="800" dirty="0"/>
          </a:p>
        </p:txBody>
      </p:sp>
      <p:sp>
        <p:nvSpPr>
          <p:cNvPr id="404" name="bk object 404"/>
          <p:cNvSpPr/>
          <p:nvPr/>
        </p:nvSpPr>
        <p:spPr>
          <a:xfrm>
            <a:off x="2914142" y="374508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5" name="bk object 405"/>
          <p:cNvSpPr/>
          <p:nvPr/>
        </p:nvSpPr>
        <p:spPr>
          <a:xfrm>
            <a:off x="3076834" y="379432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6" name="bk object 406"/>
          <p:cNvSpPr/>
          <p:nvPr/>
        </p:nvSpPr>
        <p:spPr>
          <a:xfrm>
            <a:off x="3261929" y="3850184"/>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7" name="bk object 407"/>
          <p:cNvSpPr/>
          <p:nvPr/>
        </p:nvSpPr>
        <p:spPr>
          <a:xfrm>
            <a:off x="3467765" y="391073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08" name="bk object 408"/>
          <p:cNvSpPr/>
          <p:nvPr/>
        </p:nvSpPr>
        <p:spPr>
          <a:xfrm>
            <a:off x="3692747" y="39740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9" name="bk object 409"/>
          <p:cNvSpPr/>
          <p:nvPr/>
        </p:nvSpPr>
        <p:spPr>
          <a:xfrm>
            <a:off x="3935342" y="403800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0" name="bk object 410"/>
          <p:cNvSpPr/>
          <p:nvPr/>
        </p:nvSpPr>
        <p:spPr>
          <a:xfrm>
            <a:off x="4194071" y="4100685"/>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1" name="bk object 411"/>
          <p:cNvSpPr/>
          <p:nvPr/>
        </p:nvSpPr>
        <p:spPr>
          <a:xfrm>
            <a:off x="4467503" y="41599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2" name="bk object 412"/>
          <p:cNvSpPr/>
          <p:nvPr/>
        </p:nvSpPr>
        <p:spPr>
          <a:xfrm>
            <a:off x="4754246" y="421383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3" name="bk object 413"/>
          <p:cNvSpPr/>
          <p:nvPr/>
        </p:nvSpPr>
        <p:spPr>
          <a:xfrm>
            <a:off x="5052938" y="4260104"/>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3000"/>
            </a:srgbClr>
          </a:solidFill>
        </p:spPr>
        <p:txBody>
          <a:bodyPr wrap="square" lIns="0" tIns="0" rIns="0" bIns="0" rtlCol="0"/>
          <a:lstStyle/>
          <a:p>
            <a:endParaRPr sz="800" dirty="0"/>
          </a:p>
        </p:txBody>
      </p:sp>
      <p:sp>
        <p:nvSpPr>
          <p:cNvPr id="414" name="bk object 414"/>
          <p:cNvSpPr/>
          <p:nvPr/>
        </p:nvSpPr>
        <p:spPr>
          <a:xfrm>
            <a:off x="5362199" y="429675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5" name="bk object 415"/>
          <p:cNvSpPr/>
          <p:nvPr/>
        </p:nvSpPr>
        <p:spPr>
          <a:xfrm>
            <a:off x="5680624" y="4321872"/>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800" dirty="0"/>
          </a:p>
        </p:txBody>
      </p:sp>
      <p:sp>
        <p:nvSpPr>
          <p:cNvPr id="416" name="bk object 416"/>
          <p:cNvSpPr/>
          <p:nvPr/>
        </p:nvSpPr>
        <p:spPr>
          <a:xfrm>
            <a:off x="6006779" y="4333861"/>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7" name="bk object 417"/>
          <p:cNvSpPr/>
          <p:nvPr/>
        </p:nvSpPr>
        <p:spPr>
          <a:xfrm>
            <a:off x="6339113" y="4331289"/>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800" dirty="0"/>
          </a:p>
        </p:txBody>
      </p:sp>
      <p:sp>
        <p:nvSpPr>
          <p:cNvPr id="418" name="bk object 418"/>
          <p:cNvSpPr/>
          <p:nvPr/>
        </p:nvSpPr>
        <p:spPr>
          <a:xfrm>
            <a:off x="6675677" y="43124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9" name="bk object 419"/>
          <p:cNvSpPr/>
          <p:nvPr/>
        </p:nvSpPr>
        <p:spPr>
          <a:xfrm>
            <a:off x="3252338" y="389698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20" name="bk object 420"/>
          <p:cNvSpPr/>
          <p:nvPr/>
        </p:nvSpPr>
        <p:spPr>
          <a:xfrm>
            <a:off x="3414038" y="3940553"/>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421" name="bk object 421"/>
          <p:cNvSpPr/>
          <p:nvPr/>
        </p:nvSpPr>
        <p:spPr>
          <a:xfrm>
            <a:off x="3597620" y="39900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2" name="bk object 422"/>
          <p:cNvSpPr/>
          <p:nvPr/>
        </p:nvSpPr>
        <p:spPr>
          <a:xfrm>
            <a:off x="3801413" y="404357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3" name="bk object 423"/>
          <p:cNvSpPr/>
          <p:nvPr/>
        </p:nvSpPr>
        <p:spPr>
          <a:xfrm>
            <a:off x="4023806" y="409896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4" name="bk object 424"/>
          <p:cNvSpPr/>
          <p:nvPr/>
        </p:nvSpPr>
        <p:spPr>
          <a:xfrm>
            <a:off x="4263278" y="415424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5" name="bk object 425"/>
          <p:cNvSpPr/>
          <p:nvPr/>
        </p:nvSpPr>
        <p:spPr>
          <a:xfrm>
            <a:off x="4518374" y="42073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26" name="bk object 426"/>
          <p:cNvSpPr/>
          <p:nvPr/>
        </p:nvSpPr>
        <p:spPr>
          <a:xfrm>
            <a:off x="4787702" y="425634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7" name="bk object 427"/>
          <p:cNvSpPr/>
          <p:nvPr/>
        </p:nvSpPr>
        <p:spPr>
          <a:xfrm>
            <a:off x="5069885" y="4299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8" name="bk object 428"/>
          <p:cNvSpPr/>
          <p:nvPr/>
        </p:nvSpPr>
        <p:spPr>
          <a:xfrm>
            <a:off x="5363570" y="433353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9" name="bk object 429"/>
          <p:cNvSpPr/>
          <p:nvPr/>
        </p:nvSpPr>
        <p:spPr>
          <a:xfrm>
            <a:off x="5667359" y="43578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0" name="bk object 430"/>
          <p:cNvSpPr/>
          <p:nvPr/>
        </p:nvSpPr>
        <p:spPr>
          <a:xfrm>
            <a:off x="5979841" y="437051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1" name="bk object 431"/>
          <p:cNvSpPr/>
          <p:nvPr/>
        </p:nvSpPr>
        <p:spPr>
          <a:xfrm>
            <a:off x="6299582" y="437014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2" name="bk object 432"/>
          <p:cNvSpPr/>
          <p:nvPr/>
        </p:nvSpPr>
        <p:spPr>
          <a:xfrm>
            <a:off x="3596642" y="404111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3" name="bk object 433"/>
          <p:cNvSpPr/>
          <p:nvPr/>
        </p:nvSpPr>
        <p:spPr>
          <a:xfrm>
            <a:off x="3757493" y="4079269"/>
            <a:ext cx="26283" cy="26281"/>
          </a:xfrm>
          <a:custGeom>
            <a:avLst/>
            <a:gdLst/>
            <a:ahLst/>
            <a:cxnLst/>
            <a:rect l="l" t="t"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3000"/>
            </a:srgbClr>
          </a:solidFill>
        </p:spPr>
        <p:txBody>
          <a:bodyPr wrap="square" lIns="0" tIns="0" rIns="0" bIns="0" rtlCol="0"/>
          <a:lstStyle/>
          <a:p>
            <a:endParaRPr sz="800" dirty="0"/>
          </a:p>
        </p:txBody>
      </p:sp>
      <p:sp>
        <p:nvSpPr>
          <p:cNvPr id="434" name="bk object 434"/>
          <p:cNvSpPr/>
          <p:nvPr/>
        </p:nvSpPr>
        <p:spPr>
          <a:xfrm>
            <a:off x="3939794" y="412249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5" name="bk object 435"/>
          <p:cNvSpPr/>
          <p:nvPr/>
        </p:nvSpPr>
        <p:spPr>
          <a:xfrm>
            <a:off x="4141826" y="41687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6" name="bk object 436"/>
          <p:cNvSpPr/>
          <p:nvPr/>
        </p:nvSpPr>
        <p:spPr>
          <a:xfrm>
            <a:off x="4361978" y="421600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7" name="bk object 437"/>
          <p:cNvSpPr/>
          <p:nvPr/>
        </p:nvSpPr>
        <p:spPr>
          <a:xfrm>
            <a:off x="4598738" y="4262241"/>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438" name="bk object 438"/>
          <p:cNvSpPr/>
          <p:nvPr/>
        </p:nvSpPr>
        <p:spPr>
          <a:xfrm>
            <a:off x="4850657" y="43054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9" name="bk object 439"/>
          <p:cNvSpPr/>
          <p:nvPr/>
        </p:nvSpPr>
        <p:spPr>
          <a:xfrm>
            <a:off x="5116337" y="4343580"/>
            <a:ext cx="26283" cy="26281"/>
          </a:xfrm>
          <a:custGeom>
            <a:avLst/>
            <a:gdLst/>
            <a:ahLst/>
            <a:cxnLst/>
            <a:rect l="l" t="t"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800" dirty="0"/>
          </a:p>
        </p:txBody>
      </p:sp>
      <p:sp>
        <p:nvSpPr>
          <p:cNvPr id="440" name="bk object 440"/>
          <p:cNvSpPr/>
          <p:nvPr/>
        </p:nvSpPr>
        <p:spPr>
          <a:xfrm>
            <a:off x="5394377" y="4374708"/>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1" name="bk object 441"/>
          <p:cNvSpPr/>
          <p:nvPr/>
        </p:nvSpPr>
        <p:spPr>
          <a:xfrm>
            <a:off x="5683376" y="43970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2" name="bk object 442"/>
          <p:cNvSpPr/>
          <p:nvPr/>
        </p:nvSpPr>
        <p:spPr>
          <a:xfrm>
            <a:off x="5981891" y="44088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3" name="bk object 443"/>
          <p:cNvSpPr/>
          <p:nvPr/>
        </p:nvSpPr>
        <p:spPr>
          <a:xfrm>
            <a:off x="3946598" y="417806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4" name="bk object 444"/>
          <p:cNvSpPr/>
          <p:nvPr/>
        </p:nvSpPr>
        <p:spPr>
          <a:xfrm>
            <a:off x="4107059" y="4210708"/>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5" name="bk object 445"/>
          <p:cNvSpPr/>
          <p:nvPr/>
        </p:nvSpPr>
        <p:spPr>
          <a:xfrm>
            <a:off x="4288514" y="424740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6" name="bk object 446"/>
          <p:cNvSpPr/>
          <p:nvPr/>
        </p:nvSpPr>
        <p:spPr>
          <a:xfrm>
            <a:off x="4489247" y="4286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47" name="bk object 447"/>
          <p:cNvSpPr/>
          <p:nvPr/>
        </p:nvSpPr>
        <p:spPr>
          <a:xfrm>
            <a:off x="4707626" y="4324864"/>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48" name="bk object 448"/>
          <p:cNvSpPr/>
          <p:nvPr/>
        </p:nvSpPr>
        <p:spPr>
          <a:xfrm>
            <a:off x="4942133" y="4361581"/>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800" dirty="0"/>
          </a:p>
        </p:txBody>
      </p:sp>
      <p:sp>
        <p:nvSpPr>
          <p:cNvPr id="449" name="bk object 449"/>
          <p:cNvSpPr/>
          <p:nvPr/>
        </p:nvSpPr>
        <p:spPr>
          <a:xfrm>
            <a:off x="5191289" y="439430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0" name="bk object 450"/>
          <p:cNvSpPr/>
          <p:nvPr/>
        </p:nvSpPr>
        <p:spPr>
          <a:xfrm>
            <a:off x="5453629" y="4421137"/>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3000"/>
            </a:srgbClr>
          </a:solidFill>
        </p:spPr>
        <p:txBody>
          <a:bodyPr wrap="square" lIns="0" tIns="0" rIns="0" bIns="0" rtlCol="0"/>
          <a:lstStyle/>
          <a:p>
            <a:endParaRPr sz="800" dirty="0"/>
          </a:p>
        </p:txBody>
      </p:sp>
      <p:sp>
        <p:nvSpPr>
          <p:cNvPr id="451" name="bk object 451"/>
          <p:cNvSpPr/>
          <p:nvPr/>
        </p:nvSpPr>
        <p:spPr>
          <a:xfrm>
            <a:off x="5727695" y="44402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2" name="bk object 452"/>
          <p:cNvSpPr/>
          <p:nvPr/>
        </p:nvSpPr>
        <p:spPr>
          <a:xfrm>
            <a:off x="4301870" y="43079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3" name="bk object 453"/>
          <p:cNvSpPr/>
          <p:nvPr/>
        </p:nvSpPr>
        <p:spPr>
          <a:xfrm>
            <a:off x="4462526" y="433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4" name="bk object 454"/>
          <p:cNvSpPr/>
          <p:nvPr/>
        </p:nvSpPr>
        <p:spPr>
          <a:xfrm>
            <a:off x="4643690" y="4364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5" name="bk object 455"/>
          <p:cNvSpPr/>
          <p:nvPr/>
        </p:nvSpPr>
        <p:spPr>
          <a:xfrm>
            <a:off x="4843616" y="4395320"/>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56" name="bk object 456"/>
          <p:cNvSpPr/>
          <p:nvPr/>
        </p:nvSpPr>
        <p:spPr>
          <a:xfrm>
            <a:off x="5060666" y="44249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7" name="bk object 457"/>
          <p:cNvSpPr/>
          <p:nvPr/>
        </p:nvSpPr>
        <p:spPr>
          <a:xfrm>
            <a:off x="5293241" y="44516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8" name="bk object 458"/>
          <p:cNvSpPr/>
          <p:nvPr/>
        </p:nvSpPr>
        <p:spPr>
          <a:xfrm>
            <a:off x="5539793" y="44733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59" name="bk object 459"/>
          <p:cNvSpPr/>
          <p:nvPr/>
        </p:nvSpPr>
        <p:spPr>
          <a:xfrm>
            <a:off x="4662065" y="443069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0" name="bk object 460"/>
          <p:cNvSpPr/>
          <p:nvPr/>
        </p:nvSpPr>
        <p:spPr>
          <a:xfrm>
            <a:off x="4823525" y="44512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1" name="bk object 461"/>
          <p:cNvSpPr/>
          <p:nvPr/>
        </p:nvSpPr>
        <p:spPr>
          <a:xfrm>
            <a:off x="5004899" y="4473571"/>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62" name="bk object 462"/>
          <p:cNvSpPr/>
          <p:nvPr/>
        </p:nvSpPr>
        <p:spPr>
          <a:xfrm>
            <a:off x="5204402" y="4495705"/>
            <a:ext cx="26283" cy="26281"/>
          </a:xfrm>
          <a:custGeom>
            <a:avLst/>
            <a:gdLst/>
            <a:ahLst/>
            <a:cxnLst/>
            <a:rect l="l" t="t"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3000"/>
            </a:srgbClr>
          </a:solidFill>
        </p:spPr>
        <p:txBody>
          <a:bodyPr wrap="square" lIns="0" tIns="0" rIns="0" bIns="0" rtlCol="0"/>
          <a:lstStyle/>
          <a:p>
            <a:endParaRPr sz="800" dirty="0"/>
          </a:p>
        </p:txBody>
      </p:sp>
      <p:sp>
        <p:nvSpPr>
          <p:cNvPr id="463" name="bk object 463"/>
          <p:cNvSpPr/>
          <p:nvPr/>
        </p:nvSpPr>
        <p:spPr>
          <a:xfrm>
            <a:off x="5420309" y="451569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800" dirty="0"/>
          </a:p>
        </p:txBody>
      </p:sp>
      <p:sp>
        <p:nvSpPr>
          <p:cNvPr id="464" name="bk object 464"/>
          <p:cNvSpPr/>
          <p:nvPr/>
        </p:nvSpPr>
        <p:spPr>
          <a:xfrm>
            <a:off x="5026631" y="454600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5" name="bk object 465"/>
          <p:cNvSpPr/>
          <p:nvPr/>
        </p:nvSpPr>
        <p:spPr>
          <a:xfrm>
            <a:off x="5189363" y="4559612"/>
            <a:ext cx="26283" cy="26281"/>
          </a:xfrm>
          <a:custGeom>
            <a:avLst/>
            <a:gdLst/>
            <a:ahLst/>
            <a:cxnLst/>
            <a:rect l="l" t="t"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66" name="bk object 466"/>
          <p:cNvSpPr/>
          <p:nvPr/>
        </p:nvSpPr>
        <p:spPr>
          <a:xfrm>
            <a:off x="5371229" y="45738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7" name="bk object 467"/>
          <p:cNvSpPr/>
          <p:nvPr/>
        </p:nvSpPr>
        <p:spPr>
          <a:xfrm>
            <a:off x="5394716" y="465363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8" name="bk object 468"/>
          <p:cNvSpPr/>
          <p:nvPr/>
        </p:nvSpPr>
        <p:spPr>
          <a:xfrm>
            <a:off x="0" y="12"/>
            <a:ext cx="9144000" cy="5143139"/>
          </a:xfrm>
          <a:prstGeom prst="rect">
            <a:avLst/>
          </a:prstGeom>
          <a:blipFill>
            <a:blip r:embed="rId5" cstate="print"/>
            <a:stretch>
              <a:fillRect/>
            </a:stretch>
          </a:blipFill>
        </p:spPr>
        <p:txBody>
          <a:bodyPr wrap="square" lIns="0" tIns="0" rIns="0" bIns="0" rtlCol="0"/>
          <a:lstStyle/>
          <a:p>
            <a:endParaRPr sz="800" dirty="0"/>
          </a:p>
        </p:txBody>
      </p:sp>
      <p:sp>
        <p:nvSpPr>
          <p:cNvPr id="469" name="bk object 469"/>
          <p:cNvSpPr/>
          <p:nvPr/>
        </p:nvSpPr>
        <p:spPr>
          <a:xfrm>
            <a:off x="899116" y="1065730"/>
            <a:ext cx="3757611" cy="2233454"/>
          </a:xfrm>
          <a:prstGeom prst="rect">
            <a:avLst/>
          </a:prstGeom>
          <a:blipFill>
            <a:blip r:embed="rId6" cstate="print"/>
            <a:stretch>
              <a:fillRect/>
            </a:stretch>
          </a:blipFill>
        </p:spPr>
        <p:txBody>
          <a:bodyPr wrap="square" lIns="0" tIns="0" rIns="0" bIns="0" rtlCol="0"/>
          <a:lstStyle/>
          <a:p>
            <a:endParaRPr sz="800" dirty="0"/>
          </a:p>
        </p:txBody>
      </p:sp>
      <p:sp>
        <p:nvSpPr>
          <p:cNvPr id="470" name="bk object 470"/>
          <p:cNvSpPr/>
          <p:nvPr/>
        </p:nvSpPr>
        <p:spPr>
          <a:xfrm>
            <a:off x="1177185" y="1204191"/>
            <a:ext cx="3377011" cy="1852384"/>
          </a:xfrm>
          <a:prstGeom prst="rect">
            <a:avLst/>
          </a:prstGeom>
          <a:blipFill>
            <a:blip r:embed="rId7" cstate="print"/>
            <a:stretch>
              <a:fillRect/>
            </a:stretch>
          </a:blipFill>
        </p:spPr>
        <p:txBody>
          <a:bodyPr wrap="square" lIns="0" tIns="0" rIns="0" bIns="0" rtlCol="0"/>
          <a:lstStyle/>
          <a:p>
            <a:endParaRPr sz="800" dirty="0"/>
          </a:p>
        </p:txBody>
      </p:sp>
      <p:sp>
        <p:nvSpPr>
          <p:cNvPr id="471" name="bk object 471"/>
          <p:cNvSpPr/>
          <p:nvPr/>
        </p:nvSpPr>
        <p:spPr>
          <a:xfrm>
            <a:off x="4757702" y="1061930"/>
            <a:ext cx="3319452" cy="2809677"/>
          </a:xfrm>
          <a:prstGeom prst="rect">
            <a:avLst/>
          </a:prstGeom>
          <a:blipFill>
            <a:blip r:embed="rId8" cstate="print"/>
            <a:stretch>
              <a:fillRect/>
            </a:stretch>
          </a:blipFill>
        </p:spPr>
        <p:txBody>
          <a:bodyPr wrap="square" lIns="0" tIns="0" rIns="0" bIns="0" rtlCol="0"/>
          <a:lstStyle/>
          <a:p>
            <a:endParaRPr sz="800" dirty="0"/>
          </a:p>
        </p:txBody>
      </p:sp>
      <p:sp>
        <p:nvSpPr>
          <p:cNvPr id="472" name="bk object 472"/>
          <p:cNvSpPr/>
          <p:nvPr/>
        </p:nvSpPr>
        <p:spPr>
          <a:xfrm>
            <a:off x="5039636" y="1204192"/>
            <a:ext cx="2933565" cy="2423040"/>
          </a:xfrm>
          <a:prstGeom prst="rect">
            <a:avLst/>
          </a:prstGeom>
          <a:blipFill>
            <a:blip r:embed="rId9" cstate="print"/>
            <a:stretch>
              <a:fillRect/>
            </a:stretch>
          </a:blipFill>
        </p:spPr>
        <p:txBody>
          <a:bodyPr wrap="square" lIns="0" tIns="0" rIns="0" bIns="0" rtlCol="0"/>
          <a:lstStyle/>
          <a:p>
            <a:endParaRPr sz="800" dirty="0"/>
          </a:p>
        </p:txBody>
      </p:sp>
      <p:sp>
        <p:nvSpPr>
          <p:cNvPr id="473" name="bk object 473"/>
          <p:cNvSpPr/>
          <p:nvPr/>
        </p:nvSpPr>
        <p:spPr>
          <a:xfrm>
            <a:off x="670528" y="2132457"/>
            <a:ext cx="2433635" cy="2538232"/>
          </a:xfrm>
          <a:prstGeom prst="rect">
            <a:avLst/>
          </a:prstGeom>
          <a:blipFill>
            <a:blip r:embed="rId10" cstate="print"/>
            <a:stretch>
              <a:fillRect/>
            </a:stretch>
          </a:blipFill>
        </p:spPr>
        <p:txBody>
          <a:bodyPr wrap="square" lIns="0" tIns="0" rIns="0" bIns="0" rtlCol="0"/>
          <a:lstStyle/>
          <a:p>
            <a:endParaRPr sz="800" dirty="0"/>
          </a:p>
        </p:txBody>
      </p:sp>
      <p:sp>
        <p:nvSpPr>
          <p:cNvPr id="474" name="bk object 474"/>
          <p:cNvSpPr/>
          <p:nvPr/>
        </p:nvSpPr>
        <p:spPr>
          <a:xfrm>
            <a:off x="949805" y="2274935"/>
            <a:ext cx="2049751" cy="2154615"/>
          </a:xfrm>
          <a:prstGeom prst="rect">
            <a:avLst/>
          </a:prstGeom>
          <a:blipFill>
            <a:blip r:embed="rId11" cstate="print"/>
            <a:stretch>
              <a:fillRect/>
            </a:stretch>
          </a:blipFill>
        </p:spPr>
        <p:txBody>
          <a:bodyPr wrap="square" lIns="0" tIns="0" rIns="0" bIns="0" rtlCol="0"/>
          <a:lstStyle/>
          <a:p>
            <a:endParaRPr sz="800" dirty="0"/>
          </a:p>
        </p:txBody>
      </p:sp>
      <p:sp>
        <p:nvSpPr>
          <p:cNvPr id="475" name="bk object 475"/>
          <p:cNvSpPr/>
          <p:nvPr/>
        </p:nvSpPr>
        <p:spPr>
          <a:xfrm>
            <a:off x="5453027" y="2242955"/>
            <a:ext cx="2857491" cy="2552521"/>
          </a:xfrm>
          <a:prstGeom prst="rect">
            <a:avLst/>
          </a:prstGeom>
          <a:blipFill>
            <a:blip r:embed="rId12" cstate="print"/>
            <a:stretch>
              <a:fillRect/>
            </a:stretch>
          </a:blipFill>
        </p:spPr>
        <p:txBody>
          <a:bodyPr wrap="square" lIns="0" tIns="0" rIns="0" bIns="0" rtlCol="0"/>
          <a:lstStyle/>
          <a:p>
            <a:endParaRPr sz="800" dirty="0"/>
          </a:p>
        </p:txBody>
      </p:sp>
      <p:sp>
        <p:nvSpPr>
          <p:cNvPr id="476" name="bk object 476"/>
          <p:cNvSpPr/>
          <p:nvPr/>
        </p:nvSpPr>
        <p:spPr>
          <a:xfrm>
            <a:off x="5735813" y="2386552"/>
            <a:ext cx="2472491" cy="2166750"/>
          </a:xfrm>
          <a:prstGeom prst="rect">
            <a:avLst/>
          </a:prstGeom>
          <a:blipFill>
            <a:blip r:embed="rId13" cstate="print"/>
            <a:stretch>
              <a:fillRect/>
            </a:stretch>
          </a:blipFill>
        </p:spPr>
        <p:txBody>
          <a:bodyPr wrap="square" lIns="0" tIns="0" rIns="0" bIns="0" rtlCol="0"/>
          <a:lstStyle/>
          <a:p>
            <a:endParaRPr sz="800" dirty="0"/>
          </a:p>
        </p:txBody>
      </p:sp>
      <p:sp>
        <p:nvSpPr>
          <p:cNvPr id="477" name="bk object 477"/>
          <p:cNvSpPr/>
          <p:nvPr/>
        </p:nvSpPr>
        <p:spPr>
          <a:xfrm>
            <a:off x="2508843" y="2837261"/>
            <a:ext cx="3133720" cy="2262027"/>
          </a:xfrm>
          <a:prstGeom prst="rect">
            <a:avLst/>
          </a:prstGeom>
          <a:blipFill>
            <a:blip r:embed="rId14" cstate="print"/>
            <a:stretch>
              <a:fillRect/>
            </a:stretch>
          </a:blipFill>
        </p:spPr>
        <p:txBody>
          <a:bodyPr wrap="square" lIns="0" tIns="0" rIns="0" bIns="0" rtlCol="0"/>
          <a:lstStyle/>
          <a:p>
            <a:endParaRPr sz="800" dirty="0"/>
          </a:p>
        </p:txBody>
      </p:sp>
      <p:sp>
        <p:nvSpPr>
          <p:cNvPr id="478" name="bk object 478"/>
          <p:cNvSpPr/>
          <p:nvPr/>
        </p:nvSpPr>
        <p:spPr>
          <a:xfrm>
            <a:off x="2788184" y="2979367"/>
            <a:ext cx="2751063" cy="1877325"/>
          </a:xfrm>
          <a:prstGeom prst="rect">
            <a:avLst/>
          </a:prstGeom>
          <a:blipFill>
            <a:blip r:embed="rId15" cstate="print"/>
            <a:stretch>
              <a:fillRect/>
            </a:stretch>
          </a:blipFill>
        </p:spPr>
        <p:txBody>
          <a:bodyPr wrap="square" lIns="0" tIns="0" rIns="0" bIns="0" rtlCol="0"/>
          <a:lstStyle/>
          <a:p>
            <a:endParaRPr sz="800" dirty="0"/>
          </a:p>
        </p:txBody>
      </p:sp>
      <p:sp>
        <p:nvSpPr>
          <p:cNvPr id="2" name="Holder 2"/>
          <p:cNvSpPr>
            <a:spLocks noGrp="1"/>
          </p:cNvSpPr>
          <p:nvPr>
            <p:ph type="title"/>
          </p:nvPr>
        </p:nvSpPr>
        <p:spPr>
          <a:xfrm>
            <a:off x="1714248" y="566784"/>
            <a:ext cx="1774213" cy="415498"/>
          </a:xfrm>
        </p:spPr>
        <p:txBody>
          <a:bodyPr lIns="0" tIns="0" rIns="0" bIns="0"/>
          <a:lstStyle>
            <a:lvl1pPr>
              <a:defRPr sz="2700" b="0" i="0">
                <a:solidFill>
                  <a:srgbClr val="00637A"/>
                </a:solidFill>
                <a:latin typeface="Arial Black"/>
                <a:cs typeface="Arial Black"/>
              </a:defRPr>
            </a:lvl1pPr>
          </a:lstStyle>
          <a:p>
            <a:r>
              <a:rPr lang="es-ES"/>
              <a:t>Haga clic para modificar el estilo de título del patrón</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En blanc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 y="12"/>
            <a:ext cx="9143999" cy="5143139"/>
          </a:xfrm>
          <a:prstGeom prst="rect">
            <a:avLst/>
          </a:prstGeom>
          <a:blipFill>
            <a:blip r:embed="rId2" cstate="print"/>
            <a:stretch>
              <a:fillRect/>
            </a:stretch>
          </a:blipFill>
        </p:spPr>
        <p:txBody>
          <a:bodyPr wrap="square" lIns="0" tIns="0" rIns="0" bIns="0" rtlCol="0"/>
          <a:lstStyle/>
          <a:p>
            <a:endParaRPr sz="800" dirty="0"/>
          </a:p>
        </p:txBody>
      </p:sp>
      <p:sp>
        <p:nvSpPr>
          <p:cNvPr id="17" name="bk object 17"/>
          <p:cNvSpPr/>
          <p:nvPr/>
        </p:nvSpPr>
        <p:spPr>
          <a:xfrm>
            <a:off x="0" y="458517"/>
            <a:ext cx="9144000" cy="4684624"/>
          </a:xfrm>
          <a:prstGeom prst="rect">
            <a:avLst/>
          </a:prstGeom>
          <a:blipFill>
            <a:blip r:embed="rId3" cstate="print"/>
            <a:stretch>
              <a:fillRect/>
            </a:stretch>
          </a:blipFill>
        </p:spPr>
        <p:txBody>
          <a:bodyPr wrap="square" lIns="0" tIns="0" rIns="0" bIns="0" rtlCol="0"/>
          <a:lstStyle/>
          <a:p>
            <a:endParaRPr sz="800" dirty="0"/>
          </a:p>
        </p:txBody>
      </p:sp>
      <p:sp>
        <p:nvSpPr>
          <p:cNvPr id="18" name="bk object 18"/>
          <p:cNvSpPr/>
          <p:nvPr/>
        </p:nvSpPr>
        <p:spPr>
          <a:xfrm>
            <a:off x="2" y="13"/>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800" dirty="0"/>
          </a:p>
        </p:txBody>
      </p:sp>
      <p:sp>
        <p:nvSpPr>
          <p:cNvPr id="19" name="bk object 19"/>
          <p:cNvSpPr/>
          <p:nvPr/>
        </p:nvSpPr>
        <p:spPr>
          <a:xfrm>
            <a:off x="2" y="0"/>
            <a:ext cx="4640451" cy="4640124"/>
          </a:xfrm>
          <a:custGeom>
            <a:avLst/>
            <a:gdLst/>
            <a:ahLst/>
            <a:cxnLst/>
            <a:rect l="l" t="t" r="r" b="b"/>
            <a:pathLst>
              <a:path w="10202545" h="10202545">
                <a:moveTo>
                  <a:pt x="10202262" y="0"/>
                </a:moveTo>
                <a:lnTo>
                  <a:pt x="10160557" y="0"/>
                </a:lnTo>
                <a:lnTo>
                  <a:pt x="0" y="10160575"/>
                </a:lnTo>
                <a:lnTo>
                  <a:pt x="0" y="10202271"/>
                </a:lnTo>
                <a:lnTo>
                  <a:pt x="10202262" y="0"/>
                </a:lnTo>
                <a:close/>
              </a:path>
            </a:pathLst>
          </a:custGeom>
          <a:solidFill>
            <a:srgbClr val="FFFFFF">
              <a:alpha val="13000"/>
            </a:srgbClr>
          </a:solidFill>
        </p:spPr>
        <p:txBody>
          <a:bodyPr wrap="square" lIns="0" tIns="0" rIns="0" bIns="0" rtlCol="0"/>
          <a:lstStyle/>
          <a:p>
            <a:endParaRPr sz="800" dirty="0"/>
          </a:p>
        </p:txBody>
      </p:sp>
      <p:sp>
        <p:nvSpPr>
          <p:cNvPr id="20" name="bk object 20"/>
          <p:cNvSpPr/>
          <p:nvPr/>
        </p:nvSpPr>
        <p:spPr>
          <a:xfrm>
            <a:off x="2" y="13"/>
            <a:ext cx="4995987" cy="4995635"/>
          </a:xfrm>
          <a:custGeom>
            <a:avLst/>
            <a:gdLst/>
            <a:ahLst/>
            <a:cxnLst/>
            <a:rect l="l" t="t" r="r" b="b"/>
            <a:pathLst>
              <a:path w="10984230" h="10984230">
                <a:moveTo>
                  <a:pt x="10983826" y="0"/>
                </a:moveTo>
                <a:lnTo>
                  <a:pt x="10942131" y="0"/>
                </a:lnTo>
                <a:lnTo>
                  <a:pt x="0" y="10942121"/>
                </a:lnTo>
                <a:lnTo>
                  <a:pt x="0" y="10983816"/>
                </a:lnTo>
                <a:lnTo>
                  <a:pt x="10983826" y="0"/>
                </a:lnTo>
                <a:close/>
              </a:path>
            </a:pathLst>
          </a:custGeom>
          <a:solidFill>
            <a:srgbClr val="FFFFFF">
              <a:alpha val="13000"/>
            </a:srgbClr>
          </a:solidFill>
        </p:spPr>
        <p:txBody>
          <a:bodyPr wrap="square" lIns="0" tIns="0" rIns="0" bIns="0" rtlCol="0"/>
          <a:lstStyle/>
          <a:p>
            <a:endParaRPr sz="800" dirty="0"/>
          </a:p>
        </p:txBody>
      </p:sp>
      <p:sp>
        <p:nvSpPr>
          <p:cNvPr id="21" name="bk object 21"/>
          <p:cNvSpPr/>
          <p:nvPr/>
        </p:nvSpPr>
        <p:spPr>
          <a:xfrm>
            <a:off x="188812" y="13"/>
            <a:ext cx="5162635" cy="5143211"/>
          </a:xfrm>
          <a:custGeom>
            <a:avLst/>
            <a:gdLst/>
            <a:ahLst/>
            <a:cxnLst/>
            <a:rect l="l" t="t" r="r" b="b"/>
            <a:pathLst>
              <a:path w="11350625" h="11308715">
                <a:moveTo>
                  <a:pt x="11350261" y="0"/>
                </a:moveTo>
                <a:lnTo>
                  <a:pt x="11308566" y="0"/>
                </a:lnTo>
                <a:lnTo>
                  <a:pt x="0" y="11308556"/>
                </a:lnTo>
                <a:lnTo>
                  <a:pt x="41695" y="11308556"/>
                </a:lnTo>
                <a:lnTo>
                  <a:pt x="11350261" y="0"/>
                </a:lnTo>
                <a:close/>
              </a:path>
            </a:pathLst>
          </a:custGeom>
          <a:solidFill>
            <a:srgbClr val="FFFFFF">
              <a:alpha val="13000"/>
            </a:srgbClr>
          </a:solidFill>
        </p:spPr>
        <p:txBody>
          <a:bodyPr wrap="square" lIns="0" tIns="0" rIns="0" bIns="0" rtlCol="0"/>
          <a:lstStyle/>
          <a:p>
            <a:endParaRPr sz="800" dirty="0"/>
          </a:p>
        </p:txBody>
      </p:sp>
      <p:sp>
        <p:nvSpPr>
          <p:cNvPr id="22" name="bk object 22"/>
          <p:cNvSpPr/>
          <p:nvPr/>
        </p:nvSpPr>
        <p:spPr>
          <a:xfrm>
            <a:off x="544285" y="13"/>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800" dirty="0"/>
          </a:p>
        </p:txBody>
      </p:sp>
      <p:sp>
        <p:nvSpPr>
          <p:cNvPr id="23" name="bk object 23"/>
          <p:cNvSpPr/>
          <p:nvPr/>
        </p:nvSpPr>
        <p:spPr>
          <a:xfrm>
            <a:off x="899756" y="13"/>
            <a:ext cx="5162635" cy="5143211"/>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800" dirty="0"/>
          </a:p>
        </p:txBody>
      </p:sp>
      <p:sp>
        <p:nvSpPr>
          <p:cNvPr id="24" name="bk object 24"/>
          <p:cNvSpPr/>
          <p:nvPr/>
        </p:nvSpPr>
        <p:spPr>
          <a:xfrm>
            <a:off x="1255237" y="13"/>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5" name="bk object 25"/>
          <p:cNvSpPr/>
          <p:nvPr/>
        </p:nvSpPr>
        <p:spPr>
          <a:xfrm>
            <a:off x="1610708"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6" name="bk object 26"/>
          <p:cNvSpPr/>
          <p:nvPr/>
        </p:nvSpPr>
        <p:spPr>
          <a:xfrm>
            <a:off x="1966177"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7" name="bk object 27"/>
          <p:cNvSpPr/>
          <p:nvPr/>
        </p:nvSpPr>
        <p:spPr>
          <a:xfrm>
            <a:off x="2321649" y="13"/>
            <a:ext cx="5162635" cy="5143211"/>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800" dirty="0"/>
          </a:p>
        </p:txBody>
      </p:sp>
      <p:sp>
        <p:nvSpPr>
          <p:cNvPr id="28" name="bk object 28"/>
          <p:cNvSpPr/>
          <p:nvPr/>
        </p:nvSpPr>
        <p:spPr>
          <a:xfrm>
            <a:off x="2" y="743403"/>
            <a:ext cx="4081587" cy="4090252"/>
          </a:xfrm>
          <a:custGeom>
            <a:avLst/>
            <a:gdLst/>
            <a:ahLst/>
            <a:cxnLst/>
            <a:rect l="l" t="t" r="r" b="b"/>
            <a:pathLst>
              <a:path w="8973820" h="8993505">
                <a:moveTo>
                  <a:pt x="0" y="0"/>
                </a:moveTo>
                <a:lnTo>
                  <a:pt x="0" y="39488"/>
                </a:lnTo>
                <a:lnTo>
                  <a:pt x="8954027" y="8993508"/>
                </a:lnTo>
                <a:lnTo>
                  <a:pt x="8973775" y="8973759"/>
                </a:lnTo>
                <a:lnTo>
                  <a:pt x="0" y="0"/>
                </a:lnTo>
                <a:close/>
              </a:path>
            </a:pathLst>
          </a:custGeom>
          <a:solidFill>
            <a:srgbClr val="9E9E9E">
              <a:alpha val="13000"/>
            </a:srgbClr>
          </a:solidFill>
        </p:spPr>
        <p:txBody>
          <a:bodyPr wrap="square" lIns="0" tIns="0" rIns="0" bIns="0" rtlCol="0"/>
          <a:lstStyle/>
          <a:p>
            <a:endParaRPr sz="800" dirty="0"/>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800" dirty="0"/>
          </a:p>
        </p:txBody>
      </p:sp>
      <p:sp>
        <p:nvSpPr>
          <p:cNvPr id="30" name="bk object 30"/>
          <p:cNvSpPr/>
          <p:nvPr/>
        </p:nvSpPr>
        <p:spPr>
          <a:xfrm>
            <a:off x="11" y="1189932"/>
            <a:ext cx="3953639" cy="3953362"/>
          </a:xfrm>
          <a:custGeom>
            <a:avLst/>
            <a:gdLst/>
            <a:ahLst/>
            <a:cxnLst/>
            <a:rect l="l" t="t" r="r" b="b"/>
            <a:pathLst>
              <a:path w="8692515" h="8692515">
                <a:moveTo>
                  <a:pt x="0" y="0"/>
                </a:moveTo>
                <a:lnTo>
                  <a:pt x="0" y="39485"/>
                </a:lnTo>
                <a:lnTo>
                  <a:pt x="8652688" y="8692174"/>
                </a:lnTo>
                <a:lnTo>
                  <a:pt x="8692174" y="8692174"/>
                </a:lnTo>
                <a:lnTo>
                  <a:pt x="0" y="0"/>
                </a:lnTo>
                <a:close/>
              </a:path>
            </a:pathLst>
          </a:custGeom>
          <a:solidFill>
            <a:srgbClr val="9E9E9E">
              <a:alpha val="13000"/>
            </a:srgbClr>
          </a:solidFill>
        </p:spPr>
        <p:txBody>
          <a:bodyPr wrap="square" lIns="0" tIns="0" rIns="0" bIns="0" rtlCol="0"/>
          <a:lstStyle/>
          <a:p>
            <a:endParaRPr sz="800" dirty="0"/>
          </a:p>
        </p:txBody>
      </p:sp>
      <p:sp>
        <p:nvSpPr>
          <p:cNvPr id="31" name="bk object 31"/>
          <p:cNvSpPr/>
          <p:nvPr/>
        </p:nvSpPr>
        <p:spPr>
          <a:xfrm>
            <a:off x="2" y="1413216"/>
            <a:ext cx="3730383" cy="3730120"/>
          </a:xfrm>
          <a:custGeom>
            <a:avLst/>
            <a:gdLst/>
            <a:ahLst/>
            <a:cxnLst/>
            <a:rect l="l" t="t" r="r" b="b"/>
            <a:pathLst>
              <a:path w="8201659" h="8201659">
                <a:moveTo>
                  <a:pt x="0" y="0"/>
                </a:moveTo>
                <a:lnTo>
                  <a:pt x="0" y="39485"/>
                </a:lnTo>
                <a:lnTo>
                  <a:pt x="8161756" y="8201227"/>
                </a:lnTo>
                <a:lnTo>
                  <a:pt x="8201241" y="8201227"/>
                </a:lnTo>
                <a:lnTo>
                  <a:pt x="0" y="0"/>
                </a:lnTo>
                <a:close/>
              </a:path>
            </a:pathLst>
          </a:custGeom>
          <a:solidFill>
            <a:srgbClr val="9E9E9E">
              <a:alpha val="13000"/>
            </a:srgbClr>
          </a:solidFill>
        </p:spPr>
        <p:txBody>
          <a:bodyPr wrap="square" lIns="0" tIns="0" rIns="0" bIns="0" rtlCol="0"/>
          <a:lstStyle/>
          <a:p>
            <a:endParaRPr sz="800" dirty="0"/>
          </a:p>
        </p:txBody>
      </p:sp>
      <p:sp>
        <p:nvSpPr>
          <p:cNvPr id="32" name="bk object 32"/>
          <p:cNvSpPr/>
          <p:nvPr/>
        </p:nvSpPr>
        <p:spPr>
          <a:xfrm>
            <a:off x="8" y="1636487"/>
            <a:ext cx="3507125" cy="3506879"/>
          </a:xfrm>
          <a:custGeom>
            <a:avLst/>
            <a:gdLst/>
            <a:ahLst/>
            <a:cxnLst/>
            <a:rect l="l" t="t" r="r" b="b"/>
            <a:pathLst>
              <a:path w="7710805" h="7710805">
                <a:moveTo>
                  <a:pt x="0" y="0"/>
                </a:moveTo>
                <a:lnTo>
                  <a:pt x="0" y="39487"/>
                </a:lnTo>
                <a:lnTo>
                  <a:pt x="7670843" y="7710324"/>
                </a:lnTo>
                <a:lnTo>
                  <a:pt x="7710337" y="7710324"/>
                </a:lnTo>
                <a:lnTo>
                  <a:pt x="0" y="0"/>
                </a:lnTo>
                <a:close/>
              </a:path>
            </a:pathLst>
          </a:custGeom>
          <a:solidFill>
            <a:srgbClr val="9E9E9E">
              <a:alpha val="13000"/>
            </a:srgbClr>
          </a:solidFill>
        </p:spPr>
        <p:txBody>
          <a:bodyPr wrap="square" lIns="0" tIns="0" rIns="0" bIns="0" rtlCol="0"/>
          <a:lstStyle/>
          <a:p>
            <a:endParaRPr sz="800" dirty="0"/>
          </a:p>
        </p:txBody>
      </p:sp>
      <p:sp>
        <p:nvSpPr>
          <p:cNvPr id="33" name="bk object 33"/>
          <p:cNvSpPr/>
          <p:nvPr/>
        </p:nvSpPr>
        <p:spPr>
          <a:xfrm>
            <a:off x="5" y="1859757"/>
            <a:ext cx="3283869" cy="3283638"/>
          </a:xfrm>
          <a:custGeom>
            <a:avLst/>
            <a:gdLst/>
            <a:ahLst/>
            <a:cxnLst/>
            <a:rect l="l" t="t" r="r" b="b"/>
            <a:pathLst>
              <a:path w="7219950" h="7219950">
                <a:moveTo>
                  <a:pt x="0" y="0"/>
                </a:moveTo>
                <a:lnTo>
                  <a:pt x="0" y="39477"/>
                </a:lnTo>
                <a:lnTo>
                  <a:pt x="7179908" y="7219385"/>
                </a:lnTo>
                <a:lnTo>
                  <a:pt x="7219391" y="7219385"/>
                </a:lnTo>
                <a:lnTo>
                  <a:pt x="0" y="0"/>
                </a:lnTo>
                <a:close/>
              </a:path>
            </a:pathLst>
          </a:custGeom>
          <a:solidFill>
            <a:srgbClr val="9E9E9E">
              <a:alpha val="13000"/>
            </a:srgbClr>
          </a:solidFill>
        </p:spPr>
        <p:txBody>
          <a:bodyPr wrap="square" lIns="0" tIns="0" rIns="0" bIns="0" rtlCol="0"/>
          <a:lstStyle/>
          <a:p>
            <a:endParaRPr sz="800" dirty="0"/>
          </a:p>
        </p:txBody>
      </p:sp>
      <p:sp>
        <p:nvSpPr>
          <p:cNvPr id="34" name="bk object 34"/>
          <p:cNvSpPr/>
          <p:nvPr/>
        </p:nvSpPr>
        <p:spPr>
          <a:xfrm>
            <a:off x="2" y="2083031"/>
            <a:ext cx="3060612" cy="3060397"/>
          </a:xfrm>
          <a:custGeom>
            <a:avLst/>
            <a:gdLst/>
            <a:ahLst/>
            <a:cxnLst/>
            <a:rect l="l" t="t" r="r" b="b"/>
            <a:pathLst>
              <a:path w="6729095" h="6729095">
                <a:moveTo>
                  <a:pt x="0" y="0"/>
                </a:moveTo>
                <a:lnTo>
                  <a:pt x="0" y="39483"/>
                </a:lnTo>
                <a:lnTo>
                  <a:pt x="6689001" y="6728479"/>
                </a:lnTo>
                <a:lnTo>
                  <a:pt x="6728479" y="6728479"/>
                </a:lnTo>
                <a:lnTo>
                  <a:pt x="0" y="0"/>
                </a:lnTo>
                <a:close/>
              </a:path>
            </a:pathLst>
          </a:custGeom>
          <a:solidFill>
            <a:srgbClr val="9E9E9E">
              <a:alpha val="13000"/>
            </a:srgbClr>
          </a:solidFill>
        </p:spPr>
        <p:txBody>
          <a:bodyPr wrap="square" lIns="0" tIns="0" rIns="0" bIns="0" rtlCol="0"/>
          <a:lstStyle/>
          <a:p>
            <a:endParaRPr sz="800" dirty="0"/>
          </a:p>
        </p:txBody>
      </p:sp>
      <p:sp>
        <p:nvSpPr>
          <p:cNvPr id="35" name="bk object 35"/>
          <p:cNvSpPr/>
          <p:nvPr/>
        </p:nvSpPr>
        <p:spPr>
          <a:xfrm>
            <a:off x="1" y="2306305"/>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800" dirty="0"/>
          </a:p>
        </p:txBody>
      </p:sp>
      <p:sp>
        <p:nvSpPr>
          <p:cNvPr id="36" name="bk object 36"/>
          <p:cNvSpPr/>
          <p:nvPr/>
        </p:nvSpPr>
        <p:spPr>
          <a:xfrm>
            <a:off x="12"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800" dirty="0"/>
          </a:p>
        </p:txBody>
      </p:sp>
      <p:sp>
        <p:nvSpPr>
          <p:cNvPr id="37" name="bk object 37"/>
          <p:cNvSpPr/>
          <p:nvPr/>
        </p:nvSpPr>
        <p:spPr>
          <a:xfrm>
            <a:off x="1" y="2752838"/>
            <a:ext cx="2390552" cy="2390385"/>
          </a:xfrm>
          <a:custGeom>
            <a:avLst/>
            <a:gdLst/>
            <a:ahLst/>
            <a:cxnLst/>
            <a:rect l="l" t="t" r="r" b="b"/>
            <a:pathLst>
              <a:path w="5255895" h="5255895">
                <a:moveTo>
                  <a:pt x="0" y="0"/>
                </a:moveTo>
                <a:lnTo>
                  <a:pt x="0" y="39485"/>
                </a:lnTo>
                <a:lnTo>
                  <a:pt x="5216239" y="5255720"/>
                </a:lnTo>
                <a:lnTo>
                  <a:pt x="5255725" y="5255720"/>
                </a:lnTo>
                <a:lnTo>
                  <a:pt x="0" y="0"/>
                </a:lnTo>
                <a:close/>
              </a:path>
            </a:pathLst>
          </a:custGeom>
          <a:solidFill>
            <a:srgbClr val="9E9E9E">
              <a:alpha val="13000"/>
            </a:srgbClr>
          </a:solidFill>
        </p:spPr>
        <p:txBody>
          <a:bodyPr wrap="square" lIns="0" tIns="0" rIns="0" bIns="0" rtlCol="0"/>
          <a:lstStyle/>
          <a:p>
            <a:endParaRPr sz="800" dirty="0"/>
          </a:p>
        </p:txBody>
      </p:sp>
      <p:sp>
        <p:nvSpPr>
          <p:cNvPr id="38" name="bk object 38"/>
          <p:cNvSpPr/>
          <p:nvPr/>
        </p:nvSpPr>
        <p:spPr>
          <a:xfrm>
            <a:off x="0" y="12"/>
            <a:ext cx="9144000" cy="5143139"/>
          </a:xfrm>
          <a:prstGeom prst="rect">
            <a:avLst/>
          </a:prstGeom>
          <a:blipFill>
            <a:blip r:embed="rId4" cstate="print"/>
            <a:stretch>
              <a:fillRect/>
            </a:stretch>
          </a:blipFill>
        </p:spPr>
        <p:txBody>
          <a:bodyPr wrap="square" lIns="0" tIns="0" rIns="0" bIns="0" rtlCol="0"/>
          <a:lstStyle/>
          <a:p>
            <a:endParaRPr sz="800" dirty="0"/>
          </a:p>
        </p:txBody>
      </p:sp>
      <p:sp>
        <p:nvSpPr>
          <p:cNvPr id="39" name="bk object 39"/>
          <p:cNvSpPr/>
          <p:nvPr/>
        </p:nvSpPr>
        <p:spPr>
          <a:xfrm>
            <a:off x="639887" y="167560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 name="bk object 40"/>
          <p:cNvSpPr/>
          <p:nvPr/>
        </p:nvSpPr>
        <p:spPr>
          <a:xfrm>
            <a:off x="970181" y="1711218"/>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1" name="bk object 41"/>
          <p:cNvSpPr/>
          <p:nvPr/>
        </p:nvSpPr>
        <p:spPr>
          <a:xfrm>
            <a:off x="1311677" y="17380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 name="bk object 42"/>
          <p:cNvSpPr/>
          <p:nvPr/>
        </p:nvSpPr>
        <p:spPr>
          <a:xfrm>
            <a:off x="1663838" y="1756794"/>
            <a:ext cx="26283" cy="26281"/>
          </a:xfrm>
          <a:custGeom>
            <a:avLst/>
            <a:gdLst/>
            <a:ahLst/>
            <a:cxnLst/>
            <a:rect l="l" t="t"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3000"/>
            </a:srgbClr>
          </a:solidFill>
        </p:spPr>
        <p:txBody>
          <a:bodyPr wrap="square" lIns="0" tIns="0" rIns="0" bIns="0" rtlCol="0"/>
          <a:lstStyle/>
          <a:p>
            <a:endParaRPr sz="800" dirty="0"/>
          </a:p>
        </p:txBody>
      </p:sp>
      <p:sp>
        <p:nvSpPr>
          <p:cNvPr id="43" name="bk object 43"/>
          <p:cNvSpPr/>
          <p:nvPr/>
        </p:nvSpPr>
        <p:spPr>
          <a:xfrm>
            <a:off x="2026103" y="1768909"/>
            <a:ext cx="26283" cy="26281"/>
          </a:xfrm>
          <a:custGeom>
            <a:avLst/>
            <a:gdLst/>
            <a:ahLst/>
            <a:cxnLst/>
            <a:rect l="l" t="t"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800" dirty="0"/>
          </a:p>
        </p:txBody>
      </p:sp>
      <p:sp>
        <p:nvSpPr>
          <p:cNvPr id="44" name="bk object 44"/>
          <p:cNvSpPr/>
          <p:nvPr/>
        </p:nvSpPr>
        <p:spPr>
          <a:xfrm>
            <a:off x="2397962" y="1776674"/>
            <a:ext cx="26283" cy="26281"/>
          </a:xfrm>
          <a:custGeom>
            <a:avLst/>
            <a:gdLst/>
            <a:ahLst/>
            <a:cxnLst/>
            <a:rect l="l" t="t"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5" name="bk object 45"/>
          <p:cNvSpPr/>
          <p:nvPr/>
        </p:nvSpPr>
        <p:spPr>
          <a:xfrm>
            <a:off x="2778935" y="178251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 name="bk object 46"/>
          <p:cNvSpPr/>
          <p:nvPr/>
        </p:nvSpPr>
        <p:spPr>
          <a:xfrm>
            <a:off x="3168182" y="1787838"/>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7" name="bk object 47"/>
          <p:cNvSpPr/>
          <p:nvPr/>
        </p:nvSpPr>
        <p:spPr>
          <a:xfrm>
            <a:off x="3564233" y="1792106"/>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8" name="bk object 48"/>
          <p:cNvSpPr/>
          <p:nvPr/>
        </p:nvSpPr>
        <p:spPr>
          <a:xfrm>
            <a:off x="3964739" y="1792338"/>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9" name="bk object 49"/>
          <p:cNvSpPr/>
          <p:nvPr/>
        </p:nvSpPr>
        <p:spPr>
          <a:xfrm>
            <a:off x="4365914" y="1782304"/>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50" name="bk object 50"/>
          <p:cNvSpPr/>
          <p:nvPr/>
        </p:nvSpPr>
        <p:spPr>
          <a:xfrm>
            <a:off x="4762316" y="1752988"/>
            <a:ext cx="26283" cy="26281"/>
          </a:xfrm>
          <a:custGeom>
            <a:avLst/>
            <a:gdLst/>
            <a:ahLst/>
            <a:cxnLst/>
            <a:rect l="l" t="t"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1" name="bk object 51"/>
          <p:cNvSpPr/>
          <p:nvPr/>
        </p:nvSpPr>
        <p:spPr>
          <a:xfrm>
            <a:off x="5147597" y="1695409"/>
            <a:ext cx="26283" cy="26281"/>
          </a:xfrm>
          <a:custGeom>
            <a:avLst/>
            <a:gdLst/>
            <a:ahLst/>
            <a:cxnLst/>
            <a:rect l="l" t="t"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52" name="bk object 52"/>
          <p:cNvSpPr/>
          <p:nvPr/>
        </p:nvSpPr>
        <p:spPr>
          <a:xfrm>
            <a:off x="41717" y="168361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3" name="bk object 53"/>
          <p:cNvSpPr/>
          <p:nvPr/>
        </p:nvSpPr>
        <p:spPr>
          <a:xfrm>
            <a:off x="342155" y="1751433"/>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54" name="bk object 54"/>
          <p:cNvSpPr/>
          <p:nvPr/>
        </p:nvSpPr>
        <p:spPr>
          <a:xfrm>
            <a:off x="654674" y="181417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5" name="bk object 55"/>
          <p:cNvSpPr/>
          <p:nvPr/>
        </p:nvSpPr>
        <p:spPr>
          <a:xfrm>
            <a:off x="979670" y="18709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6" name="bk object 56"/>
          <p:cNvSpPr/>
          <p:nvPr/>
        </p:nvSpPr>
        <p:spPr>
          <a:xfrm>
            <a:off x="1317848" y="1922192"/>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7" name="bk object 57"/>
          <p:cNvSpPr/>
          <p:nvPr/>
        </p:nvSpPr>
        <p:spPr>
          <a:xfrm>
            <a:off x="1669898" y="1969172"/>
            <a:ext cx="26283" cy="26281"/>
          </a:xfrm>
          <a:custGeom>
            <a:avLst/>
            <a:gdLst/>
            <a:ahLst/>
            <a:cxnLst/>
            <a:rect l="l" t="t"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58" name="bk object 58"/>
          <p:cNvSpPr/>
          <p:nvPr/>
        </p:nvSpPr>
        <p:spPr>
          <a:xfrm>
            <a:off x="2035415" y="201287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59" name="bk object 59"/>
          <p:cNvSpPr/>
          <p:nvPr/>
        </p:nvSpPr>
        <p:spPr>
          <a:xfrm>
            <a:off x="2413850" y="2054716"/>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60" name="bk object 60"/>
          <p:cNvSpPr/>
          <p:nvPr/>
        </p:nvSpPr>
        <p:spPr>
          <a:xfrm>
            <a:off x="2804528" y="2096025"/>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61" name="bk object 61"/>
          <p:cNvSpPr/>
          <p:nvPr/>
        </p:nvSpPr>
        <p:spPr>
          <a:xfrm>
            <a:off x="3206315" y="2137061"/>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2" name="bk object 62"/>
          <p:cNvSpPr/>
          <p:nvPr/>
        </p:nvSpPr>
        <p:spPr>
          <a:xfrm>
            <a:off x="3617141" y="217574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3" name="bk object 63"/>
          <p:cNvSpPr/>
          <p:nvPr/>
        </p:nvSpPr>
        <p:spPr>
          <a:xfrm>
            <a:off x="4033814" y="220717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64" name="bk object 64"/>
          <p:cNvSpPr/>
          <p:nvPr/>
        </p:nvSpPr>
        <p:spPr>
          <a:xfrm>
            <a:off x="4451729" y="2223619"/>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65" name="bk object 65"/>
          <p:cNvSpPr/>
          <p:nvPr/>
        </p:nvSpPr>
        <p:spPr>
          <a:xfrm>
            <a:off x="4864394" y="2215176"/>
            <a:ext cx="26283" cy="26281"/>
          </a:xfrm>
          <a:custGeom>
            <a:avLst/>
            <a:gdLst/>
            <a:ahLst/>
            <a:cxnLst/>
            <a:rect l="l" t="t"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3000"/>
            </a:srgbClr>
          </a:solidFill>
        </p:spPr>
        <p:txBody>
          <a:bodyPr wrap="square" lIns="0" tIns="0" rIns="0" bIns="0" rtlCol="0"/>
          <a:lstStyle/>
          <a:p>
            <a:endParaRPr sz="800" dirty="0"/>
          </a:p>
        </p:txBody>
      </p:sp>
      <p:sp>
        <p:nvSpPr>
          <p:cNvPr id="66" name="bk object 66"/>
          <p:cNvSpPr/>
          <p:nvPr/>
        </p:nvSpPr>
        <p:spPr>
          <a:xfrm>
            <a:off x="5264750" y="2174073"/>
            <a:ext cx="26283" cy="26281"/>
          </a:xfrm>
          <a:custGeom>
            <a:avLst/>
            <a:gdLst/>
            <a:ahLst/>
            <a:cxnLst/>
            <a:rect l="l" t="t"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67" name="bk object 67"/>
          <p:cNvSpPr/>
          <p:nvPr/>
        </p:nvSpPr>
        <p:spPr>
          <a:xfrm>
            <a:off x="5646401" y="2095602"/>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68" name="bk object 68"/>
          <p:cNvSpPr/>
          <p:nvPr/>
        </p:nvSpPr>
        <p:spPr>
          <a:xfrm>
            <a:off x="6003917" y="1977182"/>
            <a:ext cx="26283" cy="26281"/>
          </a:xfrm>
          <a:custGeom>
            <a:avLst/>
            <a:gdLst/>
            <a:ahLst/>
            <a:cxnLst/>
            <a:rect l="l" t="t"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69" name="bk object 69"/>
          <p:cNvSpPr/>
          <p:nvPr/>
        </p:nvSpPr>
        <p:spPr>
          <a:xfrm>
            <a:off x="6333590" y="1818172"/>
            <a:ext cx="26283" cy="2628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70" name="bk object 70"/>
          <p:cNvSpPr/>
          <p:nvPr/>
        </p:nvSpPr>
        <p:spPr>
          <a:xfrm>
            <a:off x="82787" y="1787435"/>
            <a:ext cx="26283" cy="26281"/>
          </a:xfrm>
          <a:custGeom>
            <a:avLst/>
            <a:gdLst/>
            <a:ahLst/>
            <a:cxnLst/>
            <a:rect l="l" t="t"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71" name="bk object 71"/>
          <p:cNvSpPr/>
          <p:nvPr/>
        </p:nvSpPr>
        <p:spPr>
          <a:xfrm>
            <a:off x="373550" y="1867245"/>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2" name="bk object 72"/>
          <p:cNvSpPr/>
          <p:nvPr/>
        </p:nvSpPr>
        <p:spPr>
          <a:xfrm>
            <a:off x="678005" y="1945541"/>
            <a:ext cx="26283" cy="26281"/>
          </a:xfrm>
          <a:custGeom>
            <a:avLst/>
            <a:gdLst/>
            <a:ahLst/>
            <a:cxnLst/>
            <a:rect l="l" t="t"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73" name="bk object 73"/>
          <p:cNvSpPr/>
          <p:nvPr/>
        </p:nvSpPr>
        <p:spPr>
          <a:xfrm>
            <a:off x="996497" y="202134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74" name="bk object 74"/>
          <p:cNvSpPr/>
          <p:nvPr/>
        </p:nvSpPr>
        <p:spPr>
          <a:xfrm>
            <a:off x="1329707" y="2094530"/>
            <a:ext cx="26283" cy="26281"/>
          </a:xfrm>
          <a:custGeom>
            <a:avLst/>
            <a:gdLst/>
            <a:ahLst/>
            <a:cxnLst/>
            <a:rect l="l" t="t"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75" name="bk object 75"/>
          <p:cNvSpPr/>
          <p:nvPr/>
        </p:nvSpPr>
        <p:spPr>
          <a:xfrm>
            <a:off x="1678679" y="2166129"/>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6" name="bk object 76"/>
          <p:cNvSpPr/>
          <p:nvPr/>
        </p:nvSpPr>
        <p:spPr>
          <a:xfrm>
            <a:off x="2044298" y="2237740"/>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77" name="bk object 77"/>
          <p:cNvSpPr/>
          <p:nvPr/>
        </p:nvSpPr>
        <p:spPr>
          <a:xfrm>
            <a:off x="2425973" y="230975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78" name="bk object 78"/>
          <p:cNvSpPr/>
          <p:nvPr/>
        </p:nvSpPr>
        <p:spPr>
          <a:xfrm>
            <a:off x="2822726" y="2382072"/>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79" name="bk object 79"/>
          <p:cNvSpPr/>
          <p:nvPr/>
        </p:nvSpPr>
        <p:spPr>
          <a:xfrm>
            <a:off x="3233102" y="2453603"/>
            <a:ext cx="26283" cy="26281"/>
          </a:xfrm>
          <a:custGeom>
            <a:avLst/>
            <a:gdLst/>
            <a:ahLst/>
            <a:cxnLst/>
            <a:rect l="l" t="t"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80" name="bk object 80"/>
          <p:cNvSpPr/>
          <p:nvPr/>
        </p:nvSpPr>
        <p:spPr>
          <a:xfrm>
            <a:off x="3654569" y="252092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81" name="bk object 81"/>
          <p:cNvSpPr/>
          <p:nvPr/>
        </p:nvSpPr>
        <p:spPr>
          <a:xfrm>
            <a:off x="4083155" y="2577709"/>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83" name="bk object 83"/>
          <p:cNvSpPr/>
          <p:nvPr/>
        </p:nvSpPr>
        <p:spPr>
          <a:xfrm>
            <a:off x="4939043" y="2625120"/>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4" name="bk object 84"/>
          <p:cNvSpPr/>
          <p:nvPr/>
        </p:nvSpPr>
        <p:spPr>
          <a:xfrm>
            <a:off x="5352407" y="2600624"/>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85" name="bk object 85"/>
          <p:cNvSpPr/>
          <p:nvPr/>
        </p:nvSpPr>
        <p:spPr>
          <a:xfrm>
            <a:off x="5747066" y="2537854"/>
            <a:ext cx="26283" cy="26281"/>
          </a:xfrm>
          <a:custGeom>
            <a:avLst/>
            <a:gdLst/>
            <a:ahLst/>
            <a:cxnLst/>
            <a:rect l="l" t="t"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6" name="bk object 86"/>
          <p:cNvSpPr/>
          <p:nvPr/>
        </p:nvSpPr>
        <p:spPr>
          <a:xfrm>
            <a:off x="6117797" y="2435134"/>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87" name="bk object 87"/>
          <p:cNvSpPr/>
          <p:nvPr/>
        </p:nvSpPr>
        <p:spPr>
          <a:xfrm>
            <a:off x="6460646" y="2291972"/>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88" name="bk object 88"/>
          <p:cNvSpPr/>
          <p:nvPr/>
        </p:nvSpPr>
        <p:spPr>
          <a:xfrm>
            <a:off x="6773318" y="210886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89" name="bk object 89"/>
          <p:cNvSpPr/>
          <p:nvPr/>
        </p:nvSpPr>
        <p:spPr>
          <a:xfrm>
            <a:off x="7055210" y="1887077"/>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90" name="bk object 90"/>
          <p:cNvSpPr/>
          <p:nvPr/>
        </p:nvSpPr>
        <p:spPr>
          <a:xfrm>
            <a:off x="133664" y="1888079"/>
            <a:ext cx="26283" cy="2628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91" name="bk object 91"/>
          <p:cNvSpPr/>
          <p:nvPr/>
        </p:nvSpPr>
        <p:spPr>
          <a:xfrm>
            <a:off x="413123" y="1976864"/>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2" name="bk object 92"/>
          <p:cNvSpPr/>
          <p:nvPr/>
        </p:nvSpPr>
        <p:spPr>
          <a:xfrm>
            <a:off x="707774" y="2067294"/>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93" name="bk object 93"/>
          <p:cNvSpPr/>
          <p:nvPr/>
        </p:nvSpPr>
        <p:spPr>
          <a:xfrm>
            <a:off x="1017917" y="215841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4" name="bk object 94"/>
          <p:cNvSpPr/>
          <p:nvPr/>
        </p:nvSpPr>
        <p:spPr>
          <a:xfrm>
            <a:off x="1344152" y="2249754"/>
            <a:ext cx="26283" cy="26281"/>
          </a:xfrm>
          <a:custGeom>
            <a:avLst/>
            <a:gdLst/>
            <a:ahLst/>
            <a:cxnLst/>
            <a:rect l="l" t="t"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95" name="bk object 95"/>
          <p:cNvSpPr/>
          <p:nvPr/>
        </p:nvSpPr>
        <p:spPr>
          <a:xfrm>
            <a:off x="1687349" y="2341511"/>
            <a:ext cx="26283" cy="26281"/>
          </a:xfrm>
          <a:custGeom>
            <a:avLst/>
            <a:gdLst/>
            <a:ahLst/>
            <a:cxnLst/>
            <a:rect l="l" t="t"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3000"/>
            </a:srgbClr>
          </a:solidFill>
        </p:spPr>
        <p:txBody>
          <a:bodyPr wrap="square" lIns="0" tIns="0" rIns="0" bIns="0" rtlCol="0"/>
          <a:lstStyle/>
          <a:p>
            <a:endParaRPr sz="800" dirty="0"/>
          </a:p>
        </p:txBody>
      </p:sp>
      <p:sp>
        <p:nvSpPr>
          <p:cNvPr id="96" name="bk object 96"/>
          <p:cNvSpPr/>
          <p:nvPr/>
        </p:nvSpPr>
        <p:spPr>
          <a:xfrm>
            <a:off x="2048651" y="243465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7" name="bk object 97"/>
          <p:cNvSpPr/>
          <p:nvPr/>
        </p:nvSpPr>
        <p:spPr>
          <a:xfrm>
            <a:off x="2428748" y="252998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98" name="bk object 98"/>
          <p:cNvSpPr/>
          <p:nvPr/>
        </p:nvSpPr>
        <p:spPr>
          <a:xfrm>
            <a:off x="2826410" y="2626145"/>
            <a:ext cx="26283" cy="26281"/>
          </a:xfrm>
          <a:custGeom>
            <a:avLst/>
            <a:gdLst/>
            <a:ahLst/>
            <a:cxnLst/>
            <a:rect l="l" t="t"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3000"/>
            </a:srgbClr>
          </a:solidFill>
        </p:spPr>
        <p:txBody>
          <a:bodyPr wrap="square" lIns="0" tIns="0" rIns="0" bIns="0" rtlCol="0"/>
          <a:lstStyle/>
          <a:p>
            <a:endParaRPr sz="800" dirty="0"/>
          </a:p>
        </p:txBody>
      </p:sp>
      <p:sp>
        <p:nvSpPr>
          <p:cNvPr id="99" name="bk object 99"/>
          <p:cNvSpPr/>
          <p:nvPr/>
        </p:nvSpPr>
        <p:spPr>
          <a:xfrm>
            <a:off x="3239597" y="2720447"/>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0" name="bk object 100"/>
          <p:cNvSpPr/>
          <p:nvPr/>
        </p:nvSpPr>
        <p:spPr>
          <a:xfrm>
            <a:off x="3665537" y="2808713"/>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01" name="bk object 101"/>
          <p:cNvSpPr/>
          <p:nvPr/>
        </p:nvSpPr>
        <p:spPr>
          <a:xfrm>
            <a:off x="4099880" y="2884256"/>
            <a:ext cx="26283" cy="26281"/>
          </a:xfrm>
          <a:custGeom>
            <a:avLst/>
            <a:gdLst/>
            <a:ahLst/>
            <a:cxnLst/>
            <a:rect l="l" t="t"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02" name="bk object 102"/>
          <p:cNvSpPr/>
          <p:nvPr/>
        </p:nvSpPr>
        <p:spPr>
          <a:xfrm>
            <a:off x="4536821" y="2938576"/>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103" name="bk object 103"/>
          <p:cNvSpPr/>
          <p:nvPr/>
        </p:nvSpPr>
        <p:spPr>
          <a:xfrm>
            <a:off x="4969922" y="296457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4" name="bk object 104"/>
          <p:cNvSpPr/>
          <p:nvPr/>
        </p:nvSpPr>
        <p:spPr>
          <a:xfrm>
            <a:off x="5392295"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5" name="bk object 105"/>
          <p:cNvSpPr/>
          <p:nvPr/>
        </p:nvSpPr>
        <p:spPr>
          <a:xfrm>
            <a:off x="5797457" y="2911631"/>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6" name="bk object 106"/>
          <p:cNvSpPr/>
          <p:nvPr/>
        </p:nvSpPr>
        <p:spPr>
          <a:xfrm>
            <a:off x="6180482" y="2827760"/>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07" name="bk object 107"/>
          <p:cNvSpPr/>
          <p:nvPr/>
        </p:nvSpPr>
        <p:spPr>
          <a:xfrm>
            <a:off x="6537653" y="2704915"/>
            <a:ext cx="26283" cy="2628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08" name="bk object 108"/>
          <p:cNvSpPr/>
          <p:nvPr/>
        </p:nvSpPr>
        <p:spPr>
          <a:xfrm>
            <a:off x="6866339" y="2543186"/>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09" name="bk object 109"/>
          <p:cNvSpPr/>
          <p:nvPr/>
        </p:nvSpPr>
        <p:spPr>
          <a:xfrm>
            <a:off x="7165049" y="23429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0" name="bk object 110"/>
          <p:cNvSpPr/>
          <p:nvPr/>
        </p:nvSpPr>
        <p:spPr>
          <a:xfrm>
            <a:off x="7433357" y="2105062"/>
            <a:ext cx="26283" cy="2628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11" name="bk object 111"/>
          <p:cNvSpPr/>
          <p:nvPr/>
        </p:nvSpPr>
        <p:spPr>
          <a:xfrm>
            <a:off x="7671863" y="1830481"/>
            <a:ext cx="26283" cy="26281"/>
          </a:xfrm>
          <a:custGeom>
            <a:avLst/>
            <a:gdLst/>
            <a:ahLst/>
            <a:cxnLst/>
            <a:rect l="l" t="t"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112" name="bk object 112"/>
          <p:cNvSpPr/>
          <p:nvPr/>
        </p:nvSpPr>
        <p:spPr>
          <a:xfrm>
            <a:off x="194165" y="19858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3" name="bk object 113"/>
          <p:cNvSpPr/>
          <p:nvPr/>
        </p:nvSpPr>
        <p:spPr>
          <a:xfrm>
            <a:off x="460304" y="2080064"/>
            <a:ext cx="26283" cy="2628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14" name="bk object 114"/>
          <p:cNvSpPr/>
          <p:nvPr/>
        </p:nvSpPr>
        <p:spPr>
          <a:xfrm>
            <a:off x="743053" y="2178653"/>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3000"/>
            </a:srgbClr>
          </a:solidFill>
        </p:spPr>
        <p:txBody>
          <a:bodyPr wrap="square" lIns="0" tIns="0" rIns="0" bIns="0" rtlCol="0"/>
          <a:lstStyle/>
          <a:p>
            <a:endParaRPr sz="800" dirty="0"/>
          </a:p>
        </p:txBody>
      </p:sp>
      <p:sp>
        <p:nvSpPr>
          <p:cNvPr id="115" name="bk object 115"/>
          <p:cNvSpPr/>
          <p:nvPr/>
        </p:nvSpPr>
        <p:spPr>
          <a:xfrm>
            <a:off x="1042565" y="2280572"/>
            <a:ext cx="26283" cy="2628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16" name="bk object 116"/>
          <p:cNvSpPr/>
          <p:nvPr/>
        </p:nvSpPr>
        <p:spPr>
          <a:xfrm>
            <a:off x="1359311" y="2385080"/>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17" name="bk object 117"/>
          <p:cNvSpPr/>
          <p:nvPr/>
        </p:nvSpPr>
        <p:spPr>
          <a:xfrm>
            <a:off x="1693985" y="249174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19" name="bk object 119"/>
          <p:cNvSpPr/>
          <p:nvPr/>
        </p:nvSpPr>
        <p:spPr>
          <a:xfrm>
            <a:off x="2420501" y="2711285"/>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0" name="bk object 120"/>
          <p:cNvSpPr/>
          <p:nvPr/>
        </p:nvSpPr>
        <p:spPr>
          <a:xfrm>
            <a:off x="2813249" y="282330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1" name="bk object 121"/>
          <p:cNvSpPr/>
          <p:nvPr/>
        </p:nvSpPr>
        <p:spPr>
          <a:xfrm>
            <a:off x="3223325" y="293295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22" name="bk object 122"/>
          <p:cNvSpPr/>
          <p:nvPr/>
        </p:nvSpPr>
        <p:spPr>
          <a:xfrm>
            <a:off x="3647345" y="3035254"/>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3" name="bk object 123"/>
          <p:cNvSpPr/>
          <p:nvPr/>
        </p:nvSpPr>
        <p:spPr>
          <a:xfrm>
            <a:off x="4081097" y="31240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24" name="bk object 124"/>
          <p:cNvSpPr/>
          <p:nvPr/>
        </p:nvSpPr>
        <p:spPr>
          <a:xfrm>
            <a:off x="4518884" y="3191931"/>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25" name="bk object 125"/>
          <p:cNvSpPr/>
          <p:nvPr/>
        </p:nvSpPr>
        <p:spPr>
          <a:xfrm>
            <a:off x="4954202" y="3232328"/>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26" name="bk object 126"/>
          <p:cNvSpPr/>
          <p:nvPr/>
        </p:nvSpPr>
        <p:spPr>
          <a:xfrm>
            <a:off x="5380874" y="3240687"/>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127" name="bk object 127"/>
          <p:cNvSpPr/>
          <p:nvPr/>
        </p:nvSpPr>
        <p:spPr>
          <a:xfrm>
            <a:off x="5792975" y="3213912"/>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28" name="bk object 128"/>
          <p:cNvSpPr/>
          <p:nvPr/>
        </p:nvSpPr>
        <p:spPr>
          <a:xfrm>
            <a:off x="6185573" y="3150386"/>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0" name="bk object 130"/>
          <p:cNvSpPr/>
          <p:nvPr/>
        </p:nvSpPr>
        <p:spPr>
          <a:xfrm>
            <a:off x="6899918" y="291258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2" name="bk object 132"/>
          <p:cNvSpPr/>
          <p:nvPr/>
        </p:nvSpPr>
        <p:spPr>
          <a:xfrm>
            <a:off x="7506413" y="2526681"/>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3" name="bk object 133"/>
          <p:cNvSpPr/>
          <p:nvPr/>
        </p:nvSpPr>
        <p:spPr>
          <a:xfrm>
            <a:off x="7766339" y="227782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34" name="bk object 134"/>
          <p:cNvSpPr/>
          <p:nvPr/>
        </p:nvSpPr>
        <p:spPr>
          <a:xfrm>
            <a:off x="7997117" y="1992061"/>
            <a:ext cx="26283" cy="26281"/>
          </a:xfrm>
          <a:custGeom>
            <a:avLst/>
            <a:gdLst/>
            <a:ahLst/>
            <a:cxnLst/>
            <a:rect l="l" t="t"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135" name="bk object 135"/>
          <p:cNvSpPr/>
          <p:nvPr/>
        </p:nvSpPr>
        <p:spPr>
          <a:xfrm>
            <a:off x="8202854" y="1672993"/>
            <a:ext cx="26283" cy="2628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36" name="bk object 136"/>
          <p:cNvSpPr/>
          <p:nvPr/>
        </p:nvSpPr>
        <p:spPr>
          <a:xfrm>
            <a:off x="32753" y="1993381"/>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37" name="bk object 137"/>
          <p:cNvSpPr/>
          <p:nvPr/>
        </p:nvSpPr>
        <p:spPr>
          <a:xfrm>
            <a:off x="265139" y="2081885"/>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38" name="bk object 138"/>
          <p:cNvSpPr/>
          <p:nvPr/>
        </p:nvSpPr>
        <p:spPr>
          <a:xfrm>
            <a:off x="515810" y="2177987"/>
            <a:ext cx="26283" cy="26281"/>
          </a:xfrm>
          <a:custGeom>
            <a:avLst/>
            <a:gdLst/>
            <a:ahLst/>
            <a:cxnLst/>
            <a:rect l="l" t="t"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3000"/>
            </a:srgbClr>
          </a:solidFill>
        </p:spPr>
        <p:txBody>
          <a:bodyPr wrap="square" lIns="0" tIns="0" rIns="0" bIns="0" rtlCol="0"/>
          <a:lstStyle/>
          <a:p>
            <a:endParaRPr sz="800" dirty="0"/>
          </a:p>
        </p:txBody>
      </p:sp>
      <p:sp>
        <p:nvSpPr>
          <p:cNvPr id="139" name="bk object 139"/>
          <p:cNvSpPr/>
          <p:nvPr/>
        </p:nvSpPr>
        <p:spPr>
          <a:xfrm>
            <a:off x="784388" y="228059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0" name="bk object 140"/>
          <p:cNvSpPr/>
          <p:nvPr/>
        </p:nvSpPr>
        <p:spPr>
          <a:xfrm>
            <a:off x="1070855" y="238866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1" name="bk object 141"/>
          <p:cNvSpPr/>
          <p:nvPr/>
        </p:nvSpPr>
        <p:spPr>
          <a:xfrm>
            <a:off x="1375490" y="2501182"/>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42" name="bk object 142"/>
          <p:cNvSpPr/>
          <p:nvPr/>
        </p:nvSpPr>
        <p:spPr>
          <a:xfrm>
            <a:off x="1698794" y="2617248"/>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3" name="bk object 143"/>
          <p:cNvSpPr/>
          <p:nvPr/>
        </p:nvSpPr>
        <p:spPr>
          <a:xfrm>
            <a:off x="2041334" y="2735976"/>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4" name="bk object 144"/>
          <p:cNvSpPr/>
          <p:nvPr/>
        </p:nvSpPr>
        <p:spPr>
          <a:xfrm>
            <a:off x="2403626" y="2856356"/>
            <a:ext cx="26283" cy="26281"/>
          </a:xfrm>
          <a:custGeom>
            <a:avLst/>
            <a:gdLst/>
            <a:ahLst/>
            <a:cxnLst/>
            <a:rect l="l" t="t"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6" name="bk object 146"/>
          <p:cNvSpPr/>
          <p:nvPr/>
        </p:nvSpPr>
        <p:spPr>
          <a:xfrm>
            <a:off x="3187217" y="3095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7" name="bk object 147"/>
          <p:cNvSpPr/>
          <p:nvPr/>
        </p:nvSpPr>
        <p:spPr>
          <a:xfrm>
            <a:off x="3604007" y="3206859"/>
            <a:ext cx="26283" cy="26281"/>
          </a:xfrm>
          <a:custGeom>
            <a:avLst/>
            <a:gdLst/>
            <a:ahLst/>
            <a:cxnLst/>
            <a:rect l="l" t="t"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148" name="bk object 148"/>
          <p:cNvSpPr/>
          <p:nvPr/>
        </p:nvSpPr>
        <p:spPr>
          <a:xfrm>
            <a:off x="4031687" y="330481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49" name="bk object 149"/>
          <p:cNvSpPr/>
          <p:nvPr/>
        </p:nvSpPr>
        <p:spPr>
          <a:xfrm>
            <a:off x="4465157" y="3383377"/>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50" name="bk object 150"/>
          <p:cNvSpPr/>
          <p:nvPr/>
        </p:nvSpPr>
        <p:spPr>
          <a:xfrm>
            <a:off x="4898303" y="3436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1" name="bk object 151"/>
          <p:cNvSpPr/>
          <p:nvPr/>
        </p:nvSpPr>
        <p:spPr>
          <a:xfrm>
            <a:off x="5325005" y="3460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2" name="bk object 152"/>
          <p:cNvSpPr/>
          <p:nvPr/>
        </p:nvSpPr>
        <p:spPr>
          <a:xfrm>
            <a:off x="5740106" y="345105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3" name="bk object 153"/>
          <p:cNvSpPr/>
          <p:nvPr/>
        </p:nvSpPr>
        <p:spPr>
          <a:xfrm>
            <a:off x="6139064" y="340787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54" name="bk object 154"/>
          <p:cNvSpPr/>
          <p:nvPr/>
        </p:nvSpPr>
        <p:spPr>
          <a:xfrm>
            <a:off x="6518425" y="3329938"/>
            <a:ext cx="26283" cy="26281"/>
          </a:xfrm>
          <a:custGeom>
            <a:avLst/>
            <a:gdLst/>
            <a:ahLst/>
            <a:cxnLst/>
            <a:rect l="l" t="t"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3000"/>
            </a:srgbClr>
          </a:solidFill>
        </p:spPr>
        <p:txBody>
          <a:bodyPr wrap="square" lIns="0" tIns="0" rIns="0" bIns="0" rtlCol="0"/>
          <a:lstStyle/>
          <a:p>
            <a:endParaRPr sz="800" dirty="0"/>
          </a:p>
        </p:txBody>
      </p:sp>
      <p:sp>
        <p:nvSpPr>
          <p:cNvPr id="155" name="bk object 155"/>
          <p:cNvSpPr/>
          <p:nvPr/>
        </p:nvSpPr>
        <p:spPr>
          <a:xfrm>
            <a:off x="6876098" y="3217348"/>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56" name="bk object 156"/>
          <p:cNvSpPr/>
          <p:nvPr/>
        </p:nvSpPr>
        <p:spPr>
          <a:xfrm>
            <a:off x="7210454" y="3069965"/>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57" name="bk object 157"/>
          <p:cNvSpPr/>
          <p:nvPr/>
        </p:nvSpPr>
        <p:spPr>
          <a:xfrm>
            <a:off x="7519997" y="2887136"/>
            <a:ext cx="26283" cy="26281"/>
          </a:xfrm>
          <a:custGeom>
            <a:avLst/>
            <a:gdLst/>
            <a:ahLst/>
            <a:cxnLst/>
            <a:rect l="l" t="t"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3000"/>
            </a:srgbClr>
          </a:solidFill>
        </p:spPr>
        <p:txBody>
          <a:bodyPr wrap="square" lIns="0" tIns="0" rIns="0" bIns="0" rtlCol="0"/>
          <a:lstStyle/>
          <a:p>
            <a:endParaRPr sz="800" dirty="0"/>
          </a:p>
        </p:txBody>
      </p:sp>
      <p:sp>
        <p:nvSpPr>
          <p:cNvPr id="158" name="bk object 158"/>
          <p:cNvSpPr/>
          <p:nvPr/>
        </p:nvSpPr>
        <p:spPr>
          <a:xfrm>
            <a:off x="7803317" y="266787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59" name="bk object 159"/>
          <p:cNvSpPr/>
          <p:nvPr/>
        </p:nvSpPr>
        <p:spPr>
          <a:xfrm>
            <a:off x="8059097" y="2411242"/>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0" name="bk object 160"/>
          <p:cNvSpPr/>
          <p:nvPr/>
        </p:nvSpPr>
        <p:spPr>
          <a:xfrm>
            <a:off x="8286662" y="2117046"/>
            <a:ext cx="26283" cy="26281"/>
          </a:xfrm>
          <a:custGeom>
            <a:avLst/>
            <a:gdLst/>
            <a:ahLst/>
            <a:cxnLst/>
            <a:rect l="l" t="t"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161" name="bk object 161"/>
          <p:cNvSpPr/>
          <p:nvPr/>
        </p:nvSpPr>
        <p:spPr>
          <a:xfrm>
            <a:off x="8489543" y="1788565"/>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62" name="bk object 162"/>
          <p:cNvSpPr/>
          <p:nvPr/>
        </p:nvSpPr>
        <p:spPr>
          <a:xfrm>
            <a:off x="134975" y="2093081"/>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63" name="bk object 163"/>
          <p:cNvSpPr/>
          <p:nvPr/>
        </p:nvSpPr>
        <p:spPr>
          <a:xfrm>
            <a:off x="348422" y="2178336"/>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64" name="bk object 164"/>
          <p:cNvSpPr/>
          <p:nvPr/>
        </p:nvSpPr>
        <p:spPr>
          <a:xfrm>
            <a:off x="581513" y="227287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800" dirty="0"/>
          </a:p>
        </p:txBody>
      </p:sp>
      <p:sp>
        <p:nvSpPr>
          <p:cNvPr id="165" name="bk object 165"/>
          <p:cNvSpPr/>
          <p:nvPr/>
        </p:nvSpPr>
        <p:spPr>
          <a:xfrm>
            <a:off x="833714" y="2375617"/>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6" name="bk object 166"/>
          <p:cNvSpPr/>
          <p:nvPr/>
        </p:nvSpPr>
        <p:spPr>
          <a:xfrm>
            <a:off x="1104809" y="2485476"/>
            <a:ext cx="26283" cy="26281"/>
          </a:xfrm>
          <a:custGeom>
            <a:avLst/>
            <a:gdLst/>
            <a:ahLst/>
            <a:cxnLst/>
            <a:rect l="l" t="t"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800" dirty="0"/>
          </a:p>
        </p:txBody>
      </p:sp>
      <p:sp>
        <p:nvSpPr>
          <p:cNvPr id="167" name="bk object 167"/>
          <p:cNvSpPr/>
          <p:nvPr/>
        </p:nvSpPr>
        <p:spPr>
          <a:xfrm>
            <a:off x="1394885" y="2601257"/>
            <a:ext cx="26283" cy="26281"/>
          </a:xfrm>
          <a:custGeom>
            <a:avLst/>
            <a:gdLst/>
            <a:ahLst/>
            <a:cxnLst/>
            <a:rect l="l" t="t"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68" name="bk object 168"/>
          <p:cNvSpPr/>
          <p:nvPr/>
        </p:nvSpPr>
        <p:spPr>
          <a:xfrm>
            <a:off x="1704203"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69" name="bk object 169"/>
          <p:cNvSpPr/>
          <p:nvPr/>
        </p:nvSpPr>
        <p:spPr>
          <a:xfrm>
            <a:off x="2033102" y="2845412"/>
            <a:ext cx="26283" cy="2628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170" name="bk object 170"/>
          <p:cNvSpPr/>
          <p:nvPr/>
        </p:nvSpPr>
        <p:spPr>
          <a:xfrm>
            <a:off x="2381816" y="2970735"/>
            <a:ext cx="26283" cy="26281"/>
          </a:xfrm>
          <a:custGeom>
            <a:avLst/>
            <a:gdLst/>
            <a:ahLst/>
            <a:cxnLst/>
            <a:rect l="l" t="t"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2" name="bk object 172"/>
          <p:cNvSpPr/>
          <p:nvPr/>
        </p:nvSpPr>
        <p:spPr>
          <a:xfrm>
            <a:off x="3137921" y="321789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73" name="bk object 173"/>
          <p:cNvSpPr/>
          <p:nvPr/>
        </p:nvSpPr>
        <p:spPr>
          <a:xfrm>
            <a:off x="3542744" y="33338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4" name="bk object 174"/>
          <p:cNvSpPr/>
          <p:nvPr/>
        </p:nvSpPr>
        <p:spPr>
          <a:xfrm>
            <a:off x="3960218" y="3437975"/>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75" name="bk object 175"/>
          <p:cNvSpPr/>
          <p:nvPr/>
        </p:nvSpPr>
        <p:spPr>
          <a:xfrm>
            <a:off x="4385117" y="3524682"/>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76" name="bk object 176"/>
          <p:cNvSpPr/>
          <p:nvPr/>
        </p:nvSpPr>
        <p:spPr>
          <a:xfrm>
            <a:off x="4812155" y="3588877"/>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177" name="bk object 177"/>
          <p:cNvSpPr/>
          <p:nvPr/>
        </p:nvSpPr>
        <p:spPr>
          <a:xfrm>
            <a:off x="5235599" y="3626161"/>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78" name="bk object 178"/>
          <p:cNvSpPr/>
          <p:nvPr/>
        </p:nvSpPr>
        <p:spPr>
          <a:xfrm>
            <a:off x="5650229" y="363343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79" name="bk object 179"/>
          <p:cNvSpPr/>
          <p:nvPr/>
        </p:nvSpPr>
        <p:spPr>
          <a:xfrm>
            <a:off x="6052097" y="3609227"/>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3000"/>
            </a:srgbClr>
          </a:solidFill>
        </p:spPr>
        <p:txBody>
          <a:bodyPr wrap="square" lIns="0" tIns="0" rIns="0" bIns="0" rtlCol="0"/>
          <a:lstStyle/>
          <a:p>
            <a:endParaRPr sz="800" dirty="0"/>
          </a:p>
        </p:txBody>
      </p:sp>
      <p:sp>
        <p:nvSpPr>
          <p:cNvPr id="180" name="bk object 180"/>
          <p:cNvSpPr/>
          <p:nvPr/>
        </p:nvSpPr>
        <p:spPr>
          <a:xfrm>
            <a:off x="6437921" y="3552796"/>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81" name="bk object 181"/>
          <p:cNvSpPr/>
          <p:nvPr/>
        </p:nvSpPr>
        <p:spPr>
          <a:xfrm>
            <a:off x="6805343" y="346381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82" name="bk object 182"/>
          <p:cNvSpPr/>
          <p:nvPr/>
        </p:nvSpPr>
        <p:spPr>
          <a:xfrm>
            <a:off x="7153049" y="3342274"/>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83" name="bk object 183"/>
          <p:cNvSpPr/>
          <p:nvPr/>
        </p:nvSpPr>
        <p:spPr>
          <a:xfrm>
            <a:off x="7479881" y="3187646"/>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84" name="bk object 184"/>
          <p:cNvSpPr/>
          <p:nvPr/>
        </p:nvSpPr>
        <p:spPr>
          <a:xfrm>
            <a:off x="7784426" y="2998669"/>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185" name="bk object 185"/>
          <p:cNvSpPr/>
          <p:nvPr/>
        </p:nvSpPr>
        <p:spPr>
          <a:xfrm>
            <a:off x="8064953" y="2773558"/>
            <a:ext cx="26283" cy="2628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186" name="bk object 186"/>
          <p:cNvSpPr/>
          <p:nvPr/>
        </p:nvSpPr>
        <p:spPr>
          <a:xfrm>
            <a:off x="8319509" y="2510548"/>
            <a:ext cx="26283" cy="26281"/>
          </a:xfrm>
          <a:custGeom>
            <a:avLst/>
            <a:gdLst/>
            <a:ahLst/>
            <a:cxnLst/>
            <a:rect l="l" t="t"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3000"/>
            </a:srgbClr>
          </a:solidFill>
        </p:spPr>
        <p:txBody>
          <a:bodyPr wrap="square" lIns="0" tIns="0" rIns="0" bIns="0" rtlCol="0"/>
          <a:lstStyle/>
          <a:p>
            <a:endParaRPr sz="800" dirty="0"/>
          </a:p>
        </p:txBody>
      </p:sp>
      <p:sp>
        <p:nvSpPr>
          <p:cNvPr id="187" name="bk object 187"/>
          <p:cNvSpPr/>
          <p:nvPr/>
        </p:nvSpPr>
        <p:spPr>
          <a:xfrm>
            <a:off x="8546918" y="2209070"/>
            <a:ext cx="26283" cy="2628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188" name="bk object 188"/>
          <p:cNvSpPr/>
          <p:nvPr/>
        </p:nvSpPr>
        <p:spPr>
          <a:xfrm>
            <a:off x="8750162" y="18721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189" name="bk object 189"/>
          <p:cNvSpPr/>
          <p:nvPr/>
        </p:nvSpPr>
        <p:spPr>
          <a:xfrm>
            <a:off x="83285" y="2131428"/>
            <a:ext cx="26283" cy="2628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3000"/>
            </a:srgbClr>
          </a:solidFill>
        </p:spPr>
        <p:txBody>
          <a:bodyPr wrap="square" lIns="0" tIns="0" rIns="0" bIns="0" rtlCol="0"/>
          <a:lstStyle/>
          <a:p>
            <a:endParaRPr sz="800" dirty="0"/>
          </a:p>
        </p:txBody>
      </p:sp>
      <p:sp>
        <p:nvSpPr>
          <p:cNvPr id="190" name="bk object 190"/>
          <p:cNvSpPr/>
          <p:nvPr/>
        </p:nvSpPr>
        <p:spPr>
          <a:xfrm>
            <a:off x="253985" y="2198826"/>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191" name="bk object 191"/>
          <p:cNvSpPr/>
          <p:nvPr/>
        </p:nvSpPr>
        <p:spPr>
          <a:xfrm>
            <a:off x="446609" y="227793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2" name="bk object 192"/>
          <p:cNvSpPr/>
          <p:nvPr/>
        </p:nvSpPr>
        <p:spPr>
          <a:xfrm>
            <a:off x="660158" y="2367744"/>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3" name="bk object 193"/>
          <p:cNvSpPr/>
          <p:nvPr/>
        </p:nvSpPr>
        <p:spPr>
          <a:xfrm>
            <a:off x="893945" y="2467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4" name="bk object 194"/>
          <p:cNvSpPr/>
          <p:nvPr/>
        </p:nvSpPr>
        <p:spPr>
          <a:xfrm>
            <a:off x="1147580"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195" name="bk object 195"/>
          <p:cNvSpPr/>
          <p:nvPr/>
        </p:nvSpPr>
        <p:spPr>
          <a:xfrm>
            <a:off x="1420922" y="268993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196" name="bk object 196"/>
          <p:cNvSpPr/>
          <p:nvPr/>
        </p:nvSpPr>
        <p:spPr>
          <a:xfrm>
            <a:off x="1714025" y="2810516"/>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197" name="bk object 197"/>
          <p:cNvSpPr/>
          <p:nvPr/>
        </p:nvSpPr>
        <p:spPr>
          <a:xfrm>
            <a:off x="2026994" y="2934998"/>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198" name="bk object 198"/>
          <p:cNvSpPr/>
          <p:nvPr/>
        </p:nvSpPr>
        <p:spPr>
          <a:xfrm>
            <a:off x="2359853" y="3061373"/>
            <a:ext cx="26283" cy="26281"/>
          </a:xfrm>
          <a:custGeom>
            <a:avLst/>
            <a:gdLst/>
            <a:ahLst/>
            <a:cxnLst/>
            <a:rect l="l" t="t"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199" name="bk object 199"/>
          <p:cNvSpPr/>
          <p:nvPr/>
        </p:nvSpPr>
        <p:spPr>
          <a:xfrm>
            <a:off x="2712329" y="3187327"/>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00" name="bk object 200"/>
          <p:cNvSpPr/>
          <p:nvPr/>
        </p:nvSpPr>
        <p:spPr>
          <a:xfrm>
            <a:off x="3083656" y="3310253"/>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01" name="bk object 201"/>
          <p:cNvSpPr/>
          <p:nvPr/>
        </p:nvSpPr>
        <p:spPr>
          <a:xfrm>
            <a:off x="3472445" y="3427279"/>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02" name="bk object 202"/>
          <p:cNvSpPr/>
          <p:nvPr/>
        </p:nvSpPr>
        <p:spPr>
          <a:xfrm>
            <a:off x="3875918" y="353474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3" name="bk object 203"/>
          <p:cNvSpPr/>
          <p:nvPr/>
        </p:nvSpPr>
        <p:spPr>
          <a:xfrm>
            <a:off x="4289087" y="362744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04" name="bk object 204"/>
          <p:cNvSpPr/>
          <p:nvPr/>
        </p:nvSpPr>
        <p:spPr>
          <a:xfrm>
            <a:off x="4706645" y="3700369"/>
            <a:ext cx="26283" cy="26281"/>
          </a:xfrm>
          <a:custGeom>
            <a:avLst/>
            <a:gdLst/>
            <a:ahLst/>
            <a:cxnLst/>
            <a:rect l="l" t="t"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3000"/>
            </a:srgbClr>
          </a:solidFill>
        </p:spPr>
        <p:txBody>
          <a:bodyPr wrap="square" lIns="0" tIns="0" rIns="0" bIns="0" rtlCol="0"/>
          <a:lstStyle/>
          <a:p>
            <a:endParaRPr sz="800" dirty="0"/>
          </a:p>
        </p:txBody>
      </p:sp>
      <p:sp>
        <p:nvSpPr>
          <p:cNvPr id="205" name="bk object 205"/>
          <p:cNvSpPr/>
          <p:nvPr/>
        </p:nvSpPr>
        <p:spPr>
          <a:xfrm>
            <a:off x="5123657" y="3749498"/>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06" name="bk object 206"/>
          <p:cNvSpPr/>
          <p:nvPr/>
        </p:nvSpPr>
        <p:spPr>
          <a:xfrm>
            <a:off x="5535146" y="377159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7" name="bk object 207"/>
          <p:cNvSpPr/>
          <p:nvPr/>
        </p:nvSpPr>
        <p:spPr>
          <a:xfrm>
            <a:off x="5936897" y="376459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08" name="bk object 208"/>
          <p:cNvSpPr/>
          <p:nvPr/>
        </p:nvSpPr>
        <p:spPr>
          <a:xfrm>
            <a:off x="6325988" y="372768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09" name="bk object 209"/>
          <p:cNvSpPr/>
          <p:nvPr/>
        </p:nvSpPr>
        <p:spPr>
          <a:xfrm>
            <a:off x="6700118" y="3660523"/>
            <a:ext cx="26283" cy="2628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210" name="bk object 210"/>
          <p:cNvSpPr/>
          <p:nvPr/>
        </p:nvSpPr>
        <p:spPr>
          <a:xfrm>
            <a:off x="7057658" y="356279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1" name="bk object 211"/>
          <p:cNvSpPr/>
          <p:nvPr/>
        </p:nvSpPr>
        <p:spPr>
          <a:xfrm>
            <a:off x="7397714" y="3434167"/>
            <a:ext cx="26283" cy="26281"/>
          </a:xfrm>
          <a:custGeom>
            <a:avLst/>
            <a:gdLst/>
            <a:ahLst/>
            <a:cxnLst/>
            <a:rect l="l" t="t"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3000"/>
            </a:srgbClr>
          </a:solidFill>
        </p:spPr>
        <p:txBody>
          <a:bodyPr wrap="square" lIns="0" tIns="0" rIns="0" bIns="0" rtlCol="0"/>
          <a:lstStyle/>
          <a:p>
            <a:endParaRPr sz="800" dirty="0"/>
          </a:p>
        </p:txBody>
      </p:sp>
      <p:sp>
        <p:nvSpPr>
          <p:cNvPr id="212" name="bk object 212"/>
          <p:cNvSpPr/>
          <p:nvPr/>
        </p:nvSpPr>
        <p:spPr>
          <a:xfrm>
            <a:off x="7719338" y="327369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13" name="bk object 213"/>
          <p:cNvSpPr/>
          <p:nvPr/>
        </p:nvSpPr>
        <p:spPr>
          <a:xfrm>
            <a:off x="8021078" y="3079529"/>
            <a:ext cx="26283" cy="2628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3000"/>
            </a:srgbClr>
          </a:solidFill>
        </p:spPr>
        <p:txBody>
          <a:bodyPr wrap="square" lIns="0" tIns="0" rIns="0" bIns="0" rtlCol="0"/>
          <a:lstStyle/>
          <a:p>
            <a:endParaRPr sz="800" dirty="0"/>
          </a:p>
        </p:txBody>
      </p:sp>
      <p:sp>
        <p:nvSpPr>
          <p:cNvPr id="214" name="bk object 214"/>
          <p:cNvSpPr/>
          <p:nvPr/>
        </p:nvSpPr>
        <p:spPr>
          <a:xfrm>
            <a:off x="8300846" y="2849141"/>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15" name="bk object 215"/>
          <p:cNvSpPr/>
          <p:nvPr/>
        </p:nvSpPr>
        <p:spPr>
          <a:xfrm>
            <a:off x="8555954" y="2579839"/>
            <a:ext cx="26283" cy="26281"/>
          </a:xfrm>
          <a:custGeom>
            <a:avLst/>
            <a:gdLst/>
            <a:ahLst/>
            <a:cxnLst/>
            <a:rect l="l" t="t"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216" name="bk object 216"/>
          <p:cNvSpPr/>
          <p:nvPr/>
        </p:nvSpPr>
        <p:spPr>
          <a:xfrm>
            <a:off x="8785049" y="2271006"/>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17" name="bk object 217"/>
          <p:cNvSpPr/>
          <p:nvPr/>
        </p:nvSpPr>
        <p:spPr>
          <a:xfrm>
            <a:off x="8990645" y="1925405"/>
            <a:ext cx="26283" cy="26281"/>
          </a:xfrm>
          <a:custGeom>
            <a:avLst/>
            <a:gdLst/>
            <a:ahLst/>
            <a:cxnLst/>
            <a:rect l="l" t="t"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3000"/>
            </a:srgbClr>
          </a:solidFill>
        </p:spPr>
        <p:txBody>
          <a:bodyPr wrap="square" lIns="0" tIns="0" rIns="0" bIns="0" rtlCol="0"/>
          <a:lstStyle/>
          <a:p>
            <a:endParaRPr sz="800" dirty="0"/>
          </a:p>
        </p:txBody>
      </p:sp>
      <p:sp>
        <p:nvSpPr>
          <p:cNvPr id="218" name="bk object 218"/>
          <p:cNvSpPr/>
          <p:nvPr/>
        </p:nvSpPr>
        <p:spPr>
          <a:xfrm>
            <a:off x="392681" y="2313589"/>
            <a:ext cx="26283" cy="26281"/>
          </a:xfrm>
          <a:custGeom>
            <a:avLst/>
            <a:gdLst/>
            <a:ahLst/>
            <a:cxnLst/>
            <a:rect l="l" t="t"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3000"/>
            </a:srgbClr>
          </a:solidFill>
        </p:spPr>
        <p:txBody>
          <a:bodyPr wrap="square" lIns="0" tIns="0" rIns="0" bIns="0" rtlCol="0"/>
          <a:lstStyle/>
          <a:p>
            <a:endParaRPr sz="800" dirty="0"/>
          </a:p>
        </p:txBody>
      </p:sp>
      <p:sp>
        <p:nvSpPr>
          <p:cNvPr id="219" name="bk object 219"/>
          <p:cNvSpPr/>
          <p:nvPr/>
        </p:nvSpPr>
        <p:spPr>
          <a:xfrm>
            <a:off x="562751" y="2383847"/>
            <a:ext cx="26283" cy="26281"/>
          </a:xfrm>
          <a:custGeom>
            <a:avLst/>
            <a:gdLst/>
            <a:ahLst/>
            <a:cxnLst/>
            <a:rect l="l" t="t"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3000"/>
            </a:srgbClr>
          </a:solidFill>
        </p:spPr>
        <p:txBody>
          <a:bodyPr wrap="square" lIns="0" tIns="0" rIns="0" bIns="0" rtlCol="0"/>
          <a:lstStyle/>
          <a:p>
            <a:endParaRPr sz="800" dirty="0"/>
          </a:p>
        </p:txBody>
      </p:sp>
      <p:sp>
        <p:nvSpPr>
          <p:cNvPr id="220" name="bk object 220"/>
          <p:cNvSpPr/>
          <p:nvPr/>
        </p:nvSpPr>
        <p:spPr>
          <a:xfrm>
            <a:off x="754970" y="2466036"/>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1" name="bk object 221"/>
          <p:cNvSpPr/>
          <p:nvPr/>
        </p:nvSpPr>
        <p:spPr>
          <a:xfrm>
            <a:off x="968534" y="2559034"/>
            <a:ext cx="26283" cy="26281"/>
          </a:xfrm>
          <a:custGeom>
            <a:avLst/>
            <a:gdLst/>
            <a:ahLst/>
            <a:cxnLst/>
            <a:rect l="l" t="t"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3" name="bk object 223"/>
          <p:cNvSpPr/>
          <p:nvPr/>
        </p:nvSpPr>
        <p:spPr>
          <a:xfrm>
            <a:off x="1457639" y="277228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4" name="bk object 224"/>
          <p:cNvSpPr/>
          <p:nvPr/>
        </p:nvSpPr>
        <p:spPr>
          <a:xfrm>
            <a:off x="1732682" y="2889486"/>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25" name="bk object 225"/>
          <p:cNvSpPr/>
          <p:nvPr/>
        </p:nvSpPr>
        <p:spPr>
          <a:xfrm>
            <a:off x="2027894"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6" name="bk object 226"/>
          <p:cNvSpPr/>
          <p:nvPr/>
        </p:nvSpPr>
        <p:spPr>
          <a:xfrm>
            <a:off x="2343098" y="3135588"/>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7" name="bk object 227"/>
          <p:cNvSpPr/>
          <p:nvPr/>
        </p:nvSpPr>
        <p:spPr>
          <a:xfrm>
            <a:off x="2677868" y="325982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28" name="bk object 228"/>
          <p:cNvSpPr/>
          <p:nvPr/>
        </p:nvSpPr>
        <p:spPr>
          <a:xfrm>
            <a:off x="3031355" y="33813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29" name="bk object 229"/>
          <p:cNvSpPr/>
          <p:nvPr/>
        </p:nvSpPr>
        <p:spPr>
          <a:xfrm>
            <a:off x="3402155" y="349752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0" name="bk object 230"/>
          <p:cNvSpPr/>
          <p:nvPr/>
        </p:nvSpPr>
        <p:spPr>
          <a:xfrm>
            <a:off x="3788264" y="360547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1" name="bk object 231"/>
          <p:cNvSpPr/>
          <p:nvPr/>
        </p:nvSpPr>
        <p:spPr>
          <a:xfrm>
            <a:off x="4186562" y="370163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2" name="bk object 232"/>
          <p:cNvSpPr/>
          <p:nvPr/>
        </p:nvSpPr>
        <p:spPr>
          <a:xfrm>
            <a:off x="4592039" y="3781223"/>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33" name="bk object 233"/>
          <p:cNvSpPr/>
          <p:nvPr/>
        </p:nvSpPr>
        <p:spPr>
          <a:xfrm>
            <a:off x="4999712" y="38399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4" name="bk object 234"/>
          <p:cNvSpPr/>
          <p:nvPr/>
        </p:nvSpPr>
        <p:spPr>
          <a:xfrm>
            <a:off x="5405234" y="3874759"/>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35" name="bk object 235"/>
          <p:cNvSpPr/>
          <p:nvPr/>
        </p:nvSpPr>
        <p:spPr>
          <a:xfrm>
            <a:off x="5804462" y="3883152"/>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36" name="bk object 236"/>
          <p:cNvSpPr/>
          <p:nvPr/>
        </p:nvSpPr>
        <p:spPr>
          <a:xfrm>
            <a:off x="6194045" y="3863713"/>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37" name="bk object 237"/>
          <p:cNvSpPr/>
          <p:nvPr/>
        </p:nvSpPr>
        <p:spPr>
          <a:xfrm>
            <a:off x="6571844" y="381601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38" name="bk object 238"/>
          <p:cNvSpPr/>
          <p:nvPr/>
        </p:nvSpPr>
        <p:spPr>
          <a:xfrm>
            <a:off x="6936221" y="37398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39" name="bk object 239"/>
          <p:cNvSpPr/>
          <p:nvPr/>
        </p:nvSpPr>
        <p:spPr>
          <a:xfrm>
            <a:off x="7286024" y="36346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0" name="bk object 240"/>
          <p:cNvSpPr/>
          <p:nvPr/>
        </p:nvSpPr>
        <p:spPr>
          <a:xfrm>
            <a:off x="7620473" y="34998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1" name="bk object 241"/>
          <p:cNvSpPr/>
          <p:nvPr/>
        </p:nvSpPr>
        <p:spPr>
          <a:xfrm>
            <a:off x="7938743" y="333395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242" name="bk object 242"/>
          <p:cNvSpPr/>
          <p:nvPr/>
        </p:nvSpPr>
        <p:spPr>
          <a:xfrm>
            <a:off x="8239238" y="3134597"/>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43" name="bk object 243"/>
          <p:cNvSpPr/>
          <p:nvPr/>
        </p:nvSpPr>
        <p:spPr>
          <a:xfrm>
            <a:off x="8519507" y="2898506"/>
            <a:ext cx="26283" cy="26281"/>
          </a:xfrm>
          <a:custGeom>
            <a:avLst/>
            <a:gdLst/>
            <a:ahLst/>
            <a:cxnLst/>
            <a:rect l="l" t="t"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44" name="bk object 244"/>
          <p:cNvSpPr/>
          <p:nvPr/>
        </p:nvSpPr>
        <p:spPr>
          <a:xfrm>
            <a:off x="8776118" y="2622047"/>
            <a:ext cx="26283" cy="2628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45" name="bk object 245"/>
          <p:cNvSpPr/>
          <p:nvPr/>
        </p:nvSpPr>
        <p:spPr>
          <a:xfrm>
            <a:off x="9007883" y="2304861"/>
            <a:ext cx="26283" cy="26281"/>
          </a:xfrm>
          <a:custGeom>
            <a:avLst/>
            <a:gdLst/>
            <a:ahLst/>
            <a:cxnLst/>
            <a:rect l="l" t="t"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46" name="bk object 246"/>
          <p:cNvSpPr/>
          <p:nvPr/>
        </p:nvSpPr>
        <p:spPr>
          <a:xfrm>
            <a:off x="700109" y="249934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47" name="bk object 247"/>
          <p:cNvSpPr/>
          <p:nvPr/>
        </p:nvSpPr>
        <p:spPr>
          <a:xfrm>
            <a:off x="869401" y="2571281"/>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48" name="bk object 248"/>
          <p:cNvSpPr/>
          <p:nvPr/>
        </p:nvSpPr>
        <p:spPr>
          <a:xfrm>
            <a:off x="1061117" y="2655152"/>
            <a:ext cx="26283" cy="2628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0" name="bk object 250"/>
          <p:cNvSpPr/>
          <p:nvPr/>
        </p:nvSpPr>
        <p:spPr>
          <a:xfrm>
            <a:off x="1509194" y="2853197"/>
            <a:ext cx="26283" cy="26281"/>
          </a:xfrm>
          <a:custGeom>
            <a:avLst/>
            <a:gdLst/>
            <a:ahLst/>
            <a:cxnLst/>
            <a:rect l="l" t="t"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51" name="bk object 251"/>
          <p:cNvSpPr/>
          <p:nvPr/>
        </p:nvSpPr>
        <p:spPr>
          <a:xfrm>
            <a:off x="1764662" y="2964164"/>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52" name="bk object 252"/>
          <p:cNvSpPr/>
          <p:nvPr/>
        </p:nvSpPr>
        <p:spPr>
          <a:xfrm>
            <a:off x="2040647" y="3080525"/>
            <a:ext cx="26283" cy="26281"/>
          </a:xfrm>
          <a:custGeom>
            <a:avLst/>
            <a:gdLst/>
            <a:ahLst/>
            <a:cxnLst/>
            <a:rect l="l" t="t"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253" name="bk object 253"/>
          <p:cNvSpPr/>
          <p:nvPr/>
        </p:nvSpPr>
        <p:spPr>
          <a:xfrm>
            <a:off x="2336804" y="320008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54" name="bk object 254"/>
          <p:cNvSpPr/>
          <p:nvPr/>
        </p:nvSpPr>
        <p:spPr>
          <a:xfrm>
            <a:off x="2652581" y="332031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55" name="bk object 255"/>
          <p:cNvSpPr/>
          <p:nvPr/>
        </p:nvSpPr>
        <p:spPr>
          <a:xfrm>
            <a:off x="2987066" y="3438619"/>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256" name="bk object 256"/>
          <p:cNvSpPr/>
          <p:nvPr/>
        </p:nvSpPr>
        <p:spPr>
          <a:xfrm>
            <a:off x="3338882" y="35523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57" name="bk object 257"/>
          <p:cNvSpPr/>
          <p:nvPr/>
        </p:nvSpPr>
        <p:spPr>
          <a:xfrm>
            <a:off x="3706166" y="3659079"/>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58" name="bk object 258"/>
          <p:cNvSpPr/>
          <p:nvPr/>
        </p:nvSpPr>
        <p:spPr>
          <a:xfrm>
            <a:off x="4086662" y="3756056"/>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59" name="bk object 259"/>
          <p:cNvSpPr/>
          <p:nvPr/>
        </p:nvSpPr>
        <p:spPr>
          <a:xfrm>
            <a:off x="4477259" y="383978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0" name="bk object 260"/>
          <p:cNvSpPr/>
          <p:nvPr/>
        </p:nvSpPr>
        <p:spPr>
          <a:xfrm>
            <a:off x="4873217" y="3905997"/>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61" name="bk object 261"/>
          <p:cNvSpPr/>
          <p:nvPr/>
        </p:nvSpPr>
        <p:spPr>
          <a:xfrm>
            <a:off x="5270063" y="3951112"/>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262" name="bk object 262"/>
          <p:cNvSpPr/>
          <p:nvPr/>
        </p:nvSpPr>
        <p:spPr>
          <a:xfrm>
            <a:off x="5664061" y="39726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3" name="bk object 263"/>
          <p:cNvSpPr/>
          <p:nvPr/>
        </p:nvSpPr>
        <p:spPr>
          <a:xfrm>
            <a:off x="6051818" y="39686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4" name="bk object 264"/>
          <p:cNvSpPr/>
          <p:nvPr/>
        </p:nvSpPr>
        <p:spPr>
          <a:xfrm>
            <a:off x="6430667" y="393824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65" name="bk object 265"/>
          <p:cNvSpPr/>
          <p:nvPr/>
        </p:nvSpPr>
        <p:spPr>
          <a:xfrm>
            <a:off x="6798962" y="3881017"/>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66" name="bk object 266"/>
          <p:cNvSpPr/>
          <p:nvPr/>
        </p:nvSpPr>
        <p:spPr>
          <a:xfrm>
            <a:off x="7155530" y="379674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67" name="bk object 267"/>
          <p:cNvSpPr/>
          <p:nvPr/>
        </p:nvSpPr>
        <p:spPr>
          <a:xfrm>
            <a:off x="7499474" y="3684795"/>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68" name="bk object 268"/>
          <p:cNvSpPr/>
          <p:nvPr/>
        </p:nvSpPr>
        <p:spPr>
          <a:xfrm>
            <a:off x="7830026" y="3543985"/>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269" name="bk object 269"/>
          <p:cNvSpPr/>
          <p:nvPr/>
        </p:nvSpPr>
        <p:spPr>
          <a:xfrm>
            <a:off x="8146325" y="3372471"/>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270" name="bk object 270"/>
          <p:cNvSpPr/>
          <p:nvPr/>
        </p:nvSpPr>
        <p:spPr>
          <a:xfrm>
            <a:off x="8446619" y="3167232"/>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271" name="bk object 271"/>
          <p:cNvSpPr/>
          <p:nvPr/>
        </p:nvSpPr>
        <p:spPr>
          <a:xfrm>
            <a:off x="8728046" y="2924246"/>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2" name="bk object 272"/>
          <p:cNvSpPr/>
          <p:nvPr/>
        </p:nvSpPr>
        <p:spPr>
          <a:xfrm>
            <a:off x="8986625" y="263911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3" name="bk object 273"/>
          <p:cNvSpPr/>
          <p:nvPr/>
        </p:nvSpPr>
        <p:spPr>
          <a:xfrm>
            <a:off x="1006889" y="2686847"/>
            <a:ext cx="26283" cy="26281"/>
          </a:xfrm>
          <a:custGeom>
            <a:avLst/>
            <a:gdLst/>
            <a:ahLst/>
            <a:cxnLst/>
            <a:rect l="l" t="t"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3000"/>
            </a:srgbClr>
          </a:solidFill>
        </p:spPr>
        <p:txBody>
          <a:bodyPr wrap="square" lIns="0" tIns="0" rIns="0" bIns="0" rtlCol="0"/>
          <a:lstStyle/>
          <a:p>
            <a:endParaRPr sz="800" dirty="0"/>
          </a:p>
        </p:txBody>
      </p:sp>
      <p:sp>
        <p:nvSpPr>
          <p:cNvPr id="274" name="bk object 274"/>
          <p:cNvSpPr/>
          <p:nvPr/>
        </p:nvSpPr>
        <p:spPr>
          <a:xfrm>
            <a:off x="1175309" y="275915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6" name="bk object 276"/>
          <p:cNvSpPr/>
          <p:nvPr/>
        </p:nvSpPr>
        <p:spPr>
          <a:xfrm>
            <a:off x="1579577" y="2937116"/>
            <a:ext cx="26283" cy="26281"/>
          </a:xfrm>
          <a:custGeom>
            <a:avLst/>
            <a:gdLst/>
            <a:ahLst/>
            <a:cxnLst/>
            <a:rect l="l" t="t"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77" name="bk object 277"/>
          <p:cNvSpPr/>
          <p:nvPr/>
        </p:nvSpPr>
        <p:spPr>
          <a:xfrm>
            <a:off x="1814185" y="3039428"/>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78" name="bk object 278"/>
          <p:cNvSpPr/>
          <p:nvPr/>
        </p:nvSpPr>
        <p:spPr>
          <a:xfrm>
            <a:off x="2069774" y="314802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79" name="bk object 279"/>
          <p:cNvSpPr/>
          <p:nvPr/>
        </p:nvSpPr>
        <p:spPr>
          <a:xfrm>
            <a:off x="2345807" y="3260683"/>
            <a:ext cx="26283" cy="26281"/>
          </a:xfrm>
          <a:custGeom>
            <a:avLst/>
            <a:gdLst/>
            <a:ahLst/>
            <a:cxnLst/>
            <a:rect l="l" t="t"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80" name="bk object 280"/>
          <p:cNvSpPr/>
          <p:nvPr/>
        </p:nvSpPr>
        <p:spPr>
          <a:xfrm>
            <a:off x="2641613" y="3374926"/>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1" name="bk object 281"/>
          <p:cNvSpPr/>
          <p:nvPr/>
        </p:nvSpPr>
        <p:spPr>
          <a:xfrm>
            <a:off x="2956241" y="3488233"/>
            <a:ext cx="26283" cy="26281"/>
          </a:xfrm>
          <a:custGeom>
            <a:avLst/>
            <a:gdLst/>
            <a:ahLst/>
            <a:cxnLst/>
            <a:rect l="l" t="t"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282" name="bk object 282"/>
          <p:cNvSpPr/>
          <p:nvPr/>
        </p:nvSpPr>
        <p:spPr>
          <a:xfrm>
            <a:off x="3288338" y="35981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3" name="bk object 283"/>
          <p:cNvSpPr/>
          <p:nvPr/>
        </p:nvSpPr>
        <p:spPr>
          <a:xfrm>
            <a:off x="3636170" y="370223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4" name="bk object 284"/>
          <p:cNvSpPr/>
          <p:nvPr/>
        </p:nvSpPr>
        <p:spPr>
          <a:xfrm>
            <a:off x="3997685" y="379827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5" name="bk object 285"/>
          <p:cNvSpPr/>
          <p:nvPr/>
        </p:nvSpPr>
        <p:spPr>
          <a:xfrm>
            <a:off x="4370705" y="3883440"/>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6" name="bk object 286"/>
          <p:cNvSpPr/>
          <p:nvPr/>
        </p:nvSpPr>
        <p:spPr>
          <a:xfrm>
            <a:off x="4752278" y="3954476"/>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287" name="bk object 287"/>
          <p:cNvSpPr/>
          <p:nvPr/>
        </p:nvSpPr>
        <p:spPr>
          <a:xfrm>
            <a:off x="5138102" y="400761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88" name="bk object 288"/>
          <p:cNvSpPr/>
          <p:nvPr/>
        </p:nvSpPr>
        <p:spPr>
          <a:xfrm>
            <a:off x="5524235" y="4039820"/>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289" name="bk object 289"/>
          <p:cNvSpPr/>
          <p:nvPr/>
        </p:nvSpPr>
        <p:spPr>
          <a:xfrm>
            <a:off x="5907491" y="4049020"/>
            <a:ext cx="26283" cy="26281"/>
          </a:xfrm>
          <a:custGeom>
            <a:avLst/>
            <a:gdLst/>
            <a:ahLst/>
            <a:cxnLst/>
            <a:rect l="l" t="t"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3000"/>
            </a:srgbClr>
          </a:solidFill>
        </p:spPr>
        <p:txBody>
          <a:bodyPr wrap="square" lIns="0" tIns="0" rIns="0" bIns="0" rtlCol="0"/>
          <a:lstStyle/>
          <a:p>
            <a:endParaRPr sz="800" dirty="0"/>
          </a:p>
        </p:txBody>
      </p:sp>
      <p:sp>
        <p:nvSpPr>
          <p:cNvPr id="290" name="bk object 290"/>
          <p:cNvSpPr/>
          <p:nvPr/>
        </p:nvSpPr>
        <p:spPr>
          <a:xfrm>
            <a:off x="6285065" y="403381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1" name="bk object 291"/>
          <p:cNvSpPr/>
          <p:nvPr/>
        </p:nvSpPr>
        <p:spPr>
          <a:xfrm>
            <a:off x="6654803" y="3993388"/>
            <a:ext cx="26283" cy="2628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292" name="bk object 292"/>
          <p:cNvSpPr/>
          <p:nvPr/>
        </p:nvSpPr>
        <p:spPr>
          <a:xfrm>
            <a:off x="7015319" y="3927377"/>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293" name="bk object 293"/>
          <p:cNvSpPr/>
          <p:nvPr/>
        </p:nvSpPr>
        <p:spPr>
          <a:xfrm>
            <a:off x="7365770" y="3835488"/>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4" name="bk object 294"/>
          <p:cNvSpPr/>
          <p:nvPr/>
        </p:nvSpPr>
        <p:spPr>
          <a:xfrm>
            <a:off x="7705382" y="371686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5" name="bk object 295"/>
          <p:cNvSpPr/>
          <p:nvPr/>
        </p:nvSpPr>
        <p:spPr>
          <a:xfrm>
            <a:off x="8033393" y="356988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296" name="bk object 296"/>
          <p:cNvSpPr/>
          <p:nvPr/>
        </p:nvSpPr>
        <p:spPr>
          <a:xfrm>
            <a:off x="8348714" y="3392049"/>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297" name="bk object 297"/>
          <p:cNvSpPr/>
          <p:nvPr/>
        </p:nvSpPr>
        <p:spPr>
          <a:xfrm>
            <a:off x="8649443" y="317972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298" name="bk object 298"/>
          <p:cNvSpPr/>
          <p:nvPr/>
        </p:nvSpPr>
        <p:spPr>
          <a:xfrm>
            <a:off x="8932283" y="2928025"/>
            <a:ext cx="26283" cy="2628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299" name="bk object 299"/>
          <p:cNvSpPr/>
          <p:nvPr/>
        </p:nvSpPr>
        <p:spPr>
          <a:xfrm>
            <a:off x="1314515" y="28742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0" name="bk object 300"/>
          <p:cNvSpPr/>
          <p:nvPr/>
        </p:nvSpPr>
        <p:spPr>
          <a:xfrm>
            <a:off x="1482005" y="2945477"/>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01" name="bk object 301"/>
          <p:cNvSpPr/>
          <p:nvPr/>
        </p:nvSpPr>
        <p:spPr>
          <a:xfrm>
            <a:off x="1672445" y="3027809"/>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02" name="bk object 302"/>
          <p:cNvSpPr/>
          <p:nvPr/>
        </p:nvSpPr>
        <p:spPr>
          <a:xfrm>
            <a:off x="1885094" y="3119433"/>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3" name="bk object 303"/>
          <p:cNvSpPr/>
          <p:nvPr/>
        </p:nvSpPr>
        <p:spPr>
          <a:xfrm>
            <a:off x="2119289" y="321827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4" name="bk object 304"/>
          <p:cNvSpPr/>
          <p:nvPr/>
        </p:nvSpPr>
        <p:spPr>
          <a:xfrm>
            <a:off x="2374331" y="3322170"/>
            <a:ext cx="26283" cy="26281"/>
          </a:xfrm>
          <a:custGeom>
            <a:avLst/>
            <a:gdLst/>
            <a:ahLst/>
            <a:cxnLst/>
            <a:rect l="l" t="t"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05" name="bk object 305"/>
          <p:cNvSpPr/>
          <p:nvPr/>
        </p:nvSpPr>
        <p:spPr>
          <a:xfrm>
            <a:off x="2649422" y="3428698"/>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06" name="bk object 306"/>
          <p:cNvSpPr/>
          <p:nvPr/>
        </p:nvSpPr>
        <p:spPr>
          <a:xfrm>
            <a:off x="2943554" y="3535416"/>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07" name="bk object 307"/>
          <p:cNvSpPr/>
          <p:nvPr/>
        </p:nvSpPr>
        <p:spPr>
          <a:xfrm>
            <a:off x="3255404" y="3639968"/>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308" name="bk object 308"/>
          <p:cNvSpPr/>
          <p:nvPr/>
        </p:nvSpPr>
        <p:spPr>
          <a:xfrm>
            <a:off x="3583334" y="3740160"/>
            <a:ext cx="26283" cy="26281"/>
          </a:xfrm>
          <a:custGeom>
            <a:avLst/>
            <a:gdLst/>
            <a:ahLst/>
            <a:cxnLst/>
            <a:rect l="l" t="t"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309" name="bk object 309"/>
          <p:cNvSpPr/>
          <p:nvPr/>
        </p:nvSpPr>
        <p:spPr>
          <a:xfrm>
            <a:off x="3925463" y="3833880"/>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10" name="bk object 310"/>
          <p:cNvSpPr/>
          <p:nvPr/>
        </p:nvSpPr>
        <p:spPr>
          <a:xfrm>
            <a:off x="4279853" y="3918618"/>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11" name="bk object 311"/>
          <p:cNvSpPr/>
          <p:nvPr/>
        </p:nvSpPr>
        <p:spPr>
          <a:xfrm>
            <a:off x="4644470" y="399170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2" name="bk object 312"/>
          <p:cNvSpPr/>
          <p:nvPr/>
        </p:nvSpPr>
        <p:spPr>
          <a:xfrm>
            <a:off x="5016635" y="405016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3" name="bk object 313"/>
          <p:cNvSpPr/>
          <p:nvPr/>
        </p:nvSpPr>
        <p:spPr>
          <a:xfrm>
            <a:off x="5392520" y="409067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14" name="bk object 314"/>
          <p:cNvSpPr/>
          <p:nvPr/>
        </p:nvSpPr>
        <p:spPr>
          <a:xfrm>
            <a:off x="5768657" y="4110623"/>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15" name="bk object 315"/>
          <p:cNvSpPr/>
          <p:nvPr/>
        </p:nvSpPr>
        <p:spPr>
          <a:xfrm>
            <a:off x="6142295" y="4108268"/>
            <a:ext cx="26283" cy="2628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16" name="bk object 316"/>
          <p:cNvSpPr/>
          <p:nvPr/>
        </p:nvSpPr>
        <p:spPr>
          <a:xfrm>
            <a:off x="6511085" y="4082510"/>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17" name="bk object 317"/>
          <p:cNvSpPr/>
          <p:nvPr/>
        </p:nvSpPr>
        <p:spPr>
          <a:xfrm>
            <a:off x="6873218" y="4032659"/>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18" name="bk object 318"/>
          <p:cNvSpPr/>
          <p:nvPr/>
        </p:nvSpPr>
        <p:spPr>
          <a:xfrm>
            <a:off x="7227467" y="3958254"/>
            <a:ext cx="26283" cy="2628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19" name="bk object 319"/>
          <p:cNvSpPr/>
          <p:nvPr/>
        </p:nvSpPr>
        <p:spPr>
          <a:xfrm>
            <a:off x="7573151" y="3858862"/>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20" name="bk object 320"/>
          <p:cNvSpPr/>
          <p:nvPr/>
        </p:nvSpPr>
        <p:spPr>
          <a:xfrm>
            <a:off x="7909607" y="3733349"/>
            <a:ext cx="26283" cy="26281"/>
          </a:xfrm>
          <a:custGeom>
            <a:avLst/>
            <a:gdLst/>
            <a:ahLst/>
            <a:cxnLst/>
            <a:rect l="l" t="t"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3000"/>
            </a:srgbClr>
          </a:solidFill>
        </p:spPr>
        <p:txBody>
          <a:bodyPr wrap="square" lIns="0" tIns="0" rIns="0" bIns="0" rtlCol="0"/>
          <a:lstStyle/>
          <a:p>
            <a:endParaRPr sz="800" dirty="0"/>
          </a:p>
        </p:txBody>
      </p:sp>
      <p:sp>
        <p:nvSpPr>
          <p:cNvPr id="321" name="bk object 321"/>
          <p:cNvSpPr/>
          <p:nvPr/>
        </p:nvSpPr>
        <p:spPr>
          <a:xfrm>
            <a:off x="8236040" y="357969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2" name="bk object 322"/>
          <p:cNvSpPr/>
          <p:nvPr/>
        </p:nvSpPr>
        <p:spPr>
          <a:xfrm>
            <a:off x="8551151" y="3394631"/>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23" name="bk object 323"/>
          <p:cNvSpPr/>
          <p:nvPr/>
        </p:nvSpPr>
        <p:spPr>
          <a:xfrm>
            <a:off x="8852672" y="317358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4" name="bk object 324"/>
          <p:cNvSpPr/>
          <p:nvPr/>
        </p:nvSpPr>
        <p:spPr>
          <a:xfrm>
            <a:off x="1624535" y="3059511"/>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25" name="bk object 325"/>
          <p:cNvSpPr/>
          <p:nvPr/>
        </p:nvSpPr>
        <p:spPr>
          <a:xfrm>
            <a:off x="1791089" y="3128315"/>
            <a:ext cx="26283" cy="2628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26" name="bk object 326"/>
          <p:cNvSpPr/>
          <p:nvPr/>
        </p:nvSpPr>
        <p:spPr>
          <a:xfrm>
            <a:off x="1980752" y="3207435"/>
            <a:ext cx="26283" cy="2628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27" name="bk object 327"/>
          <p:cNvSpPr/>
          <p:nvPr/>
        </p:nvSpPr>
        <p:spPr>
          <a:xfrm>
            <a:off x="2192654" y="3294858"/>
            <a:ext cx="26283" cy="26281"/>
          </a:xfrm>
          <a:custGeom>
            <a:avLst/>
            <a:gdLst/>
            <a:ahLst/>
            <a:cxnLst/>
            <a:rect l="l" t="t"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28" name="bk object 328"/>
          <p:cNvSpPr/>
          <p:nvPr/>
        </p:nvSpPr>
        <p:spPr>
          <a:xfrm>
            <a:off x="2425967" y="3388359"/>
            <a:ext cx="26283" cy="2628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29" name="bk object 329"/>
          <p:cNvSpPr/>
          <p:nvPr/>
        </p:nvSpPr>
        <p:spPr>
          <a:xfrm>
            <a:off x="2679737" y="3485668"/>
            <a:ext cx="26283" cy="26281"/>
          </a:xfrm>
          <a:custGeom>
            <a:avLst/>
            <a:gdLst/>
            <a:ahLst/>
            <a:cxnLst/>
            <a:rect l="l" t="t"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0" name="bk object 330"/>
          <p:cNvSpPr/>
          <p:nvPr/>
        </p:nvSpPr>
        <p:spPr>
          <a:xfrm>
            <a:off x="2952893" y="3584370"/>
            <a:ext cx="26283" cy="2628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31" name="bk object 331"/>
          <p:cNvSpPr/>
          <p:nvPr/>
        </p:nvSpPr>
        <p:spPr>
          <a:xfrm>
            <a:off x="3244109" y="3682236"/>
            <a:ext cx="26283" cy="2628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2" name="bk object 332"/>
          <p:cNvSpPr/>
          <p:nvPr/>
        </p:nvSpPr>
        <p:spPr>
          <a:xfrm>
            <a:off x="3551825" y="3777173"/>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33" name="bk object 333"/>
          <p:cNvSpPr/>
          <p:nvPr/>
        </p:nvSpPr>
        <p:spPr>
          <a:xfrm>
            <a:off x="3874292" y="3867223"/>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4" name="bk object 334"/>
          <p:cNvSpPr/>
          <p:nvPr/>
        </p:nvSpPr>
        <p:spPr>
          <a:xfrm>
            <a:off x="4209761" y="39500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5" name="bk object 335"/>
          <p:cNvSpPr/>
          <p:nvPr/>
        </p:nvSpPr>
        <p:spPr>
          <a:xfrm>
            <a:off x="4556435" y="4023212"/>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36" name="bk object 336"/>
          <p:cNvSpPr/>
          <p:nvPr/>
        </p:nvSpPr>
        <p:spPr>
          <a:xfrm>
            <a:off x="4912445" y="408417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37" name="bk object 337"/>
          <p:cNvSpPr/>
          <p:nvPr/>
        </p:nvSpPr>
        <p:spPr>
          <a:xfrm>
            <a:off x="5275442" y="413025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8" name="bk object 338"/>
          <p:cNvSpPr/>
          <p:nvPr/>
        </p:nvSpPr>
        <p:spPr>
          <a:xfrm>
            <a:off x="5642030" y="415851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39" name="bk object 339"/>
          <p:cNvSpPr/>
          <p:nvPr/>
        </p:nvSpPr>
        <p:spPr>
          <a:xfrm>
            <a:off x="6009158" y="4166689"/>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40" name="bk object 340"/>
          <p:cNvSpPr/>
          <p:nvPr/>
        </p:nvSpPr>
        <p:spPr>
          <a:xfrm>
            <a:off x="6374354" y="41532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41" name="bk object 341"/>
          <p:cNvSpPr/>
          <p:nvPr/>
        </p:nvSpPr>
        <p:spPr>
          <a:xfrm>
            <a:off x="6735626" y="4117389"/>
            <a:ext cx="26283" cy="26281"/>
          </a:xfrm>
          <a:custGeom>
            <a:avLst/>
            <a:gdLst/>
            <a:ahLst/>
            <a:cxnLst/>
            <a:rect l="l" t="t"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42" name="bk object 342"/>
          <p:cNvSpPr/>
          <p:nvPr/>
        </p:nvSpPr>
        <p:spPr>
          <a:xfrm>
            <a:off x="7091405" y="4058416"/>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343" name="bk object 343"/>
          <p:cNvSpPr/>
          <p:nvPr/>
        </p:nvSpPr>
        <p:spPr>
          <a:xfrm>
            <a:off x="7440599" y="3975820"/>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4" name="bk object 344"/>
          <p:cNvSpPr/>
          <p:nvPr/>
        </p:nvSpPr>
        <p:spPr>
          <a:xfrm>
            <a:off x="7782539" y="3868829"/>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45" name="bk object 345"/>
          <p:cNvSpPr/>
          <p:nvPr/>
        </p:nvSpPr>
        <p:spPr>
          <a:xfrm>
            <a:off x="8116661" y="3736054"/>
            <a:ext cx="26283" cy="26281"/>
          </a:xfrm>
          <a:custGeom>
            <a:avLst/>
            <a:gdLst/>
            <a:ahLst/>
            <a:cxnLst/>
            <a:rect l="l" t="t"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800" dirty="0"/>
          </a:p>
        </p:txBody>
      </p:sp>
      <p:sp>
        <p:nvSpPr>
          <p:cNvPr id="346" name="bk object 346"/>
          <p:cNvSpPr/>
          <p:nvPr/>
        </p:nvSpPr>
        <p:spPr>
          <a:xfrm>
            <a:off x="8442155" y="3574905"/>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47" name="bk object 347"/>
          <p:cNvSpPr/>
          <p:nvPr/>
        </p:nvSpPr>
        <p:spPr>
          <a:xfrm>
            <a:off x="1938422" y="3240815"/>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48" name="bk object 348"/>
          <p:cNvSpPr/>
          <p:nvPr/>
        </p:nvSpPr>
        <p:spPr>
          <a:xfrm>
            <a:off x="2104046" y="330590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49" name="bk object 349"/>
          <p:cNvSpPr/>
          <p:nvPr/>
        </p:nvSpPr>
        <p:spPr>
          <a:xfrm>
            <a:off x="2292797" y="3380428"/>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0" name="bk object 350"/>
          <p:cNvSpPr/>
          <p:nvPr/>
        </p:nvSpPr>
        <p:spPr>
          <a:xfrm>
            <a:off x="2503673" y="3462167"/>
            <a:ext cx="26283" cy="26281"/>
          </a:xfrm>
          <a:custGeom>
            <a:avLst/>
            <a:gdLst/>
            <a:ahLst/>
            <a:cxnLst/>
            <a:rect l="l" t="t"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51" name="bk object 351"/>
          <p:cNvSpPr/>
          <p:nvPr/>
        </p:nvSpPr>
        <p:spPr>
          <a:xfrm>
            <a:off x="2735579" y="3548914"/>
            <a:ext cx="26283" cy="26281"/>
          </a:xfrm>
          <a:custGeom>
            <a:avLst/>
            <a:gdLst/>
            <a:ahLst/>
            <a:cxnLst/>
            <a:rect l="l" t="t"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352" name="bk object 352"/>
          <p:cNvSpPr/>
          <p:nvPr/>
        </p:nvSpPr>
        <p:spPr>
          <a:xfrm>
            <a:off x="2987357" y="363833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3" name="bk object 353"/>
          <p:cNvSpPr/>
          <p:nvPr/>
        </p:nvSpPr>
        <p:spPr>
          <a:xfrm>
            <a:off x="3257657" y="372828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54" name="bk object 354"/>
          <p:cNvSpPr/>
          <p:nvPr/>
        </p:nvSpPr>
        <p:spPr>
          <a:xfrm>
            <a:off x="3544946" y="3816758"/>
            <a:ext cx="26283" cy="2628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55" name="bk object 355"/>
          <p:cNvSpPr/>
          <p:nvPr/>
        </p:nvSpPr>
        <p:spPr>
          <a:xfrm>
            <a:off x="3847574" y="39018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56" name="bk object 356"/>
          <p:cNvSpPr/>
          <p:nvPr/>
        </p:nvSpPr>
        <p:spPr>
          <a:xfrm>
            <a:off x="4163939" y="3981391"/>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357" name="bk object 357"/>
          <p:cNvSpPr/>
          <p:nvPr/>
        </p:nvSpPr>
        <p:spPr>
          <a:xfrm>
            <a:off x="4492415" y="4053047"/>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58" name="bk object 358"/>
          <p:cNvSpPr/>
          <p:nvPr/>
        </p:nvSpPr>
        <p:spPr>
          <a:xfrm>
            <a:off x="4831346" y="4114471"/>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59" name="bk object 359"/>
          <p:cNvSpPr/>
          <p:nvPr/>
        </p:nvSpPr>
        <p:spPr>
          <a:xfrm>
            <a:off x="5179058" y="4163310"/>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360" name="bk object 360"/>
          <p:cNvSpPr/>
          <p:nvPr/>
        </p:nvSpPr>
        <p:spPr>
          <a:xfrm>
            <a:off x="5533466" y="4197157"/>
            <a:ext cx="26283" cy="26281"/>
          </a:xfrm>
          <a:custGeom>
            <a:avLst/>
            <a:gdLst/>
            <a:ahLst/>
            <a:cxnLst/>
            <a:rect l="l" t="t"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3000"/>
            </a:srgbClr>
          </a:solidFill>
        </p:spPr>
        <p:txBody>
          <a:bodyPr wrap="square" lIns="0" tIns="0" rIns="0" bIns="0" rtlCol="0"/>
          <a:lstStyle/>
          <a:p>
            <a:endParaRPr sz="800" dirty="0"/>
          </a:p>
        </p:txBody>
      </p:sp>
      <p:sp>
        <p:nvSpPr>
          <p:cNvPr id="361" name="bk object 361"/>
          <p:cNvSpPr/>
          <p:nvPr/>
        </p:nvSpPr>
        <p:spPr>
          <a:xfrm>
            <a:off x="5891570" y="4213416"/>
            <a:ext cx="26283" cy="2628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3000"/>
            </a:srgbClr>
          </a:solidFill>
        </p:spPr>
        <p:txBody>
          <a:bodyPr wrap="square" lIns="0" tIns="0" rIns="0" bIns="0" rtlCol="0"/>
          <a:lstStyle/>
          <a:p>
            <a:endParaRPr sz="800" dirty="0"/>
          </a:p>
        </p:txBody>
      </p:sp>
      <p:sp>
        <p:nvSpPr>
          <p:cNvPr id="362" name="bk object 362"/>
          <p:cNvSpPr/>
          <p:nvPr/>
        </p:nvSpPr>
        <p:spPr>
          <a:xfrm>
            <a:off x="6250661" y="4210126"/>
            <a:ext cx="26283" cy="26281"/>
          </a:xfrm>
          <a:custGeom>
            <a:avLst/>
            <a:gdLst/>
            <a:ahLst/>
            <a:cxnLst/>
            <a:rect l="l" t="t"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800" dirty="0"/>
          </a:p>
        </p:txBody>
      </p:sp>
      <p:sp>
        <p:nvSpPr>
          <p:cNvPr id="363" name="bk object 363"/>
          <p:cNvSpPr/>
          <p:nvPr/>
        </p:nvSpPr>
        <p:spPr>
          <a:xfrm>
            <a:off x="6608474" y="4185968"/>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364" name="bk object 364"/>
          <p:cNvSpPr/>
          <p:nvPr/>
        </p:nvSpPr>
        <p:spPr>
          <a:xfrm>
            <a:off x="6963248" y="4140209"/>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65" name="bk object 365"/>
          <p:cNvSpPr/>
          <p:nvPr/>
        </p:nvSpPr>
        <p:spPr>
          <a:xfrm>
            <a:off x="7313612" y="40722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66" name="bk object 366"/>
          <p:cNvSpPr/>
          <p:nvPr/>
        </p:nvSpPr>
        <p:spPr>
          <a:xfrm>
            <a:off x="7658609" y="398156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67" name="bk object 367"/>
          <p:cNvSpPr/>
          <p:nvPr/>
        </p:nvSpPr>
        <p:spPr>
          <a:xfrm>
            <a:off x="7997570" y="3866903"/>
            <a:ext cx="26283" cy="26281"/>
          </a:xfrm>
          <a:custGeom>
            <a:avLst/>
            <a:gdLst/>
            <a:ahLst/>
            <a:cxnLst/>
            <a:rect l="l" t="t"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3000"/>
            </a:srgbClr>
          </a:solidFill>
        </p:spPr>
        <p:txBody>
          <a:bodyPr wrap="square" lIns="0" tIns="0" rIns="0" bIns="0" rtlCol="0"/>
          <a:lstStyle/>
          <a:p>
            <a:endParaRPr sz="800" dirty="0"/>
          </a:p>
        </p:txBody>
      </p:sp>
      <p:sp>
        <p:nvSpPr>
          <p:cNvPr id="368" name="bk object 368"/>
          <p:cNvSpPr/>
          <p:nvPr/>
        </p:nvSpPr>
        <p:spPr>
          <a:xfrm>
            <a:off x="2257442" y="3416405"/>
            <a:ext cx="26283" cy="2628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800" dirty="0"/>
          </a:p>
        </p:txBody>
      </p:sp>
      <p:sp>
        <p:nvSpPr>
          <p:cNvPr id="369" name="bk object 369"/>
          <p:cNvSpPr/>
          <p:nvPr/>
        </p:nvSpPr>
        <p:spPr>
          <a:xfrm>
            <a:off x="2422124" y="3476747"/>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0" name="bk object 370"/>
          <p:cNvSpPr/>
          <p:nvPr/>
        </p:nvSpPr>
        <p:spPr>
          <a:xfrm>
            <a:off x="2609819" y="3545589"/>
            <a:ext cx="26283" cy="26281"/>
          </a:xfrm>
          <a:custGeom>
            <a:avLst/>
            <a:gdLst/>
            <a:ahLst/>
            <a:cxnLst/>
            <a:rect l="l" t="t"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371" name="bk object 371"/>
          <p:cNvSpPr/>
          <p:nvPr/>
        </p:nvSpPr>
        <p:spPr>
          <a:xfrm>
            <a:off x="2819327" y="3620624"/>
            <a:ext cx="26283" cy="26281"/>
          </a:xfrm>
          <a:custGeom>
            <a:avLst/>
            <a:gdLst/>
            <a:ahLst/>
            <a:cxnLst/>
            <a:rect l="l" t="t"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72" name="bk object 372"/>
          <p:cNvSpPr/>
          <p:nvPr/>
        </p:nvSpPr>
        <p:spPr>
          <a:xfrm>
            <a:off x="3049328" y="36997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3" name="bk object 373"/>
          <p:cNvSpPr/>
          <p:nvPr/>
        </p:nvSpPr>
        <p:spPr>
          <a:xfrm>
            <a:off x="3298454" y="37806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4" name="bk object 374"/>
          <p:cNvSpPr/>
          <p:nvPr/>
        </p:nvSpPr>
        <p:spPr>
          <a:xfrm>
            <a:off x="3565139" y="3861584"/>
            <a:ext cx="26283" cy="2628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800" dirty="0"/>
          </a:p>
        </p:txBody>
      </p:sp>
      <p:sp>
        <p:nvSpPr>
          <p:cNvPr id="375" name="bk object 375"/>
          <p:cNvSpPr/>
          <p:nvPr/>
        </p:nvSpPr>
        <p:spPr>
          <a:xfrm>
            <a:off x="3847829" y="3940585"/>
            <a:ext cx="26283" cy="2628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376" name="bk object 376"/>
          <p:cNvSpPr/>
          <p:nvPr/>
        </p:nvSpPr>
        <p:spPr>
          <a:xfrm>
            <a:off x="4145009" y="4015556"/>
            <a:ext cx="26283" cy="26281"/>
          </a:xfrm>
          <a:custGeom>
            <a:avLst/>
            <a:gdLst/>
            <a:ahLst/>
            <a:cxnLst/>
            <a:rect l="l" t="t"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77" name="bk object 377"/>
          <p:cNvSpPr/>
          <p:nvPr/>
        </p:nvSpPr>
        <p:spPr>
          <a:xfrm>
            <a:off x="4455158" y="408430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8" name="bk object 378"/>
          <p:cNvSpPr/>
          <p:nvPr/>
        </p:nvSpPr>
        <p:spPr>
          <a:xfrm>
            <a:off x="4776773" y="4144565"/>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79" name="bk object 379"/>
          <p:cNvSpPr/>
          <p:nvPr/>
        </p:nvSpPr>
        <p:spPr>
          <a:xfrm>
            <a:off x="5108324" y="4194097"/>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380" name="bk object 380"/>
          <p:cNvSpPr/>
          <p:nvPr/>
        </p:nvSpPr>
        <p:spPr>
          <a:xfrm>
            <a:off x="5448284" y="423075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1" name="bk object 381"/>
          <p:cNvSpPr/>
          <p:nvPr/>
        </p:nvSpPr>
        <p:spPr>
          <a:xfrm>
            <a:off x="5794790" y="4252432"/>
            <a:ext cx="26283" cy="26281"/>
          </a:xfrm>
          <a:custGeom>
            <a:avLst/>
            <a:gdLst/>
            <a:ahLst/>
            <a:cxnLst/>
            <a:rect l="l" t="t"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3000"/>
            </a:srgbClr>
          </a:solidFill>
        </p:spPr>
        <p:txBody>
          <a:bodyPr wrap="square" lIns="0" tIns="0" rIns="0" bIns="0" rtlCol="0"/>
          <a:lstStyle/>
          <a:p>
            <a:endParaRPr sz="800" dirty="0"/>
          </a:p>
        </p:txBody>
      </p:sp>
      <p:sp>
        <p:nvSpPr>
          <p:cNvPr id="382" name="bk object 382"/>
          <p:cNvSpPr/>
          <p:nvPr/>
        </p:nvSpPr>
        <p:spPr>
          <a:xfrm>
            <a:off x="6145193" y="4256833"/>
            <a:ext cx="26283" cy="2628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800" dirty="0"/>
          </a:p>
        </p:txBody>
      </p:sp>
      <p:sp>
        <p:nvSpPr>
          <p:cNvPr id="383" name="bk object 383"/>
          <p:cNvSpPr/>
          <p:nvPr/>
        </p:nvSpPr>
        <p:spPr>
          <a:xfrm>
            <a:off x="6497066" y="424228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84" name="bk object 384"/>
          <p:cNvSpPr/>
          <p:nvPr/>
        </p:nvSpPr>
        <p:spPr>
          <a:xfrm>
            <a:off x="6848315" y="4207647"/>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85" name="bk object 385"/>
          <p:cNvSpPr/>
          <p:nvPr/>
        </p:nvSpPr>
        <p:spPr>
          <a:xfrm>
            <a:off x="7197323" y="4152253"/>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6" name="bk object 386"/>
          <p:cNvSpPr/>
          <p:nvPr/>
        </p:nvSpPr>
        <p:spPr>
          <a:xfrm>
            <a:off x="7542896" y="4075555"/>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387" name="bk object 387"/>
          <p:cNvSpPr/>
          <p:nvPr/>
        </p:nvSpPr>
        <p:spPr>
          <a:xfrm>
            <a:off x="2582513" y="3584809"/>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88" name="bk object 388"/>
          <p:cNvSpPr/>
          <p:nvPr/>
        </p:nvSpPr>
        <p:spPr>
          <a:xfrm>
            <a:off x="2746223" y="3639751"/>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800" dirty="0"/>
          </a:p>
        </p:txBody>
      </p:sp>
      <p:sp>
        <p:nvSpPr>
          <p:cNvPr id="389" name="bk object 389"/>
          <p:cNvSpPr/>
          <p:nvPr/>
        </p:nvSpPr>
        <p:spPr>
          <a:xfrm>
            <a:off x="2932697" y="3702209"/>
            <a:ext cx="26283" cy="2628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3000"/>
            </a:srgbClr>
          </a:solidFill>
        </p:spPr>
        <p:txBody>
          <a:bodyPr wrap="square" lIns="0" tIns="0" rIns="0" bIns="0" rtlCol="0"/>
          <a:lstStyle/>
          <a:p>
            <a:endParaRPr sz="800" dirty="0"/>
          </a:p>
        </p:txBody>
      </p:sp>
      <p:sp>
        <p:nvSpPr>
          <p:cNvPr id="390" name="bk object 390"/>
          <p:cNvSpPr/>
          <p:nvPr/>
        </p:nvSpPr>
        <p:spPr>
          <a:xfrm>
            <a:off x="3140501" y="377003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1" name="bk object 391"/>
          <p:cNvSpPr/>
          <p:nvPr/>
        </p:nvSpPr>
        <p:spPr>
          <a:xfrm>
            <a:off x="3368162" y="384109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392" name="bk object 392"/>
          <p:cNvSpPr/>
          <p:nvPr/>
        </p:nvSpPr>
        <p:spPr>
          <a:xfrm>
            <a:off x="3614090" y="3913584"/>
            <a:ext cx="26283" cy="2628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393" name="bk object 393"/>
          <p:cNvSpPr/>
          <p:nvPr/>
        </p:nvSpPr>
        <p:spPr>
          <a:xfrm>
            <a:off x="3876770" y="398549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4" name="bk object 394"/>
          <p:cNvSpPr/>
          <p:nvPr/>
        </p:nvSpPr>
        <p:spPr>
          <a:xfrm>
            <a:off x="4154729" y="405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5" name="bk object 395"/>
          <p:cNvSpPr/>
          <p:nvPr/>
        </p:nvSpPr>
        <p:spPr>
          <a:xfrm>
            <a:off x="4446518" y="411935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396" name="bk object 396"/>
          <p:cNvSpPr/>
          <p:nvPr/>
        </p:nvSpPr>
        <p:spPr>
          <a:xfrm>
            <a:off x="4750703" y="417703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7" name="bk object 397"/>
          <p:cNvSpPr/>
          <p:nvPr/>
        </p:nvSpPr>
        <p:spPr>
          <a:xfrm>
            <a:off x="5065877" y="422564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8" name="bk object 398"/>
          <p:cNvSpPr/>
          <p:nvPr/>
        </p:nvSpPr>
        <p:spPr>
          <a:xfrm>
            <a:off x="5390600" y="426308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399" name="bk object 399"/>
          <p:cNvSpPr/>
          <p:nvPr/>
        </p:nvSpPr>
        <p:spPr>
          <a:xfrm>
            <a:off x="5723414" y="4287465"/>
            <a:ext cx="26283" cy="26281"/>
          </a:xfrm>
          <a:custGeom>
            <a:avLst/>
            <a:gdLst/>
            <a:ahLst/>
            <a:cxnLst/>
            <a:rect l="l" t="t"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00" name="bk object 400"/>
          <p:cNvSpPr/>
          <p:nvPr/>
        </p:nvSpPr>
        <p:spPr>
          <a:xfrm>
            <a:off x="6062630" y="4296976"/>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01" name="bk object 401"/>
          <p:cNvSpPr/>
          <p:nvPr/>
        </p:nvSpPr>
        <p:spPr>
          <a:xfrm>
            <a:off x="6405938" y="4289651"/>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800" dirty="0"/>
          </a:p>
        </p:txBody>
      </p:sp>
      <p:sp>
        <p:nvSpPr>
          <p:cNvPr id="402" name="bk object 402"/>
          <p:cNvSpPr/>
          <p:nvPr/>
        </p:nvSpPr>
        <p:spPr>
          <a:xfrm>
            <a:off x="6751145" y="4264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3" name="bk object 403"/>
          <p:cNvSpPr/>
          <p:nvPr/>
        </p:nvSpPr>
        <p:spPr>
          <a:xfrm>
            <a:off x="7096352" y="421927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04" name="bk object 404"/>
          <p:cNvSpPr/>
          <p:nvPr/>
        </p:nvSpPr>
        <p:spPr>
          <a:xfrm>
            <a:off x="2914145" y="3745085"/>
            <a:ext cx="26283" cy="26281"/>
          </a:xfrm>
          <a:custGeom>
            <a:avLst/>
            <a:gdLst/>
            <a:ahLst/>
            <a:cxnLst/>
            <a:rect l="l" t="t"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05" name="bk object 405"/>
          <p:cNvSpPr/>
          <p:nvPr/>
        </p:nvSpPr>
        <p:spPr>
          <a:xfrm>
            <a:off x="3076838" y="3794323"/>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06" name="bk object 406"/>
          <p:cNvSpPr/>
          <p:nvPr/>
        </p:nvSpPr>
        <p:spPr>
          <a:xfrm>
            <a:off x="3261935" y="3850184"/>
            <a:ext cx="26283" cy="26281"/>
          </a:xfrm>
          <a:custGeom>
            <a:avLst/>
            <a:gdLst/>
            <a:ahLst/>
            <a:cxnLst/>
            <a:rect l="l" t="t"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3000"/>
            </a:srgbClr>
          </a:solidFill>
        </p:spPr>
        <p:txBody>
          <a:bodyPr wrap="square" lIns="0" tIns="0" rIns="0" bIns="0" rtlCol="0"/>
          <a:lstStyle/>
          <a:p>
            <a:endParaRPr sz="800" dirty="0"/>
          </a:p>
        </p:txBody>
      </p:sp>
      <p:sp>
        <p:nvSpPr>
          <p:cNvPr id="407" name="bk object 407"/>
          <p:cNvSpPr/>
          <p:nvPr/>
        </p:nvSpPr>
        <p:spPr>
          <a:xfrm>
            <a:off x="3467768" y="3910737"/>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08" name="bk object 408"/>
          <p:cNvSpPr/>
          <p:nvPr/>
        </p:nvSpPr>
        <p:spPr>
          <a:xfrm>
            <a:off x="3692747" y="3974012"/>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09" name="bk object 409"/>
          <p:cNvSpPr/>
          <p:nvPr/>
        </p:nvSpPr>
        <p:spPr>
          <a:xfrm>
            <a:off x="3935345" y="4038003"/>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0" name="bk object 410"/>
          <p:cNvSpPr/>
          <p:nvPr/>
        </p:nvSpPr>
        <p:spPr>
          <a:xfrm>
            <a:off x="4194074" y="4100685"/>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11" name="bk object 411"/>
          <p:cNvSpPr/>
          <p:nvPr/>
        </p:nvSpPr>
        <p:spPr>
          <a:xfrm>
            <a:off x="4467503" y="415998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12" name="bk object 412"/>
          <p:cNvSpPr/>
          <p:nvPr/>
        </p:nvSpPr>
        <p:spPr>
          <a:xfrm>
            <a:off x="4754246" y="421383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3" name="bk object 413"/>
          <p:cNvSpPr/>
          <p:nvPr/>
        </p:nvSpPr>
        <p:spPr>
          <a:xfrm>
            <a:off x="5052941" y="4260104"/>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14" name="bk object 414"/>
          <p:cNvSpPr/>
          <p:nvPr/>
        </p:nvSpPr>
        <p:spPr>
          <a:xfrm>
            <a:off x="5362201" y="4296750"/>
            <a:ext cx="26283" cy="2628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415" name="bk object 415"/>
          <p:cNvSpPr/>
          <p:nvPr/>
        </p:nvSpPr>
        <p:spPr>
          <a:xfrm>
            <a:off x="5680624" y="4321872"/>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800" dirty="0"/>
          </a:p>
        </p:txBody>
      </p:sp>
      <p:sp>
        <p:nvSpPr>
          <p:cNvPr id="416" name="bk object 416"/>
          <p:cNvSpPr/>
          <p:nvPr/>
        </p:nvSpPr>
        <p:spPr>
          <a:xfrm>
            <a:off x="6006782" y="4333861"/>
            <a:ext cx="26283" cy="2628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7" name="bk object 417"/>
          <p:cNvSpPr/>
          <p:nvPr/>
        </p:nvSpPr>
        <p:spPr>
          <a:xfrm>
            <a:off x="6339113" y="43312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18" name="bk object 418"/>
          <p:cNvSpPr/>
          <p:nvPr/>
        </p:nvSpPr>
        <p:spPr>
          <a:xfrm>
            <a:off x="6675677" y="4312489"/>
            <a:ext cx="26283" cy="2628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800" dirty="0"/>
          </a:p>
        </p:txBody>
      </p:sp>
      <p:sp>
        <p:nvSpPr>
          <p:cNvPr id="419" name="bk object 419"/>
          <p:cNvSpPr/>
          <p:nvPr/>
        </p:nvSpPr>
        <p:spPr>
          <a:xfrm>
            <a:off x="3252338" y="3896982"/>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420" name="bk object 420"/>
          <p:cNvSpPr/>
          <p:nvPr/>
        </p:nvSpPr>
        <p:spPr>
          <a:xfrm>
            <a:off x="3414038" y="394055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1" name="bk object 421"/>
          <p:cNvSpPr/>
          <p:nvPr/>
        </p:nvSpPr>
        <p:spPr>
          <a:xfrm>
            <a:off x="3597620" y="39900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22" name="bk object 422"/>
          <p:cNvSpPr/>
          <p:nvPr/>
        </p:nvSpPr>
        <p:spPr>
          <a:xfrm>
            <a:off x="3801413" y="404357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3" name="bk object 423"/>
          <p:cNvSpPr/>
          <p:nvPr/>
        </p:nvSpPr>
        <p:spPr>
          <a:xfrm>
            <a:off x="4023809" y="4098960"/>
            <a:ext cx="26283" cy="2628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24" name="bk object 424"/>
          <p:cNvSpPr/>
          <p:nvPr/>
        </p:nvSpPr>
        <p:spPr>
          <a:xfrm>
            <a:off x="4263281" y="4154242"/>
            <a:ext cx="26283" cy="2628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425" name="bk object 425"/>
          <p:cNvSpPr/>
          <p:nvPr/>
        </p:nvSpPr>
        <p:spPr>
          <a:xfrm>
            <a:off x="4518377" y="4207389"/>
            <a:ext cx="26283" cy="26281"/>
          </a:xfrm>
          <a:custGeom>
            <a:avLst/>
            <a:gdLst/>
            <a:ahLst/>
            <a:cxnLst/>
            <a:rect l="l" t="t"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3000"/>
            </a:srgbClr>
          </a:solidFill>
        </p:spPr>
        <p:txBody>
          <a:bodyPr wrap="square" lIns="0" tIns="0" rIns="0" bIns="0" rtlCol="0"/>
          <a:lstStyle/>
          <a:p>
            <a:endParaRPr sz="800" dirty="0"/>
          </a:p>
        </p:txBody>
      </p:sp>
      <p:sp>
        <p:nvSpPr>
          <p:cNvPr id="426" name="bk object 426"/>
          <p:cNvSpPr/>
          <p:nvPr/>
        </p:nvSpPr>
        <p:spPr>
          <a:xfrm>
            <a:off x="4787702" y="425634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7" name="bk object 427"/>
          <p:cNvSpPr/>
          <p:nvPr/>
        </p:nvSpPr>
        <p:spPr>
          <a:xfrm>
            <a:off x="5069885" y="429906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8" name="bk object 428"/>
          <p:cNvSpPr/>
          <p:nvPr/>
        </p:nvSpPr>
        <p:spPr>
          <a:xfrm>
            <a:off x="5363570" y="433353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29" name="bk object 429"/>
          <p:cNvSpPr/>
          <p:nvPr/>
        </p:nvSpPr>
        <p:spPr>
          <a:xfrm>
            <a:off x="5667359" y="435788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0" name="bk object 430"/>
          <p:cNvSpPr/>
          <p:nvPr/>
        </p:nvSpPr>
        <p:spPr>
          <a:xfrm>
            <a:off x="5979841" y="437051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1" name="bk object 431"/>
          <p:cNvSpPr/>
          <p:nvPr/>
        </p:nvSpPr>
        <p:spPr>
          <a:xfrm>
            <a:off x="6299582" y="437014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2" name="bk object 432"/>
          <p:cNvSpPr/>
          <p:nvPr/>
        </p:nvSpPr>
        <p:spPr>
          <a:xfrm>
            <a:off x="3596642" y="4041117"/>
            <a:ext cx="26283" cy="26281"/>
          </a:xfrm>
          <a:custGeom>
            <a:avLst/>
            <a:gdLst/>
            <a:ahLst/>
            <a:cxnLst/>
            <a:rect l="l" t="t"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33" name="bk object 433"/>
          <p:cNvSpPr/>
          <p:nvPr/>
        </p:nvSpPr>
        <p:spPr>
          <a:xfrm>
            <a:off x="3757493" y="407926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34" name="bk object 434"/>
          <p:cNvSpPr/>
          <p:nvPr/>
        </p:nvSpPr>
        <p:spPr>
          <a:xfrm>
            <a:off x="3939794" y="4122494"/>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5" name="bk object 435"/>
          <p:cNvSpPr/>
          <p:nvPr/>
        </p:nvSpPr>
        <p:spPr>
          <a:xfrm>
            <a:off x="4141826" y="41687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6" name="bk object 436"/>
          <p:cNvSpPr/>
          <p:nvPr/>
        </p:nvSpPr>
        <p:spPr>
          <a:xfrm>
            <a:off x="4361978" y="421600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37" name="bk object 437"/>
          <p:cNvSpPr/>
          <p:nvPr/>
        </p:nvSpPr>
        <p:spPr>
          <a:xfrm>
            <a:off x="4598738" y="4262241"/>
            <a:ext cx="26283" cy="2628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800" dirty="0"/>
          </a:p>
        </p:txBody>
      </p:sp>
      <p:sp>
        <p:nvSpPr>
          <p:cNvPr id="438" name="bk object 438"/>
          <p:cNvSpPr/>
          <p:nvPr/>
        </p:nvSpPr>
        <p:spPr>
          <a:xfrm>
            <a:off x="4850660" y="4305436"/>
            <a:ext cx="26283" cy="26281"/>
          </a:xfrm>
          <a:custGeom>
            <a:avLst/>
            <a:gdLst/>
            <a:ahLst/>
            <a:cxnLst/>
            <a:rect l="l" t="t"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800" dirty="0"/>
          </a:p>
        </p:txBody>
      </p:sp>
      <p:sp>
        <p:nvSpPr>
          <p:cNvPr id="439" name="bk object 439"/>
          <p:cNvSpPr/>
          <p:nvPr/>
        </p:nvSpPr>
        <p:spPr>
          <a:xfrm>
            <a:off x="5116337" y="434358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0" name="bk object 440"/>
          <p:cNvSpPr/>
          <p:nvPr/>
        </p:nvSpPr>
        <p:spPr>
          <a:xfrm>
            <a:off x="5394383" y="43747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1" name="bk object 441"/>
          <p:cNvSpPr/>
          <p:nvPr/>
        </p:nvSpPr>
        <p:spPr>
          <a:xfrm>
            <a:off x="5683376" y="43970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2" name="bk object 442"/>
          <p:cNvSpPr/>
          <p:nvPr/>
        </p:nvSpPr>
        <p:spPr>
          <a:xfrm>
            <a:off x="5981894" y="44088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3" name="bk object 443"/>
          <p:cNvSpPr/>
          <p:nvPr/>
        </p:nvSpPr>
        <p:spPr>
          <a:xfrm>
            <a:off x="3946598" y="417806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4" name="bk object 444"/>
          <p:cNvSpPr/>
          <p:nvPr/>
        </p:nvSpPr>
        <p:spPr>
          <a:xfrm>
            <a:off x="4107059" y="4210708"/>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5" name="bk object 445"/>
          <p:cNvSpPr/>
          <p:nvPr/>
        </p:nvSpPr>
        <p:spPr>
          <a:xfrm>
            <a:off x="4288517" y="424740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46" name="bk object 446"/>
          <p:cNvSpPr/>
          <p:nvPr/>
        </p:nvSpPr>
        <p:spPr>
          <a:xfrm>
            <a:off x="4489247" y="42861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47" name="bk object 447"/>
          <p:cNvSpPr/>
          <p:nvPr/>
        </p:nvSpPr>
        <p:spPr>
          <a:xfrm>
            <a:off x="4707626" y="4324864"/>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800" dirty="0"/>
          </a:p>
        </p:txBody>
      </p:sp>
      <p:sp>
        <p:nvSpPr>
          <p:cNvPr id="448" name="bk object 448"/>
          <p:cNvSpPr/>
          <p:nvPr/>
        </p:nvSpPr>
        <p:spPr>
          <a:xfrm>
            <a:off x="4942136" y="4361581"/>
            <a:ext cx="26283" cy="2628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800" dirty="0"/>
          </a:p>
        </p:txBody>
      </p:sp>
      <p:sp>
        <p:nvSpPr>
          <p:cNvPr id="449" name="bk object 449"/>
          <p:cNvSpPr/>
          <p:nvPr/>
        </p:nvSpPr>
        <p:spPr>
          <a:xfrm>
            <a:off x="5191289" y="439430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0" name="bk object 450"/>
          <p:cNvSpPr/>
          <p:nvPr/>
        </p:nvSpPr>
        <p:spPr>
          <a:xfrm>
            <a:off x="5453633" y="442113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1" name="bk object 451"/>
          <p:cNvSpPr/>
          <p:nvPr/>
        </p:nvSpPr>
        <p:spPr>
          <a:xfrm>
            <a:off x="5727695" y="444028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2" name="bk object 452"/>
          <p:cNvSpPr/>
          <p:nvPr/>
        </p:nvSpPr>
        <p:spPr>
          <a:xfrm>
            <a:off x="4301870" y="43079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3" name="bk object 453"/>
          <p:cNvSpPr/>
          <p:nvPr/>
        </p:nvSpPr>
        <p:spPr>
          <a:xfrm>
            <a:off x="4462526" y="433479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4" name="bk object 454"/>
          <p:cNvSpPr/>
          <p:nvPr/>
        </p:nvSpPr>
        <p:spPr>
          <a:xfrm>
            <a:off x="4643690" y="4364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5" name="bk object 455"/>
          <p:cNvSpPr/>
          <p:nvPr/>
        </p:nvSpPr>
        <p:spPr>
          <a:xfrm>
            <a:off x="4843622" y="4395320"/>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56" name="bk object 456"/>
          <p:cNvSpPr/>
          <p:nvPr/>
        </p:nvSpPr>
        <p:spPr>
          <a:xfrm>
            <a:off x="5060666" y="44249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57" name="bk object 457"/>
          <p:cNvSpPr/>
          <p:nvPr/>
        </p:nvSpPr>
        <p:spPr>
          <a:xfrm>
            <a:off x="5293241" y="44516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58" name="bk object 458"/>
          <p:cNvSpPr/>
          <p:nvPr/>
        </p:nvSpPr>
        <p:spPr>
          <a:xfrm>
            <a:off x="5539793" y="4473355"/>
            <a:ext cx="26283" cy="26281"/>
          </a:xfrm>
          <a:custGeom>
            <a:avLst/>
            <a:gdLst/>
            <a:ahLst/>
            <a:cxnLst/>
            <a:rect l="l" t="t"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3000"/>
            </a:srgbClr>
          </a:solidFill>
        </p:spPr>
        <p:txBody>
          <a:bodyPr wrap="square" lIns="0" tIns="0" rIns="0" bIns="0" rtlCol="0"/>
          <a:lstStyle/>
          <a:p>
            <a:endParaRPr sz="800" dirty="0"/>
          </a:p>
        </p:txBody>
      </p:sp>
      <p:sp>
        <p:nvSpPr>
          <p:cNvPr id="459" name="bk object 459"/>
          <p:cNvSpPr/>
          <p:nvPr/>
        </p:nvSpPr>
        <p:spPr>
          <a:xfrm>
            <a:off x="4662065" y="4430694"/>
            <a:ext cx="26283" cy="2628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800" dirty="0"/>
          </a:p>
        </p:txBody>
      </p:sp>
      <p:sp>
        <p:nvSpPr>
          <p:cNvPr id="460" name="bk object 460"/>
          <p:cNvSpPr/>
          <p:nvPr/>
        </p:nvSpPr>
        <p:spPr>
          <a:xfrm>
            <a:off x="4823528" y="4451231"/>
            <a:ext cx="26283" cy="2628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1" name="bk object 461"/>
          <p:cNvSpPr/>
          <p:nvPr/>
        </p:nvSpPr>
        <p:spPr>
          <a:xfrm>
            <a:off x="5004902" y="447357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2" name="bk object 462"/>
          <p:cNvSpPr/>
          <p:nvPr/>
        </p:nvSpPr>
        <p:spPr>
          <a:xfrm>
            <a:off x="5204405" y="4495705"/>
            <a:ext cx="26283" cy="2628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800" dirty="0"/>
          </a:p>
        </p:txBody>
      </p:sp>
      <p:sp>
        <p:nvSpPr>
          <p:cNvPr id="463" name="bk object 463"/>
          <p:cNvSpPr/>
          <p:nvPr/>
        </p:nvSpPr>
        <p:spPr>
          <a:xfrm>
            <a:off x="5420309" y="4515697"/>
            <a:ext cx="26283" cy="2628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800" dirty="0"/>
          </a:p>
        </p:txBody>
      </p:sp>
      <p:sp>
        <p:nvSpPr>
          <p:cNvPr id="464" name="bk object 464"/>
          <p:cNvSpPr/>
          <p:nvPr/>
        </p:nvSpPr>
        <p:spPr>
          <a:xfrm>
            <a:off x="5026631" y="454600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5" name="bk object 465"/>
          <p:cNvSpPr/>
          <p:nvPr/>
        </p:nvSpPr>
        <p:spPr>
          <a:xfrm>
            <a:off x="5189366" y="4559612"/>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800" dirty="0"/>
          </a:p>
        </p:txBody>
      </p:sp>
      <p:sp>
        <p:nvSpPr>
          <p:cNvPr id="466" name="bk object 466"/>
          <p:cNvSpPr/>
          <p:nvPr/>
        </p:nvSpPr>
        <p:spPr>
          <a:xfrm>
            <a:off x="5371232" y="457383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800" dirty="0"/>
          </a:p>
        </p:txBody>
      </p:sp>
      <p:sp>
        <p:nvSpPr>
          <p:cNvPr id="467" name="bk object 467"/>
          <p:cNvSpPr/>
          <p:nvPr/>
        </p:nvSpPr>
        <p:spPr>
          <a:xfrm>
            <a:off x="5394722" y="4653630"/>
            <a:ext cx="26283" cy="2628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800" dirty="0"/>
          </a:p>
        </p:txBody>
      </p:sp>
      <p:sp>
        <p:nvSpPr>
          <p:cNvPr id="468" name="bk object 468"/>
          <p:cNvSpPr/>
          <p:nvPr/>
        </p:nvSpPr>
        <p:spPr>
          <a:xfrm>
            <a:off x="0" y="12"/>
            <a:ext cx="9144000" cy="5143139"/>
          </a:xfrm>
          <a:prstGeom prst="rect">
            <a:avLst/>
          </a:prstGeom>
          <a:blipFill>
            <a:blip r:embed="rId5" cstate="print"/>
            <a:stretch>
              <a:fillRect/>
            </a:stretch>
          </a:blipFill>
        </p:spPr>
        <p:txBody>
          <a:bodyPr wrap="square" lIns="0" tIns="0" rIns="0" bIns="0" rtlCol="0"/>
          <a:lstStyle/>
          <a:p>
            <a:endParaRPr sz="800" dirty="0"/>
          </a:p>
        </p:txBody>
      </p:sp>
      <p:sp>
        <p:nvSpPr>
          <p:cNvPr id="469" name="bk object 469"/>
          <p:cNvSpPr/>
          <p:nvPr/>
        </p:nvSpPr>
        <p:spPr>
          <a:xfrm>
            <a:off x="676420" y="544704"/>
            <a:ext cx="7781792" cy="3934699"/>
          </a:xfrm>
          <a:prstGeom prst="rect">
            <a:avLst/>
          </a:prstGeom>
          <a:blipFill>
            <a:blip r:embed="rId6" cstate="print"/>
            <a:stretch>
              <a:fillRect/>
            </a:stretch>
          </a:blipFill>
        </p:spPr>
        <p:txBody>
          <a:bodyPr wrap="square" lIns="0" tIns="0" rIns="0" bIns="0" rtlCol="0"/>
          <a:lstStyle/>
          <a:p>
            <a:endParaRPr sz="800"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92333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90"/>
            <a:ext cx="6400800" cy="50783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8/17/2021</a:t>
            </a:fld>
            <a:endParaRPr lang="en-US">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‹Nº›</a:t>
            </a:fld>
            <a:endParaRPr>
              <a:solidFill>
                <a:prstClr val="black">
                  <a:tint val="75000"/>
                </a:prstClr>
              </a:solidFill>
              <a:latin typeface="Calibri"/>
            </a:endParaRPr>
          </a:p>
        </p:txBody>
      </p:sp>
    </p:spTree>
    <p:extLst>
      <p:ext uri="{BB962C8B-B14F-4D97-AF65-F5344CB8AC3E}">
        <p14:creationId xmlns:p14="http://schemas.microsoft.com/office/powerpoint/2010/main" val="261589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14265" y="566784"/>
            <a:ext cx="1774213" cy="415498"/>
          </a:xfrm>
        </p:spPr>
        <p:txBody>
          <a:bodyPr lIns="0" tIns="0" rIns="0" bIns="0"/>
          <a:lstStyle>
            <a:lvl1pPr>
              <a:defRPr sz="2700" b="0" i="0">
                <a:solidFill>
                  <a:srgbClr val="00637A"/>
                </a:solidFill>
                <a:latin typeface="Arial Black"/>
                <a:cs typeface="Arial Black"/>
              </a:defRPr>
            </a:lvl1pPr>
          </a:lstStyle>
          <a:p>
            <a:endParaRPr/>
          </a:p>
        </p:txBody>
      </p:sp>
      <p:sp>
        <p:nvSpPr>
          <p:cNvPr id="3" name="Holder 3"/>
          <p:cNvSpPr>
            <a:spLocks noGrp="1"/>
          </p:cNvSpPr>
          <p:nvPr>
            <p:ph type="body" idx="1"/>
          </p:nvPr>
        </p:nvSpPr>
        <p:spPr>
          <a:xfrm>
            <a:off x="1260585" y="1833348"/>
            <a:ext cx="6622883" cy="230832"/>
          </a:xfrm>
        </p:spPr>
        <p:txBody>
          <a:bodyPr lIns="0" tIns="0" rIns="0" bIns="0"/>
          <a:lstStyle>
            <a:lvl1pPr>
              <a:defRPr sz="15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8/17/2021</a:t>
            </a:fld>
            <a:endParaRPr lang="en-US">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‹Nº›</a:t>
            </a:fld>
            <a:endParaRPr>
              <a:solidFill>
                <a:prstClr val="black">
                  <a:tint val="75000"/>
                </a:prstClr>
              </a:solidFill>
              <a:latin typeface="Calibri"/>
            </a:endParaRPr>
          </a:p>
        </p:txBody>
      </p:sp>
    </p:spTree>
    <p:extLst>
      <p:ext uri="{BB962C8B-B14F-4D97-AF65-F5344CB8AC3E}">
        <p14:creationId xmlns:p14="http://schemas.microsoft.com/office/powerpoint/2010/main" val="260893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28" y="0"/>
            <a:ext cx="9143999" cy="5143138"/>
          </a:xfrm>
          <a:prstGeom prst="rect">
            <a:avLst/>
          </a:prstGeom>
          <a:blipFill>
            <a:blip r:embed="rId2" cstate="print"/>
            <a:stretch>
              <a:fillRect/>
            </a:stretch>
          </a:blipFill>
        </p:spPr>
        <p:txBody>
          <a:bodyPr wrap="square" lIns="0" tIns="0" rIns="0" bIns="0" rtlCol="0"/>
          <a:lstStyle/>
          <a:p>
            <a:pPr defTabSz="415574"/>
            <a:endParaRPr>
              <a:solidFill>
                <a:prstClr val="black"/>
              </a:solidFill>
              <a:latin typeface="Calibri"/>
            </a:endParaRPr>
          </a:p>
        </p:txBody>
      </p:sp>
      <p:sp>
        <p:nvSpPr>
          <p:cNvPr id="2" name="Holder 2"/>
          <p:cNvSpPr>
            <a:spLocks noGrp="1"/>
          </p:cNvSpPr>
          <p:nvPr>
            <p:ph type="title"/>
          </p:nvPr>
        </p:nvSpPr>
        <p:spPr>
          <a:xfrm>
            <a:off x="1714265" y="566784"/>
            <a:ext cx="1774213" cy="415498"/>
          </a:xfrm>
        </p:spPr>
        <p:txBody>
          <a:bodyPr lIns="0" tIns="0" rIns="0" bIns="0"/>
          <a:lstStyle>
            <a:lvl1pPr>
              <a:defRPr sz="2700" b="0" i="0">
                <a:solidFill>
                  <a:srgbClr val="00637A"/>
                </a:solidFill>
                <a:latin typeface="Arial Black"/>
                <a:cs typeface="Arial Black"/>
              </a:defRPr>
            </a:lvl1pPr>
          </a:lstStyle>
          <a:p>
            <a:endParaRPr/>
          </a:p>
        </p:txBody>
      </p:sp>
      <p:sp>
        <p:nvSpPr>
          <p:cNvPr id="3" name="Holder 3"/>
          <p:cNvSpPr>
            <a:spLocks noGrp="1"/>
          </p:cNvSpPr>
          <p:nvPr>
            <p:ph sz="half" idx="2"/>
          </p:nvPr>
        </p:nvSpPr>
        <p:spPr>
          <a:xfrm>
            <a:off x="1010468" y="1662625"/>
            <a:ext cx="3187981" cy="246221"/>
          </a:xfrm>
          <a:prstGeom prst="rect">
            <a:avLst/>
          </a:prstGeom>
        </p:spPr>
        <p:txBody>
          <a:bodyPr wrap="square" lIns="0" tIns="0" rIns="0" bIns="0">
            <a:spAutoFit/>
          </a:bodyPr>
          <a:lstStyle>
            <a:lvl1pPr>
              <a:defRPr sz="1600" b="1" i="0">
                <a:solidFill>
                  <a:srgbClr val="E45266"/>
                </a:solidFill>
                <a:latin typeface="Arial"/>
                <a:cs typeface="Arial"/>
              </a:defRPr>
            </a:lvl1pPr>
          </a:lstStyle>
          <a:p>
            <a:endParaRPr/>
          </a:p>
        </p:txBody>
      </p:sp>
      <p:sp>
        <p:nvSpPr>
          <p:cNvPr id="4" name="Holder 4"/>
          <p:cNvSpPr>
            <a:spLocks noGrp="1"/>
          </p:cNvSpPr>
          <p:nvPr>
            <p:ph sz="half" idx="3"/>
          </p:nvPr>
        </p:nvSpPr>
        <p:spPr>
          <a:xfrm>
            <a:off x="4885028" y="1335041"/>
            <a:ext cx="3565467" cy="200055"/>
          </a:xfrm>
          <a:prstGeom prst="rect">
            <a:avLst/>
          </a:prstGeom>
        </p:spPr>
        <p:txBody>
          <a:bodyPr wrap="square" lIns="0" tIns="0" rIns="0" bIns="0">
            <a:spAutoFit/>
          </a:bodyPr>
          <a:lstStyle>
            <a:lvl1pPr>
              <a:defRPr sz="1300" b="0" i="0">
                <a:solidFill>
                  <a:schemeClr val="bg1"/>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8/17/2021</a:t>
            </a:fld>
            <a:endParaRPr lang="en-US">
              <a:solidFill>
                <a:prstClr val="black">
                  <a:tint val="75000"/>
                </a:prstClr>
              </a:solidFill>
              <a:latin typeface="Calibri"/>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‹Nº›</a:t>
            </a:fld>
            <a:endParaRPr>
              <a:solidFill>
                <a:prstClr val="black">
                  <a:tint val="75000"/>
                </a:prstClr>
              </a:solidFill>
              <a:latin typeface="Calibri"/>
            </a:endParaRPr>
          </a:p>
        </p:txBody>
      </p:sp>
    </p:spTree>
    <p:extLst>
      <p:ext uri="{BB962C8B-B14F-4D97-AF65-F5344CB8AC3E}">
        <p14:creationId xmlns:p14="http://schemas.microsoft.com/office/powerpoint/2010/main" val="268330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28" y="29"/>
            <a:ext cx="9143999" cy="5143139"/>
          </a:xfrm>
          <a:prstGeom prst="rect">
            <a:avLst/>
          </a:prstGeom>
          <a:blipFill>
            <a:blip r:embed="rId2" cstate="print"/>
            <a:stretch>
              <a:fillRect/>
            </a:stretch>
          </a:blipFill>
        </p:spPr>
        <p:txBody>
          <a:bodyPr wrap="square" lIns="0" tIns="0" rIns="0" bIns="0" rtlCol="0"/>
          <a:lstStyle/>
          <a:p>
            <a:pPr defTabSz="415574"/>
            <a:endParaRPr>
              <a:solidFill>
                <a:prstClr val="black"/>
              </a:solidFill>
              <a:latin typeface="Calibri"/>
            </a:endParaRPr>
          </a:p>
        </p:txBody>
      </p:sp>
      <p:sp>
        <p:nvSpPr>
          <p:cNvPr id="17" name="bk object 17"/>
          <p:cNvSpPr/>
          <p:nvPr/>
        </p:nvSpPr>
        <p:spPr>
          <a:xfrm>
            <a:off x="0" y="458517"/>
            <a:ext cx="9144000" cy="4684624"/>
          </a:xfrm>
          <a:prstGeom prst="rect">
            <a:avLst/>
          </a:prstGeom>
          <a:blipFill>
            <a:blip r:embed="rId3" cstate="print"/>
            <a:stretch>
              <a:fillRect/>
            </a:stretch>
          </a:blipFill>
        </p:spPr>
        <p:txBody>
          <a:bodyPr wrap="square" lIns="0" tIns="0" rIns="0" bIns="0" rtlCol="0"/>
          <a:lstStyle/>
          <a:p>
            <a:pPr defTabSz="415574"/>
            <a:endParaRPr>
              <a:solidFill>
                <a:prstClr val="black"/>
              </a:solidFill>
              <a:latin typeface="Calibri"/>
            </a:endParaRPr>
          </a:p>
        </p:txBody>
      </p:sp>
      <p:sp>
        <p:nvSpPr>
          <p:cNvPr id="18" name="bk object 18"/>
          <p:cNvSpPr/>
          <p:nvPr/>
        </p:nvSpPr>
        <p:spPr>
          <a:xfrm>
            <a:off x="2" y="30"/>
            <a:ext cx="4284915" cy="4284613"/>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 name="bk object 19"/>
          <p:cNvSpPr/>
          <p:nvPr/>
        </p:nvSpPr>
        <p:spPr>
          <a:xfrm>
            <a:off x="2" y="0"/>
            <a:ext cx="4640451" cy="4640124"/>
          </a:xfrm>
          <a:custGeom>
            <a:avLst/>
            <a:gdLst/>
            <a:ahLst/>
            <a:cxnLst/>
            <a:rect l="l" t="t" r="r" b="b"/>
            <a:pathLst>
              <a:path w="10202545" h="10202545">
                <a:moveTo>
                  <a:pt x="10202260" y="0"/>
                </a:moveTo>
                <a:lnTo>
                  <a:pt x="10160565" y="0"/>
                </a:lnTo>
                <a:lnTo>
                  <a:pt x="0" y="10160574"/>
                </a:lnTo>
                <a:lnTo>
                  <a:pt x="0" y="10202269"/>
                </a:lnTo>
                <a:lnTo>
                  <a:pt x="1020226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 name="bk object 20"/>
          <p:cNvSpPr/>
          <p:nvPr/>
        </p:nvSpPr>
        <p:spPr>
          <a:xfrm>
            <a:off x="2" y="30"/>
            <a:ext cx="4995987" cy="4995635"/>
          </a:xfrm>
          <a:custGeom>
            <a:avLst/>
            <a:gdLst/>
            <a:ahLst/>
            <a:cxnLst/>
            <a:rect l="l" t="t" r="r" b="b"/>
            <a:pathLst>
              <a:path w="10984230" h="10984230">
                <a:moveTo>
                  <a:pt x="10983823" y="0"/>
                </a:moveTo>
                <a:lnTo>
                  <a:pt x="10942138" y="0"/>
                </a:lnTo>
                <a:lnTo>
                  <a:pt x="0" y="10942119"/>
                </a:lnTo>
                <a:lnTo>
                  <a:pt x="0" y="10983813"/>
                </a:lnTo>
                <a:lnTo>
                  <a:pt x="10983823"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 name="bk object 21"/>
          <p:cNvSpPr/>
          <p:nvPr/>
        </p:nvSpPr>
        <p:spPr>
          <a:xfrm>
            <a:off x="188826" y="30"/>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 name="bk object 22"/>
          <p:cNvSpPr/>
          <p:nvPr/>
        </p:nvSpPr>
        <p:spPr>
          <a:xfrm>
            <a:off x="544298" y="30"/>
            <a:ext cx="5162635" cy="5143211"/>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 name="bk object 23"/>
          <p:cNvSpPr/>
          <p:nvPr/>
        </p:nvSpPr>
        <p:spPr>
          <a:xfrm>
            <a:off x="899773" y="30"/>
            <a:ext cx="5162635" cy="5143211"/>
          </a:xfrm>
          <a:custGeom>
            <a:avLst/>
            <a:gdLst/>
            <a:ahLst/>
            <a:cxnLst/>
            <a:rect l="l" t="t" r="r" b="b"/>
            <a:pathLst>
              <a:path w="11350625" h="11308715">
                <a:moveTo>
                  <a:pt x="11350261" y="0"/>
                </a:moveTo>
                <a:lnTo>
                  <a:pt x="11308566" y="0"/>
                </a:lnTo>
                <a:lnTo>
                  <a:pt x="0" y="11308556"/>
                </a:lnTo>
                <a:lnTo>
                  <a:pt x="41684" y="11308556"/>
                </a:lnTo>
                <a:lnTo>
                  <a:pt x="1135026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 name="bk object 24"/>
          <p:cNvSpPr/>
          <p:nvPr/>
        </p:nvSpPr>
        <p:spPr>
          <a:xfrm>
            <a:off x="1255254" y="30"/>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 name="bk object 25"/>
          <p:cNvSpPr/>
          <p:nvPr/>
        </p:nvSpPr>
        <p:spPr>
          <a:xfrm>
            <a:off x="1610722" y="30"/>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 name="bk object 26"/>
          <p:cNvSpPr/>
          <p:nvPr/>
        </p:nvSpPr>
        <p:spPr>
          <a:xfrm>
            <a:off x="1966194" y="30"/>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 name="bk object 27"/>
          <p:cNvSpPr/>
          <p:nvPr/>
        </p:nvSpPr>
        <p:spPr>
          <a:xfrm>
            <a:off x="2321666" y="30"/>
            <a:ext cx="5162635" cy="5143211"/>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 name="bk object 28"/>
          <p:cNvSpPr/>
          <p:nvPr/>
        </p:nvSpPr>
        <p:spPr>
          <a:xfrm>
            <a:off x="2" y="743409"/>
            <a:ext cx="4081587" cy="4090252"/>
          </a:xfrm>
          <a:custGeom>
            <a:avLst/>
            <a:gdLst/>
            <a:ahLst/>
            <a:cxnLst/>
            <a:rect l="l" t="t" r="r" b="b"/>
            <a:pathLst>
              <a:path w="8973820" h="8993505">
                <a:moveTo>
                  <a:pt x="0" y="0"/>
                </a:moveTo>
                <a:lnTo>
                  <a:pt x="0" y="39480"/>
                </a:lnTo>
                <a:lnTo>
                  <a:pt x="8954027" y="8993500"/>
                </a:lnTo>
                <a:lnTo>
                  <a:pt x="8973775" y="8973752"/>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29" name="bk object 29"/>
          <p:cNvSpPr/>
          <p:nvPr/>
        </p:nvSpPr>
        <p:spPr>
          <a:xfrm>
            <a:off x="2" y="966666"/>
            <a:ext cx="4149459" cy="415812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0" name="bk object 30"/>
          <p:cNvSpPr/>
          <p:nvPr/>
        </p:nvSpPr>
        <p:spPr>
          <a:xfrm>
            <a:off x="28" y="1189938"/>
            <a:ext cx="3953639" cy="3953362"/>
          </a:xfrm>
          <a:custGeom>
            <a:avLst/>
            <a:gdLst/>
            <a:ahLst/>
            <a:cxnLst/>
            <a:rect l="l" t="t" r="r" b="b"/>
            <a:pathLst>
              <a:path w="8692515" h="8692515">
                <a:moveTo>
                  <a:pt x="0" y="0"/>
                </a:moveTo>
                <a:lnTo>
                  <a:pt x="0" y="39475"/>
                </a:lnTo>
                <a:lnTo>
                  <a:pt x="8652688" y="8692163"/>
                </a:lnTo>
                <a:lnTo>
                  <a:pt x="8692163" y="8692163"/>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1" name="bk object 31"/>
          <p:cNvSpPr/>
          <p:nvPr/>
        </p:nvSpPr>
        <p:spPr>
          <a:xfrm>
            <a:off x="2" y="1413219"/>
            <a:ext cx="3730383" cy="3730120"/>
          </a:xfrm>
          <a:custGeom>
            <a:avLst/>
            <a:gdLst/>
            <a:ahLst/>
            <a:cxnLst/>
            <a:rect l="l" t="t" r="r" b="b"/>
            <a:pathLst>
              <a:path w="8201659" h="8201659">
                <a:moveTo>
                  <a:pt x="0" y="0"/>
                </a:moveTo>
                <a:lnTo>
                  <a:pt x="0" y="39477"/>
                </a:lnTo>
                <a:lnTo>
                  <a:pt x="8161752" y="8201222"/>
                </a:lnTo>
                <a:lnTo>
                  <a:pt x="8201237" y="8201222"/>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2" name="bk object 32"/>
          <p:cNvSpPr/>
          <p:nvPr/>
        </p:nvSpPr>
        <p:spPr>
          <a:xfrm>
            <a:off x="25" y="1636506"/>
            <a:ext cx="3507125" cy="3506879"/>
          </a:xfrm>
          <a:custGeom>
            <a:avLst/>
            <a:gdLst/>
            <a:ahLst/>
            <a:cxnLst/>
            <a:rect l="l" t="t" r="r" b="b"/>
            <a:pathLst>
              <a:path w="7710805" h="7710805">
                <a:moveTo>
                  <a:pt x="0" y="0"/>
                </a:moveTo>
                <a:lnTo>
                  <a:pt x="0" y="39477"/>
                </a:lnTo>
                <a:lnTo>
                  <a:pt x="7670847" y="7710318"/>
                </a:lnTo>
                <a:lnTo>
                  <a:pt x="7710331" y="7710318"/>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3" name="bk object 33"/>
          <p:cNvSpPr/>
          <p:nvPr/>
        </p:nvSpPr>
        <p:spPr>
          <a:xfrm>
            <a:off x="5" y="1859760"/>
            <a:ext cx="3283869" cy="3283638"/>
          </a:xfrm>
          <a:custGeom>
            <a:avLst/>
            <a:gdLst/>
            <a:ahLst/>
            <a:cxnLst/>
            <a:rect l="l" t="t" r="r" b="b"/>
            <a:pathLst>
              <a:path w="7219950" h="7219950">
                <a:moveTo>
                  <a:pt x="0" y="0"/>
                </a:moveTo>
                <a:lnTo>
                  <a:pt x="0" y="39477"/>
                </a:lnTo>
                <a:lnTo>
                  <a:pt x="7179902" y="7219379"/>
                </a:lnTo>
                <a:lnTo>
                  <a:pt x="7219386" y="7219379"/>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4" name="bk object 34"/>
          <p:cNvSpPr/>
          <p:nvPr/>
        </p:nvSpPr>
        <p:spPr>
          <a:xfrm>
            <a:off x="2" y="2083056"/>
            <a:ext cx="3060612" cy="3060397"/>
          </a:xfrm>
          <a:custGeom>
            <a:avLst/>
            <a:gdLst/>
            <a:ahLst/>
            <a:cxnLst/>
            <a:rect l="l" t="t" r="r" b="b"/>
            <a:pathLst>
              <a:path w="6729095" h="6729095">
                <a:moveTo>
                  <a:pt x="0" y="0"/>
                </a:moveTo>
                <a:lnTo>
                  <a:pt x="0" y="39475"/>
                </a:lnTo>
                <a:lnTo>
                  <a:pt x="6689001" y="6728470"/>
                </a:lnTo>
                <a:lnTo>
                  <a:pt x="6728476" y="6728470"/>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5" name="bk object 35"/>
          <p:cNvSpPr/>
          <p:nvPr/>
        </p:nvSpPr>
        <p:spPr>
          <a:xfrm>
            <a:off x="1" y="2306322"/>
            <a:ext cx="2837067" cy="2836867"/>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6" name="bk object 36"/>
          <p:cNvSpPr/>
          <p:nvPr/>
        </p:nvSpPr>
        <p:spPr>
          <a:xfrm>
            <a:off x="29" y="2529562"/>
            <a:ext cx="2613809" cy="2613626"/>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7" name="bk object 37"/>
          <p:cNvSpPr/>
          <p:nvPr/>
        </p:nvSpPr>
        <p:spPr>
          <a:xfrm>
            <a:off x="1" y="2752844"/>
            <a:ext cx="2390552" cy="2390385"/>
          </a:xfrm>
          <a:custGeom>
            <a:avLst/>
            <a:gdLst/>
            <a:ahLst/>
            <a:cxnLst/>
            <a:rect l="l" t="t" r="r" b="b"/>
            <a:pathLst>
              <a:path w="5255895" h="5255895">
                <a:moveTo>
                  <a:pt x="0" y="0"/>
                </a:moveTo>
                <a:lnTo>
                  <a:pt x="0" y="39475"/>
                </a:lnTo>
                <a:lnTo>
                  <a:pt x="5216239" y="5255710"/>
                </a:lnTo>
                <a:lnTo>
                  <a:pt x="5255714" y="5255710"/>
                </a:lnTo>
                <a:lnTo>
                  <a:pt x="0" y="0"/>
                </a:lnTo>
                <a:close/>
              </a:path>
            </a:pathLst>
          </a:custGeom>
          <a:solidFill>
            <a:srgbClr val="9E9E9E">
              <a:alpha val="13000"/>
            </a:srgbClr>
          </a:solidFill>
        </p:spPr>
        <p:txBody>
          <a:bodyPr wrap="square" lIns="0" tIns="0" rIns="0" bIns="0" rtlCol="0"/>
          <a:lstStyle/>
          <a:p>
            <a:pPr defTabSz="415574"/>
            <a:endParaRPr>
              <a:solidFill>
                <a:prstClr val="black"/>
              </a:solidFill>
              <a:latin typeface="Calibri"/>
            </a:endParaRPr>
          </a:p>
        </p:txBody>
      </p:sp>
      <p:sp>
        <p:nvSpPr>
          <p:cNvPr id="38" name="bk object 38"/>
          <p:cNvSpPr/>
          <p:nvPr/>
        </p:nvSpPr>
        <p:spPr>
          <a:xfrm>
            <a:off x="0" y="29"/>
            <a:ext cx="9144000" cy="5143139"/>
          </a:xfrm>
          <a:prstGeom prst="rect">
            <a:avLst/>
          </a:prstGeom>
          <a:blipFill>
            <a:blip r:embed="rId4" cstate="print"/>
            <a:stretch>
              <a:fillRect/>
            </a:stretch>
          </a:blipFill>
        </p:spPr>
        <p:txBody>
          <a:bodyPr wrap="square" lIns="0" tIns="0" rIns="0" bIns="0" rtlCol="0"/>
          <a:lstStyle/>
          <a:p>
            <a:pPr defTabSz="415574"/>
            <a:endParaRPr>
              <a:solidFill>
                <a:prstClr val="black"/>
              </a:solidFill>
              <a:latin typeface="Calibri"/>
            </a:endParaRPr>
          </a:p>
        </p:txBody>
      </p:sp>
      <p:sp>
        <p:nvSpPr>
          <p:cNvPr id="39" name="bk object 39"/>
          <p:cNvSpPr/>
          <p:nvPr/>
        </p:nvSpPr>
        <p:spPr>
          <a:xfrm>
            <a:off x="639881" y="167562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 name="bk object 40"/>
          <p:cNvSpPr/>
          <p:nvPr/>
        </p:nvSpPr>
        <p:spPr>
          <a:xfrm>
            <a:off x="970181" y="1711235"/>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 name="bk object 41"/>
          <p:cNvSpPr/>
          <p:nvPr/>
        </p:nvSpPr>
        <p:spPr>
          <a:xfrm>
            <a:off x="1311677" y="173809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 name="bk object 42"/>
          <p:cNvSpPr/>
          <p:nvPr/>
        </p:nvSpPr>
        <p:spPr>
          <a:xfrm>
            <a:off x="1663838" y="1756811"/>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 name="bk object 43"/>
          <p:cNvSpPr/>
          <p:nvPr/>
        </p:nvSpPr>
        <p:spPr>
          <a:xfrm>
            <a:off x="2026100" y="1768926"/>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 name="bk object 44"/>
          <p:cNvSpPr/>
          <p:nvPr/>
        </p:nvSpPr>
        <p:spPr>
          <a:xfrm>
            <a:off x="2397959" y="1776691"/>
            <a:ext cx="26283" cy="26281"/>
          </a:xfrm>
          <a:custGeom>
            <a:avLst/>
            <a:gdLst/>
            <a:ahLst/>
            <a:cxnLst/>
            <a:rect l="l" t="t"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 name="bk object 45"/>
          <p:cNvSpPr/>
          <p:nvPr/>
        </p:nvSpPr>
        <p:spPr>
          <a:xfrm>
            <a:off x="2778935" y="1782529"/>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 name="bk object 46"/>
          <p:cNvSpPr/>
          <p:nvPr/>
        </p:nvSpPr>
        <p:spPr>
          <a:xfrm>
            <a:off x="3168182" y="1787855"/>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7" name="bk object 47"/>
          <p:cNvSpPr/>
          <p:nvPr/>
        </p:nvSpPr>
        <p:spPr>
          <a:xfrm>
            <a:off x="3564233" y="1792123"/>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8" name="bk object 48"/>
          <p:cNvSpPr/>
          <p:nvPr/>
        </p:nvSpPr>
        <p:spPr>
          <a:xfrm>
            <a:off x="3964742" y="1792355"/>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9" name="bk object 49"/>
          <p:cNvSpPr/>
          <p:nvPr/>
        </p:nvSpPr>
        <p:spPr>
          <a:xfrm>
            <a:off x="4365911" y="178232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0" name="bk object 50"/>
          <p:cNvSpPr/>
          <p:nvPr/>
        </p:nvSpPr>
        <p:spPr>
          <a:xfrm>
            <a:off x="4762313" y="1753005"/>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1" name="bk object 51"/>
          <p:cNvSpPr/>
          <p:nvPr/>
        </p:nvSpPr>
        <p:spPr>
          <a:xfrm>
            <a:off x="5147597" y="169542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2" name="bk object 52"/>
          <p:cNvSpPr/>
          <p:nvPr/>
        </p:nvSpPr>
        <p:spPr>
          <a:xfrm>
            <a:off x="41717" y="1683633"/>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3" name="bk object 53"/>
          <p:cNvSpPr/>
          <p:nvPr/>
        </p:nvSpPr>
        <p:spPr>
          <a:xfrm>
            <a:off x="342155" y="1751450"/>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4" name="bk object 54"/>
          <p:cNvSpPr/>
          <p:nvPr/>
        </p:nvSpPr>
        <p:spPr>
          <a:xfrm>
            <a:off x="654674" y="181418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5" name="bk object 55"/>
          <p:cNvSpPr/>
          <p:nvPr/>
        </p:nvSpPr>
        <p:spPr>
          <a:xfrm>
            <a:off x="979670" y="1870989"/>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6" name="bk object 56"/>
          <p:cNvSpPr/>
          <p:nvPr/>
        </p:nvSpPr>
        <p:spPr>
          <a:xfrm>
            <a:off x="1317845" y="1922209"/>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7" name="bk object 57"/>
          <p:cNvSpPr/>
          <p:nvPr/>
        </p:nvSpPr>
        <p:spPr>
          <a:xfrm>
            <a:off x="1669898" y="1969189"/>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8" name="bk object 58"/>
          <p:cNvSpPr/>
          <p:nvPr/>
        </p:nvSpPr>
        <p:spPr>
          <a:xfrm>
            <a:off x="2035412" y="201289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59" name="bk object 59"/>
          <p:cNvSpPr/>
          <p:nvPr/>
        </p:nvSpPr>
        <p:spPr>
          <a:xfrm>
            <a:off x="2413850" y="2054733"/>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0" name="bk object 60"/>
          <p:cNvSpPr/>
          <p:nvPr/>
        </p:nvSpPr>
        <p:spPr>
          <a:xfrm>
            <a:off x="2804525" y="209604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1" name="bk object 61"/>
          <p:cNvSpPr/>
          <p:nvPr/>
        </p:nvSpPr>
        <p:spPr>
          <a:xfrm>
            <a:off x="3206312" y="2137078"/>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2" name="bk object 62"/>
          <p:cNvSpPr/>
          <p:nvPr/>
        </p:nvSpPr>
        <p:spPr>
          <a:xfrm>
            <a:off x="3617141" y="217576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3" name="bk object 63"/>
          <p:cNvSpPr/>
          <p:nvPr/>
        </p:nvSpPr>
        <p:spPr>
          <a:xfrm>
            <a:off x="4033814" y="220719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4" name="bk object 64"/>
          <p:cNvSpPr/>
          <p:nvPr/>
        </p:nvSpPr>
        <p:spPr>
          <a:xfrm>
            <a:off x="4451729" y="222363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5" name="bk object 65"/>
          <p:cNvSpPr/>
          <p:nvPr/>
        </p:nvSpPr>
        <p:spPr>
          <a:xfrm>
            <a:off x="4864394" y="2215193"/>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6" name="bk object 66"/>
          <p:cNvSpPr/>
          <p:nvPr/>
        </p:nvSpPr>
        <p:spPr>
          <a:xfrm>
            <a:off x="5264750" y="2174090"/>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7" name="bk object 67"/>
          <p:cNvSpPr/>
          <p:nvPr/>
        </p:nvSpPr>
        <p:spPr>
          <a:xfrm>
            <a:off x="5646401" y="2095619"/>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8" name="bk object 68"/>
          <p:cNvSpPr/>
          <p:nvPr/>
        </p:nvSpPr>
        <p:spPr>
          <a:xfrm>
            <a:off x="6003917" y="1977199"/>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69" name="bk object 69"/>
          <p:cNvSpPr/>
          <p:nvPr/>
        </p:nvSpPr>
        <p:spPr>
          <a:xfrm>
            <a:off x="6333590" y="1818189"/>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0" name="bk object 70"/>
          <p:cNvSpPr/>
          <p:nvPr/>
        </p:nvSpPr>
        <p:spPr>
          <a:xfrm>
            <a:off x="82787" y="178745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1" name="bk object 71"/>
          <p:cNvSpPr/>
          <p:nvPr/>
        </p:nvSpPr>
        <p:spPr>
          <a:xfrm>
            <a:off x="373550" y="1867262"/>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2" name="bk object 72"/>
          <p:cNvSpPr/>
          <p:nvPr/>
        </p:nvSpPr>
        <p:spPr>
          <a:xfrm>
            <a:off x="678005" y="1945558"/>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3" name="bk object 73"/>
          <p:cNvSpPr/>
          <p:nvPr/>
        </p:nvSpPr>
        <p:spPr>
          <a:xfrm>
            <a:off x="996497" y="2021366"/>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4" name="bk object 74"/>
          <p:cNvSpPr/>
          <p:nvPr/>
        </p:nvSpPr>
        <p:spPr>
          <a:xfrm>
            <a:off x="1329701" y="2094547"/>
            <a:ext cx="26283" cy="2628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5" name="bk object 75"/>
          <p:cNvSpPr/>
          <p:nvPr/>
        </p:nvSpPr>
        <p:spPr>
          <a:xfrm>
            <a:off x="1678679" y="2166146"/>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6" name="bk object 76"/>
          <p:cNvSpPr/>
          <p:nvPr/>
        </p:nvSpPr>
        <p:spPr>
          <a:xfrm>
            <a:off x="2044295" y="223775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7" name="bk object 77"/>
          <p:cNvSpPr/>
          <p:nvPr/>
        </p:nvSpPr>
        <p:spPr>
          <a:xfrm>
            <a:off x="2425973" y="230977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8" name="bk object 78"/>
          <p:cNvSpPr/>
          <p:nvPr/>
        </p:nvSpPr>
        <p:spPr>
          <a:xfrm>
            <a:off x="2822720" y="2382089"/>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79" name="bk object 79"/>
          <p:cNvSpPr/>
          <p:nvPr/>
        </p:nvSpPr>
        <p:spPr>
          <a:xfrm>
            <a:off x="3233099" y="2453620"/>
            <a:ext cx="26283" cy="26281"/>
          </a:xfrm>
          <a:custGeom>
            <a:avLst/>
            <a:gdLst/>
            <a:ahLst/>
            <a:cxnLst/>
            <a:rect l="l" t="t"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0" name="bk object 80"/>
          <p:cNvSpPr/>
          <p:nvPr/>
        </p:nvSpPr>
        <p:spPr>
          <a:xfrm>
            <a:off x="3654569" y="2520945"/>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1" name="bk object 81"/>
          <p:cNvSpPr/>
          <p:nvPr/>
        </p:nvSpPr>
        <p:spPr>
          <a:xfrm>
            <a:off x="4083155" y="2577726"/>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2" name="bk object 82"/>
          <p:cNvSpPr/>
          <p:nvPr/>
        </p:nvSpPr>
        <p:spPr>
          <a:xfrm>
            <a:off x="4513526" y="2615258"/>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3" name="bk object 83"/>
          <p:cNvSpPr/>
          <p:nvPr/>
        </p:nvSpPr>
        <p:spPr>
          <a:xfrm>
            <a:off x="4939043" y="2625137"/>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4" name="bk object 84"/>
          <p:cNvSpPr/>
          <p:nvPr/>
        </p:nvSpPr>
        <p:spPr>
          <a:xfrm>
            <a:off x="5352401" y="2600624"/>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5" name="bk object 85"/>
          <p:cNvSpPr/>
          <p:nvPr/>
        </p:nvSpPr>
        <p:spPr>
          <a:xfrm>
            <a:off x="5747063" y="2537871"/>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6" name="bk object 86"/>
          <p:cNvSpPr/>
          <p:nvPr/>
        </p:nvSpPr>
        <p:spPr>
          <a:xfrm>
            <a:off x="6117797" y="2435151"/>
            <a:ext cx="26283" cy="26281"/>
          </a:xfrm>
          <a:custGeom>
            <a:avLst/>
            <a:gdLst/>
            <a:ahLst/>
            <a:cxnLst/>
            <a:rect l="l" t="t"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7" name="bk object 87"/>
          <p:cNvSpPr/>
          <p:nvPr/>
        </p:nvSpPr>
        <p:spPr>
          <a:xfrm>
            <a:off x="6460646" y="229198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8" name="bk object 88"/>
          <p:cNvSpPr/>
          <p:nvPr/>
        </p:nvSpPr>
        <p:spPr>
          <a:xfrm>
            <a:off x="6773318" y="210888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89" name="bk object 89"/>
          <p:cNvSpPr/>
          <p:nvPr/>
        </p:nvSpPr>
        <p:spPr>
          <a:xfrm>
            <a:off x="7055207" y="1887094"/>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0" name="bk object 90"/>
          <p:cNvSpPr/>
          <p:nvPr/>
        </p:nvSpPr>
        <p:spPr>
          <a:xfrm>
            <a:off x="133661" y="1888096"/>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1" name="bk object 91"/>
          <p:cNvSpPr/>
          <p:nvPr/>
        </p:nvSpPr>
        <p:spPr>
          <a:xfrm>
            <a:off x="413123" y="1976881"/>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2" name="bk object 92"/>
          <p:cNvSpPr/>
          <p:nvPr/>
        </p:nvSpPr>
        <p:spPr>
          <a:xfrm>
            <a:off x="707774" y="206731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3" name="bk object 93"/>
          <p:cNvSpPr/>
          <p:nvPr/>
        </p:nvSpPr>
        <p:spPr>
          <a:xfrm>
            <a:off x="1017914" y="215843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4" name="bk object 94"/>
          <p:cNvSpPr/>
          <p:nvPr/>
        </p:nvSpPr>
        <p:spPr>
          <a:xfrm>
            <a:off x="1344149" y="2249771"/>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5" name="bk object 95"/>
          <p:cNvSpPr/>
          <p:nvPr/>
        </p:nvSpPr>
        <p:spPr>
          <a:xfrm>
            <a:off x="1687349" y="2341528"/>
            <a:ext cx="26283" cy="2628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6" name="bk object 96"/>
          <p:cNvSpPr/>
          <p:nvPr/>
        </p:nvSpPr>
        <p:spPr>
          <a:xfrm>
            <a:off x="2048651" y="2434668"/>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7" name="bk object 97"/>
          <p:cNvSpPr/>
          <p:nvPr/>
        </p:nvSpPr>
        <p:spPr>
          <a:xfrm>
            <a:off x="2428748" y="2530001"/>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8" name="bk object 98"/>
          <p:cNvSpPr/>
          <p:nvPr/>
        </p:nvSpPr>
        <p:spPr>
          <a:xfrm>
            <a:off x="2826410" y="2626162"/>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99" name="bk object 99"/>
          <p:cNvSpPr/>
          <p:nvPr/>
        </p:nvSpPr>
        <p:spPr>
          <a:xfrm>
            <a:off x="3239597" y="272046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0" name="bk object 100"/>
          <p:cNvSpPr/>
          <p:nvPr/>
        </p:nvSpPr>
        <p:spPr>
          <a:xfrm>
            <a:off x="3665534" y="2808713"/>
            <a:ext cx="26283" cy="26281"/>
          </a:xfrm>
          <a:custGeom>
            <a:avLst/>
            <a:gdLst/>
            <a:ahLst/>
            <a:cxnLst/>
            <a:rect l="l" t="t"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1" name="bk object 101"/>
          <p:cNvSpPr/>
          <p:nvPr/>
        </p:nvSpPr>
        <p:spPr>
          <a:xfrm>
            <a:off x="4099877" y="2884265"/>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2" name="bk object 102"/>
          <p:cNvSpPr/>
          <p:nvPr/>
        </p:nvSpPr>
        <p:spPr>
          <a:xfrm>
            <a:off x="4536821" y="2938586"/>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3" name="bk object 103"/>
          <p:cNvSpPr/>
          <p:nvPr/>
        </p:nvSpPr>
        <p:spPr>
          <a:xfrm>
            <a:off x="4969922" y="296459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4" name="bk object 104"/>
          <p:cNvSpPr/>
          <p:nvPr/>
        </p:nvSpPr>
        <p:spPr>
          <a:xfrm>
            <a:off x="5392289" y="295678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5" name="bk object 105"/>
          <p:cNvSpPr/>
          <p:nvPr/>
        </p:nvSpPr>
        <p:spPr>
          <a:xfrm>
            <a:off x="5797457" y="2911648"/>
            <a:ext cx="26283" cy="26281"/>
          </a:xfrm>
          <a:custGeom>
            <a:avLst/>
            <a:gdLst/>
            <a:ahLst/>
            <a:cxnLst/>
            <a:rect l="l" t="t"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6" name="bk object 106"/>
          <p:cNvSpPr/>
          <p:nvPr/>
        </p:nvSpPr>
        <p:spPr>
          <a:xfrm>
            <a:off x="6180479" y="2827760"/>
            <a:ext cx="26283" cy="2628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7" name="bk object 107"/>
          <p:cNvSpPr/>
          <p:nvPr/>
        </p:nvSpPr>
        <p:spPr>
          <a:xfrm>
            <a:off x="6537653" y="270493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8" name="bk object 108"/>
          <p:cNvSpPr/>
          <p:nvPr/>
        </p:nvSpPr>
        <p:spPr>
          <a:xfrm>
            <a:off x="6866339" y="254320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09" name="bk object 109"/>
          <p:cNvSpPr/>
          <p:nvPr/>
        </p:nvSpPr>
        <p:spPr>
          <a:xfrm>
            <a:off x="7165049" y="234301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0" name="bk object 110"/>
          <p:cNvSpPr/>
          <p:nvPr/>
        </p:nvSpPr>
        <p:spPr>
          <a:xfrm>
            <a:off x="7433357" y="2105079"/>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1" name="bk object 111"/>
          <p:cNvSpPr/>
          <p:nvPr/>
        </p:nvSpPr>
        <p:spPr>
          <a:xfrm>
            <a:off x="7671863" y="1830498"/>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2" name="bk object 112"/>
          <p:cNvSpPr/>
          <p:nvPr/>
        </p:nvSpPr>
        <p:spPr>
          <a:xfrm>
            <a:off x="194165" y="198585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3" name="bk object 113"/>
          <p:cNvSpPr/>
          <p:nvPr/>
        </p:nvSpPr>
        <p:spPr>
          <a:xfrm>
            <a:off x="460301" y="208008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4" name="bk object 114"/>
          <p:cNvSpPr/>
          <p:nvPr/>
        </p:nvSpPr>
        <p:spPr>
          <a:xfrm>
            <a:off x="743053" y="217867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5" name="bk object 115"/>
          <p:cNvSpPr/>
          <p:nvPr/>
        </p:nvSpPr>
        <p:spPr>
          <a:xfrm>
            <a:off x="1042565" y="2280589"/>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6" name="bk object 116"/>
          <p:cNvSpPr/>
          <p:nvPr/>
        </p:nvSpPr>
        <p:spPr>
          <a:xfrm>
            <a:off x="1359311" y="2385097"/>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7" name="bk object 117"/>
          <p:cNvSpPr/>
          <p:nvPr/>
        </p:nvSpPr>
        <p:spPr>
          <a:xfrm>
            <a:off x="1693985" y="2491766"/>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8" name="bk object 118"/>
          <p:cNvSpPr/>
          <p:nvPr/>
        </p:nvSpPr>
        <p:spPr>
          <a:xfrm>
            <a:off x="2047430" y="260046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19" name="bk object 119"/>
          <p:cNvSpPr/>
          <p:nvPr/>
        </p:nvSpPr>
        <p:spPr>
          <a:xfrm>
            <a:off x="2420501" y="2711288"/>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0" name="bk object 120"/>
          <p:cNvSpPr/>
          <p:nvPr/>
        </p:nvSpPr>
        <p:spPr>
          <a:xfrm>
            <a:off x="2813249" y="282332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1" name="bk object 121"/>
          <p:cNvSpPr/>
          <p:nvPr/>
        </p:nvSpPr>
        <p:spPr>
          <a:xfrm>
            <a:off x="3223325" y="2932976"/>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2" name="bk object 122"/>
          <p:cNvSpPr/>
          <p:nvPr/>
        </p:nvSpPr>
        <p:spPr>
          <a:xfrm>
            <a:off x="3647345" y="303527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3" name="bk object 123"/>
          <p:cNvSpPr/>
          <p:nvPr/>
        </p:nvSpPr>
        <p:spPr>
          <a:xfrm>
            <a:off x="4081097" y="312406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4" name="bk object 124"/>
          <p:cNvSpPr/>
          <p:nvPr/>
        </p:nvSpPr>
        <p:spPr>
          <a:xfrm>
            <a:off x="4518884" y="3191948"/>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5" name="bk object 125"/>
          <p:cNvSpPr/>
          <p:nvPr/>
        </p:nvSpPr>
        <p:spPr>
          <a:xfrm>
            <a:off x="4954202" y="323234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6" name="bk object 126"/>
          <p:cNvSpPr/>
          <p:nvPr/>
        </p:nvSpPr>
        <p:spPr>
          <a:xfrm>
            <a:off x="5380874" y="32407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7" name="bk object 127"/>
          <p:cNvSpPr/>
          <p:nvPr/>
        </p:nvSpPr>
        <p:spPr>
          <a:xfrm>
            <a:off x="5792969" y="3213929"/>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8" name="bk object 128"/>
          <p:cNvSpPr/>
          <p:nvPr/>
        </p:nvSpPr>
        <p:spPr>
          <a:xfrm>
            <a:off x="6185579" y="3150403"/>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29" name="bk object 129"/>
          <p:cNvSpPr/>
          <p:nvPr/>
        </p:nvSpPr>
        <p:spPr>
          <a:xfrm>
            <a:off x="6555374" y="30499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0" name="bk object 130"/>
          <p:cNvSpPr/>
          <p:nvPr/>
        </p:nvSpPr>
        <p:spPr>
          <a:xfrm>
            <a:off x="6899918" y="2912588"/>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1" name="bk object 131"/>
          <p:cNvSpPr/>
          <p:nvPr/>
        </p:nvSpPr>
        <p:spPr>
          <a:xfrm>
            <a:off x="7217354" y="2738231"/>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2" name="bk object 132"/>
          <p:cNvSpPr/>
          <p:nvPr/>
        </p:nvSpPr>
        <p:spPr>
          <a:xfrm>
            <a:off x="7506413" y="2526698"/>
            <a:ext cx="26283" cy="26281"/>
          </a:xfrm>
          <a:custGeom>
            <a:avLst/>
            <a:gdLst/>
            <a:ahLst/>
            <a:cxnLst/>
            <a:rect l="l" t="t"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3" name="bk object 133"/>
          <p:cNvSpPr/>
          <p:nvPr/>
        </p:nvSpPr>
        <p:spPr>
          <a:xfrm>
            <a:off x="7766339" y="227784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4" name="bk object 134"/>
          <p:cNvSpPr/>
          <p:nvPr/>
        </p:nvSpPr>
        <p:spPr>
          <a:xfrm>
            <a:off x="7997117" y="1992078"/>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5" name="bk object 135"/>
          <p:cNvSpPr/>
          <p:nvPr/>
        </p:nvSpPr>
        <p:spPr>
          <a:xfrm>
            <a:off x="8202854" y="1673010"/>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6" name="bk object 136"/>
          <p:cNvSpPr/>
          <p:nvPr/>
        </p:nvSpPr>
        <p:spPr>
          <a:xfrm>
            <a:off x="32753" y="1993398"/>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7" name="bk object 137"/>
          <p:cNvSpPr/>
          <p:nvPr/>
        </p:nvSpPr>
        <p:spPr>
          <a:xfrm>
            <a:off x="265139" y="2081902"/>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8" name="bk object 138"/>
          <p:cNvSpPr/>
          <p:nvPr/>
        </p:nvSpPr>
        <p:spPr>
          <a:xfrm>
            <a:off x="515810" y="2178004"/>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39" name="bk object 139"/>
          <p:cNvSpPr/>
          <p:nvPr/>
        </p:nvSpPr>
        <p:spPr>
          <a:xfrm>
            <a:off x="784385" y="228061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0" name="bk object 140"/>
          <p:cNvSpPr/>
          <p:nvPr/>
        </p:nvSpPr>
        <p:spPr>
          <a:xfrm>
            <a:off x="1070855" y="2388678"/>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1" name="bk object 141"/>
          <p:cNvSpPr/>
          <p:nvPr/>
        </p:nvSpPr>
        <p:spPr>
          <a:xfrm>
            <a:off x="1375490" y="2501199"/>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2" name="bk object 142"/>
          <p:cNvSpPr/>
          <p:nvPr/>
        </p:nvSpPr>
        <p:spPr>
          <a:xfrm>
            <a:off x="1698794" y="2617265"/>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3" name="bk object 143"/>
          <p:cNvSpPr/>
          <p:nvPr/>
        </p:nvSpPr>
        <p:spPr>
          <a:xfrm>
            <a:off x="2041334" y="2735993"/>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4" name="bk object 144"/>
          <p:cNvSpPr/>
          <p:nvPr/>
        </p:nvSpPr>
        <p:spPr>
          <a:xfrm>
            <a:off x="2403617" y="2856356"/>
            <a:ext cx="26283" cy="26281"/>
          </a:xfrm>
          <a:custGeom>
            <a:avLst/>
            <a:gdLst/>
            <a:ahLst/>
            <a:cxnLst/>
            <a:rect l="l" t="t"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5" name="bk object 145"/>
          <p:cNvSpPr/>
          <p:nvPr/>
        </p:nvSpPr>
        <p:spPr>
          <a:xfrm>
            <a:off x="2785898" y="29771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6" name="bk object 146"/>
          <p:cNvSpPr/>
          <p:nvPr/>
        </p:nvSpPr>
        <p:spPr>
          <a:xfrm>
            <a:off x="3187217" y="30956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7" name="bk object 147"/>
          <p:cNvSpPr/>
          <p:nvPr/>
        </p:nvSpPr>
        <p:spPr>
          <a:xfrm>
            <a:off x="3604004" y="320687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8" name="bk object 148"/>
          <p:cNvSpPr/>
          <p:nvPr/>
        </p:nvSpPr>
        <p:spPr>
          <a:xfrm>
            <a:off x="4031687" y="330483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49" name="bk object 149"/>
          <p:cNvSpPr/>
          <p:nvPr/>
        </p:nvSpPr>
        <p:spPr>
          <a:xfrm>
            <a:off x="4465154" y="338339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0" name="bk object 150"/>
          <p:cNvSpPr/>
          <p:nvPr/>
        </p:nvSpPr>
        <p:spPr>
          <a:xfrm>
            <a:off x="4898303" y="343670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1" name="bk object 151"/>
          <p:cNvSpPr/>
          <p:nvPr/>
        </p:nvSpPr>
        <p:spPr>
          <a:xfrm>
            <a:off x="5325005" y="3460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2" name="bk object 152"/>
          <p:cNvSpPr/>
          <p:nvPr/>
        </p:nvSpPr>
        <p:spPr>
          <a:xfrm>
            <a:off x="5740106" y="3451071"/>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3" name="bk object 153"/>
          <p:cNvSpPr/>
          <p:nvPr/>
        </p:nvSpPr>
        <p:spPr>
          <a:xfrm>
            <a:off x="6139064" y="340789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4" name="bk object 154"/>
          <p:cNvSpPr/>
          <p:nvPr/>
        </p:nvSpPr>
        <p:spPr>
          <a:xfrm>
            <a:off x="6518420" y="3329955"/>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5" name="bk object 155"/>
          <p:cNvSpPr/>
          <p:nvPr/>
        </p:nvSpPr>
        <p:spPr>
          <a:xfrm>
            <a:off x="6876095" y="3217365"/>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6" name="bk object 156"/>
          <p:cNvSpPr/>
          <p:nvPr/>
        </p:nvSpPr>
        <p:spPr>
          <a:xfrm>
            <a:off x="7210454" y="306996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7" name="bk object 157"/>
          <p:cNvSpPr/>
          <p:nvPr/>
        </p:nvSpPr>
        <p:spPr>
          <a:xfrm>
            <a:off x="7519997" y="2887136"/>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8" name="bk object 158"/>
          <p:cNvSpPr/>
          <p:nvPr/>
        </p:nvSpPr>
        <p:spPr>
          <a:xfrm>
            <a:off x="7803316" y="266788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59" name="bk object 159"/>
          <p:cNvSpPr/>
          <p:nvPr/>
        </p:nvSpPr>
        <p:spPr>
          <a:xfrm>
            <a:off x="8059097" y="2411259"/>
            <a:ext cx="26283" cy="2628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0" name="bk object 160"/>
          <p:cNvSpPr/>
          <p:nvPr/>
        </p:nvSpPr>
        <p:spPr>
          <a:xfrm>
            <a:off x="8286659" y="2117063"/>
            <a:ext cx="26283" cy="26281"/>
          </a:xfrm>
          <a:custGeom>
            <a:avLst/>
            <a:gdLst/>
            <a:ahLst/>
            <a:cxnLst/>
            <a:rect l="l" t="t"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1" name="bk object 161"/>
          <p:cNvSpPr/>
          <p:nvPr/>
        </p:nvSpPr>
        <p:spPr>
          <a:xfrm>
            <a:off x="8489543" y="1788582"/>
            <a:ext cx="26283" cy="2628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2" name="bk object 162"/>
          <p:cNvSpPr/>
          <p:nvPr/>
        </p:nvSpPr>
        <p:spPr>
          <a:xfrm>
            <a:off x="134975" y="2093098"/>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3" name="bk object 163"/>
          <p:cNvSpPr/>
          <p:nvPr/>
        </p:nvSpPr>
        <p:spPr>
          <a:xfrm>
            <a:off x="348425" y="217835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4" name="bk object 164"/>
          <p:cNvSpPr/>
          <p:nvPr/>
        </p:nvSpPr>
        <p:spPr>
          <a:xfrm>
            <a:off x="581513" y="2272889"/>
            <a:ext cx="26283" cy="2628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5" name="bk object 165"/>
          <p:cNvSpPr/>
          <p:nvPr/>
        </p:nvSpPr>
        <p:spPr>
          <a:xfrm>
            <a:off x="833714" y="2375634"/>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6" name="bk object 166"/>
          <p:cNvSpPr/>
          <p:nvPr/>
        </p:nvSpPr>
        <p:spPr>
          <a:xfrm>
            <a:off x="1104809" y="2485493"/>
            <a:ext cx="26283" cy="26281"/>
          </a:xfrm>
          <a:custGeom>
            <a:avLst/>
            <a:gdLst/>
            <a:ahLst/>
            <a:cxnLst/>
            <a:rect l="l" t="t"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7" name="bk object 167"/>
          <p:cNvSpPr/>
          <p:nvPr/>
        </p:nvSpPr>
        <p:spPr>
          <a:xfrm>
            <a:off x="1394882" y="2601266"/>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8" name="bk object 168"/>
          <p:cNvSpPr/>
          <p:nvPr/>
        </p:nvSpPr>
        <p:spPr>
          <a:xfrm>
            <a:off x="1704200" y="2721701"/>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69" name="bk object 169"/>
          <p:cNvSpPr/>
          <p:nvPr/>
        </p:nvSpPr>
        <p:spPr>
          <a:xfrm>
            <a:off x="2033102" y="284541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0" name="bk object 170"/>
          <p:cNvSpPr/>
          <p:nvPr/>
        </p:nvSpPr>
        <p:spPr>
          <a:xfrm>
            <a:off x="2381816" y="2970752"/>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1" name="bk object 171"/>
          <p:cNvSpPr/>
          <p:nvPr/>
        </p:nvSpPr>
        <p:spPr>
          <a:xfrm>
            <a:off x="2750285" y="3095690"/>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2" name="bk object 172"/>
          <p:cNvSpPr/>
          <p:nvPr/>
        </p:nvSpPr>
        <p:spPr>
          <a:xfrm>
            <a:off x="3137921" y="321791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3" name="bk object 173"/>
          <p:cNvSpPr/>
          <p:nvPr/>
        </p:nvSpPr>
        <p:spPr>
          <a:xfrm>
            <a:off x="3542744" y="333382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4" name="bk object 174"/>
          <p:cNvSpPr/>
          <p:nvPr/>
        </p:nvSpPr>
        <p:spPr>
          <a:xfrm>
            <a:off x="3960215" y="343799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5" name="bk object 175"/>
          <p:cNvSpPr/>
          <p:nvPr/>
        </p:nvSpPr>
        <p:spPr>
          <a:xfrm>
            <a:off x="4385117" y="352469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6" name="bk object 176"/>
          <p:cNvSpPr/>
          <p:nvPr/>
        </p:nvSpPr>
        <p:spPr>
          <a:xfrm>
            <a:off x="4812155" y="35888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7" name="bk object 177"/>
          <p:cNvSpPr/>
          <p:nvPr/>
        </p:nvSpPr>
        <p:spPr>
          <a:xfrm>
            <a:off x="5235599" y="362617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8" name="bk object 178"/>
          <p:cNvSpPr/>
          <p:nvPr/>
        </p:nvSpPr>
        <p:spPr>
          <a:xfrm>
            <a:off x="5650229" y="363344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79" name="bk object 179"/>
          <p:cNvSpPr/>
          <p:nvPr/>
        </p:nvSpPr>
        <p:spPr>
          <a:xfrm>
            <a:off x="6052094" y="3609244"/>
            <a:ext cx="26283" cy="2628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0" name="bk object 180"/>
          <p:cNvSpPr/>
          <p:nvPr/>
        </p:nvSpPr>
        <p:spPr>
          <a:xfrm>
            <a:off x="6437921" y="355281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1" name="bk object 181"/>
          <p:cNvSpPr/>
          <p:nvPr/>
        </p:nvSpPr>
        <p:spPr>
          <a:xfrm>
            <a:off x="6805343" y="346383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2" name="bk object 182"/>
          <p:cNvSpPr/>
          <p:nvPr/>
        </p:nvSpPr>
        <p:spPr>
          <a:xfrm>
            <a:off x="7153049" y="3342291"/>
            <a:ext cx="26283" cy="26281"/>
          </a:xfrm>
          <a:custGeom>
            <a:avLst/>
            <a:gdLst/>
            <a:ahLst/>
            <a:cxnLst/>
            <a:rect l="l" t="t"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3" name="bk object 183"/>
          <p:cNvSpPr/>
          <p:nvPr/>
        </p:nvSpPr>
        <p:spPr>
          <a:xfrm>
            <a:off x="7479878" y="31876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4" name="bk object 184"/>
          <p:cNvSpPr/>
          <p:nvPr/>
        </p:nvSpPr>
        <p:spPr>
          <a:xfrm>
            <a:off x="7784423" y="299868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5" name="bk object 185"/>
          <p:cNvSpPr/>
          <p:nvPr/>
        </p:nvSpPr>
        <p:spPr>
          <a:xfrm>
            <a:off x="8064950" y="2773575"/>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6" name="bk object 186"/>
          <p:cNvSpPr/>
          <p:nvPr/>
        </p:nvSpPr>
        <p:spPr>
          <a:xfrm>
            <a:off x="8319509" y="2510565"/>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7" name="bk object 187"/>
          <p:cNvSpPr/>
          <p:nvPr/>
        </p:nvSpPr>
        <p:spPr>
          <a:xfrm>
            <a:off x="8546918" y="220908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8" name="bk object 188"/>
          <p:cNvSpPr/>
          <p:nvPr/>
        </p:nvSpPr>
        <p:spPr>
          <a:xfrm>
            <a:off x="8750162" y="187215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89" name="bk object 189"/>
          <p:cNvSpPr/>
          <p:nvPr/>
        </p:nvSpPr>
        <p:spPr>
          <a:xfrm>
            <a:off x="83282" y="2131445"/>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0" name="bk object 190"/>
          <p:cNvSpPr/>
          <p:nvPr/>
        </p:nvSpPr>
        <p:spPr>
          <a:xfrm>
            <a:off x="253985" y="2198843"/>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1" name="bk object 191"/>
          <p:cNvSpPr/>
          <p:nvPr/>
        </p:nvSpPr>
        <p:spPr>
          <a:xfrm>
            <a:off x="446606" y="227795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2" name="bk object 192"/>
          <p:cNvSpPr/>
          <p:nvPr/>
        </p:nvSpPr>
        <p:spPr>
          <a:xfrm>
            <a:off x="660158" y="2367761"/>
            <a:ext cx="26283" cy="2628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3" name="bk object 193"/>
          <p:cNvSpPr/>
          <p:nvPr/>
        </p:nvSpPr>
        <p:spPr>
          <a:xfrm>
            <a:off x="893945" y="2467163"/>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4" name="bk object 194"/>
          <p:cNvSpPr/>
          <p:nvPr/>
        </p:nvSpPr>
        <p:spPr>
          <a:xfrm>
            <a:off x="1147577" y="2574980"/>
            <a:ext cx="26283" cy="2628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5" name="bk object 195"/>
          <p:cNvSpPr/>
          <p:nvPr/>
        </p:nvSpPr>
        <p:spPr>
          <a:xfrm>
            <a:off x="1420919" y="2689952"/>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6" name="bk object 196"/>
          <p:cNvSpPr/>
          <p:nvPr/>
        </p:nvSpPr>
        <p:spPr>
          <a:xfrm>
            <a:off x="1714022" y="2810533"/>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7" name="bk object 197"/>
          <p:cNvSpPr/>
          <p:nvPr/>
        </p:nvSpPr>
        <p:spPr>
          <a:xfrm>
            <a:off x="2026994" y="2935007"/>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8" name="bk object 198"/>
          <p:cNvSpPr/>
          <p:nvPr/>
        </p:nvSpPr>
        <p:spPr>
          <a:xfrm>
            <a:off x="2359853" y="3061382"/>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199" name="bk object 199"/>
          <p:cNvSpPr/>
          <p:nvPr/>
        </p:nvSpPr>
        <p:spPr>
          <a:xfrm>
            <a:off x="2712326" y="3187344"/>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0" name="bk object 200"/>
          <p:cNvSpPr/>
          <p:nvPr/>
        </p:nvSpPr>
        <p:spPr>
          <a:xfrm>
            <a:off x="3083654" y="331027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1" name="bk object 201"/>
          <p:cNvSpPr/>
          <p:nvPr/>
        </p:nvSpPr>
        <p:spPr>
          <a:xfrm>
            <a:off x="3472442" y="34272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2" name="bk object 202"/>
          <p:cNvSpPr/>
          <p:nvPr/>
        </p:nvSpPr>
        <p:spPr>
          <a:xfrm>
            <a:off x="3875918" y="353476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3" name="bk object 203"/>
          <p:cNvSpPr/>
          <p:nvPr/>
        </p:nvSpPr>
        <p:spPr>
          <a:xfrm>
            <a:off x="4289087" y="362746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4" name="bk object 204"/>
          <p:cNvSpPr/>
          <p:nvPr/>
        </p:nvSpPr>
        <p:spPr>
          <a:xfrm>
            <a:off x="4706645" y="370038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5" name="bk object 205"/>
          <p:cNvSpPr/>
          <p:nvPr/>
        </p:nvSpPr>
        <p:spPr>
          <a:xfrm>
            <a:off x="5123657" y="374951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6" name="bk object 206"/>
          <p:cNvSpPr/>
          <p:nvPr/>
        </p:nvSpPr>
        <p:spPr>
          <a:xfrm>
            <a:off x="5535146" y="377161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7" name="bk object 207"/>
          <p:cNvSpPr/>
          <p:nvPr/>
        </p:nvSpPr>
        <p:spPr>
          <a:xfrm>
            <a:off x="5936894" y="3764608"/>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8" name="bk object 208"/>
          <p:cNvSpPr/>
          <p:nvPr/>
        </p:nvSpPr>
        <p:spPr>
          <a:xfrm>
            <a:off x="6325988" y="372770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09" name="bk object 209"/>
          <p:cNvSpPr/>
          <p:nvPr/>
        </p:nvSpPr>
        <p:spPr>
          <a:xfrm>
            <a:off x="6700118" y="366054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0" name="bk object 210"/>
          <p:cNvSpPr/>
          <p:nvPr/>
        </p:nvSpPr>
        <p:spPr>
          <a:xfrm>
            <a:off x="7057658" y="356281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1" name="bk object 211"/>
          <p:cNvSpPr/>
          <p:nvPr/>
        </p:nvSpPr>
        <p:spPr>
          <a:xfrm>
            <a:off x="7397711" y="3434184"/>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2" name="bk object 212"/>
          <p:cNvSpPr/>
          <p:nvPr/>
        </p:nvSpPr>
        <p:spPr>
          <a:xfrm>
            <a:off x="7719338" y="327371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3" name="bk object 213"/>
          <p:cNvSpPr/>
          <p:nvPr/>
        </p:nvSpPr>
        <p:spPr>
          <a:xfrm>
            <a:off x="8021078" y="3079529"/>
            <a:ext cx="26283" cy="26281"/>
          </a:xfrm>
          <a:custGeom>
            <a:avLst/>
            <a:gdLst/>
            <a:ahLst/>
            <a:cxnLst/>
            <a:rect l="l" t="t"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4" name="bk object 214"/>
          <p:cNvSpPr/>
          <p:nvPr/>
        </p:nvSpPr>
        <p:spPr>
          <a:xfrm>
            <a:off x="8300843" y="2849153"/>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5" name="bk object 215"/>
          <p:cNvSpPr/>
          <p:nvPr/>
        </p:nvSpPr>
        <p:spPr>
          <a:xfrm>
            <a:off x="8555954" y="257985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6" name="bk object 216"/>
          <p:cNvSpPr/>
          <p:nvPr/>
        </p:nvSpPr>
        <p:spPr>
          <a:xfrm>
            <a:off x="8785049" y="2271023"/>
            <a:ext cx="26283" cy="2628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7" name="bk object 217"/>
          <p:cNvSpPr/>
          <p:nvPr/>
        </p:nvSpPr>
        <p:spPr>
          <a:xfrm>
            <a:off x="8990642" y="1925422"/>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8" name="bk object 218"/>
          <p:cNvSpPr/>
          <p:nvPr/>
        </p:nvSpPr>
        <p:spPr>
          <a:xfrm>
            <a:off x="392678" y="2313606"/>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19" name="bk object 219"/>
          <p:cNvSpPr/>
          <p:nvPr/>
        </p:nvSpPr>
        <p:spPr>
          <a:xfrm>
            <a:off x="562745" y="2383864"/>
            <a:ext cx="26283" cy="2628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0" name="bk object 220"/>
          <p:cNvSpPr/>
          <p:nvPr/>
        </p:nvSpPr>
        <p:spPr>
          <a:xfrm>
            <a:off x="754970" y="2466053"/>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1" name="bk object 221"/>
          <p:cNvSpPr/>
          <p:nvPr/>
        </p:nvSpPr>
        <p:spPr>
          <a:xfrm>
            <a:off x="968531" y="2559051"/>
            <a:ext cx="26283" cy="2628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2" name="bk object 222"/>
          <p:cNvSpPr/>
          <p:nvPr/>
        </p:nvSpPr>
        <p:spPr>
          <a:xfrm>
            <a:off x="1202870" y="2661572"/>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3" name="bk object 223"/>
          <p:cNvSpPr/>
          <p:nvPr/>
        </p:nvSpPr>
        <p:spPr>
          <a:xfrm>
            <a:off x="1457639" y="2772298"/>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4" name="bk object 224"/>
          <p:cNvSpPr/>
          <p:nvPr/>
        </p:nvSpPr>
        <p:spPr>
          <a:xfrm>
            <a:off x="1732682" y="2889503"/>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5" name="bk object 225"/>
          <p:cNvSpPr/>
          <p:nvPr/>
        </p:nvSpPr>
        <p:spPr>
          <a:xfrm>
            <a:off x="2027891" y="301131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6" name="bk object 226"/>
          <p:cNvSpPr/>
          <p:nvPr/>
        </p:nvSpPr>
        <p:spPr>
          <a:xfrm>
            <a:off x="2343095" y="3135605"/>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7" name="bk object 227"/>
          <p:cNvSpPr/>
          <p:nvPr/>
        </p:nvSpPr>
        <p:spPr>
          <a:xfrm>
            <a:off x="2677865" y="3259841"/>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8" name="bk object 228"/>
          <p:cNvSpPr/>
          <p:nvPr/>
        </p:nvSpPr>
        <p:spPr>
          <a:xfrm>
            <a:off x="3031355" y="338140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29" name="bk object 229"/>
          <p:cNvSpPr/>
          <p:nvPr/>
        </p:nvSpPr>
        <p:spPr>
          <a:xfrm>
            <a:off x="3402152" y="3497544"/>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0" name="bk object 230"/>
          <p:cNvSpPr/>
          <p:nvPr/>
        </p:nvSpPr>
        <p:spPr>
          <a:xfrm>
            <a:off x="3788261" y="3605490"/>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1" name="bk object 231"/>
          <p:cNvSpPr/>
          <p:nvPr/>
        </p:nvSpPr>
        <p:spPr>
          <a:xfrm>
            <a:off x="4186562" y="370165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2" name="bk object 232"/>
          <p:cNvSpPr/>
          <p:nvPr/>
        </p:nvSpPr>
        <p:spPr>
          <a:xfrm>
            <a:off x="4592033" y="3781240"/>
            <a:ext cx="26283" cy="26281"/>
          </a:xfrm>
          <a:custGeom>
            <a:avLst/>
            <a:gdLst/>
            <a:ahLst/>
            <a:cxnLst/>
            <a:rect l="l" t="t"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3" name="bk object 233"/>
          <p:cNvSpPr/>
          <p:nvPr/>
        </p:nvSpPr>
        <p:spPr>
          <a:xfrm>
            <a:off x="4999712" y="384000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4" name="bk object 234"/>
          <p:cNvSpPr/>
          <p:nvPr/>
        </p:nvSpPr>
        <p:spPr>
          <a:xfrm>
            <a:off x="5405231" y="3874776"/>
            <a:ext cx="26283" cy="2628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5" name="bk object 235"/>
          <p:cNvSpPr/>
          <p:nvPr/>
        </p:nvSpPr>
        <p:spPr>
          <a:xfrm>
            <a:off x="5804459" y="388316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6" name="bk object 236"/>
          <p:cNvSpPr/>
          <p:nvPr/>
        </p:nvSpPr>
        <p:spPr>
          <a:xfrm>
            <a:off x="6194042" y="3863730"/>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7" name="bk object 237"/>
          <p:cNvSpPr/>
          <p:nvPr/>
        </p:nvSpPr>
        <p:spPr>
          <a:xfrm>
            <a:off x="6571841" y="3816027"/>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8" name="bk object 238"/>
          <p:cNvSpPr/>
          <p:nvPr/>
        </p:nvSpPr>
        <p:spPr>
          <a:xfrm>
            <a:off x="6936221" y="373982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39" name="bk object 239"/>
          <p:cNvSpPr/>
          <p:nvPr/>
        </p:nvSpPr>
        <p:spPr>
          <a:xfrm>
            <a:off x="7286021" y="363468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0" name="bk object 240"/>
          <p:cNvSpPr/>
          <p:nvPr/>
        </p:nvSpPr>
        <p:spPr>
          <a:xfrm>
            <a:off x="7620470" y="349984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1" name="bk object 241"/>
          <p:cNvSpPr/>
          <p:nvPr/>
        </p:nvSpPr>
        <p:spPr>
          <a:xfrm>
            <a:off x="7938743" y="333397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2" name="bk object 242"/>
          <p:cNvSpPr/>
          <p:nvPr/>
        </p:nvSpPr>
        <p:spPr>
          <a:xfrm>
            <a:off x="8239238" y="313461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3" name="bk object 243"/>
          <p:cNvSpPr/>
          <p:nvPr/>
        </p:nvSpPr>
        <p:spPr>
          <a:xfrm>
            <a:off x="8519504" y="2898515"/>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4" name="bk object 244"/>
          <p:cNvSpPr/>
          <p:nvPr/>
        </p:nvSpPr>
        <p:spPr>
          <a:xfrm>
            <a:off x="8776118" y="2622047"/>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5" name="bk object 245"/>
          <p:cNvSpPr/>
          <p:nvPr/>
        </p:nvSpPr>
        <p:spPr>
          <a:xfrm>
            <a:off x="9007877" y="2304878"/>
            <a:ext cx="26283" cy="2628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6" name="bk object 246"/>
          <p:cNvSpPr/>
          <p:nvPr/>
        </p:nvSpPr>
        <p:spPr>
          <a:xfrm>
            <a:off x="700109" y="2499357"/>
            <a:ext cx="26283" cy="2628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7" name="bk object 247"/>
          <p:cNvSpPr/>
          <p:nvPr/>
        </p:nvSpPr>
        <p:spPr>
          <a:xfrm>
            <a:off x="869399" y="2571298"/>
            <a:ext cx="26283" cy="2628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8" name="bk object 248"/>
          <p:cNvSpPr/>
          <p:nvPr/>
        </p:nvSpPr>
        <p:spPr>
          <a:xfrm>
            <a:off x="1061117" y="265515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49" name="bk object 249"/>
          <p:cNvSpPr/>
          <p:nvPr/>
        </p:nvSpPr>
        <p:spPr>
          <a:xfrm>
            <a:off x="1274558" y="2749625"/>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0" name="bk object 250"/>
          <p:cNvSpPr/>
          <p:nvPr/>
        </p:nvSpPr>
        <p:spPr>
          <a:xfrm>
            <a:off x="1509197" y="2853197"/>
            <a:ext cx="26283" cy="2628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1" name="bk object 251"/>
          <p:cNvSpPr/>
          <p:nvPr/>
        </p:nvSpPr>
        <p:spPr>
          <a:xfrm>
            <a:off x="1764659" y="2964164"/>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2" name="bk object 252"/>
          <p:cNvSpPr/>
          <p:nvPr/>
        </p:nvSpPr>
        <p:spPr>
          <a:xfrm>
            <a:off x="2040650" y="308052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3" name="bk object 253"/>
          <p:cNvSpPr/>
          <p:nvPr/>
        </p:nvSpPr>
        <p:spPr>
          <a:xfrm>
            <a:off x="2336804" y="3200104"/>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4" name="bk object 254"/>
          <p:cNvSpPr/>
          <p:nvPr/>
        </p:nvSpPr>
        <p:spPr>
          <a:xfrm>
            <a:off x="2652578" y="3320332"/>
            <a:ext cx="26283" cy="26281"/>
          </a:xfrm>
          <a:custGeom>
            <a:avLst/>
            <a:gdLst/>
            <a:ahLst/>
            <a:cxnLst/>
            <a:rect l="l" t="t"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5" name="bk object 255"/>
          <p:cNvSpPr/>
          <p:nvPr/>
        </p:nvSpPr>
        <p:spPr>
          <a:xfrm>
            <a:off x="2987066" y="343863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6" name="bk object 256"/>
          <p:cNvSpPr/>
          <p:nvPr/>
        </p:nvSpPr>
        <p:spPr>
          <a:xfrm>
            <a:off x="3338882" y="35523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7" name="bk object 257"/>
          <p:cNvSpPr/>
          <p:nvPr/>
        </p:nvSpPr>
        <p:spPr>
          <a:xfrm>
            <a:off x="3706163" y="36590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8" name="bk object 258"/>
          <p:cNvSpPr/>
          <p:nvPr/>
        </p:nvSpPr>
        <p:spPr>
          <a:xfrm>
            <a:off x="4086662" y="375607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59" name="bk object 259"/>
          <p:cNvSpPr/>
          <p:nvPr/>
        </p:nvSpPr>
        <p:spPr>
          <a:xfrm>
            <a:off x="4477259" y="383979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0" name="bk object 260"/>
          <p:cNvSpPr/>
          <p:nvPr/>
        </p:nvSpPr>
        <p:spPr>
          <a:xfrm>
            <a:off x="4873217" y="3906014"/>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1" name="bk object 261"/>
          <p:cNvSpPr/>
          <p:nvPr/>
        </p:nvSpPr>
        <p:spPr>
          <a:xfrm>
            <a:off x="5270057" y="3951129"/>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2" name="bk object 262"/>
          <p:cNvSpPr/>
          <p:nvPr/>
        </p:nvSpPr>
        <p:spPr>
          <a:xfrm>
            <a:off x="5664061" y="397261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3" name="bk object 263"/>
          <p:cNvSpPr/>
          <p:nvPr/>
        </p:nvSpPr>
        <p:spPr>
          <a:xfrm>
            <a:off x="6051818" y="396868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4" name="bk object 264"/>
          <p:cNvSpPr/>
          <p:nvPr/>
        </p:nvSpPr>
        <p:spPr>
          <a:xfrm>
            <a:off x="6430667" y="393826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5" name="bk object 265"/>
          <p:cNvSpPr/>
          <p:nvPr/>
        </p:nvSpPr>
        <p:spPr>
          <a:xfrm>
            <a:off x="6798962" y="3881034"/>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6" name="bk object 266"/>
          <p:cNvSpPr/>
          <p:nvPr/>
        </p:nvSpPr>
        <p:spPr>
          <a:xfrm>
            <a:off x="7155530" y="3796760"/>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7" name="bk object 267"/>
          <p:cNvSpPr/>
          <p:nvPr/>
        </p:nvSpPr>
        <p:spPr>
          <a:xfrm>
            <a:off x="7499471" y="3684812"/>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8" name="bk object 268"/>
          <p:cNvSpPr/>
          <p:nvPr/>
        </p:nvSpPr>
        <p:spPr>
          <a:xfrm>
            <a:off x="7830026" y="3544002"/>
            <a:ext cx="26283" cy="26281"/>
          </a:xfrm>
          <a:custGeom>
            <a:avLst/>
            <a:gdLst/>
            <a:ahLst/>
            <a:cxnLst/>
            <a:rect l="l" t="t"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69" name="bk object 269"/>
          <p:cNvSpPr/>
          <p:nvPr/>
        </p:nvSpPr>
        <p:spPr>
          <a:xfrm>
            <a:off x="8146322" y="3372488"/>
            <a:ext cx="26283" cy="2628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0" name="bk object 270"/>
          <p:cNvSpPr/>
          <p:nvPr/>
        </p:nvSpPr>
        <p:spPr>
          <a:xfrm>
            <a:off x="8446613" y="316724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1" name="bk object 271"/>
          <p:cNvSpPr/>
          <p:nvPr/>
        </p:nvSpPr>
        <p:spPr>
          <a:xfrm>
            <a:off x="8728046" y="2924255"/>
            <a:ext cx="26283" cy="26281"/>
          </a:xfrm>
          <a:custGeom>
            <a:avLst/>
            <a:gdLst/>
            <a:ahLst/>
            <a:cxnLst/>
            <a:rect l="l" t="t"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2" name="bk object 272"/>
          <p:cNvSpPr/>
          <p:nvPr/>
        </p:nvSpPr>
        <p:spPr>
          <a:xfrm>
            <a:off x="8986625" y="2639129"/>
            <a:ext cx="26283" cy="2628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3" name="bk object 273"/>
          <p:cNvSpPr/>
          <p:nvPr/>
        </p:nvSpPr>
        <p:spPr>
          <a:xfrm>
            <a:off x="1006889" y="2686847"/>
            <a:ext cx="26283" cy="2628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4" name="bk object 274"/>
          <p:cNvSpPr/>
          <p:nvPr/>
        </p:nvSpPr>
        <p:spPr>
          <a:xfrm>
            <a:off x="1175306" y="275917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5" name="bk object 275"/>
          <p:cNvSpPr/>
          <p:nvPr/>
        </p:nvSpPr>
        <p:spPr>
          <a:xfrm>
            <a:off x="1366427" y="2843102"/>
            <a:ext cx="26283" cy="2628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6" name="bk object 276"/>
          <p:cNvSpPr/>
          <p:nvPr/>
        </p:nvSpPr>
        <p:spPr>
          <a:xfrm>
            <a:off x="1579574" y="293712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7" name="bk object 277"/>
          <p:cNvSpPr/>
          <p:nvPr/>
        </p:nvSpPr>
        <p:spPr>
          <a:xfrm>
            <a:off x="1814185" y="3039428"/>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8" name="bk object 278"/>
          <p:cNvSpPr/>
          <p:nvPr/>
        </p:nvSpPr>
        <p:spPr>
          <a:xfrm>
            <a:off x="2069774" y="3148046"/>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79" name="bk object 279"/>
          <p:cNvSpPr/>
          <p:nvPr/>
        </p:nvSpPr>
        <p:spPr>
          <a:xfrm>
            <a:off x="2345807" y="3260700"/>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0" name="bk object 280"/>
          <p:cNvSpPr/>
          <p:nvPr/>
        </p:nvSpPr>
        <p:spPr>
          <a:xfrm>
            <a:off x="2641613" y="3374943"/>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1" name="bk object 281"/>
          <p:cNvSpPr/>
          <p:nvPr/>
        </p:nvSpPr>
        <p:spPr>
          <a:xfrm>
            <a:off x="2956238" y="348825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2" name="bk object 282"/>
          <p:cNvSpPr/>
          <p:nvPr/>
        </p:nvSpPr>
        <p:spPr>
          <a:xfrm>
            <a:off x="3288335" y="3598129"/>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3" name="bk object 283"/>
          <p:cNvSpPr/>
          <p:nvPr/>
        </p:nvSpPr>
        <p:spPr>
          <a:xfrm>
            <a:off x="3636170" y="3702249"/>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4" name="bk object 284"/>
          <p:cNvSpPr/>
          <p:nvPr/>
        </p:nvSpPr>
        <p:spPr>
          <a:xfrm>
            <a:off x="3997682" y="3798294"/>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5" name="bk object 285"/>
          <p:cNvSpPr/>
          <p:nvPr/>
        </p:nvSpPr>
        <p:spPr>
          <a:xfrm>
            <a:off x="4370702" y="388345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6" name="bk object 286"/>
          <p:cNvSpPr/>
          <p:nvPr/>
        </p:nvSpPr>
        <p:spPr>
          <a:xfrm>
            <a:off x="4752278" y="395449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7" name="bk object 287"/>
          <p:cNvSpPr/>
          <p:nvPr/>
        </p:nvSpPr>
        <p:spPr>
          <a:xfrm>
            <a:off x="5138102" y="400763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8" name="bk object 288"/>
          <p:cNvSpPr/>
          <p:nvPr/>
        </p:nvSpPr>
        <p:spPr>
          <a:xfrm>
            <a:off x="5524229" y="403983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89" name="bk object 289"/>
          <p:cNvSpPr/>
          <p:nvPr/>
        </p:nvSpPr>
        <p:spPr>
          <a:xfrm>
            <a:off x="5907485" y="4049037"/>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0" name="bk object 290"/>
          <p:cNvSpPr/>
          <p:nvPr/>
        </p:nvSpPr>
        <p:spPr>
          <a:xfrm>
            <a:off x="6285065" y="403383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1" name="bk object 291"/>
          <p:cNvSpPr/>
          <p:nvPr/>
        </p:nvSpPr>
        <p:spPr>
          <a:xfrm>
            <a:off x="6654800" y="39934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2" name="bk object 292"/>
          <p:cNvSpPr/>
          <p:nvPr/>
        </p:nvSpPr>
        <p:spPr>
          <a:xfrm>
            <a:off x="7015319" y="392739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3" name="bk object 293"/>
          <p:cNvSpPr/>
          <p:nvPr/>
        </p:nvSpPr>
        <p:spPr>
          <a:xfrm>
            <a:off x="7365764" y="383550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4" name="bk object 294"/>
          <p:cNvSpPr/>
          <p:nvPr/>
        </p:nvSpPr>
        <p:spPr>
          <a:xfrm>
            <a:off x="7705382" y="371687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5" name="bk object 295"/>
          <p:cNvSpPr/>
          <p:nvPr/>
        </p:nvSpPr>
        <p:spPr>
          <a:xfrm>
            <a:off x="8033393" y="356990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6" name="bk object 296"/>
          <p:cNvSpPr/>
          <p:nvPr/>
        </p:nvSpPr>
        <p:spPr>
          <a:xfrm>
            <a:off x="8348714" y="3392066"/>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7" name="bk object 297"/>
          <p:cNvSpPr/>
          <p:nvPr/>
        </p:nvSpPr>
        <p:spPr>
          <a:xfrm>
            <a:off x="8649443" y="317973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8" name="bk object 298"/>
          <p:cNvSpPr/>
          <p:nvPr/>
        </p:nvSpPr>
        <p:spPr>
          <a:xfrm>
            <a:off x="8932277" y="2928026"/>
            <a:ext cx="26283" cy="2628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299" name="bk object 299"/>
          <p:cNvSpPr/>
          <p:nvPr/>
        </p:nvSpPr>
        <p:spPr>
          <a:xfrm>
            <a:off x="1314509" y="2874242"/>
            <a:ext cx="26283" cy="2628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0" name="bk object 300"/>
          <p:cNvSpPr/>
          <p:nvPr/>
        </p:nvSpPr>
        <p:spPr>
          <a:xfrm>
            <a:off x="1482005" y="2945486"/>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1" name="bk object 301"/>
          <p:cNvSpPr/>
          <p:nvPr/>
        </p:nvSpPr>
        <p:spPr>
          <a:xfrm>
            <a:off x="1672445" y="3027826"/>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2" name="bk object 302"/>
          <p:cNvSpPr/>
          <p:nvPr/>
        </p:nvSpPr>
        <p:spPr>
          <a:xfrm>
            <a:off x="1885094" y="3119450"/>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3" name="bk object 303"/>
          <p:cNvSpPr/>
          <p:nvPr/>
        </p:nvSpPr>
        <p:spPr>
          <a:xfrm>
            <a:off x="2119286" y="321829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4" name="bk object 304"/>
          <p:cNvSpPr/>
          <p:nvPr/>
        </p:nvSpPr>
        <p:spPr>
          <a:xfrm>
            <a:off x="2374331" y="3322187"/>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5" name="bk object 305"/>
          <p:cNvSpPr/>
          <p:nvPr/>
        </p:nvSpPr>
        <p:spPr>
          <a:xfrm>
            <a:off x="2649422" y="342871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6" name="bk object 306"/>
          <p:cNvSpPr/>
          <p:nvPr/>
        </p:nvSpPr>
        <p:spPr>
          <a:xfrm>
            <a:off x="2943554" y="353543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7" name="bk object 307"/>
          <p:cNvSpPr/>
          <p:nvPr/>
        </p:nvSpPr>
        <p:spPr>
          <a:xfrm>
            <a:off x="3255401" y="363998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8" name="bk object 308"/>
          <p:cNvSpPr/>
          <p:nvPr/>
        </p:nvSpPr>
        <p:spPr>
          <a:xfrm>
            <a:off x="3583331" y="374017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09" name="bk object 309"/>
          <p:cNvSpPr/>
          <p:nvPr/>
        </p:nvSpPr>
        <p:spPr>
          <a:xfrm>
            <a:off x="3925457" y="383389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0" name="bk object 310"/>
          <p:cNvSpPr/>
          <p:nvPr/>
        </p:nvSpPr>
        <p:spPr>
          <a:xfrm>
            <a:off x="4279853" y="3918635"/>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1" name="bk object 311"/>
          <p:cNvSpPr/>
          <p:nvPr/>
        </p:nvSpPr>
        <p:spPr>
          <a:xfrm>
            <a:off x="4644470" y="3991724"/>
            <a:ext cx="26283" cy="2628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2" name="bk object 312"/>
          <p:cNvSpPr/>
          <p:nvPr/>
        </p:nvSpPr>
        <p:spPr>
          <a:xfrm>
            <a:off x="5016635" y="405018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3" name="bk object 313"/>
          <p:cNvSpPr/>
          <p:nvPr/>
        </p:nvSpPr>
        <p:spPr>
          <a:xfrm>
            <a:off x="5392517" y="4090695"/>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4" name="bk object 314"/>
          <p:cNvSpPr/>
          <p:nvPr/>
        </p:nvSpPr>
        <p:spPr>
          <a:xfrm>
            <a:off x="5768657" y="411064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5" name="bk object 315"/>
          <p:cNvSpPr/>
          <p:nvPr/>
        </p:nvSpPr>
        <p:spPr>
          <a:xfrm>
            <a:off x="6142295" y="410828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6" name="bk object 316"/>
          <p:cNvSpPr/>
          <p:nvPr/>
        </p:nvSpPr>
        <p:spPr>
          <a:xfrm>
            <a:off x="6511085" y="4082527"/>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7" name="bk object 317"/>
          <p:cNvSpPr/>
          <p:nvPr/>
        </p:nvSpPr>
        <p:spPr>
          <a:xfrm>
            <a:off x="6873218" y="403267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8" name="bk object 318"/>
          <p:cNvSpPr/>
          <p:nvPr/>
        </p:nvSpPr>
        <p:spPr>
          <a:xfrm>
            <a:off x="7227461" y="395827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19" name="bk object 319"/>
          <p:cNvSpPr/>
          <p:nvPr/>
        </p:nvSpPr>
        <p:spPr>
          <a:xfrm>
            <a:off x="7573148" y="3858879"/>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0" name="bk object 320"/>
          <p:cNvSpPr/>
          <p:nvPr/>
        </p:nvSpPr>
        <p:spPr>
          <a:xfrm>
            <a:off x="7909607" y="373336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1" name="bk object 321"/>
          <p:cNvSpPr/>
          <p:nvPr/>
        </p:nvSpPr>
        <p:spPr>
          <a:xfrm>
            <a:off x="8236040" y="357970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2" name="bk object 322"/>
          <p:cNvSpPr/>
          <p:nvPr/>
        </p:nvSpPr>
        <p:spPr>
          <a:xfrm>
            <a:off x="8551145" y="3394648"/>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3" name="bk object 323"/>
          <p:cNvSpPr/>
          <p:nvPr/>
        </p:nvSpPr>
        <p:spPr>
          <a:xfrm>
            <a:off x="8852669" y="3173603"/>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4" name="bk object 324"/>
          <p:cNvSpPr/>
          <p:nvPr/>
        </p:nvSpPr>
        <p:spPr>
          <a:xfrm>
            <a:off x="1624535" y="3059528"/>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5" name="bk object 325"/>
          <p:cNvSpPr/>
          <p:nvPr/>
        </p:nvSpPr>
        <p:spPr>
          <a:xfrm>
            <a:off x="1791089" y="3128315"/>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6" name="bk object 326"/>
          <p:cNvSpPr/>
          <p:nvPr/>
        </p:nvSpPr>
        <p:spPr>
          <a:xfrm>
            <a:off x="1980749" y="3207452"/>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7" name="bk object 327"/>
          <p:cNvSpPr/>
          <p:nvPr/>
        </p:nvSpPr>
        <p:spPr>
          <a:xfrm>
            <a:off x="2192654" y="3294875"/>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8" name="bk object 328"/>
          <p:cNvSpPr/>
          <p:nvPr/>
        </p:nvSpPr>
        <p:spPr>
          <a:xfrm>
            <a:off x="2425964" y="3388376"/>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29" name="bk object 329"/>
          <p:cNvSpPr/>
          <p:nvPr/>
        </p:nvSpPr>
        <p:spPr>
          <a:xfrm>
            <a:off x="2679734" y="3485685"/>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0" name="bk object 330"/>
          <p:cNvSpPr/>
          <p:nvPr/>
        </p:nvSpPr>
        <p:spPr>
          <a:xfrm>
            <a:off x="2952893" y="358438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1" name="bk object 331"/>
          <p:cNvSpPr/>
          <p:nvPr/>
        </p:nvSpPr>
        <p:spPr>
          <a:xfrm>
            <a:off x="3244109" y="368225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2" name="bk object 332"/>
          <p:cNvSpPr/>
          <p:nvPr/>
        </p:nvSpPr>
        <p:spPr>
          <a:xfrm>
            <a:off x="3551825" y="377719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3" name="bk object 333"/>
          <p:cNvSpPr/>
          <p:nvPr/>
        </p:nvSpPr>
        <p:spPr>
          <a:xfrm>
            <a:off x="3874289" y="386724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4" name="bk object 334"/>
          <p:cNvSpPr/>
          <p:nvPr/>
        </p:nvSpPr>
        <p:spPr>
          <a:xfrm>
            <a:off x="4209761" y="395007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5" name="bk object 335"/>
          <p:cNvSpPr/>
          <p:nvPr/>
        </p:nvSpPr>
        <p:spPr>
          <a:xfrm>
            <a:off x="4556435" y="402322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6" name="bk object 336"/>
          <p:cNvSpPr/>
          <p:nvPr/>
        </p:nvSpPr>
        <p:spPr>
          <a:xfrm>
            <a:off x="4912445" y="408419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7" name="bk object 337"/>
          <p:cNvSpPr/>
          <p:nvPr/>
        </p:nvSpPr>
        <p:spPr>
          <a:xfrm>
            <a:off x="5275442" y="413026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8" name="bk object 338"/>
          <p:cNvSpPr/>
          <p:nvPr/>
        </p:nvSpPr>
        <p:spPr>
          <a:xfrm>
            <a:off x="5642030" y="4158535"/>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39" name="bk object 339"/>
          <p:cNvSpPr/>
          <p:nvPr/>
        </p:nvSpPr>
        <p:spPr>
          <a:xfrm>
            <a:off x="6009152" y="4166706"/>
            <a:ext cx="26283" cy="2628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0" name="bk object 340"/>
          <p:cNvSpPr/>
          <p:nvPr/>
        </p:nvSpPr>
        <p:spPr>
          <a:xfrm>
            <a:off x="6374354" y="415329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1" name="bk object 341"/>
          <p:cNvSpPr/>
          <p:nvPr/>
        </p:nvSpPr>
        <p:spPr>
          <a:xfrm>
            <a:off x="6735626" y="4117406"/>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2" name="bk object 342"/>
          <p:cNvSpPr/>
          <p:nvPr/>
        </p:nvSpPr>
        <p:spPr>
          <a:xfrm>
            <a:off x="7091405" y="405843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3" name="bk object 343"/>
          <p:cNvSpPr/>
          <p:nvPr/>
        </p:nvSpPr>
        <p:spPr>
          <a:xfrm>
            <a:off x="7440599" y="3975837"/>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4" name="bk object 344"/>
          <p:cNvSpPr/>
          <p:nvPr/>
        </p:nvSpPr>
        <p:spPr>
          <a:xfrm>
            <a:off x="7782533" y="386884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5" name="bk object 345"/>
          <p:cNvSpPr/>
          <p:nvPr/>
        </p:nvSpPr>
        <p:spPr>
          <a:xfrm>
            <a:off x="8116661" y="3736071"/>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6" name="bk object 346"/>
          <p:cNvSpPr/>
          <p:nvPr/>
        </p:nvSpPr>
        <p:spPr>
          <a:xfrm>
            <a:off x="8442149" y="357492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7" name="bk object 347"/>
          <p:cNvSpPr/>
          <p:nvPr/>
        </p:nvSpPr>
        <p:spPr>
          <a:xfrm>
            <a:off x="1938422" y="3240832"/>
            <a:ext cx="26283" cy="2628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8" name="bk object 348"/>
          <p:cNvSpPr/>
          <p:nvPr/>
        </p:nvSpPr>
        <p:spPr>
          <a:xfrm>
            <a:off x="2104046" y="3305921"/>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49" name="bk object 349"/>
          <p:cNvSpPr/>
          <p:nvPr/>
        </p:nvSpPr>
        <p:spPr>
          <a:xfrm>
            <a:off x="2292797" y="3380445"/>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0" name="bk object 350"/>
          <p:cNvSpPr/>
          <p:nvPr/>
        </p:nvSpPr>
        <p:spPr>
          <a:xfrm>
            <a:off x="2503670" y="3462184"/>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1" name="bk object 351"/>
          <p:cNvSpPr/>
          <p:nvPr/>
        </p:nvSpPr>
        <p:spPr>
          <a:xfrm>
            <a:off x="2735576" y="3548931"/>
            <a:ext cx="26283" cy="2628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2" name="bk object 352"/>
          <p:cNvSpPr/>
          <p:nvPr/>
        </p:nvSpPr>
        <p:spPr>
          <a:xfrm>
            <a:off x="2987357" y="3638354"/>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3" name="bk object 353"/>
          <p:cNvSpPr/>
          <p:nvPr/>
        </p:nvSpPr>
        <p:spPr>
          <a:xfrm>
            <a:off x="3257657" y="372830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4" name="bk object 354"/>
          <p:cNvSpPr/>
          <p:nvPr/>
        </p:nvSpPr>
        <p:spPr>
          <a:xfrm>
            <a:off x="3544943" y="381677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5" name="bk object 355"/>
          <p:cNvSpPr/>
          <p:nvPr/>
        </p:nvSpPr>
        <p:spPr>
          <a:xfrm>
            <a:off x="3847571" y="3901875"/>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6" name="bk object 356"/>
          <p:cNvSpPr/>
          <p:nvPr/>
        </p:nvSpPr>
        <p:spPr>
          <a:xfrm>
            <a:off x="4163939" y="398140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7" name="bk object 357"/>
          <p:cNvSpPr/>
          <p:nvPr/>
        </p:nvSpPr>
        <p:spPr>
          <a:xfrm>
            <a:off x="4492415" y="405306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8" name="bk object 358"/>
          <p:cNvSpPr/>
          <p:nvPr/>
        </p:nvSpPr>
        <p:spPr>
          <a:xfrm>
            <a:off x="4831349" y="411448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59" name="bk object 359"/>
          <p:cNvSpPr/>
          <p:nvPr/>
        </p:nvSpPr>
        <p:spPr>
          <a:xfrm>
            <a:off x="5179058" y="4163327"/>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0" name="bk object 360"/>
          <p:cNvSpPr/>
          <p:nvPr/>
        </p:nvSpPr>
        <p:spPr>
          <a:xfrm>
            <a:off x="5533457" y="4197174"/>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1" name="bk object 361"/>
          <p:cNvSpPr/>
          <p:nvPr/>
        </p:nvSpPr>
        <p:spPr>
          <a:xfrm>
            <a:off x="5891567" y="421343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2" name="bk object 362"/>
          <p:cNvSpPr/>
          <p:nvPr/>
        </p:nvSpPr>
        <p:spPr>
          <a:xfrm>
            <a:off x="6250661" y="4210143"/>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3" name="bk object 363"/>
          <p:cNvSpPr/>
          <p:nvPr/>
        </p:nvSpPr>
        <p:spPr>
          <a:xfrm>
            <a:off x="6608471" y="418598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4" name="bk object 364"/>
          <p:cNvSpPr/>
          <p:nvPr/>
        </p:nvSpPr>
        <p:spPr>
          <a:xfrm>
            <a:off x="6963245" y="414022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5" name="bk object 365"/>
          <p:cNvSpPr/>
          <p:nvPr/>
        </p:nvSpPr>
        <p:spPr>
          <a:xfrm>
            <a:off x="7313609" y="4072305"/>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6" name="bk object 366"/>
          <p:cNvSpPr/>
          <p:nvPr/>
        </p:nvSpPr>
        <p:spPr>
          <a:xfrm>
            <a:off x="7658606" y="3981578"/>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7" name="bk object 367"/>
          <p:cNvSpPr/>
          <p:nvPr/>
        </p:nvSpPr>
        <p:spPr>
          <a:xfrm>
            <a:off x="7997570" y="386692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8" name="bk object 368"/>
          <p:cNvSpPr/>
          <p:nvPr/>
        </p:nvSpPr>
        <p:spPr>
          <a:xfrm>
            <a:off x="2257439" y="3416422"/>
            <a:ext cx="26283" cy="2628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69" name="bk object 369"/>
          <p:cNvSpPr/>
          <p:nvPr/>
        </p:nvSpPr>
        <p:spPr>
          <a:xfrm>
            <a:off x="2422124" y="3476764"/>
            <a:ext cx="26283" cy="2628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0" name="bk object 370"/>
          <p:cNvSpPr/>
          <p:nvPr/>
        </p:nvSpPr>
        <p:spPr>
          <a:xfrm>
            <a:off x="2609816" y="3545606"/>
            <a:ext cx="26283" cy="2628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1" name="bk object 371"/>
          <p:cNvSpPr/>
          <p:nvPr/>
        </p:nvSpPr>
        <p:spPr>
          <a:xfrm>
            <a:off x="2819327" y="3620641"/>
            <a:ext cx="26283" cy="26281"/>
          </a:xfrm>
          <a:custGeom>
            <a:avLst/>
            <a:gdLst/>
            <a:ahLst/>
            <a:cxnLst/>
            <a:rect l="l" t="t"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2" name="bk object 372"/>
          <p:cNvSpPr/>
          <p:nvPr/>
        </p:nvSpPr>
        <p:spPr>
          <a:xfrm>
            <a:off x="3049325" y="3699722"/>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3" name="bk object 373"/>
          <p:cNvSpPr/>
          <p:nvPr/>
        </p:nvSpPr>
        <p:spPr>
          <a:xfrm>
            <a:off x="3298454" y="3780657"/>
            <a:ext cx="26283" cy="2628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4" name="bk object 374"/>
          <p:cNvSpPr/>
          <p:nvPr/>
        </p:nvSpPr>
        <p:spPr>
          <a:xfrm>
            <a:off x="3565136" y="386160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5" name="bk object 375"/>
          <p:cNvSpPr/>
          <p:nvPr/>
        </p:nvSpPr>
        <p:spPr>
          <a:xfrm>
            <a:off x="3847829" y="3940602"/>
            <a:ext cx="26283" cy="2628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6" name="bk object 376"/>
          <p:cNvSpPr/>
          <p:nvPr/>
        </p:nvSpPr>
        <p:spPr>
          <a:xfrm>
            <a:off x="4145009" y="401557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7" name="bk object 377"/>
          <p:cNvSpPr/>
          <p:nvPr/>
        </p:nvSpPr>
        <p:spPr>
          <a:xfrm>
            <a:off x="4455158" y="408432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8" name="bk object 378"/>
          <p:cNvSpPr/>
          <p:nvPr/>
        </p:nvSpPr>
        <p:spPr>
          <a:xfrm>
            <a:off x="4776770" y="414458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79" name="bk object 379"/>
          <p:cNvSpPr/>
          <p:nvPr/>
        </p:nvSpPr>
        <p:spPr>
          <a:xfrm>
            <a:off x="5108321" y="4194114"/>
            <a:ext cx="26283" cy="26281"/>
          </a:xfrm>
          <a:custGeom>
            <a:avLst/>
            <a:gdLst/>
            <a:ahLst/>
            <a:cxnLst/>
            <a:rect l="l" t="t"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0" name="bk object 380"/>
          <p:cNvSpPr/>
          <p:nvPr/>
        </p:nvSpPr>
        <p:spPr>
          <a:xfrm>
            <a:off x="5448284" y="423077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1" name="bk object 381"/>
          <p:cNvSpPr/>
          <p:nvPr/>
        </p:nvSpPr>
        <p:spPr>
          <a:xfrm>
            <a:off x="5794787" y="4252449"/>
            <a:ext cx="26283" cy="2628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2" name="bk object 382"/>
          <p:cNvSpPr/>
          <p:nvPr/>
        </p:nvSpPr>
        <p:spPr>
          <a:xfrm>
            <a:off x="6145193" y="425685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3" name="bk object 383"/>
          <p:cNvSpPr/>
          <p:nvPr/>
        </p:nvSpPr>
        <p:spPr>
          <a:xfrm>
            <a:off x="6497066" y="4242297"/>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4" name="bk object 384"/>
          <p:cNvSpPr/>
          <p:nvPr/>
        </p:nvSpPr>
        <p:spPr>
          <a:xfrm>
            <a:off x="6848315" y="420766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5" name="bk object 385"/>
          <p:cNvSpPr/>
          <p:nvPr/>
        </p:nvSpPr>
        <p:spPr>
          <a:xfrm>
            <a:off x="7197323" y="415227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6" name="bk object 386"/>
          <p:cNvSpPr/>
          <p:nvPr/>
        </p:nvSpPr>
        <p:spPr>
          <a:xfrm>
            <a:off x="7542896" y="4075572"/>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7" name="bk object 387"/>
          <p:cNvSpPr/>
          <p:nvPr/>
        </p:nvSpPr>
        <p:spPr>
          <a:xfrm>
            <a:off x="2582513" y="3584826"/>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8" name="bk object 388"/>
          <p:cNvSpPr/>
          <p:nvPr/>
        </p:nvSpPr>
        <p:spPr>
          <a:xfrm>
            <a:off x="2746223" y="3639768"/>
            <a:ext cx="26283" cy="2628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89" name="bk object 389"/>
          <p:cNvSpPr/>
          <p:nvPr/>
        </p:nvSpPr>
        <p:spPr>
          <a:xfrm>
            <a:off x="2932697" y="370222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0" name="bk object 390"/>
          <p:cNvSpPr/>
          <p:nvPr/>
        </p:nvSpPr>
        <p:spPr>
          <a:xfrm>
            <a:off x="3140498" y="377005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1" name="bk object 391"/>
          <p:cNvSpPr/>
          <p:nvPr/>
        </p:nvSpPr>
        <p:spPr>
          <a:xfrm>
            <a:off x="3368162" y="3841115"/>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2" name="bk object 392"/>
          <p:cNvSpPr/>
          <p:nvPr/>
        </p:nvSpPr>
        <p:spPr>
          <a:xfrm>
            <a:off x="3614087" y="3913601"/>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3" name="bk object 393"/>
          <p:cNvSpPr/>
          <p:nvPr/>
        </p:nvSpPr>
        <p:spPr>
          <a:xfrm>
            <a:off x="3876770" y="398551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4" name="bk object 394"/>
          <p:cNvSpPr/>
          <p:nvPr/>
        </p:nvSpPr>
        <p:spPr>
          <a:xfrm>
            <a:off x="4154729" y="40548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5" name="bk object 395"/>
          <p:cNvSpPr/>
          <p:nvPr/>
        </p:nvSpPr>
        <p:spPr>
          <a:xfrm>
            <a:off x="4446515" y="4119372"/>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6" name="bk object 396"/>
          <p:cNvSpPr/>
          <p:nvPr/>
        </p:nvSpPr>
        <p:spPr>
          <a:xfrm>
            <a:off x="4750703" y="417704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7" name="bk object 397"/>
          <p:cNvSpPr/>
          <p:nvPr/>
        </p:nvSpPr>
        <p:spPr>
          <a:xfrm>
            <a:off x="5065877" y="422565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8" name="bk object 398"/>
          <p:cNvSpPr/>
          <p:nvPr/>
        </p:nvSpPr>
        <p:spPr>
          <a:xfrm>
            <a:off x="5390600" y="426310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399" name="bk object 399"/>
          <p:cNvSpPr/>
          <p:nvPr/>
        </p:nvSpPr>
        <p:spPr>
          <a:xfrm>
            <a:off x="5723414" y="4287482"/>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0" name="bk object 400"/>
          <p:cNvSpPr/>
          <p:nvPr/>
        </p:nvSpPr>
        <p:spPr>
          <a:xfrm>
            <a:off x="6062627" y="4296993"/>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1" name="bk object 401"/>
          <p:cNvSpPr/>
          <p:nvPr/>
        </p:nvSpPr>
        <p:spPr>
          <a:xfrm>
            <a:off x="6405938" y="4289668"/>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2" name="bk object 402"/>
          <p:cNvSpPr/>
          <p:nvPr/>
        </p:nvSpPr>
        <p:spPr>
          <a:xfrm>
            <a:off x="6751145" y="42640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3" name="bk object 403"/>
          <p:cNvSpPr/>
          <p:nvPr/>
        </p:nvSpPr>
        <p:spPr>
          <a:xfrm>
            <a:off x="7096349" y="4219294"/>
            <a:ext cx="26283" cy="26281"/>
          </a:xfrm>
          <a:custGeom>
            <a:avLst/>
            <a:gdLst/>
            <a:ahLst/>
            <a:cxnLst/>
            <a:rect l="l" t="t"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4" name="bk object 404"/>
          <p:cNvSpPr/>
          <p:nvPr/>
        </p:nvSpPr>
        <p:spPr>
          <a:xfrm>
            <a:off x="2914142" y="3745102"/>
            <a:ext cx="26283" cy="2628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5" name="bk object 405"/>
          <p:cNvSpPr/>
          <p:nvPr/>
        </p:nvSpPr>
        <p:spPr>
          <a:xfrm>
            <a:off x="3076834" y="3794340"/>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6" name="bk object 406"/>
          <p:cNvSpPr/>
          <p:nvPr/>
        </p:nvSpPr>
        <p:spPr>
          <a:xfrm>
            <a:off x="3261929" y="3850201"/>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7" name="bk object 407"/>
          <p:cNvSpPr/>
          <p:nvPr/>
        </p:nvSpPr>
        <p:spPr>
          <a:xfrm>
            <a:off x="3467765" y="391075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8" name="bk object 408"/>
          <p:cNvSpPr/>
          <p:nvPr/>
        </p:nvSpPr>
        <p:spPr>
          <a:xfrm>
            <a:off x="3692747" y="39740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09" name="bk object 409"/>
          <p:cNvSpPr/>
          <p:nvPr/>
        </p:nvSpPr>
        <p:spPr>
          <a:xfrm>
            <a:off x="3935342" y="4038020"/>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0" name="bk object 410"/>
          <p:cNvSpPr/>
          <p:nvPr/>
        </p:nvSpPr>
        <p:spPr>
          <a:xfrm>
            <a:off x="4194071" y="4100702"/>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1" name="bk object 411"/>
          <p:cNvSpPr/>
          <p:nvPr/>
        </p:nvSpPr>
        <p:spPr>
          <a:xfrm>
            <a:off x="4467503" y="416000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2" name="bk object 412"/>
          <p:cNvSpPr/>
          <p:nvPr/>
        </p:nvSpPr>
        <p:spPr>
          <a:xfrm>
            <a:off x="4754246" y="421385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3" name="bk object 413"/>
          <p:cNvSpPr/>
          <p:nvPr/>
        </p:nvSpPr>
        <p:spPr>
          <a:xfrm>
            <a:off x="5052938" y="4260121"/>
            <a:ext cx="26283" cy="2628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4" name="bk object 414"/>
          <p:cNvSpPr/>
          <p:nvPr/>
        </p:nvSpPr>
        <p:spPr>
          <a:xfrm>
            <a:off x="5362199" y="429676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5" name="bk object 415"/>
          <p:cNvSpPr/>
          <p:nvPr/>
        </p:nvSpPr>
        <p:spPr>
          <a:xfrm>
            <a:off x="5680624" y="4321889"/>
            <a:ext cx="26283" cy="2628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6" name="bk object 416"/>
          <p:cNvSpPr/>
          <p:nvPr/>
        </p:nvSpPr>
        <p:spPr>
          <a:xfrm>
            <a:off x="6006779" y="4333878"/>
            <a:ext cx="26283" cy="2628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7" name="bk object 417"/>
          <p:cNvSpPr/>
          <p:nvPr/>
        </p:nvSpPr>
        <p:spPr>
          <a:xfrm>
            <a:off x="6339113" y="4331306"/>
            <a:ext cx="26283" cy="2628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8" name="bk object 418"/>
          <p:cNvSpPr/>
          <p:nvPr/>
        </p:nvSpPr>
        <p:spPr>
          <a:xfrm>
            <a:off x="6675677" y="431250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19" name="bk object 419"/>
          <p:cNvSpPr/>
          <p:nvPr/>
        </p:nvSpPr>
        <p:spPr>
          <a:xfrm>
            <a:off x="3252338" y="3896999"/>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0" name="bk object 420"/>
          <p:cNvSpPr/>
          <p:nvPr/>
        </p:nvSpPr>
        <p:spPr>
          <a:xfrm>
            <a:off x="3414038" y="3940570"/>
            <a:ext cx="26283" cy="2628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1" name="bk object 421"/>
          <p:cNvSpPr/>
          <p:nvPr/>
        </p:nvSpPr>
        <p:spPr>
          <a:xfrm>
            <a:off x="3597620" y="3990111"/>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2" name="bk object 422"/>
          <p:cNvSpPr/>
          <p:nvPr/>
        </p:nvSpPr>
        <p:spPr>
          <a:xfrm>
            <a:off x="3801413" y="404358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3" name="bk object 423"/>
          <p:cNvSpPr/>
          <p:nvPr/>
        </p:nvSpPr>
        <p:spPr>
          <a:xfrm>
            <a:off x="4023806" y="409897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4" name="bk object 424"/>
          <p:cNvSpPr/>
          <p:nvPr/>
        </p:nvSpPr>
        <p:spPr>
          <a:xfrm>
            <a:off x="4263278" y="415425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5" name="bk object 425"/>
          <p:cNvSpPr/>
          <p:nvPr/>
        </p:nvSpPr>
        <p:spPr>
          <a:xfrm>
            <a:off x="4518374" y="4207406"/>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6" name="bk object 426"/>
          <p:cNvSpPr/>
          <p:nvPr/>
        </p:nvSpPr>
        <p:spPr>
          <a:xfrm>
            <a:off x="4787702" y="4256364"/>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7" name="bk object 427"/>
          <p:cNvSpPr/>
          <p:nvPr/>
        </p:nvSpPr>
        <p:spPr>
          <a:xfrm>
            <a:off x="5069885" y="429907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8" name="bk object 428"/>
          <p:cNvSpPr/>
          <p:nvPr/>
        </p:nvSpPr>
        <p:spPr>
          <a:xfrm>
            <a:off x="5363570" y="4333549"/>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29" name="bk object 429"/>
          <p:cNvSpPr/>
          <p:nvPr/>
        </p:nvSpPr>
        <p:spPr>
          <a:xfrm>
            <a:off x="5667359" y="4357905"/>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0" name="bk object 430"/>
          <p:cNvSpPr/>
          <p:nvPr/>
        </p:nvSpPr>
        <p:spPr>
          <a:xfrm>
            <a:off x="5979841" y="4370527"/>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1" name="bk object 431"/>
          <p:cNvSpPr/>
          <p:nvPr/>
        </p:nvSpPr>
        <p:spPr>
          <a:xfrm>
            <a:off x="6299582" y="4370165"/>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2" name="bk object 432"/>
          <p:cNvSpPr/>
          <p:nvPr/>
        </p:nvSpPr>
        <p:spPr>
          <a:xfrm>
            <a:off x="3596642" y="4041134"/>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3" name="bk object 433"/>
          <p:cNvSpPr/>
          <p:nvPr/>
        </p:nvSpPr>
        <p:spPr>
          <a:xfrm>
            <a:off x="3757493" y="4079286"/>
            <a:ext cx="26283" cy="26281"/>
          </a:xfrm>
          <a:custGeom>
            <a:avLst/>
            <a:gdLst/>
            <a:ahLst/>
            <a:cxnLst/>
            <a:rect l="l" t="t"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4" name="bk object 434"/>
          <p:cNvSpPr/>
          <p:nvPr/>
        </p:nvSpPr>
        <p:spPr>
          <a:xfrm>
            <a:off x="3939794" y="4122511"/>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5" name="bk object 435"/>
          <p:cNvSpPr/>
          <p:nvPr/>
        </p:nvSpPr>
        <p:spPr>
          <a:xfrm>
            <a:off x="4141826" y="4168763"/>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6" name="bk object 436"/>
          <p:cNvSpPr/>
          <p:nvPr/>
        </p:nvSpPr>
        <p:spPr>
          <a:xfrm>
            <a:off x="4361978" y="421601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7" name="bk object 437"/>
          <p:cNvSpPr/>
          <p:nvPr/>
        </p:nvSpPr>
        <p:spPr>
          <a:xfrm>
            <a:off x="4598738" y="4262258"/>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8" name="bk object 438"/>
          <p:cNvSpPr/>
          <p:nvPr/>
        </p:nvSpPr>
        <p:spPr>
          <a:xfrm>
            <a:off x="4850657" y="430545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39" name="bk object 439"/>
          <p:cNvSpPr/>
          <p:nvPr/>
        </p:nvSpPr>
        <p:spPr>
          <a:xfrm>
            <a:off x="5116337" y="4343597"/>
            <a:ext cx="26283" cy="26281"/>
          </a:xfrm>
          <a:custGeom>
            <a:avLst/>
            <a:gdLst/>
            <a:ahLst/>
            <a:cxnLst/>
            <a:rect l="l" t="t"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0" name="bk object 440"/>
          <p:cNvSpPr/>
          <p:nvPr/>
        </p:nvSpPr>
        <p:spPr>
          <a:xfrm>
            <a:off x="5394377" y="4374725"/>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1" name="bk object 441"/>
          <p:cNvSpPr/>
          <p:nvPr/>
        </p:nvSpPr>
        <p:spPr>
          <a:xfrm>
            <a:off x="5683376" y="4397022"/>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2" name="bk object 442"/>
          <p:cNvSpPr/>
          <p:nvPr/>
        </p:nvSpPr>
        <p:spPr>
          <a:xfrm>
            <a:off x="5981891" y="4408880"/>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3" name="bk object 443"/>
          <p:cNvSpPr/>
          <p:nvPr/>
        </p:nvSpPr>
        <p:spPr>
          <a:xfrm>
            <a:off x="3946598" y="4178086"/>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4" name="bk object 444"/>
          <p:cNvSpPr/>
          <p:nvPr/>
        </p:nvSpPr>
        <p:spPr>
          <a:xfrm>
            <a:off x="4107059" y="4210725"/>
            <a:ext cx="26283" cy="2628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5" name="bk object 445"/>
          <p:cNvSpPr/>
          <p:nvPr/>
        </p:nvSpPr>
        <p:spPr>
          <a:xfrm>
            <a:off x="4288514" y="4247424"/>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6" name="bk object 446"/>
          <p:cNvSpPr/>
          <p:nvPr/>
        </p:nvSpPr>
        <p:spPr>
          <a:xfrm>
            <a:off x="4489247" y="428615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7" name="bk object 447"/>
          <p:cNvSpPr/>
          <p:nvPr/>
        </p:nvSpPr>
        <p:spPr>
          <a:xfrm>
            <a:off x="4707626" y="4324881"/>
            <a:ext cx="26283" cy="2628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8" name="bk object 448"/>
          <p:cNvSpPr/>
          <p:nvPr/>
        </p:nvSpPr>
        <p:spPr>
          <a:xfrm>
            <a:off x="4942133" y="4361598"/>
            <a:ext cx="26283" cy="2628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49" name="bk object 449"/>
          <p:cNvSpPr/>
          <p:nvPr/>
        </p:nvSpPr>
        <p:spPr>
          <a:xfrm>
            <a:off x="5191289" y="4394325"/>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0" name="bk object 450"/>
          <p:cNvSpPr/>
          <p:nvPr/>
        </p:nvSpPr>
        <p:spPr>
          <a:xfrm>
            <a:off x="5453629" y="4421154"/>
            <a:ext cx="26283" cy="2628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1" name="bk object 451"/>
          <p:cNvSpPr/>
          <p:nvPr/>
        </p:nvSpPr>
        <p:spPr>
          <a:xfrm>
            <a:off x="5727695" y="4440304"/>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2" name="bk object 452"/>
          <p:cNvSpPr/>
          <p:nvPr/>
        </p:nvSpPr>
        <p:spPr>
          <a:xfrm>
            <a:off x="4301870" y="4307982"/>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3" name="bk object 453"/>
          <p:cNvSpPr/>
          <p:nvPr/>
        </p:nvSpPr>
        <p:spPr>
          <a:xfrm>
            <a:off x="4462526" y="4334808"/>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4" name="bk object 454"/>
          <p:cNvSpPr/>
          <p:nvPr/>
        </p:nvSpPr>
        <p:spPr>
          <a:xfrm>
            <a:off x="4643690" y="4364606"/>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5" name="bk object 455"/>
          <p:cNvSpPr/>
          <p:nvPr/>
        </p:nvSpPr>
        <p:spPr>
          <a:xfrm>
            <a:off x="4843616" y="4395337"/>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6" name="bk object 456"/>
          <p:cNvSpPr/>
          <p:nvPr/>
        </p:nvSpPr>
        <p:spPr>
          <a:xfrm>
            <a:off x="5060666" y="4424996"/>
            <a:ext cx="26283" cy="2628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7" name="bk object 457"/>
          <p:cNvSpPr/>
          <p:nvPr/>
        </p:nvSpPr>
        <p:spPr>
          <a:xfrm>
            <a:off x="5293241" y="4451629"/>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8" name="bk object 458"/>
          <p:cNvSpPr/>
          <p:nvPr/>
        </p:nvSpPr>
        <p:spPr>
          <a:xfrm>
            <a:off x="5539793" y="4473372"/>
            <a:ext cx="26283" cy="2628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59" name="bk object 459"/>
          <p:cNvSpPr/>
          <p:nvPr/>
        </p:nvSpPr>
        <p:spPr>
          <a:xfrm>
            <a:off x="4662065" y="4430711"/>
            <a:ext cx="26283" cy="2628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0" name="bk object 460"/>
          <p:cNvSpPr/>
          <p:nvPr/>
        </p:nvSpPr>
        <p:spPr>
          <a:xfrm>
            <a:off x="4823525" y="4451248"/>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1" name="bk object 461"/>
          <p:cNvSpPr/>
          <p:nvPr/>
        </p:nvSpPr>
        <p:spPr>
          <a:xfrm>
            <a:off x="5004899" y="4473588"/>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2" name="bk object 462"/>
          <p:cNvSpPr/>
          <p:nvPr/>
        </p:nvSpPr>
        <p:spPr>
          <a:xfrm>
            <a:off x="5204402" y="4495722"/>
            <a:ext cx="26283" cy="26281"/>
          </a:xfrm>
          <a:custGeom>
            <a:avLst/>
            <a:gdLst/>
            <a:ahLst/>
            <a:cxnLst/>
            <a:rect l="l" t="t"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3" name="bk object 463"/>
          <p:cNvSpPr/>
          <p:nvPr/>
        </p:nvSpPr>
        <p:spPr>
          <a:xfrm>
            <a:off x="5420309" y="4515714"/>
            <a:ext cx="26283" cy="2628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4" name="bk object 464"/>
          <p:cNvSpPr/>
          <p:nvPr/>
        </p:nvSpPr>
        <p:spPr>
          <a:xfrm>
            <a:off x="5026631" y="4546017"/>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5" name="bk object 465"/>
          <p:cNvSpPr/>
          <p:nvPr/>
        </p:nvSpPr>
        <p:spPr>
          <a:xfrm>
            <a:off x="5189363" y="4559629"/>
            <a:ext cx="26283" cy="26281"/>
          </a:xfrm>
          <a:custGeom>
            <a:avLst/>
            <a:gdLst/>
            <a:ahLst/>
            <a:cxnLst/>
            <a:rect l="l" t="t"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6" name="bk object 466"/>
          <p:cNvSpPr/>
          <p:nvPr/>
        </p:nvSpPr>
        <p:spPr>
          <a:xfrm>
            <a:off x="5371229" y="4573853"/>
            <a:ext cx="26283" cy="2628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7" name="bk object 467"/>
          <p:cNvSpPr/>
          <p:nvPr/>
        </p:nvSpPr>
        <p:spPr>
          <a:xfrm>
            <a:off x="5394716" y="4653647"/>
            <a:ext cx="26283" cy="2628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pPr defTabSz="415574"/>
            <a:endParaRPr>
              <a:solidFill>
                <a:prstClr val="black"/>
              </a:solidFill>
              <a:latin typeface="Calibri"/>
            </a:endParaRPr>
          </a:p>
        </p:txBody>
      </p:sp>
      <p:sp>
        <p:nvSpPr>
          <p:cNvPr id="468" name="bk object 468"/>
          <p:cNvSpPr/>
          <p:nvPr/>
        </p:nvSpPr>
        <p:spPr>
          <a:xfrm>
            <a:off x="0" y="29"/>
            <a:ext cx="9144000" cy="5143139"/>
          </a:xfrm>
          <a:prstGeom prst="rect">
            <a:avLst/>
          </a:prstGeom>
          <a:blipFill>
            <a:blip r:embed="rId5" cstate="print"/>
            <a:stretch>
              <a:fillRect/>
            </a:stretch>
          </a:blipFill>
        </p:spPr>
        <p:txBody>
          <a:bodyPr wrap="square" lIns="0" tIns="0" rIns="0" bIns="0" rtlCol="0"/>
          <a:lstStyle/>
          <a:p>
            <a:pPr defTabSz="415574"/>
            <a:endParaRPr>
              <a:solidFill>
                <a:prstClr val="black"/>
              </a:solidFill>
              <a:latin typeface="Calibri"/>
            </a:endParaRPr>
          </a:p>
        </p:txBody>
      </p:sp>
      <p:sp>
        <p:nvSpPr>
          <p:cNvPr id="469" name="bk object 469"/>
          <p:cNvSpPr/>
          <p:nvPr/>
        </p:nvSpPr>
        <p:spPr>
          <a:xfrm>
            <a:off x="899116" y="1065730"/>
            <a:ext cx="3757611" cy="2233454"/>
          </a:xfrm>
          <a:prstGeom prst="rect">
            <a:avLst/>
          </a:prstGeom>
          <a:blipFill>
            <a:blip r:embed="rId6" cstate="print"/>
            <a:stretch>
              <a:fillRect/>
            </a:stretch>
          </a:blipFill>
        </p:spPr>
        <p:txBody>
          <a:bodyPr wrap="square" lIns="0" tIns="0" rIns="0" bIns="0" rtlCol="0"/>
          <a:lstStyle/>
          <a:p>
            <a:pPr defTabSz="415574"/>
            <a:endParaRPr>
              <a:solidFill>
                <a:prstClr val="black"/>
              </a:solidFill>
              <a:latin typeface="Calibri"/>
            </a:endParaRPr>
          </a:p>
        </p:txBody>
      </p:sp>
      <p:sp>
        <p:nvSpPr>
          <p:cNvPr id="470" name="bk object 470"/>
          <p:cNvSpPr/>
          <p:nvPr/>
        </p:nvSpPr>
        <p:spPr>
          <a:xfrm>
            <a:off x="1177190" y="1204191"/>
            <a:ext cx="3377011" cy="1852384"/>
          </a:xfrm>
          <a:prstGeom prst="rect">
            <a:avLst/>
          </a:prstGeom>
          <a:blipFill>
            <a:blip r:embed="rId7" cstate="print"/>
            <a:stretch>
              <a:fillRect/>
            </a:stretch>
          </a:blipFill>
        </p:spPr>
        <p:txBody>
          <a:bodyPr wrap="square" lIns="0" tIns="0" rIns="0" bIns="0" rtlCol="0"/>
          <a:lstStyle/>
          <a:p>
            <a:pPr defTabSz="415574"/>
            <a:endParaRPr>
              <a:solidFill>
                <a:prstClr val="black"/>
              </a:solidFill>
              <a:latin typeface="Calibri"/>
            </a:endParaRPr>
          </a:p>
        </p:txBody>
      </p:sp>
      <p:sp>
        <p:nvSpPr>
          <p:cNvPr id="471" name="bk object 471"/>
          <p:cNvSpPr/>
          <p:nvPr/>
        </p:nvSpPr>
        <p:spPr>
          <a:xfrm>
            <a:off x="4757702" y="1061930"/>
            <a:ext cx="3319452" cy="2809677"/>
          </a:xfrm>
          <a:prstGeom prst="rect">
            <a:avLst/>
          </a:prstGeom>
          <a:blipFill>
            <a:blip r:embed="rId8" cstate="print"/>
            <a:stretch>
              <a:fillRect/>
            </a:stretch>
          </a:blipFill>
        </p:spPr>
        <p:txBody>
          <a:bodyPr wrap="square" lIns="0" tIns="0" rIns="0" bIns="0" rtlCol="0"/>
          <a:lstStyle/>
          <a:p>
            <a:pPr defTabSz="415574"/>
            <a:endParaRPr>
              <a:solidFill>
                <a:prstClr val="black"/>
              </a:solidFill>
              <a:latin typeface="Calibri"/>
            </a:endParaRPr>
          </a:p>
        </p:txBody>
      </p:sp>
      <p:sp>
        <p:nvSpPr>
          <p:cNvPr id="472" name="bk object 472"/>
          <p:cNvSpPr/>
          <p:nvPr/>
        </p:nvSpPr>
        <p:spPr>
          <a:xfrm>
            <a:off x="5039636" y="1204192"/>
            <a:ext cx="2933565" cy="2423040"/>
          </a:xfrm>
          <a:prstGeom prst="rect">
            <a:avLst/>
          </a:prstGeom>
          <a:blipFill>
            <a:blip r:embed="rId9" cstate="print"/>
            <a:stretch>
              <a:fillRect/>
            </a:stretch>
          </a:blipFill>
        </p:spPr>
        <p:txBody>
          <a:bodyPr wrap="square" lIns="0" tIns="0" rIns="0" bIns="0" rtlCol="0"/>
          <a:lstStyle/>
          <a:p>
            <a:pPr defTabSz="415574"/>
            <a:endParaRPr>
              <a:solidFill>
                <a:prstClr val="black"/>
              </a:solidFill>
              <a:latin typeface="Calibri"/>
            </a:endParaRPr>
          </a:p>
        </p:txBody>
      </p:sp>
      <p:sp>
        <p:nvSpPr>
          <p:cNvPr id="473" name="bk object 473"/>
          <p:cNvSpPr/>
          <p:nvPr/>
        </p:nvSpPr>
        <p:spPr>
          <a:xfrm>
            <a:off x="670545" y="2132457"/>
            <a:ext cx="2433635" cy="2538232"/>
          </a:xfrm>
          <a:prstGeom prst="rect">
            <a:avLst/>
          </a:prstGeom>
          <a:blipFill>
            <a:blip r:embed="rId10" cstate="print"/>
            <a:stretch>
              <a:fillRect/>
            </a:stretch>
          </a:blipFill>
        </p:spPr>
        <p:txBody>
          <a:bodyPr wrap="square" lIns="0" tIns="0" rIns="0" bIns="0" rtlCol="0"/>
          <a:lstStyle/>
          <a:p>
            <a:pPr defTabSz="415574"/>
            <a:endParaRPr>
              <a:solidFill>
                <a:prstClr val="black"/>
              </a:solidFill>
              <a:latin typeface="Calibri"/>
            </a:endParaRPr>
          </a:p>
        </p:txBody>
      </p:sp>
      <p:sp>
        <p:nvSpPr>
          <p:cNvPr id="474" name="bk object 474"/>
          <p:cNvSpPr/>
          <p:nvPr/>
        </p:nvSpPr>
        <p:spPr>
          <a:xfrm>
            <a:off x="949822" y="2274935"/>
            <a:ext cx="2049751" cy="2154615"/>
          </a:xfrm>
          <a:prstGeom prst="rect">
            <a:avLst/>
          </a:prstGeom>
          <a:blipFill>
            <a:blip r:embed="rId11" cstate="print"/>
            <a:stretch>
              <a:fillRect/>
            </a:stretch>
          </a:blipFill>
        </p:spPr>
        <p:txBody>
          <a:bodyPr wrap="square" lIns="0" tIns="0" rIns="0" bIns="0" rtlCol="0"/>
          <a:lstStyle/>
          <a:p>
            <a:pPr defTabSz="415574"/>
            <a:endParaRPr>
              <a:solidFill>
                <a:prstClr val="black"/>
              </a:solidFill>
              <a:latin typeface="Calibri"/>
            </a:endParaRPr>
          </a:p>
        </p:txBody>
      </p:sp>
      <p:sp>
        <p:nvSpPr>
          <p:cNvPr id="475" name="bk object 475"/>
          <p:cNvSpPr/>
          <p:nvPr/>
        </p:nvSpPr>
        <p:spPr>
          <a:xfrm>
            <a:off x="5453027" y="2242972"/>
            <a:ext cx="2857491" cy="2552521"/>
          </a:xfrm>
          <a:prstGeom prst="rect">
            <a:avLst/>
          </a:prstGeom>
          <a:blipFill>
            <a:blip r:embed="rId12" cstate="print"/>
            <a:stretch>
              <a:fillRect/>
            </a:stretch>
          </a:blipFill>
        </p:spPr>
        <p:txBody>
          <a:bodyPr wrap="square" lIns="0" tIns="0" rIns="0" bIns="0" rtlCol="0"/>
          <a:lstStyle/>
          <a:p>
            <a:pPr defTabSz="415574"/>
            <a:endParaRPr>
              <a:solidFill>
                <a:prstClr val="black"/>
              </a:solidFill>
              <a:latin typeface="Calibri"/>
            </a:endParaRPr>
          </a:p>
        </p:txBody>
      </p:sp>
      <p:sp>
        <p:nvSpPr>
          <p:cNvPr id="476" name="bk object 476"/>
          <p:cNvSpPr/>
          <p:nvPr/>
        </p:nvSpPr>
        <p:spPr>
          <a:xfrm>
            <a:off x="5735830" y="2386552"/>
            <a:ext cx="2472491" cy="2166750"/>
          </a:xfrm>
          <a:prstGeom prst="rect">
            <a:avLst/>
          </a:prstGeom>
          <a:blipFill>
            <a:blip r:embed="rId13" cstate="print"/>
            <a:stretch>
              <a:fillRect/>
            </a:stretch>
          </a:blipFill>
        </p:spPr>
        <p:txBody>
          <a:bodyPr wrap="square" lIns="0" tIns="0" rIns="0" bIns="0" rtlCol="0"/>
          <a:lstStyle/>
          <a:p>
            <a:pPr defTabSz="415574"/>
            <a:endParaRPr>
              <a:solidFill>
                <a:prstClr val="black"/>
              </a:solidFill>
              <a:latin typeface="Calibri"/>
            </a:endParaRPr>
          </a:p>
        </p:txBody>
      </p:sp>
      <p:sp>
        <p:nvSpPr>
          <p:cNvPr id="477" name="bk object 477"/>
          <p:cNvSpPr/>
          <p:nvPr/>
        </p:nvSpPr>
        <p:spPr>
          <a:xfrm>
            <a:off x="2508843" y="2837261"/>
            <a:ext cx="3133720" cy="2262027"/>
          </a:xfrm>
          <a:prstGeom prst="rect">
            <a:avLst/>
          </a:prstGeom>
          <a:blipFill>
            <a:blip r:embed="rId14" cstate="print"/>
            <a:stretch>
              <a:fillRect/>
            </a:stretch>
          </a:blipFill>
        </p:spPr>
        <p:txBody>
          <a:bodyPr wrap="square" lIns="0" tIns="0" rIns="0" bIns="0" rtlCol="0"/>
          <a:lstStyle/>
          <a:p>
            <a:pPr defTabSz="415574"/>
            <a:endParaRPr>
              <a:solidFill>
                <a:prstClr val="black"/>
              </a:solidFill>
              <a:latin typeface="Calibri"/>
            </a:endParaRPr>
          </a:p>
        </p:txBody>
      </p:sp>
      <p:sp>
        <p:nvSpPr>
          <p:cNvPr id="478" name="bk object 478"/>
          <p:cNvSpPr/>
          <p:nvPr/>
        </p:nvSpPr>
        <p:spPr>
          <a:xfrm>
            <a:off x="2788184" y="2979367"/>
            <a:ext cx="2751063" cy="1877325"/>
          </a:xfrm>
          <a:prstGeom prst="rect">
            <a:avLst/>
          </a:prstGeom>
          <a:blipFill>
            <a:blip r:embed="rId15" cstate="print"/>
            <a:stretch>
              <a:fillRect/>
            </a:stretch>
          </a:blipFill>
        </p:spPr>
        <p:txBody>
          <a:bodyPr wrap="square" lIns="0" tIns="0" rIns="0" bIns="0" rtlCol="0"/>
          <a:lstStyle/>
          <a:p>
            <a:pPr defTabSz="415574"/>
            <a:endParaRPr>
              <a:solidFill>
                <a:prstClr val="black"/>
              </a:solidFill>
              <a:latin typeface="Calibri"/>
            </a:endParaRPr>
          </a:p>
        </p:txBody>
      </p:sp>
      <p:sp>
        <p:nvSpPr>
          <p:cNvPr id="2" name="Holder 2"/>
          <p:cNvSpPr>
            <a:spLocks noGrp="1"/>
          </p:cNvSpPr>
          <p:nvPr>
            <p:ph type="title"/>
          </p:nvPr>
        </p:nvSpPr>
        <p:spPr>
          <a:xfrm>
            <a:off x="1714265" y="566784"/>
            <a:ext cx="1774213" cy="415498"/>
          </a:xfrm>
        </p:spPr>
        <p:txBody>
          <a:bodyPr lIns="0" tIns="0" rIns="0" bIns="0"/>
          <a:lstStyle>
            <a:lvl1pPr>
              <a:defRPr sz="2700" b="0" i="0">
                <a:solidFill>
                  <a:srgbClr val="00637A"/>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latin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latin typeface="Calibri"/>
              </a:rPr>
              <a:pPr/>
              <a:t>8/17/2021</a:t>
            </a:fld>
            <a:endParaRPr lang="en-US">
              <a:solidFill>
                <a:prstClr val="black">
                  <a:tint val="75000"/>
                </a:prstClr>
              </a:solidFill>
              <a:latin typeface="Calibri"/>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latin typeface="Calibri"/>
              </a:rPr>
              <a:pPr/>
              <a:t>‹Nº›</a:t>
            </a:fld>
            <a:endParaRPr>
              <a:solidFill>
                <a:prstClr val="black">
                  <a:tint val="75000"/>
                </a:prstClr>
              </a:solidFill>
              <a:latin typeface="Calibri"/>
            </a:endParaRPr>
          </a:p>
        </p:txBody>
      </p:sp>
    </p:spTree>
    <p:extLst>
      <p:ext uri="{BB962C8B-B14F-4D97-AF65-F5344CB8AC3E}">
        <p14:creationId xmlns:p14="http://schemas.microsoft.com/office/powerpoint/2010/main" val="44739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4248" y="566784"/>
            <a:ext cx="1774213" cy="923330"/>
          </a:xfrm>
          <a:prstGeom prst="rect">
            <a:avLst/>
          </a:prstGeom>
        </p:spPr>
        <p:txBody>
          <a:bodyPr wrap="square" lIns="0" tIns="0" rIns="0" bIns="0">
            <a:spAutoFit/>
          </a:bodyPr>
          <a:lstStyle>
            <a:lvl1pPr>
              <a:defRPr sz="6000" b="0" i="0">
                <a:solidFill>
                  <a:srgbClr val="00637A"/>
                </a:solidFill>
                <a:latin typeface="Arial Black"/>
                <a:cs typeface="Arial Black"/>
              </a:defRPr>
            </a:lvl1pPr>
          </a:lstStyle>
          <a:p>
            <a:endParaRPr/>
          </a:p>
        </p:txBody>
      </p:sp>
      <p:sp>
        <p:nvSpPr>
          <p:cNvPr id="3" name="Holder 3"/>
          <p:cNvSpPr>
            <a:spLocks noGrp="1"/>
          </p:cNvSpPr>
          <p:nvPr>
            <p:ph type="body" idx="1"/>
          </p:nvPr>
        </p:nvSpPr>
        <p:spPr>
          <a:xfrm>
            <a:off x="1260568" y="1833359"/>
            <a:ext cx="6622883" cy="507831"/>
          </a:xfrm>
          <a:prstGeom prst="rect">
            <a:avLst/>
          </a:prstGeom>
        </p:spPr>
        <p:txBody>
          <a:bodyPr wrap="square" lIns="0" tIns="0" rIns="0" bIns="0">
            <a:spAutoFit/>
          </a:bodyPr>
          <a:lstStyle>
            <a:lvl1pPr>
              <a:defRPr sz="33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3108960" y="4783460"/>
            <a:ext cx="2926080" cy="12597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60"/>
            <a:ext cx="2103120" cy="12597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a:xfrm>
            <a:off x="6583681" y="4783460"/>
            <a:ext cx="2103120" cy="12597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07873" eaLnBrk="1" hangingPunct="1">
        <a:defRPr>
          <a:latin typeface="+mn-lt"/>
          <a:ea typeface="+mn-ea"/>
          <a:cs typeface="+mn-cs"/>
        </a:defRPr>
      </a:lvl2pPr>
      <a:lvl3pPr marL="415744" eaLnBrk="1" hangingPunct="1">
        <a:defRPr>
          <a:latin typeface="+mn-lt"/>
          <a:ea typeface="+mn-ea"/>
          <a:cs typeface="+mn-cs"/>
        </a:defRPr>
      </a:lvl3pPr>
      <a:lvl4pPr marL="623620" eaLnBrk="1" hangingPunct="1">
        <a:defRPr>
          <a:latin typeface="+mn-lt"/>
          <a:ea typeface="+mn-ea"/>
          <a:cs typeface="+mn-cs"/>
        </a:defRPr>
      </a:lvl4pPr>
      <a:lvl5pPr marL="831486" eaLnBrk="1" hangingPunct="1">
        <a:defRPr>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bodyStyle>
    <p:otherStyle>
      <a:lvl1pPr marL="0" eaLnBrk="1" hangingPunct="1">
        <a:defRPr>
          <a:latin typeface="+mn-lt"/>
          <a:ea typeface="+mn-ea"/>
          <a:cs typeface="+mn-cs"/>
        </a:defRPr>
      </a:lvl1pPr>
      <a:lvl2pPr marL="207873" eaLnBrk="1" hangingPunct="1">
        <a:defRPr>
          <a:latin typeface="+mn-lt"/>
          <a:ea typeface="+mn-ea"/>
          <a:cs typeface="+mn-cs"/>
        </a:defRPr>
      </a:lvl2pPr>
      <a:lvl3pPr marL="415744" eaLnBrk="1" hangingPunct="1">
        <a:defRPr>
          <a:latin typeface="+mn-lt"/>
          <a:ea typeface="+mn-ea"/>
          <a:cs typeface="+mn-cs"/>
        </a:defRPr>
      </a:lvl3pPr>
      <a:lvl4pPr marL="623620" eaLnBrk="1" hangingPunct="1">
        <a:defRPr>
          <a:latin typeface="+mn-lt"/>
          <a:ea typeface="+mn-ea"/>
          <a:cs typeface="+mn-cs"/>
        </a:defRPr>
      </a:lvl4pPr>
      <a:lvl5pPr marL="831486" eaLnBrk="1" hangingPunct="1">
        <a:defRPr>
          <a:latin typeface="+mn-lt"/>
          <a:ea typeface="+mn-ea"/>
          <a:cs typeface="+mn-cs"/>
        </a:defRPr>
      </a:lvl5pPr>
      <a:lvl6pPr marL="1039359" eaLnBrk="1" hangingPunct="1">
        <a:defRPr>
          <a:latin typeface="+mn-lt"/>
          <a:ea typeface="+mn-ea"/>
          <a:cs typeface="+mn-cs"/>
        </a:defRPr>
      </a:lvl6pPr>
      <a:lvl7pPr marL="1247231" eaLnBrk="1" hangingPunct="1">
        <a:defRPr>
          <a:latin typeface="+mn-lt"/>
          <a:ea typeface="+mn-ea"/>
          <a:cs typeface="+mn-cs"/>
        </a:defRPr>
      </a:lvl7pPr>
      <a:lvl8pPr marL="1455106" eaLnBrk="1" hangingPunct="1">
        <a:defRPr>
          <a:latin typeface="+mn-lt"/>
          <a:ea typeface="+mn-ea"/>
          <a:cs typeface="+mn-cs"/>
        </a:defRPr>
      </a:lvl8pPr>
      <a:lvl9pPr marL="166297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14265" y="566784"/>
            <a:ext cx="1774213" cy="923330"/>
          </a:xfrm>
          <a:prstGeom prst="rect">
            <a:avLst/>
          </a:prstGeom>
        </p:spPr>
        <p:txBody>
          <a:bodyPr wrap="square" lIns="0" tIns="0" rIns="0" bIns="0">
            <a:spAutoFit/>
          </a:bodyPr>
          <a:lstStyle>
            <a:lvl1pPr>
              <a:defRPr sz="6000" b="0" i="0">
                <a:solidFill>
                  <a:srgbClr val="00637A"/>
                </a:solidFill>
                <a:latin typeface="Arial Black"/>
                <a:cs typeface="Arial Black"/>
              </a:defRPr>
            </a:lvl1pPr>
          </a:lstStyle>
          <a:p>
            <a:endParaRPr/>
          </a:p>
        </p:txBody>
      </p:sp>
      <p:sp>
        <p:nvSpPr>
          <p:cNvPr id="3" name="Holder 3"/>
          <p:cNvSpPr>
            <a:spLocks noGrp="1"/>
          </p:cNvSpPr>
          <p:nvPr>
            <p:ph type="body" idx="1"/>
          </p:nvPr>
        </p:nvSpPr>
        <p:spPr>
          <a:xfrm>
            <a:off x="1260585" y="1833376"/>
            <a:ext cx="6622883" cy="507831"/>
          </a:xfrm>
          <a:prstGeom prst="rect">
            <a:avLst/>
          </a:prstGeom>
        </p:spPr>
        <p:txBody>
          <a:bodyPr wrap="square" lIns="0" tIns="0" rIns="0" bIns="0">
            <a:spAutoFit/>
          </a:bodyPr>
          <a:lstStyle>
            <a:lvl1pPr>
              <a:defRPr sz="33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3108960" y="4783460"/>
            <a:ext cx="2926080" cy="125979"/>
          </a:xfrm>
          <a:prstGeom prst="rect">
            <a:avLst/>
          </a:prstGeom>
        </p:spPr>
        <p:txBody>
          <a:bodyPr wrap="square" lIns="0" tIns="0" rIns="0" bIns="0">
            <a:spAutoFit/>
          </a:bodyPr>
          <a:lstStyle>
            <a:lvl1pPr algn="ctr">
              <a:defRPr>
                <a:solidFill>
                  <a:schemeClr val="tx1">
                    <a:tint val="75000"/>
                  </a:schemeClr>
                </a:solidFill>
              </a:defRPr>
            </a:lvl1pPr>
          </a:lstStyle>
          <a:p>
            <a:pPr defTabSz="415574"/>
            <a:endParaRPr lang="es-ES">
              <a:solidFill>
                <a:prstClr val="black">
                  <a:tint val="75000"/>
                </a:prstClr>
              </a:solidFill>
              <a:latin typeface="Calibri"/>
            </a:endParaRPr>
          </a:p>
        </p:txBody>
      </p:sp>
      <p:sp>
        <p:nvSpPr>
          <p:cNvPr id="5" name="Holder 5"/>
          <p:cNvSpPr>
            <a:spLocks noGrp="1"/>
          </p:cNvSpPr>
          <p:nvPr>
            <p:ph type="dt" sz="half" idx="6"/>
          </p:nvPr>
        </p:nvSpPr>
        <p:spPr>
          <a:xfrm>
            <a:off x="457200" y="4783460"/>
            <a:ext cx="2103120" cy="125979"/>
          </a:xfrm>
          <a:prstGeom prst="rect">
            <a:avLst/>
          </a:prstGeom>
        </p:spPr>
        <p:txBody>
          <a:bodyPr wrap="square" lIns="0" tIns="0" rIns="0" bIns="0">
            <a:spAutoFit/>
          </a:bodyPr>
          <a:lstStyle>
            <a:lvl1pPr algn="l">
              <a:defRPr>
                <a:solidFill>
                  <a:schemeClr val="tx1">
                    <a:tint val="75000"/>
                  </a:schemeClr>
                </a:solidFill>
              </a:defRPr>
            </a:lvl1pPr>
          </a:lstStyle>
          <a:p>
            <a:pPr defTabSz="415574"/>
            <a:fld id="{1D8BD707-D9CF-40AE-B4C6-C98DA3205C09}" type="datetimeFigureOut">
              <a:rPr lang="en-US" smtClean="0">
                <a:solidFill>
                  <a:prstClr val="black">
                    <a:tint val="75000"/>
                  </a:prstClr>
                </a:solidFill>
                <a:latin typeface="Calibri"/>
              </a:rPr>
              <a:pPr defTabSz="415574"/>
              <a:t>8/17/2021</a:t>
            </a:fld>
            <a:endParaRPr lang="en-US">
              <a:solidFill>
                <a:prstClr val="black">
                  <a:tint val="75000"/>
                </a:prstClr>
              </a:solidFill>
              <a:latin typeface="Calibri"/>
            </a:endParaRPr>
          </a:p>
        </p:txBody>
      </p:sp>
      <p:sp>
        <p:nvSpPr>
          <p:cNvPr id="6" name="Holder 6"/>
          <p:cNvSpPr>
            <a:spLocks noGrp="1"/>
          </p:cNvSpPr>
          <p:nvPr>
            <p:ph type="sldNum" sz="quarter" idx="7"/>
          </p:nvPr>
        </p:nvSpPr>
        <p:spPr>
          <a:xfrm>
            <a:off x="6583681" y="4783460"/>
            <a:ext cx="2103120" cy="125979"/>
          </a:xfrm>
          <a:prstGeom prst="rect">
            <a:avLst/>
          </a:prstGeom>
        </p:spPr>
        <p:txBody>
          <a:bodyPr wrap="square" lIns="0" tIns="0" rIns="0" bIns="0">
            <a:spAutoFit/>
          </a:bodyPr>
          <a:lstStyle>
            <a:lvl1pPr algn="r">
              <a:defRPr>
                <a:solidFill>
                  <a:schemeClr val="tx1">
                    <a:tint val="75000"/>
                  </a:schemeClr>
                </a:solidFill>
              </a:defRPr>
            </a:lvl1pPr>
          </a:lstStyle>
          <a:p>
            <a:pPr defTabSz="415574"/>
            <a:fld id="{B6F15528-21DE-4FAA-801E-634DDDAF4B2B}" type="slidenum">
              <a:rPr lang="tr-TR" smtClean="0">
                <a:solidFill>
                  <a:prstClr val="black">
                    <a:tint val="75000"/>
                  </a:prstClr>
                </a:solidFill>
                <a:latin typeface="Calibri"/>
              </a:rPr>
              <a:pPr defTabSz="415574"/>
              <a:t>‹Nº›</a:t>
            </a:fld>
            <a:endParaRPr lang="tr-TR">
              <a:solidFill>
                <a:prstClr val="black">
                  <a:tint val="75000"/>
                </a:prstClr>
              </a:solidFill>
              <a:latin typeface="Calibri"/>
            </a:endParaRPr>
          </a:p>
        </p:txBody>
      </p:sp>
    </p:spTree>
    <p:extLst>
      <p:ext uri="{BB962C8B-B14F-4D97-AF65-F5344CB8AC3E}">
        <p14:creationId xmlns:p14="http://schemas.microsoft.com/office/powerpoint/2010/main" val="47376025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defRPr>
          <a:latin typeface="+mj-lt"/>
          <a:ea typeface="+mj-ea"/>
          <a:cs typeface="+mj-cs"/>
        </a:defRPr>
      </a:lvl1pPr>
    </p:titleStyle>
    <p:bodyStyle>
      <a:lvl1pPr marL="0">
        <a:defRPr>
          <a:latin typeface="+mn-lt"/>
          <a:ea typeface="+mn-ea"/>
          <a:cs typeface="+mn-cs"/>
        </a:defRPr>
      </a:lvl1pPr>
      <a:lvl2pPr marL="207788">
        <a:defRPr>
          <a:latin typeface="+mn-lt"/>
          <a:ea typeface="+mn-ea"/>
          <a:cs typeface="+mn-cs"/>
        </a:defRPr>
      </a:lvl2pPr>
      <a:lvl3pPr marL="415565">
        <a:defRPr>
          <a:latin typeface="+mn-lt"/>
          <a:ea typeface="+mn-ea"/>
          <a:cs typeface="+mn-cs"/>
        </a:defRPr>
      </a:lvl3pPr>
      <a:lvl4pPr marL="623365">
        <a:defRPr>
          <a:latin typeface="+mn-lt"/>
          <a:ea typeface="+mn-ea"/>
          <a:cs typeface="+mn-cs"/>
        </a:defRPr>
      </a:lvl4pPr>
      <a:lvl5pPr marL="831129">
        <a:defRPr>
          <a:latin typeface="+mn-lt"/>
          <a:ea typeface="+mn-ea"/>
          <a:cs typeface="+mn-cs"/>
        </a:defRPr>
      </a:lvl5pPr>
      <a:lvl6pPr marL="1038917">
        <a:defRPr>
          <a:latin typeface="+mn-lt"/>
          <a:ea typeface="+mn-ea"/>
          <a:cs typeface="+mn-cs"/>
        </a:defRPr>
      </a:lvl6pPr>
      <a:lvl7pPr marL="1246704">
        <a:defRPr>
          <a:latin typeface="+mn-lt"/>
          <a:ea typeface="+mn-ea"/>
          <a:cs typeface="+mn-cs"/>
        </a:defRPr>
      </a:lvl7pPr>
      <a:lvl8pPr marL="1454494">
        <a:defRPr>
          <a:latin typeface="+mn-lt"/>
          <a:ea typeface="+mn-ea"/>
          <a:cs typeface="+mn-cs"/>
        </a:defRPr>
      </a:lvl8pPr>
      <a:lvl9pPr marL="1662257">
        <a:defRPr>
          <a:latin typeface="+mn-lt"/>
          <a:ea typeface="+mn-ea"/>
          <a:cs typeface="+mn-cs"/>
        </a:defRPr>
      </a:lvl9pPr>
    </p:bodyStyle>
    <p:otherStyle>
      <a:lvl1pPr marL="0">
        <a:defRPr>
          <a:latin typeface="+mn-lt"/>
          <a:ea typeface="+mn-ea"/>
          <a:cs typeface="+mn-cs"/>
        </a:defRPr>
      </a:lvl1pPr>
      <a:lvl2pPr marL="207788">
        <a:defRPr>
          <a:latin typeface="+mn-lt"/>
          <a:ea typeface="+mn-ea"/>
          <a:cs typeface="+mn-cs"/>
        </a:defRPr>
      </a:lvl2pPr>
      <a:lvl3pPr marL="415565">
        <a:defRPr>
          <a:latin typeface="+mn-lt"/>
          <a:ea typeface="+mn-ea"/>
          <a:cs typeface="+mn-cs"/>
        </a:defRPr>
      </a:lvl3pPr>
      <a:lvl4pPr marL="623365">
        <a:defRPr>
          <a:latin typeface="+mn-lt"/>
          <a:ea typeface="+mn-ea"/>
          <a:cs typeface="+mn-cs"/>
        </a:defRPr>
      </a:lvl4pPr>
      <a:lvl5pPr marL="831129">
        <a:defRPr>
          <a:latin typeface="+mn-lt"/>
          <a:ea typeface="+mn-ea"/>
          <a:cs typeface="+mn-cs"/>
        </a:defRPr>
      </a:lvl5pPr>
      <a:lvl6pPr marL="1038917">
        <a:defRPr>
          <a:latin typeface="+mn-lt"/>
          <a:ea typeface="+mn-ea"/>
          <a:cs typeface="+mn-cs"/>
        </a:defRPr>
      </a:lvl6pPr>
      <a:lvl7pPr marL="1246704">
        <a:defRPr>
          <a:latin typeface="+mn-lt"/>
          <a:ea typeface="+mn-ea"/>
          <a:cs typeface="+mn-cs"/>
        </a:defRPr>
      </a:lvl7pPr>
      <a:lvl8pPr marL="1454494">
        <a:defRPr>
          <a:latin typeface="+mn-lt"/>
          <a:ea typeface="+mn-ea"/>
          <a:cs typeface="+mn-cs"/>
        </a:defRPr>
      </a:lvl8pPr>
      <a:lvl9pPr marL="166225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BB8E951-ACB1-4DDC-AB93-EEB7BBED0673}"/>
              </a:ext>
            </a:extLst>
          </p:cNvPr>
          <p:cNvSpPr txBox="1">
            <a:spLocks/>
          </p:cNvSpPr>
          <p:nvPr/>
        </p:nvSpPr>
        <p:spPr>
          <a:xfrm>
            <a:off x="1598613" y="3257552"/>
            <a:ext cx="5867400" cy="450861"/>
          </a:xfrm>
          <a:prstGeom prst="rect">
            <a:avLst/>
          </a:prstGeom>
        </p:spPr>
        <p:txBody>
          <a:bodyPr vert="horz" wrap="square" lIns="0" tIns="6065" rIns="0" bIns="0" rtlCol="0">
            <a:spAutoFit/>
          </a:bodyPr>
          <a:lstStyle>
            <a:lvl1pPr>
              <a:defRPr sz="2700" b="0" i="0">
                <a:solidFill>
                  <a:srgbClr val="00637A"/>
                </a:solidFill>
                <a:latin typeface="Arial Black"/>
                <a:ea typeface="+mj-ea"/>
                <a:cs typeface="Arial Black"/>
              </a:defRPr>
            </a:lvl1pPr>
          </a:lstStyle>
          <a:p>
            <a:pPr marL="5776" algn="ctr" defTabSz="914196">
              <a:spcBef>
                <a:spcPts val="48"/>
              </a:spcBef>
            </a:pPr>
            <a:r>
              <a:rPr lang="es-CL" sz="1400" b="1" dirty="0">
                <a:solidFill>
                  <a:schemeClr val="bg1"/>
                </a:solidFill>
                <a:latin typeface="+mn-lt"/>
                <a:ea typeface="+mn-ea"/>
                <a:cs typeface="+mn-cs"/>
              </a:rPr>
              <a:t>Dirección de Estudios</a:t>
            </a:r>
          </a:p>
          <a:p>
            <a:pPr marL="5776" algn="ctr" defTabSz="914196">
              <a:spcBef>
                <a:spcPts val="48"/>
              </a:spcBef>
            </a:pPr>
            <a:r>
              <a:rPr lang="es-CL" sz="1400" i="1" dirty="0">
                <a:solidFill>
                  <a:srgbClr val="FFFFFF"/>
                </a:solidFill>
                <a:latin typeface="Calibri Light"/>
                <a:ea typeface="+mn-ea"/>
                <a:cs typeface="Calibri Light"/>
              </a:rPr>
              <a:t>Agosto 2021</a:t>
            </a:r>
          </a:p>
        </p:txBody>
      </p:sp>
      <p:pic>
        <p:nvPicPr>
          <p:cNvPr id="12" name="Imagen 11">
            <a:extLst>
              <a:ext uri="{FF2B5EF4-FFF2-40B4-BE49-F238E27FC236}">
                <a16:creationId xmlns:a16="http://schemas.microsoft.com/office/drawing/2014/main" id="{52B17C4C-C666-4675-9A21-4182AAFD553F}"/>
              </a:ext>
            </a:extLst>
          </p:cNvPr>
          <p:cNvPicPr>
            <a:picLocks noChangeAspect="1"/>
          </p:cNvPicPr>
          <p:nvPr/>
        </p:nvPicPr>
        <p:blipFill>
          <a:blip r:embed="rId3"/>
          <a:stretch>
            <a:fillRect/>
          </a:stretch>
        </p:blipFill>
        <p:spPr>
          <a:xfrm>
            <a:off x="3444479" y="4095758"/>
            <a:ext cx="2175669" cy="830461"/>
          </a:xfrm>
          <a:prstGeom prst="rect">
            <a:avLst/>
          </a:prstGeom>
        </p:spPr>
      </p:pic>
      <p:sp>
        <p:nvSpPr>
          <p:cNvPr id="13" name="Rectángulo 12">
            <a:extLst>
              <a:ext uri="{FF2B5EF4-FFF2-40B4-BE49-F238E27FC236}">
                <a16:creationId xmlns:a16="http://schemas.microsoft.com/office/drawing/2014/main" id="{68259A02-7A38-4FA5-97DF-CB931D57C64C}"/>
              </a:ext>
            </a:extLst>
          </p:cNvPr>
          <p:cNvSpPr/>
          <p:nvPr/>
        </p:nvSpPr>
        <p:spPr>
          <a:xfrm flipV="1">
            <a:off x="1506400" y="2042820"/>
            <a:ext cx="6131200" cy="554789"/>
          </a:xfrm>
          <a:prstGeom prst="rect">
            <a:avLst/>
          </a:prstGeom>
          <a:solidFill>
            <a:srgbClr val="0F80FF">
              <a:alpha val="30000"/>
            </a:srgbClr>
          </a:solidFill>
          <a:ln>
            <a:noFill/>
          </a:ln>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s-ES" dirty="0">
              <a:solidFill>
                <a:srgbClr val="66CDFF"/>
              </a:solidFill>
            </a:endParaRPr>
          </a:p>
        </p:txBody>
      </p:sp>
      <p:sp>
        <p:nvSpPr>
          <p:cNvPr id="14" name="Título 2">
            <a:extLst>
              <a:ext uri="{FF2B5EF4-FFF2-40B4-BE49-F238E27FC236}">
                <a16:creationId xmlns:a16="http://schemas.microsoft.com/office/drawing/2014/main" id="{F867D448-99CF-4A53-9ECC-0C463954FC69}"/>
              </a:ext>
            </a:extLst>
          </p:cNvPr>
          <p:cNvSpPr>
            <a:spLocks noGrp="1"/>
          </p:cNvSpPr>
          <p:nvPr>
            <p:ph type="title"/>
          </p:nvPr>
        </p:nvSpPr>
        <p:spPr>
          <a:xfrm>
            <a:off x="1506400" y="2197103"/>
            <a:ext cx="6131201" cy="246221"/>
          </a:xfrm>
        </p:spPr>
        <p:txBody>
          <a:bodyPr/>
          <a:lstStyle/>
          <a:p>
            <a:pPr algn="ctr"/>
            <a:r>
              <a:rPr lang="es-ES" sz="1600" kern="1200" dirty="0">
                <a:solidFill>
                  <a:schemeClr val="bg1"/>
                </a:solidFill>
                <a:latin typeface="Trebuchet MS"/>
                <a:cs typeface="Trebuchet MS"/>
              </a:rPr>
              <a:t>Sobre los Atributos del Consejo para la Transparencia</a:t>
            </a:r>
            <a:endParaRPr lang="es-ES" sz="1600" dirty="0">
              <a:solidFill>
                <a:schemeClr val="bg1"/>
              </a:solidFill>
              <a:latin typeface="Trebuchet MS"/>
              <a:cs typeface="Trebuchet MS"/>
            </a:endParaRPr>
          </a:p>
        </p:txBody>
      </p:sp>
      <p:sp>
        <p:nvSpPr>
          <p:cNvPr id="15" name="Rectángulo 14">
            <a:extLst>
              <a:ext uri="{FF2B5EF4-FFF2-40B4-BE49-F238E27FC236}">
                <a16:creationId xmlns:a16="http://schemas.microsoft.com/office/drawing/2014/main" id="{EE308A27-AF1C-474C-B6FD-EE051327A6F8}"/>
              </a:ext>
            </a:extLst>
          </p:cNvPr>
          <p:cNvSpPr/>
          <p:nvPr/>
        </p:nvSpPr>
        <p:spPr>
          <a:xfrm>
            <a:off x="779066" y="758757"/>
            <a:ext cx="7506493" cy="954091"/>
          </a:xfrm>
          <a:prstGeom prst="rect">
            <a:avLst/>
          </a:prstGeom>
        </p:spPr>
        <p:txBody>
          <a:bodyPr wrap="square" lIns="91424" tIns="45712" rIns="91424" bIns="45712">
            <a:spAutoFit/>
          </a:bodyPr>
          <a:lstStyle/>
          <a:p>
            <a:pPr algn="ctr"/>
            <a:r>
              <a:rPr lang="es-ES" sz="2800" dirty="0">
                <a:solidFill>
                  <a:schemeClr val="bg1"/>
                </a:solidFill>
                <a:latin typeface="Trebuchet MS"/>
                <a:cs typeface="Trebuchet MS"/>
              </a:rPr>
              <a:t>ESTUDIO DE PERCEPCIONES DE </a:t>
            </a:r>
          </a:p>
          <a:p>
            <a:pPr algn="ctr"/>
            <a:r>
              <a:rPr lang="es-ES" sz="2800" dirty="0">
                <a:solidFill>
                  <a:schemeClr val="bg1"/>
                </a:solidFill>
                <a:latin typeface="Trebuchet MS"/>
                <a:cs typeface="Trebuchet MS"/>
              </a:rPr>
              <a:t>ENLACES DEL CPLT</a:t>
            </a:r>
            <a:endParaRPr lang="es-ES" sz="2800" dirty="0">
              <a:solidFill>
                <a:srgbClr val="66CD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CE68BB-47BF-4221-903F-2FB1060103BD}"/>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5" name="Rectángulo 4">
            <a:extLst>
              <a:ext uri="{FF2B5EF4-FFF2-40B4-BE49-F238E27FC236}">
                <a16:creationId xmlns:a16="http://schemas.microsoft.com/office/drawing/2014/main" id="{C2519B2A-6093-46F8-A22A-84590631B495}"/>
              </a:ext>
            </a:extLst>
          </p:cNvPr>
          <p:cNvSpPr/>
          <p:nvPr/>
        </p:nvSpPr>
        <p:spPr>
          <a:xfrm>
            <a:off x="2192252" y="1223476"/>
            <a:ext cx="5242520" cy="2062097"/>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2.1 Impresiones Espontáneas</a:t>
            </a:r>
          </a:p>
          <a:p>
            <a:pPr algn="ctr" defTabSz="257108"/>
            <a:endParaRPr lang="es-CL" sz="3200" b="1" dirty="0">
              <a:solidFill>
                <a:srgbClr val="66CDFF"/>
              </a:solidFill>
              <a:effectLst>
                <a:outerShdw blurRad="50800" dist="38100" dir="2700000" algn="tl" rotWithShape="0">
                  <a:srgbClr val="000000">
                    <a:alpha val="43000"/>
                  </a:srgbClr>
                </a:outerShdw>
              </a:effectLst>
              <a:latin typeface="Trebuchet MS"/>
              <a:cs typeface="Trebuchet MS"/>
            </a:endParaRPr>
          </a:p>
          <a:p>
            <a:pPr algn="ctr" defTabSz="257108"/>
            <a:endParaRPr lang="es-CL" sz="3200" b="1" dirty="0">
              <a:solidFill>
                <a:srgbClr val="66CDFF"/>
              </a:solidFill>
              <a:latin typeface="Gotham Black" pitchFamily="2" charset="0"/>
              <a:cs typeface="Arial"/>
            </a:endParaRPr>
          </a:p>
        </p:txBody>
      </p:sp>
      <p:sp>
        <p:nvSpPr>
          <p:cNvPr id="6" name="Rectángulo 5">
            <a:extLst>
              <a:ext uri="{FF2B5EF4-FFF2-40B4-BE49-F238E27FC236}">
                <a16:creationId xmlns:a16="http://schemas.microsoft.com/office/drawing/2014/main" id="{B748350A-71BA-4737-B94F-258BD615B849}"/>
              </a:ext>
            </a:extLst>
          </p:cNvPr>
          <p:cNvSpPr/>
          <p:nvPr/>
        </p:nvSpPr>
        <p:spPr>
          <a:xfrm>
            <a:off x="1465140" y="2192969"/>
            <a:ext cx="6696744" cy="2185208"/>
          </a:xfrm>
          <a:prstGeom prst="rect">
            <a:avLst/>
          </a:prstGeom>
        </p:spPr>
        <p:txBody>
          <a:bodyPr wrap="square" lIns="91434" tIns="45717" rIns="91434" bIns="45717">
            <a:spAutoFit/>
          </a:bodyPr>
          <a:lstStyle/>
          <a:p>
            <a:pPr defTabSz="257108"/>
            <a:endParaRPr lang="es-CL" sz="3200" b="1" dirty="0">
              <a:solidFill>
                <a:srgbClr val="66CDFF"/>
              </a:solidFill>
              <a:effectLst>
                <a:outerShdw blurRad="50800" dist="38100" dir="2700000" algn="tl" rotWithShape="0">
                  <a:srgbClr val="000000">
                    <a:alpha val="43000"/>
                  </a:srgbClr>
                </a:outerShdw>
              </a:effectLst>
              <a:latin typeface="Trebuchet MS"/>
              <a:cs typeface="Trebuchet MS"/>
            </a:endParaRPr>
          </a:p>
          <a:p>
            <a:pPr defTabSz="257108"/>
            <a:r>
              <a:rPr lang="es-CL" sz="1200" b="1" dirty="0">
                <a:solidFill>
                  <a:srgbClr val="66CDFF"/>
                </a:solidFill>
                <a:latin typeface="Gotham Black" pitchFamily="2" charset="0"/>
                <a:cs typeface="Arial"/>
              </a:rPr>
              <a:t>*En esta sección se reporta la respuesta a las siguientes preguntas hechas a los entrevistados:  </a:t>
            </a:r>
          </a:p>
          <a:p>
            <a:pPr marL="171450" indent="-171450" defTabSz="257108">
              <a:buFont typeface="Arial" panose="020B0604020202020204" pitchFamily="34" charset="0"/>
              <a:buChar char="•"/>
            </a:pPr>
            <a:r>
              <a:rPr lang="es-ES" sz="1200" b="1" dirty="0">
                <a:solidFill>
                  <a:srgbClr val="66CDFF"/>
                </a:solidFill>
                <a:latin typeface="Gotham Black" pitchFamily="2" charset="0"/>
                <a:cs typeface="Arial"/>
              </a:rPr>
              <a:t>¿Considera que el CPLT presenta atributos positivos que no son comunes en otras instituciones públicas? ¿Cuáles? ¿En qué se manifiestan?</a:t>
            </a:r>
            <a:endParaRPr lang="es-CL" sz="1200" b="1" dirty="0">
              <a:solidFill>
                <a:srgbClr val="66CDFF"/>
              </a:solidFill>
              <a:latin typeface="Gotham Black" pitchFamily="2" charset="0"/>
              <a:cs typeface="Arial"/>
            </a:endParaRPr>
          </a:p>
          <a:p>
            <a:pPr marL="171450" indent="-171450" defTabSz="257108">
              <a:buFont typeface="Arial" panose="020B0604020202020204" pitchFamily="34" charset="0"/>
              <a:buChar char="•"/>
            </a:pPr>
            <a:r>
              <a:rPr lang="es-ES" sz="1200" b="1" dirty="0">
                <a:solidFill>
                  <a:srgbClr val="66CDFF"/>
                </a:solidFill>
                <a:latin typeface="Gotham Black" pitchFamily="2" charset="0"/>
                <a:cs typeface="Arial"/>
              </a:rPr>
              <a:t>Para describir al Consejo para la Transparencia, ¿qué 2 características -positivas o negativas- se le ocurren cuando piensa en la institución?</a:t>
            </a:r>
          </a:p>
          <a:p>
            <a:pPr marL="171450" indent="-171450" defTabSz="257108">
              <a:buFont typeface="Arial" panose="020B0604020202020204" pitchFamily="34" charset="0"/>
              <a:buChar char="•"/>
            </a:pPr>
            <a:r>
              <a:rPr lang="es-CL" sz="1200" b="1" dirty="0">
                <a:solidFill>
                  <a:srgbClr val="66CDFF"/>
                </a:solidFill>
                <a:latin typeface="Gotham Black" pitchFamily="2" charset="0"/>
                <a:cs typeface="Arial"/>
              </a:rPr>
              <a:t>¿Le parece que el CPLT cumple con su objetivo?</a:t>
            </a:r>
          </a:p>
          <a:p>
            <a:pPr defTabSz="257108"/>
            <a:endParaRPr lang="es-CL" sz="3200" b="1" dirty="0">
              <a:solidFill>
                <a:srgbClr val="66CDFF"/>
              </a:solidFill>
              <a:latin typeface="Gotham Black" pitchFamily="2" charset="0"/>
              <a:cs typeface="Arial"/>
            </a:endParaRPr>
          </a:p>
        </p:txBody>
      </p:sp>
    </p:spTree>
    <p:extLst>
      <p:ext uri="{BB962C8B-B14F-4D97-AF65-F5344CB8AC3E}">
        <p14:creationId xmlns:p14="http://schemas.microsoft.com/office/powerpoint/2010/main" val="100660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4D5CE5-9369-4FE3-B841-B6AC881A30EB}"/>
              </a:ext>
            </a:extLst>
          </p:cNvPr>
          <p:cNvSpPr/>
          <p:nvPr/>
        </p:nvSpPr>
        <p:spPr>
          <a:xfrm>
            <a:off x="323243" y="1554249"/>
            <a:ext cx="8649122" cy="172819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L="285750" indent="-285750" defTabSz="415574">
              <a:buFont typeface="Arial" panose="020B0604020202020204" pitchFamily="34" charset="0"/>
              <a:buChar char="•"/>
            </a:pPr>
            <a:r>
              <a:rPr lang="es-ES" sz="1400" dirty="0">
                <a:solidFill>
                  <a:prstClr val="white"/>
                </a:solidFill>
                <a:latin typeface="Calibri"/>
              </a:rPr>
              <a:t>Institucionalidad </a:t>
            </a:r>
            <a:r>
              <a:rPr lang="es-ES" sz="1400" dirty="0">
                <a:solidFill>
                  <a:srgbClr val="3C2E49"/>
                </a:solidFill>
                <a:latin typeface="Calibri"/>
              </a:rPr>
              <a:t>MODERNA, DINÁMICA, PROACTIVA. </a:t>
            </a:r>
            <a:r>
              <a:rPr lang="es-ES" sz="1400" dirty="0">
                <a:solidFill>
                  <a:schemeClr val="bg1"/>
                </a:solidFill>
                <a:latin typeface="Calibri"/>
              </a:rPr>
              <a:t>Por la incorporación del teletrabajo antes de la pandemia, la puesta a disposición de plataformas tecnológicas y en general, por su forma de trabajar fluida. En este punto resalta una contraposición frente a los “otros” servicios del Estado, marcados por la burocracia y la lentitud.</a:t>
            </a:r>
          </a:p>
          <a:p>
            <a:pPr marL="285750" indent="-285750" defTabSz="415574">
              <a:buFont typeface="Arial" panose="020B0604020202020204" pitchFamily="34" charset="0"/>
              <a:buChar char="•"/>
            </a:pPr>
            <a:endParaRPr lang="es-ES" sz="1400" dirty="0">
              <a:solidFill>
                <a:prstClr val="white"/>
              </a:solidFill>
              <a:latin typeface="Calibri"/>
            </a:endParaRPr>
          </a:p>
          <a:p>
            <a:pPr marL="285750" indent="-285750" defTabSz="415574">
              <a:buFont typeface="Arial" panose="020B0604020202020204" pitchFamily="34" charset="0"/>
              <a:buChar char="•"/>
            </a:pPr>
            <a:r>
              <a:rPr lang="es-ES" sz="1400" dirty="0">
                <a:solidFill>
                  <a:prstClr val="white"/>
                </a:solidFill>
                <a:latin typeface="Calibri"/>
              </a:rPr>
              <a:t>Asimismo, sus funcionarios son evaluados como </a:t>
            </a:r>
            <a:r>
              <a:rPr lang="es-ES" sz="1400" dirty="0">
                <a:solidFill>
                  <a:srgbClr val="3C2E49"/>
                </a:solidFill>
                <a:latin typeface="Calibri"/>
              </a:rPr>
              <a:t>AMABLES</a:t>
            </a:r>
            <a:r>
              <a:rPr lang="es-ES" sz="1400" dirty="0">
                <a:solidFill>
                  <a:prstClr val="white"/>
                </a:solidFill>
                <a:latin typeface="Calibri"/>
              </a:rPr>
              <a:t> y </a:t>
            </a:r>
            <a:r>
              <a:rPr lang="es-ES" sz="1400" dirty="0">
                <a:solidFill>
                  <a:srgbClr val="3C2E49"/>
                </a:solidFill>
                <a:latin typeface="Calibri"/>
              </a:rPr>
              <a:t>COMPROMETIDOS</a:t>
            </a:r>
            <a:r>
              <a:rPr lang="es-ES" sz="1400" dirty="0">
                <a:solidFill>
                  <a:schemeClr val="bg1"/>
                </a:solidFill>
                <a:latin typeface="Calibri"/>
              </a:rPr>
              <a:t>,</a:t>
            </a:r>
            <a:r>
              <a:rPr lang="es-ES" sz="1400" dirty="0">
                <a:solidFill>
                  <a:srgbClr val="3C2E49"/>
                </a:solidFill>
                <a:latin typeface="Calibri"/>
              </a:rPr>
              <a:t> </a:t>
            </a:r>
            <a:r>
              <a:rPr lang="es-ES" sz="1400" dirty="0">
                <a:solidFill>
                  <a:schemeClr val="bg1"/>
                </a:solidFill>
                <a:latin typeface="Calibri"/>
              </a:rPr>
              <a:t>resalta su entusiasmo y dedicación, la que nuevamente es contrapuesta a la abulia que definiría a los funcionarios públicos en general.</a:t>
            </a:r>
          </a:p>
          <a:p>
            <a:pPr marL="285750" indent="-285750" defTabSz="415574">
              <a:buFont typeface="Arial" panose="020B0604020202020204" pitchFamily="34" charset="0"/>
              <a:buChar char="•"/>
            </a:pPr>
            <a:endParaRPr lang="es-ES" sz="1400" dirty="0">
              <a:solidFill>
                <a:schemeClr val="bg1"/>
              </a:solidFill>
              <a:latin typeface="Calibri"/>
            </a:endParaRPr>
          </a:p>
          <a:p>
            <a:pPr marL="285750" indent="-285750" defTabSz="415574">
              <a:buFont typeface="Arial" panose="020B0604020202020204" pitchFamily="34" charset="0"/>
              <a:buChar char="•"/>
            </a:pPr>
            <a:r>
              <a:rPr lang="es-ES" sz="1400" dirty="0">
                <a:solidFill>
                  <a:prstClr val="white"/>
                </a:solidFill>
                <a:latin typeface="Calibri"/>
              </a:rPr>
              <a:t>Institución única dado su rol, </a:t>
            </a:r>
            <a:r>
              <a:rPr lang="es-ES" sz="1400" dirty="0">
                <a:solidFill>
                  <a:srgbClr val="3C2E49"/>
                </a:solidFill>
                <a:latin typeface="Calibri"/>
              </a:rPr>
              <a:t>RESPETABLE</a:t>
            </a:r>
            <a:r>
              <a:rPr lang="es-ES" sz="1400" dirty="0">
                <a:solidFill>
                  <a:prstClr val="white"/>
                </a:solidFill>
                <a:latin typeface="Calibri"/>
              </a:rPr>
              <a:t> y a la </a:t>
            </a:r>
            <a:r>
              <a:rPr lang="es-ES" sz="1400" dirty="0">
                <a:solidFill>
                  <a:srgbClr val="3C2E49"/>
                </a:solidFill>
                <a:latin typeface="Calibri"/>
              </a:rPr>
              <a:t>VANGUARDIA</a:t>
            </a:r>
            <a:r>
              <a:rPr lang="es-ES" sz="1400" dirty="0">
                <a:solidFill>
                  <a:prstClr val="white"/>
                </a:solidFill>
                <a:latin typeface="Calibri"/>
              </a:rPr>
              <a:t>.</a:t>
            </a:r>
          </a:p>
        </p:txBody>
      </p:sp>
      <p:sp>
        <p:nvSpPr>
          <p:cNvPr id="4" name="Rectángulo 3">
            <a:extLst>
              <a:ext uri="{FF2B5EF4-FFF2-40B4-BE49-F238E27FC236}">
                <a16:creationId xmlns:a16="http://schemas.microsoft.com/office/drawing/2014/main" id="{66377003-F792-4280-B625-9CD1EE6FD153}"/>
              </a:ext>
            </a:extLst>
          </p:cNvPr>
          <p:cNvSpPr/>
          <p:nvPr/>
        </p:nvSpPr>
        <p:spPr>
          <a:xfrm>
            <a:off x="323492" y="215527"/>
            <a:ext cx="3080486" cy="556023"/>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17506DA0-1FF8-4BCF-ADDF-5207CE11ABE7}"/>
              </a:ext>
            </a:extLst>
          </p:cNvPr>
          <p:cNvSpPr txBox="1"/>
          <p:nvPr/>
        </p:nvSpPr>
        <p:spPr>
          <a:xfrm>
            <a:off x="457200" y="309936"/>
            <a:ext cx="2584261" cy="461614"/>
          </a:xfrm>
          <a:prstGeom prst="rect">
            <a:avLst/>
          </a:prstGeom>
          <a:noFill/>
        </p:spPr>
        <p:txBody>
          <a:bodyPr wrap="square" lIns="91390" tIns="45695" rIns="91390" bIns="45695" rtlCol="0">
            <a:spAutoFit/>
          </a:bodyPr>
          <a:lstStyle/>
          <a:p>
            <a:r>
              <a:rPr lang="es-ES" sz="2400" dirty="0">
                <a:solidFill>
                  <a:srgbClr val="FECC66"/>
                </a:solidFill>
                <a:latin typeface="Trebuchet MS"/>
                <a:cs typeface="Trebuchet MS"/>
              </a:rPr>
              <a:t>CARÁCTER </a:t>
            </a:r>
            <a:r>
              <a:rPr lang="es-ES" sz="2400" dirty="0">
                <a:solidFill>
                  <a:schemeClr val="bg1"/>
                </a:solidFill>
                <a:latin typeface="Trebuchet MS"/>
                <a:cs typeface="Trebuchet MS"/>
              </a:rPr>
              <a:t>ÚNICO</a:t>
            </a:r>
            <a:endParaRPr lang="es-ES" sz="1600" dirty="0">
              <a:solidFill>
                <a:schemeClr val="bg1"/>
              </a:solidFill>
              <a:latin typeface="Trebuchet MS"/>
              <a:cs typeface="Trebuchet MS"/>
            </a:endParaRPr>
          </a:p>
        </p:txBody>
      </p:sp>
      <p:sp>
        <p:nvSpPr>
          <p:cNvPr id="6" name="object 455">
            <a:extLst>
              <a:ext uri="{FF2B5EF4-FFF2-40B4-BE49-F238E27FC236}">
                <a16:creationId xmlns:a16="http://schemas.microsoft.com/office/drawing/2014/main" id="{6188198A-3865-4BA6-8FAA-E3D3BB3894B7}"/>
              </a:ext>
            </a:extLst>
          </p:cNvPr>
          <p:cNvSpPr/>
          <p:nvPr/>
        </p:nvSpPr>
        <p:spPr>
          <a:xfrm>
            <a:off x="4283966" y="4479996"/>
            <a:ext cx="4688399" cy="37050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"¡Es el Consejo po! </a:t>
            </a:r>
            <a:r>
              <a:rPr lang="es-ES" sz="1200" i="1" u="sng" dirty="0">
                <a:latin typeface="Calibri"/>
                <a:cs typeface="Calibri"/>
              </a:rPr>
              <a:t>No es cualquier institución</a:t>
            </a:r>
            <a:r>
              <a:rPr lang="es-ES" sz="1200" i="1" dirty="0">
                <a:latin typeface="Calibri"/>
                <a:cs typeface="Calibri"/>
              </a:rPr>
              <a:t> la que lo está pidiendo” (M4, OAC)</a:t>
            </a:r>
            <a:endParaRPr lang="es-CL" sz="1200" i="1" dirty="0">
              <a:latin typeface="Calibri"/>
              <a:cs typeface="Calibri"/>
            </a:endParaRPr>
          </a:p>
        </p:txBody>
      </p:sp>
      <p:sp>
        <p:nvSpPr>
          <p:cNvPr id="7" name="object 455">
            <a:extLst>
              <a:ext uri="{FF2B5EF4-FFF2-40B4-BE49-F238E27FC236}">
                <a16:creationId xmlns:a16="http://schemas.microsoft.com/office/drawing/2014/main" id="{6452B414-C8AB-4228-A095-9C420E1FC051}"/>
              </a:ext>
            </a:extLst>
          </p:cNvPr>
          <p:cNvSpPr/>
          <p:nvPr/>
        </p:nvSpPr>
        <p:spPr>
          <a:xfrm>
            <a:off x="4283968" y="4001443"/>
            <a:ext cx="4688397" cy="37050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Ese espíritu de un equipo, de estar por una causa </a:t>
            </a:r>
            <a:r>
              <a:rPr lang="es-ES" sz="1200" i="1" dirty="0">
                <a:latin typeface="Calibri"/>
                <a:cs typeface="Calibri"/>
              </a:rPr>
              <a:t>más que por una pega, me gusta mucho en el Consejo“ (H3, MRM)</a:t>
            </a:r>
            <a:endParaRPr lang="es-CL" sz="1200" i="1" dirty="0">
              <a:latin typeface="Calibri"/>
              <a:cs typeface="Calibri"/>
            </a:endParaRPr>
          </a:p>
        </p:txBody>
      </p:sp>
      <p:sp>
        <p:nvSpPr>
          <p:cNvPr id="8" name="object 455">
            <a:extLst>
              <a:ext uri="{FF2B5EF4-FFF2-40B4-BE49-F238E27FC236}">
                <a16:creationId xmlns:a16="http://schemas.microsoft.com/office/drawing/2014/main" id="{CDB994D4-36A6-415E-8883-B5EA9E33FF11}"/>
              </a:ext>
            </a:extLst>
          </p:cNvPr>
          <p:cNvSpPr/>
          <p:nvPr/>
        </p:nvSpPr>
        <p:spPr>
          <a:xfrm>
            <a:off x="282081" y="3509849"/>
            <a:ext cx="3857871" cy="134065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"Es </a:t>
            </a:r>
            <a:r>
              <a:rPr lang="es-ES" sz="1200" i="1" u="sng" dirty="0">
                <a:latin typeface="Calibri"/>
                <a:cs typeface="Calibri"/>
              </a:rPr>
              <a:t>bastante moderno</a:t>
            </a:r>
            <a:r>
              <a:rPr lang="es-ES" sz="1200" i="1" dirty="0">
                <a:latin typeface="Calibri"/>
                <a:cs typeface="Calibri"/>
              </a:rPr>
              <a:t> y en las oportunidades que a mi como contraparte técnica me ha tocado reunirme con ellos, </a:t>
            </a:r>
            <a:r>
              <a:rPr lang="es-ES" sz="1200" i="1" u="sng" dirty="0">
                <a:latin typeface="Calibri"/>
                <a:cs typeface="Calibri"/>
              </a:rPr>
              <a:t>son bastante eficaces y amables</a:t>
            </a:r>
            <a:r>
              <a:rPr lang="es-ES" sz="1200" i="1" dirty="0">
                <a:latin typeface="Calibri"/>
                <a:cs typeface="Calibri"/>
              </a:rPr>
              <a:t>. Yo diría que ese tipo de cosas una las agradece y las </a:t>
            </a:r>
            <a:r>
              <a:rPr lang="es-ES" sz="1200" i="1" u="sng" dirty="0">
                <a:latin typeface="Calibri"/>
                <a:cs typeface="Calibri"/>
              </a:rPr>
              <a:t>destaca por sobre otros Servicios</a:t>
            </a:r>
            <a:r>
              <a:rPr lang="es-ES" sz="1200" i="1" dirty="0">
                <a:latin typeface="Calibri"/>
                <a:cs typeface="Calibri"/>
              </a:rPr>
              <a:t> que de repente te encuentras con las características más antiguas de la administración pública: un poco más burocráticos, más lentos" (M1, OAC)</a:t>
            </a:r>
            <a:endParaRPr lang="es-CL" sz="1200" i="1" dirty="0">
              <a:latin typeface="Calibri"/>
              <a:cs typeface="Calibri"/>
            </a:endParaRPr>
          </a:p>
        </p:txBody>
      </p:sp>
      <p:sp>
        <p:nvSpPr>
          <p:cNvPr id="9" name="object 455">
            <a:extLst>
              <a:ext uri="{FF2B5EF4-FFF2-40B4-BE49-F238E27FC236}">
                <a16:creationId xmlns:a16="http://schemas.microsoft.com/office/drawing/2014/main" id="{2E972769-66C7-4874-87B5-D48D3CFAD9F8}"/>
              </a:ext>
            </a:extLst>
          </p:cNvPr>
          <p:cNvSpPr/>
          <p:nvPr/>
        </p:nvSpPr>
        <p:spPr>
          <a:xfrm>
            <a:off x="308155" y="896280"/>
            <a:ext cx="8607960" cy="55602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600" i="1" dirty="0">
                <a:latin typeface="Calibri"/>
                <a:cs typeface="Calibri"/>
              </a:rPr>
              <a:t>"Es una institución con una mística muy limpia (...) Nació -como los niños que nacen hoy en día digitalizados- con la exigencia de la transparencia, de la probidad, ya en su matriz” (M2, MRM)</a:t>
            </a:r>
            <a:endParaRPr lang="es-CL" sz="1600" i="1" dirty="0">
              <a:latin typeface="Calibri"/>
              <a:cs typeface="Calibri"/>
            </a:endParaRPr>
          </a:p>
        </p:txBody>
      </p:sp>
      <p:sp>
        <p:nvSpPr>
          <p:cNvPr id="10" name="object 455">
            <a:extLst>
              <a:ext uri="{FF2B5EF4-FFF2-40B4-BE49-F238E27FC236}">
                <a16:creationId xmlns:a16="http://schemas.microsoft.com/office/drawing/2014/main" id="{D494F1DC-4161-49A4-ABEC-A873E7FEF235}"/>
              </a:ext>
            </a:extLst>
          </p:cNvPr>
          <p:cNvSpPr/>
          <p:nvPr/>
        </p:nvSpPr>
        <p:spPr>
          <a:xfrm>
            <a:off x="4283968" y="3518113"/>
            <a:ext cx="4688398" cy="37050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"Su proactividad se nota que es en pos de la transparencia. En ese sentido, </a:t>
            </a:r>
            <a:r>
              <a:rPr lang="es-ES" sz="1200" i="1" u="sng" dirty="0">
                <a:latin typeface="Calibri"/>
                <a:cs typeface="Calibri"/>
              </a:rPr>
              <a:t>ayuda mucho, colabora</a:t>
            </a:r>
            <a:r>
              <a:rPr lang="es-ES" sz="1200" i="1" dirty="0">
                <a:latin typeface="Calibri"/>
                <a:cs typeface="Calibri"/>
              </a:rPr>
              <a:t>“ (H4, OAC)</a:t>
            </a:r>
            <a:endParaRPr lang="es-CL" sz="1200" i="1" dirty="0">
              <a:latin typeface="Calibri"/>
              <a:cs typeface="Calibri"/>
            </a:endParaRPr>
          </a:p>
        </p:txBody>
      </p:sp>
      <p:pic>
        <p:nvPicPr>
          <p:cNvPr id="11" name="Imagen 10">
            <a:extLst>
              <a:ext uri="{FF2B5EF4-FFF2-40B4-BE49-F238E27FC236}">
                <a16:creationId xmlns:a16="http://schemas.microsoft.com/office/drawing/2014/main" id="{27F55151-8232-4971-AD14-ABA98E7CD437}"/>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204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BA459B-8924-4290-8FF6-7ECF8A27DB51}"/>
              </a:ext>
            </a:extLst>
          </p:cNvPr>
          <p:cNvSpPr/>
          <p:nvPr/>
        </p:nvSpPr>
        <p:spPr>
          <a:xfrm>
            <a:off x="971600" y="1296432"/>
            <a:ext cx="3456384" cy="152733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schemeClr val="tx1"/>
              </a:solidFill>
              <a:latin typeface="Calibri"/>
            </a:endParaRPr>
          </a:p>
        </p:txBody>
      </p:sp>
      <p:sp>
        <p:nvSpPr>
          <p:cNvPr id="4" name="Rectángulo 3">
            <a:extLst>
              <a:ext uri="{FF2B5EF4-FFF2-40B4-BE49-F238E27FC236}">
                <a16:creationId xmlns:a16="http://schemas.microsoft.com/office/drawing/2014/main" id="{5E49E942-6DFD-440D-BAD9-DD8E4ED4CD7D}"/>
              </a:ext>
            </a:extLst>
          </p:cNvPr>
          <p:cNvSpPr/>
          <p:nvPr/>
        </p:nvSpPr>
        <p:spPr>
          <a:xfrm>
            <a:off x="389878" y="249852"/>
            <a:ext cx="5664291" cy="568615"/>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0D0F5E05-3B3A-4744-B024-E7DE8088034A}"/>
              </a:ext>
            </a:extLst>
          </p:cNvPr>
          <p:cNvSpPr txBox="1"/>
          <p:nvPr/>
        </p:nvSpPr>
        <p:spPr>
          <a:xfrm>
            <a:off x="457200" y="292998"/>
            <a:ext cx="549255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PRIMERAS </a:t>
            </a:r>
            <a:r>
              <a:rPr lang="es-ES" sz="2400" dirty="0">
                <a:solidFill>
                  <a:srgbClr val="FECC66"/>
                </a:solidFill>
                <a:latin typeface="Trebuchet MS"/>
                <a:cs typeface="Trebuchet MS"/>
              </a:rPr>
              <a:t>IMPRESIONES SOBRE EL CPLT</a:t>
            </a:r>
            <a:endParaRPr lang="es-ES" sz="1600" dirty="0">
              <a:solidFill>
                <a:srgbClr val="FECC66"/>
              </a:solidFill>
              <a:latin typeface="Trebuchet MS"/>
              <a:cs typeface="Trebuchet MS"/>
            </a:endParaRPr>
          </a:p>
        </p:txBody>
      </p:sp>
      <p:sp>
        <p:nvSpPr>
          <p:cNvPr id="6" name="Rectángulo 5">
            <a:extLst>
              <a:ext uri="{FF2B5EF4-FFF2-40B4-BE49-F238E27FC236}">
                <a16:creationId xmlns:a16="http://schemas.microsoft.com/office/drawing/2014/main" id="{D40801EF-C836-4A96-A131-B8078708C9E3}"/>
              </a:ext>
            </a:extLst>
          </p:cNvPr>
          <p:cNvSpPr/>
          <p:nvPr/>
        </p:nvSpPr>
        <p:spPr>
          <a:xfrm>
            <a:off x="340198" y="987574"/>
            <a:ext cx="1726082"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latin typeface="Trebuchet MS"/>
                <a:cs typeface="Trebuchet MS"/>
              </a:rPr>
              <a:t>ATRIBUTOS </a:t>
            </a:r>
            <a:r>
              <a:rPr lang="es-ES_tradnl" sz="1200" b="1" dirty="0">
                <a:latin typeface="Trebuchet MS"/>
                <a:cs typeface="Trebuchet MS"/>
              </a:rPr>
              <a:t>POSITIVOS</a:t>
            </a:r>
            <a:endParaRPr lang="es-CL" sz="1200" b="1" dirty="0">
              <a:latin typeface="Trebuchet MS"/>
              <a:cs typeface="Trebuchet MS"/>
            </a:endParaRPr>
          </a:p>
        </p:txBody>
      </p:sp>
      <p:sp>
        <p:nvSpPr>
          <p:cNvPr id="7" name="object 455">
            <a:extLst>
              <a:ext uri="{FF2B5EF4-FFF2-40B4-BE49-F238E27FC236}">
                <a16:creationId xmlns:a16="http://schemas.microsoft.com/office/drawing/2014/main" id="{8E8E4EA7-78C5-4E8C-98C4-C82B4A335AA5}"/>
              </a:ext>
            </a:extLst>
          </p:cNvPr>
          <p:cNvSpPr/>
          <p:nvPr/>
        </p:nvSpPr>
        <p:spPr>
          <a:xfrm>
            <a:off x="395536" y="3707921"/>
            <a:ext cx="4248472" cy="77309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"En el </a:t>
            </a:r>
            <a:r>
              <a:rPr lang="es-ES" sz="1200" i="1" u="sng" dirty="0">
                <a:latin typeface="Calibri"/>
                <a:cs typeface="Calibri"/>
              </a:rPr>
              <a:t>tema tecnológico han ido a la par con las necesidades</a:t>
            </a:r>
            <a:r>
              <a:rPr lang="es-ES" sz="1200" i="1" dirty="0">
                <a:latin typeface="Calibri"/>
                <a:cs typeface="Calibri"/>
              </a:rPr>
              <a:t>, tanto de los usuarios como de los servicios públicos, y en cierta medida nos han ido empujando a que nosotros también tengamos que ir a ese nivel” (M5, OAC)</a:t>
            </a:r>
          </a:p>
          <a:p>
            <a:pPr marR="2311" indent="-289" algn="ctr" defTabSz="457106"/>
            <a:endParaRPr lang="es-CL" sz="1200" i="1" dirty="0">
              <a:latin typeface="Calibri"/>
              <a:cs typeface="Calibri"/>
            </a:endParaRPr>
          </a:p>
        </p:txBody>
      </p:sp>
      <p:sp>
        <p:nvSpPr>
          <p:cNvPr id="8" name="object 455">
            <a:extLst>
              <a:ext uri="{FF2B5EF4-FFF2-40B4-BE49-F238E27FC236}">
                <a16:creationId xmlns:a16="http://schemas.microsoft.com/office/drawing/2014/main" id="{F9D89B4B-F469-48FD-B42C-6684BB6E3963}"/>
              </a:ext>
            </a:extLst>
          </p:cNvPr>
          <p:cNvSpPr/>
          <p:nvPr/>
        </p:nvSpPr>
        <p:spPr>
          <a:xfrm>
            <a:off x="4869183" y="2968851"/>
            <a:ext cx="4124091" cy="97105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"Como que </a:t>
            </a:r>
            <a:r>
              <a:rPr lang="es-ES" sz="1200" i="1" u="sng" dirty="0">
                <a:latin typeface="Calibri"/>
                <a:cs typeface="Calibri"/>
              </a:rPr>
              <a:t>el Consejo de repente nos ve como un grupo de gente que no queremos entregar la información</a:t>
            </a:r>
            <a:r>
              <a:rPr lang="es-ES" sz="1200" i="1" dirty="0">
                <a:latin typeface="Calibri"/>
                <a:cs typeface="Calibri"/>
              </a:rPr>
              <a:t>, entonces en eso lo vemos como más lejano a las instituciones y muy cercanos al ciudadano; en el sentido en que </a:t>
            </a:r>
            <a:r>
              <a:rPr lang="es-ES" sz="1200" i="1" u="sng" dirty="0">
                <a:latin typeface="Calibri"/>
                <a:cs typeface="Calibri"/>
              </a:rPr>
              <a:t>el ciudadano es ’el cliente que siempre tiene la razón’</a:t>
            </a:r>
            <a:r>
              <a:rPr lang="es-ES" sz="1200" i="1" dirty="0">
                <a:latin typeface="Calibri"/>
                <a:cs typeface="Calibri"/>
              </a:rPr>
              <a:t>. Y de repente no es así” (H1, OAC)</a:t>
            </a:r>
            <a:endParaRPr lang="es-CL" sz="1200" i="1" dirty="0">
              <a:latin typeface="Calibri"/>
              <a:cs typeface="Calibri"/>
            </a:endParaRPr>
          </a:p>
        </p:txBody>
      </p:sp>
      <p:sp>
        <p:nvSpPr>
          <p:cNvPr id="9" name="Rectángulo 8">
            <a:extLst>
              <a:ext uri="{FF2B5EF4-FFF2-40B4-BE49-F238E27FC236}">
                <a16:creationId xmlns:a16="http://schemas.microsoft.com/office/drawing/2014/main" id="{C6737A7A-4FEF-48DA-A8AC-5FFCC9831219}"/>
              </a:ext>
            </a:extLst>
          </p:cNvPr>
          <p:cNvSpPr/>
          <p:nvPr/>
        </p:nvSpPr>
        <p:spPr>
          <a:xfrm>
            <a:off x="5958474" y="1305441"/>
            <a:ext cx="2592288" cy="152733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schemeClr val="tx1"/>
              </a:solidFill>
              <a:latin typeface="Calibri"/>
            </a:endParaRPr>
          </a:p>
        </p:txBody>
      </p:sp>
      <p:sp>
        <p:nvSpPr>
          <p:cNvPr id="10" name="Rectángulo 9">
            <a:extLst>
              <a:ext uri="{FF2B5EF4-FFF2-40B4-BE49-F238E27FC236}">
                <a16:creationId xmlns:a16="http://schemas.microsoft.com/office/drawing/2014/main" id="{958FD2A1-B918-43CC-BCC8-74EC5E737835}"/>
              </a:ext>
            </a:extLst>
          </p:cNvPr>
          <p:cNvSpPr/>
          <p:nvPr/>
        </p:nvSpPr>
        <p:spPr>
          <a:xfrm>
            <a:off x="4788024" y="1000019"/>
            <a:ext cx="1782059"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latin typeface="Trebuchet MS"/>
                <a:cs typeface="Trebuchet MS"/>
              </a:rPr>
              <a:t>ATRIBUTOS </a:t>
            </a:r>
            <a:r>
              <a:rPr lang="es-ES_tradnl" sz="1200" b="1" dirty="0">
                <a:latin typeface="Trebuchet MS"/>
                <a:cs typeface="Trebuchet MS"/>
              </a:rPr>
              <a:t>NEGATIVOS</a:t>
            </a:r>
            <a:endParaRPr lang="es-CL" sz="1200" b="1" dirty="0">
              <a:latin typeface="Trebuchet MS"/>
              <a:cs typeface="Trebuchet MS"/>
            </a:endParaRPr>
          </a:p>
        </p:txBody>
      </p:sp>
      <p:pic>
        <p:nvPicPr>
          <p:cNvPr id="11" name="Imagen 10" descr="Interfaz de usuario gráfica&#10;&#10;Descripción generada automáticamente">
            <a:extLst>
              <a:ext uri="{FF2B5EF4-FFF2-40B4-BE49-F238E27FC236}">
                <a16:creationId xmlns:a16="http://schemas.microsoft.com/office/drawing/2014/main" id="{BB11BE4B-CB11-4FB4-9F89-9F0C5DDBC91F}"/>
              </a:ext>
            </a:extLst>
          </p:cNvPr>
          <p:cNvPicPr>
            <a:picLocks noChangeAspect="1"/>
          </p:cNvPicPr>
          <p:nvPr/>
        </p:nvPicPr>
        <p:blipFill rotWithShape="1">
          <a:blip r:embed="rId3">
            <a:extLst>
              <a:ext uri="{28A0092B-C50C-407E-A947-70E740481C1C}">
                <a14:useLocalDpi xmlns:a14="http://schemas.microsoft.com/office/drawing/2010/main" val="0"/>
              </a:ext>
            </a:extLst>
          </a:blip>
          <a:srcRect l="23218" t="26200" r="15685" b="27600"/>
          <a:stretch/>
        </p:blipFill>
        <p:spPr>
          <a:xfrm>
            <a:off x="1060679" y="1321176"/>
            <a:ext cx="3240360" cy="1464820"/>
          </a:xfrm>
          <a:prstGeom prst="rect">
            <a:avLst/>
          </a:prstGeom>
        </p:spPr>
      </p:pic>
      <p:pic>
        <p:nvPicPr>
          <p:cNvPr id="12" name="Imagen 11" descr="Interfaz de usuario gráfica&#10;&#10;Descripción generada automáticamente">
            <a:extLst>
              <a:ext uri="{FF2B5EF4-FFF2-40B4-BE49-F238E27FC236}">
                <a16:creationId xmlns:a16="http://schemas.microsoft.com/office/drawing/2014/main" id="{B548D708-BC70-47F3-8AC7-B8D7DB6F57F3}"/>
              </a:ext>
            </a:extLst>
          </p:cNvPr>
          <p:cNvPicPr>
            <a:picLocks noChangeAspect="1"/>
          </p:cNvPicPr>
          <p:nvPr/>
        </p:nvPicPr>
        <p:blipFill rotWithShape="1">
          <a:blip r:embed="rId4">
            <a:extLst>
              <a:ext uri="{28A0092B-C50C-407E-A947-70E740481C1C}">
                <a14:useLocalDpi xmlns:a14="http://schemas.microsoft.com/office/drawing/2010/main" val="0"/>
              </a:ext>
            </a:extLst>
          </a:blip>
          <a:srcRect l="39120" t="29552" r="20707" b="27600"/>
          <a:stretch/>
        </p:blipFill>
        <p:spPr>
          <a:xfrm>
            <a:off x="6030482" y="1356692"/>
            <a:ext cx="2417041" cy="1411804"/>
          </a:xfrm>
          <a:prstGeom prst="rect">
            <a:avLst/>
          </a:prstGeom>
        </p:spPr>
      </p:pic>
      <p:sp>
        <p:nvSpPr>
          <p:cNvPr id="13" name="object 455">
            <a:extLst>
              <a:ext uri="{FF2B5EF4-FFF2-40B4-BE49-F238E27FC236}">
                <a16:creationId xmlns:a16="http://schemas.microsoft.com/office/drawing/2014/main" id="{EEAB2D18-AC06-4AF5-88CA-308ECBB70052}"/>
              </a:ext>
            </a:extLst>
          </p:cNvPr>
          <p:cNvSpPr/>
          <p:nvPr/>
        </p:nvSpPr>
        <p:spPr>
          <a:xfrm>
            <a:off x="395536" y="3018075"/>
            <a:ext cx="4248472" cy="568615"/>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 "En cuanto al equipo, al espíritu institucional que yo creo les han inculcado, </a:t>
            </a:r>
            <a:r>
              <a:rPr lang="es-ES" sz="1200" i="1" u="sng" dirty="0">
                <a:latin typeface="Calibri"/>
                <a:cs typeface="Calibri"/>
              </a:rPr>
              <a:t>es tener una buena disposición, siempre estar allí para ayudar</a:t>
            </a:r>
            <a:r>
              <a:rPr lang="es-ES" sz="1200" i="1" dirty="0">
                <a:latin typeface="Calibri"/>
                <a:cs typeface="Calibri"/>
              </a:rPr>
              <a:t>, responden rápido, son atentos“ (M2, MRM)</a:t>
            </a:r>
            <a:endParaRPr lang="es-CL" sz="1200" i="1" dirty="0">
              <a:latin typeface="Calibri"/>
              <a:cs typeface="Calibri"/>
            </a:endParaRPr>
          </a:p>
        </p:txBody>
      </p:sp>
      <p:sp>
        <p:nvSpPr>
          <p:cNvPr id="14" name="object 455">
            <a:extLst>
              <a:ext uri="{FF2B5EF4-FFF2-40B4-BE49-F238E27FC236}">
                <a16:creationId xmlns:a16="http://schemas.microsoft.com/office/drawing/2014/main" id="{F7323A29-056C-41EE-BD54-A197C1C370E7}"/>
              </a:ext>
            </a:extLst>
          </p:cNvPr>
          <p:cNvSpPr/>
          <p:nvPr/>
        </p:nvSpPr>
        <p:spPr>
          <a:xfrm>
            <a:off x="4844094" y="4044281"/>
            <a:ext cx="4149180" cy="56505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"Los criterios de los fiscalizadores de cada uno. Nosotros como municipalidad hemos reclamado por eso, </a:t>
            </a:r>
            <a:r>
              <a:rPr lang="es-ES" sz="1200" i="1" u="sng" dirty="0">
                <a:latin typeface="Calibri"/>
                <a:cs typeface="Calibri"/>
              </a:rPr>
              <a:t>porque son distintos criterios</a:t>
            </a:r>
            <a:r>
              <a:rPr lang="es-ES" sz="1200" i="1" dirty="0">
                <a:latin typeface="Calibri"/>
                <a:cs typeface="Calibri"/>
              </a:rPr>
              <a:t>“ (M1, MRM) </a:t>
            </a:r>
            <a:endParaRPr lang="es-CL" sz="1200" i="1" dirty="0">
              <a:latin typeface="Calibri"/>
              <a:cs typeface="Calibri"/>
            </a:endParaRPr>
          </a:p>
        </p:txBody>
      </p:sp>
      <p:sp>
        <p:nvSpPr>
          <p:cNvPr id="15" name="object 455">
            <a:extLst>
              <a:ext uri="{FF2B5EF4-FFF2-40B4-BE49-F238E27FC236}">
                <a16:creationId xmlns:a16="http://schemas.microsoft.com/office/drawing/2014/main" id="{58CAF90C-BFCA-401D-A3DC-B93245197023}"/>
              </a:ext>
            </a:extLst>
          </p:cNvPr>
          <p:cNvSpPr/>
          <p:nvPr/>
        </p:nvSpPr>
        <p:spPr>
          <a:xfrm>
            <a:off x="395536" y="4550609"/>
            <a:ext cx="4248472" cy="25338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Absolutamente necesario </a:t>
            </a:r>
            <a:r>
              <a:rPr lang="es-ES" sz="1200" i="1" dirty="0">
                <a:latin typeface="Calibri"/>
                <a:cs typeface="Calibri"/>
              </a:rPr>
              <a:t>en una sociedad“ (H3, MRM)</a:t>
            </a:r>
            <a:endParaRPr lang="es-CL" sz="1200" i="1" dirty="0">
              <a:latin typeface="Calibri"/>
              <a:cs typeface="Calibri"/>
            </a:endParaRPr>
          </a:p>
        </p:txBody>
      </p:sp>
      <p:pic>
        <p:nvPicPr>
          <p:cNvPr id="16" name="Imagen 15">
            <a:extLst>
              <a:ext uri="{FF2B5EF4-FFF2-40B4-BE49-F238E27FC236}">
                <a16:creationId xmlns:a16="http://schemas.microsoft.com/office/drawing/2014/main" id="{B99B5FA9-B8B4-4E3F-813A-2AACD94E9E7A}"/>
              </a:ext>
            </a:extLst>
          </p:cNvPr>
          <p:cNvPicPr>
            <a:picLocks noChangeAspect="1"/>
          </p:cNvPicPr>
          <p:nvPr/>
        </p:nvPicPr>
        <p:blipFill>
          <a:blip r:embed="rId5">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94566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7160DF-6900-4B39-B2AE-B629745318B0}"/>
              </a:ext>
            </a:extLst>
          </p:cNvPr>
          <p:cNvSpPr/>
          <p:nvPr/>
        </p:nvSpPr>
        <p:spPr>
          <a:xfrm>
            <a:off x="292967" y="1172279"/>
            <a:ext cx="8670064" cy="174336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just" defTabSz="415574"/>
            <a:r>
              <a:rPr lang="es-ES" sz="1400" dirty="0">
                <a:solidFill>
                  <a:prstClr val="white"/>
                </a:solidFill>
                <a:latin typeface="Calibri"/>
              </a:rPr>
              <a:t>Se observa entre los y las entrevistados/as visiones parciales respecto a cuál es el rol de CPLT, que aunadas logran abarcar todo lo que el Consejo hace. Aparecen de este modo, las siguientes concepciones:</a:t>
            </a:r>
          </a:p>
          <a:p>
            <a:pPr marL="342900" indent="-342900" defTabSz="415574">
              <a:buAutoNum type="arabicPeriod"/>
            </a:pPr>
            <a:r>
              <a:rPr lang="es-ES" sz="1400" dirty="0">
                <a:solidFill>
                  <a:prstClr val="white"/>
                </a:solidFill>
                <a:latin typeface="Calibri"/>
              </a:rPr>
              <a:t>Promover una </a:t>
            </a:r>
            <a:r>
              <a:rPr lang="es-ES" sz="1400" dirty="0">
                <a:solidFill>
                  <a:srgbClr val="3C2E49"/>
                </a:solidFill>
                <a:latin typeface="Calibri"/>
              </a:rPr>
              <a:t>CULTURA DE LA TRANSPARENCIA</a:t>
            </a:r>
            <a:r>
              <a:rPr lang="es-ES" sz="1400" dirty="0">
                <a:solidFill>
                  <a:prstClr val="white"/>
                </a:solidFill>
                <a:latin typeface="Calibri"/>
              </a:rPr>
              <a:t>: posicionando el tema en la ciudadanía y los organismos: hacer que las instituciones se abran y que la ciudadanía haga uso del DAI.</a:t>
            </a:r>
          </a:p>
          <a:p>
            <a:pPr marL="342900" indent="-342900" defTabSz="415574">
              <a:buAutoNum type="arabicPeriod"/>
            </a:pPr>
            <a:r>
              <a:rPr lang="es-ES" sz="1400" dirty="0">
                <a:solidFill>
                  <a:prstClr val="white"/>
                </a:solidFill>
                <a:latin typeface="Calibri"/>
              </a:rPr>
              <a:t>Hacer que la </a:t>
            </a:r>
            <a:r>
              <a:rPr lang="es-ES" sz="1400" dirty="0">
                <a:solidFill>
                  <a:srgbClr val="3C2E49"/>
                </a:solidFill>
                <a:latin typeface="Calibri"/>
              </a:rPr>
              <a:t>LEY SE CUMPLA </a:t>
            </a:r>
            <a:r>
              <a:rPr lang="es-ES" sz="1400" dirty="0">
                <a:solidFill>
                  <a:prstClr val="white"/>
                </a:solidFill>
                <a:latin typeface="Calibri"/>
              </a:rPr>
              <a:t>(que la información se entregue) y </a:t>
            </a:r>
            <a:r>
              <a:rPr lang="es-ES" sz="1400" dirty="0">
                <a:solidFill>
                  <a:srgbClr val="3C2E49"/>
                </a:solidFill>
                <a:latin typeface="Calibri"/>
              </a:rPr>
              <a:t>FISCALIZAR</a:t>
            </a:r>
            <a:r>
              <a:rPr lang="es-ES" sz="1400" dirty="0">
                <a:solidFill>
                  <a:prstClr val="white"/>
                </a:solidFill>
                <a:latin typeface="Calibri"/>
              </a:rPr>
              <a:t>. </a:t>
            </a:r>
          </a:p>
          <a:p>
            <a:pPr marL="342900" indent="-342900" defTabSz="415574">
              <a:buAutoNum type="arabicPeriod"/>
            </a:pPr>
            <a:r>
              <a:rPr lang="es-ES" sz="1400" dirty="0">
                <a:solidFill>
                  <a:srgbClr val="3C2E49"/>
                </a:solidFill>
                <a:latin typeface="Calibri"/>
              </a:rPr>
              <a:t>DIRIMIR</a:t>
            </a:r>
            <a:r>
              <a:rPr lang="es-ES" sz="1400" dirty="0">
                <a:solidFill>
                  <a:prstClr val="white"/>
                </a:solidFill>
                <a:latin typeface="Calibri"/>
              </a:rPr>
              <a:t> respecto a reclamos de Transparencia y generar </a:t>
            </a:r>
            <a:r>
              <a:rPr lang="es-ES" sz="1400" dirty="0">
                <a:solidFill>
                  <a:srgbClr val="3C2E49"/>
                </a:solidFill>
                <a:latin typeface="Calibri"/>
              </a:rPr>
              <a:t>JURISPRUDENCIA</a:t>
            </a:r>
            <a:r>
              <a:rPr lang="es-ES" sz="1400" dirty="0">
                <a:solidFill>
                  <a:prstClr val="white"/>
                </a:solidFill>
                <a:latin typeface="Calibri"/>
              </a:rPr>
              <a:t>.</a:t>
            </a:r>
          </a:p>
          <a:p>
            <a:pPr marL="342900" indent="-342900" defTabSz="415574">
              <a:buAutoNum type="arabicPeriod"/>
            </a:pPr>
            <a:endParaRPr lang="es-ES" sz="1400" dirty="0">
              <a:solidFill>
                <a:prstClr val="white"/>
              </a:solidFill>
              <a:latin typeface="Calibri"/>
            </a:endParaRPr>
          </a:p>
          <a:p>
            <a:pPr algn="r" defTabSz="415574"/>
            <a:r>
              <a:rPr lang="es-ES" sz="1200" dirty="0">
                <a:solidFill>
                  <a:prstClr val="white"/>
                </a:solidFill>
                <a:latin typeface="Calibri"/>
              </a:rPr>
              <a:t>*No aparecen alusiones espontáneas al combate de la corrupción</a:t>
            </a:r>
          </a:p>
        </p:txBody>
      </p:sp>
      <p:sp>
        <p:nvSpPr>
          <p:cNvPr id="4" name="Rectángulo 3">
            <a:extLst>
              <a:ext uri="{FF2B5EF4-FFF2-40B4-BE49-F238E27FC236}">
                <a16:creationId xmlns:a16="http://schemas.microsoft.com/office/drawing/2014/main" id="{7E98BEAD-C640-4B30-872B-D848F908B767}"/>
              </a:ext>
            </a:extLst>
          </p:cNvPr>
          <p:cNvSpPr/>
          <p:nvPr/>
        </p:nvSpPr>
        <p:spPr>
          <a:xfrm>
            <a:off x="395536" y="191470"/>
            <a:ext cx="4279033" cy="547875"/>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B3BCDC17-B18B-45E2-AA0A-C76B4D6E4953}"/>
              </a:ext>
            </a:extLst>
          </p:cNvPr>
          <p:cNvSpPr txBox="1"/>
          <p:nvPr/>
        </p:nvSpPr>
        <p:spPr>
          <a:xfrm>
            <a:off x="457200" y="292998"/>
            <a:ext cx="4110961"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CUMPLIMIENTO DE SU </a:t>
            </a:r>
            <a:r>
              <a:rPr lang="es-ES" sz="2400" dirty="0">
                <a:solidFill>
                  <a:schemeClr val="bg1"/>
                </a:solidFill>
                <a:latin typeface="Trebuchet MS"/>
                <a:cs typeface="Trebuchet MS"/>
              </a:rPr>
              <a:t>LABOR</a:t>
            </a:r>
            <a:endParaRPr lang="es-ES" sz="1600" dirty="0">
              <a:solidFill>
                <a:schemeClr val="bg1"/>
              </a:solidFill>
              <a:latin typeface="Trebuchet MS"/>
              <a:cs typeface="Trebuchet MS"/>
            </a:endParaRPr>
          </a:p>
        </p:txBody>
      </p:sp>
      <p:sp>
        <p:nvSpPr>
          <p:cNvPr id="6" name="object 455">
            <a:extLst>
              <a:ext uri="{FF2B5EF4-FFF2-40B4-BE49-F238E27FC236}">
                <a16:creationId xmlns:a16="http://schemas.microsoft.com/office/drawing/2014/main" id="{F46748A4-D0A8-48BD-9FAC-FA31D4C0125A}"/>
              </a:ext>
            </a:extLst>
          </p:cNvPr>
          <p:cNvSpPr/>
          <p:nvPr/>
        </p:nvSpPr>
        <p:spPr>
          <a:xfrm>
            <a:off x="297919" y="3331510"/>
            <a:ext cx="4376650" cy="53881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"Es bien activo y </a:t>
            </a:r>
            <a:r>
              <a:rPr lang="es-ES" sz="1200" i="1" u="sng" dirty="0">
                <a:latin typeface="Calibri"/>
                <a:cs typeface="Calibri"/>
              </a:rPr>
              <a:t>favorece mucho la política nacional en torno a transparentar</a:t>
            </a:r>
            <a:r>
              <a:rPr lang="es-ES" sz="1200" i="1" dirty="0">
                <a:latin typeface="Calibri"/>
                <a:cs typeface="Calibri"/>
              </a:rPr>
              <a:t>, o intentar hacer lo más transparente la forma de gobernar" (H4, OAC)</a:t>
            </a:r>
            <a:endParaRPr lang="es-CL" sz="1200" i="1" dirty="0">
              <a:latin typeface="Calibri"/>
              <a:cs typeface="Calibri"/>
            </a:endParaRPr>
          </a:p>
        </p:txBody>
      </p:sp>
      <p:sp>
        <p:nvSpPr>
          <p:cNvPr id="7" name="object 455">
            <a:extLst>
              <a:ext uri="{FF2B5EF4-FFF2-40B4-BE49-F238E27FC236}">
                <a16:creationId xmlns:a16="http://schemas.microsoft.com/office/drawing/2014/main" id="{C263C8E4-728C-4D06-AE22-021BA5D648E7}"/>
              </a:ext>
            </a:extLst>
          </p:cNvPr>
          <p:cNvSpPr/>
          <p:nvPr/>
        </p:nvSpPr>
        <p:spPr>
          <a:xfrm>
            <a:off x="307487" y="3971849"/>
            <a:ext cx="4376650" cy="76014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“Y nosotros nada más, que somos una institución pequeña, hemos ido con una exponencial en las solicitudes (...) Y que por lo tanto </a:t>
            </a:r>
            <a:r>
              <a:rPr lang="es-ES" sz="1200" i="1" u="sng" dirty="0">
                <a:latin typeface="Calibri"/>
                <a:cs typeface="Calibri"/>
              </a:rPr>
              <a:t>la ciudadanía cada vez conoce más este derecho ciudadano que tiene, y lo usa más</a:t>
            </a:r>
            <a:r>
              <a:rPr lang="es-ES" sz="1200" i="1" dirty="0">
                <a:latin typeface="Calibri"/>
                <a:cs typeface="Calibri"/>
              </a:rPr>
              <a:t>” (M1, OAC)</a:t>
            </a:r>
            <a:endParaRPr lang="es-CL" sz="1200" i="1" dirty="0">
              <a:latin typeface="Calibri"/>
              <a:cs typeface="Calibri"/>
            </a:endParaRPr>
          </a:p>
        </p:txBody>
      </p:sp>
      <p:sp>
        <p:nvSpPr>
          <p:cNvPr id="8" name="Rectángulo 7">
            <a:extLst>
              <a:ext uri="{FF2B5EF4-FFF2-40B4-BE49-F238E27FC236}">
                <a16:creationId xmlns:a16="http://schemas.microsoft.com/office/drawing/2014/main" id="{7B453B93-A081-4108-B469-04D2E846E495}"/>
              </a:ext>
            </a:extLst>
          </p:cNvPr>
          <p:cNvSpPr/>
          <p:nvPr/>
        </p:nvSpPr>
        <p:spPr>
          <a:xfrm>
            <a:off x="457200" y="899417"/>
            <a:ext cx="261683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¿CUÁL </a:t>
            </a:r>
            <a:r>
              <a:rPr lang="es-ES_tradnl" sz="1400" dirty="0">
                <a:latin typeface="Trebuchet MS"/>
                <a:cs typeface="Trebuchet MS"/>
              </a:rPr>
              <a:t>ES LA LABOR DEL CPLT?</a:t>
            </a:r>
            <a:endParaRPr lang="es-CL" sz="1200" dirty="0">
              <a:latin typeface="Trebuchet MS"/>
              <a:cs typeface="Trebuchet MS"/>
            </a:endParaRPr>
          </a:p>
        </p:txBody>
      </p:sp>
      <p:sp>
        <p:nvSpPr>
          <p:cNvPr id="9" name="Rectángulo 8">
            <a:extLst>
              <a:ext uri="{FF2B5EF4-FFF2-40B4-BE49-F238E27FC236}">
                <a16:creationId xmlns:a16="http://schemas.microsoft.com/office/drawing/2014/main" id="{8614D808-EBD4-40D8-9157-1E18113B415C}"/>
              </a:ext>
            </a:extLst>
          </p:cNvPr>
          <p:cNvSpPr/>
          <p:nvPr/>
        </p:nvSpPr>
        <p:spPr>
          <a:xfrm>
            <a:off x="457200" y="3059657"/>
            <a:ext cx="2725009"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Y, ¿CÓMO LO ESTÁ HACIENDO?</a:t>
            </a:r>
            <a:endParaRPr lang="es-CL" sz="1200" dirty="0">
              <a:latin typeface="Trebuchet MS"/>
              <a:cs typeface="Trebuchet MS"/>
            </a:endParaRPr>
          </a:p>
        </p:txBody>
      </p:sp>
      <p:sp>
        <p:nvSpPr>
          <p:cNvPr id="10" name="object 455">
            <a:extLst>
              <a:ext uri="{FF2B5EF4-FFF2-40B4-BE49-F238E27FC236}">
                <a16:creationId xmlns:a16="http://schemas.microsoft.com/office/drawing/2014/main" id="{4909CC85-2615-401B-8E69-A9B5AAD9CB47}"/>
              </a:ext>
            </a:extLst>
          </p:cNvPr>
          <p:cNvSpPr/>
          <p:nvPr/>
        </p:nvSpPr>
        <p:spPr>
          <a:xfrm>
            <a:off x="4808093" y="3364365"/>
            <a:ext cx="4068638" cy="56414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"Es un organismo de fiscalización que </a:t>
            </a:r>
            <a:r>
              <a:rPr lang="es-ES" sz="1200" i="1" u="sng" dirty="0">
                <a:latin typeface="Calibri"/>
                <a:cs typeface="Calibri"/>
              </a:rPr>
              <a:t>pone los puntos en las íes a los servicios públicos</a:t>
            </a:r>
            <a:r>
              <a:rPr lang="es-ES" sz="1200" i="1" dirty="0">
                <a:latin typeface="Calibri"/>
                <a:cs typeface="Calibri"/>
              </a:rPr>
              <a:t>. Me parece un organismo de control excelente“ (M3, OAC)</a:t>
            </a:r>
            <a:endParaRPr lang="es-CL" sz="1200" i="1" dirty="0">
              <a:latin typeface="Calibri"/>
              <a:cs typeface="Calibri"/>
            </a:endParaRPr>
          </a:p>
        </p:txBody>
      </p:sp>
      <p:sp>
        <p:nvSpPr>
          <p:cNvPr id="11" name="object 455">
            <a:extLst>
              <a:ext uri="{FF2B5EF4-FFF2-40B4-BE49-F238E27FC236}">
                <a16:creationId xmlns:a16="http://schemas.microsoft.com/office/drawing/2014/main" id="{03BE1C17-B24D-4A70-90AA-229B5BF6D48C}"/>
              </a:ext>
            </a:extLst>
          </p:cNvPr>
          <p:cNvSpPr/>
          <p:nvPr/>
        </p:nvSpPr>
        <p:spPr>
          <a:xfrm>
            <a:off x="4808093" y="4036313"/>
            <a:ext cx="4068638" cy="24748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Es un buen árbitro</a:t>
            </a:r>
            <a:r>
              <a:rPr lang="es-ES" sz="1200" i="1" dirty="0">
                <a:latin typeface="Calibri"/>
                <a:cs typeface="Calibri"/>
              </a:rPr>
              <a:t>, es un buen garante“ (M2, MRM)</a:t>
            </a:r>
            <a:endParaRPr lang="es-CL" sz="1200" i="1" dirty="0">
              <a:latin typeface="Calibri"/>
              <a:cs typeface="Calibri"/>
            </a:endParaRPr>
          </a:p>
        </p:txBody>
      </p:sp>
      <p:pic>
        <p:nvPicPr>
          <p:cNvPr id="12" name="Imagen 11">
            <a:extLst>
              <a:ext uri="{FF2B5EF4-FFF2-40B4-BE49-F238E27FC236}">
                <a16:creationId xmlns:a16="http://schemas.microsoft.com/office/drawing/2014/main" id="{E4609CEF-F7E0-43AE-8B3A-0B237E47E920}"/>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32403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C74604-350E-4F01-98F2-D1E0B147D5BD}"/>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3" name="Rectángulo 2">
            <a:extLst>
              <a:ext uri="{FF2B5EF4-FFF2-40B4-BE49-F238E27FC236}">
                <a16:creationId xmlns:a16="http://schemas.microsoft.com/office/drawing/2014/main" id="{01D90A8D-4CE2-4E43-8D5B-7427F16BB9C0}"/>
              </a:ext>
            </a:extLst>
          </p:cNvPr>
          <p:cNvSpPr/>
          <p:nvPr/>
        </p:nvSpPr>
        <p:spPr>
          <a:xfrm>
            <a:off x="2051720" y="1635646"/>
            <a:ext cx="5328592" cy="1077212"/>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2.2 Evaluación de Atributos</a:t>
            </a:r>
          </a:p>
        </p:txBody>
      </p:sp>
      <p:sp>
        <p:nvSpPr>
          <p:cNvPr id="4" name="Rectángulo 3">
            <a:extLst>
              <a:ext uri="{FF2B5EF4-FFF2-40B4-BE49-F238E27FC236}">
                <a16:creationId xmlns:a16="http://schemas.microsoft.com/office/drawing/2014/main" id="{929BD58C-41B2-42C0-9C72-9A95227C05B5}"/>
              </a:ext>
            </a:extLst>
          </p:cNvPr>
          <p:cNvSpPr/>
          <p:nvPr/>
        </p:nvSpPr>
        <p:spPr>
          <a:xfrm>
            <a:off x="2051720" y="2571750"/>
            <a:ext cx="5688632" cy="954101"/>
          </a:xfrm>
          <a:prstGeom prst="rect">
            <a:avLst/>
          </a:prstGeom>
        </p:spPr>
        <p:txBody>
          <a:bodyPr wrap="square" lIns="91434" tIns="45717" rIns="91434" bIns="45717">
            <a:spAutoFit/>
          </a:bodyPr>
          <a:lstStyle/>
          <a:p>
            <a:pPr algn="ctr" defTabSz="257108"/>
            <a:endParaRPr lang="es-CL" sz="3200" b="1" dirty="0">
              <a:solidFill>
                <a:srgbClr val="66CDFF"/>
              </a:solidFill>
              <a:effectLst>
                <a:outerShdw blurRad="50800" dist="38100" dir="2700000" algn="tl" rotWithShape="0">
                  <a:srgbClr val="000000">
                    <a:alpha val="43000"/>
                  </a:srgbClr>
                </a:outerShdw>
              </a:effectLst>
              <a:latin typeface="Trebuchet MS"/>
              <a:cs typeface="Trebuchet MS"/>
            </a:endParaRPr>
          </a:p>
          <a:p>
            <a:pPr defTabSz="257108"/>
            <a:r>
              <a:rPr lang="es-CL" sz="1200" b="1" dirty="0">
                <a:solidFill>
                  <a:srgbClr val="66CDFF"/>
                </a:solidFill>
                <a:latin typeface="Gotham Black" pitchFamily="2" charset="0"/>
                <a:cs typeface="Arial"/>
              </a:rPr>
              <a:t>*En esta sección se pidió a los entrevistados definir los atributos presentados, y luego comentar respecto de si veían o no aquellos en el Consejo para la Transparencia</a:t>
            </a:r>
          </a:p>
        </p:txBody>
      </p:sp>
    </p:spTree>
    <p:extLst>
      <p:ext uri="{BB962C8B-B14F-4D97-AF65-F5344CB8AC3E}">
        <p14:creationId xmlns:p14="http://schemas.microsoft.com/office/powerpoint/2010/main" val="236138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1474A8F6-1C96-49EB-B45A-8257001CCBCF}"/>
              </a:ext>
            </a:extLst>
          </p:cNvPr>
          <p:cNvSpPr/>
          <p:nvPr/>
        </p:nvSpPr>
        <p:spPr>
          <a:xfrm>
            <a:off x="342363" y="1420366"/>
            <a:ext cx="8478109" cy="352764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defTabSz="457106"/>
            <a:r>
              <a:rPr lang="es-ES" sz="1600" dirty="0">
                <a:latin typeface="Calibri"/>
                <a:cs typeface="Calibri"/>
              </a:rPr>
              <a:t> </a:t>
            </a:r>
            <a:r>
              <a:rPr lang="es-ES" sz="1400" dirty="0">
                <a:latin typeface="Calibri"/>
                <a:cs typeface="Calibri"/>
              </a:rPr>
              <a:t>Ser </a:t>
            </a:r>
            <a:r>
              <a:rPr lang="es-ES" sz="1400" dirty="0">
                <a:solidFill>
                  <a:srgbClr val="0F80FF"/>
                </a:solidFill>
                <a:latin typeface="Calibri"/>
                <a:cs typeface="Calibri"/>
              </a:rPr>
              <a:t>INDEPENDIENTE EN LA TOMA DE DECISIONES</a:t>
            </a:r>
            <a:r>
              <a:rPr lang="es-ES" sz="1400" dirty="0">
                <a:solidFill>
                  <a:srgbClr val="0F80FF"/>
                </a:solidFill>
                <a:latin typeface="Calibri"/>
                <a:cs typeface="Calibri"/>
                <a:sym typeface="Wingdings" panose="05000000000000000000" pitchFamily="2" charset="2"/>
              </a:rPr>
              <a:t>.</a:t>
            </a:r>
            <a:r>
              <a:rPr lang="es-ES" sz="1400" dirty="0">
                <a:latin typeface="Calibri"/>
                <a:cs typeface="Calibri"/>
                <a:sym typeface="Wingdings" panose="05000000000000000000" pitchFamily="2" charset="2"/>
              </a:rPr>
              <a:t> 	</a:t>
            </a:r>
          </a:p>
          <a:p>
            <a:pPr marR="2311" defTabSz="457106"/>
            <a:r>
              <a:rPr lang="es-ES" sz="1400" i="1" dirty="0">
                <a:latin typeface="Calibri"/>
                <a:cs typeface="Calibri"/>
                <a:sym typeface="Wingdings" panose="05000000000000000000" pitchFamily="2" charset="2"/>
              </a:rPr>
              <a:t>No tener que pedirle permiso a nadie.</a:t>
            </a:r>
          </a:p>
          <a:p>
            <a:pPr marR="2311" defTabSz="457106"/>
            <a:endParaRPr lang="es-ES" sz="1400" i="1" dirty="0">
              <a:latin typeface="Calibri"/>
              <a:cs typeface="Calibri"/>
              <a:sym typeface="Wingdings" panose="05000000000000000000" pitchFamily="2" charset="2"/>
            </a:endParaRPr>
          </a:p>
          <a:p>
            <a:pPr marR="2311" defTabSz="457106"/>
            <a:r>
              <a:rPr lang="es-CL" sz="1400" dirty="0">
                <a:latin typeface="Calibri"/>
                <a:cs typeface="Calibri"/>
              </a:rPr>
              <a:t>Eso se puede hacer cuando:</a:t>
            </a:r>
          </a:p>
          <a:p>
            <a:pPr marL="285750" marR="2311" indent="-285750" defTabSz="457106">
              <a:buFont typeface="Arial" panose="020B0604020202020204" pitchFamily="34" charset="0"/>
              <a:buChar char="•"/>
            </a:pPr>
            <a:r>
              <a:rPr lang="es-CL" sz="1400" dirty="0">
                <a:latin typeface="Calibri"/>
                <a:cs typeface="Calibri"/>
              </a:rPr>
              <a:t>Las decisiones están enmarcadas en una </a:t>
            </a:r>
            <a:r>
              <a:rPr lang="es-CL" sz="1400" dirty="0">
                <a:solidFill>
                  <a:srgbClr val="0F80FF"/>
                </a:solidFill>
                <a:latin typeface="Calibri"/>
                <a:cs typeface="Calibri"/>
              </a:rPr>
              <a:t>ESTRUCTURA/REGLAMENTO </a:t>
            </a:r>
            <a:r>
              <a:rPr lang="es-CL" sz="1400" dirty="0">
                <a:latin typeface="Calibri"/>
                <a:cs typeface="Calibri"/>
              </a:rPr>
              <a:t>generado y gestionado por la propia institución, lo que permite flexibilidad, pero a la vez, control y </a:t>
            </a:r>
            <a:r>
              <a:rPr lang="es-CL" sz="1400" i="1" dirty="0">
                <a:latin typeface="Calibri"/>
                <a:cs typeface="Calibri"/>
              </a:rPr>
              <a:t>accountability.</a:t>
            </a:r>
          </a:p>
          <a:p>
            <a:pPr marL="285461" marR="2311" indent="-285750" defTabSz="457106">
              <a:buFont typeface="Arial" panose="020B0604020202020204" pitchFamily="34" charset="0"/>
              <a:buChar char="•"/>
            </a:pPr>
            <a:r>
              <a:rPr lang="es-CL" sz="1400" dirty="0">
                <a:latin typeface="Calibri"/>
                <a:cs typeface="Calibri"/>
              </a:rPr>
              <a:t>Se cuenta con </a:t>
            </a:r>
            <a:r>
              <a:rPr lang="es-CL" sz="1400" dirty="0">
                <a:solidFill>
                  <a:srgbClr val="0F80FF"/>
                </a:solidFill>
                <a:latin typeface="Calibri"/>
                <a:cs typeface="Calibri"/>
              </a:rPr>
              <a:t>PRESUPUESTO</a:t>
            </a:r>
            <a:r>
              <a:rPr lang="es-CL" sz="1400" dirty="0">
                <a:latin typeface="Calibri"/>
                <a:cs typeface="Calibri"/>
              </a:rPr>
              <a:t> propio.</a:t>
            </a:r>
          </a:p>
          <a:p>
            <a:pPr marL="285461" marR="2311" indent="-285750" defTabSz="457106">
              <a:buFont typeface="Arial" panose="020B0604020202020204" pitchFamily="34" charset="0"/>
              <a:buChar char="•"/>
            </a:pPr>
            <a:r>
              <a:rPr lang="es-CL" sz="1400" dirty="0">
                <a:latin typeface="Calibri"/>
                <a:cs typeface="Calibri"/>
              </a:rPr>
              <a:t>Se tienen funciones de </a:t>
            </a:r>
            <a:r>
              <a:rPr lang="es-CL" sz="1400" dirty="0">
                <a:solidFill>
                  <a:srgbClr val="0F80FF"/>
                </a:solidFill>
                <a:latin typeface="Calibri"/>
                <a:cs typeface="Calibri"/>
              </a:rPr>
              <a:t>FISCALIZACIÓN</a:t>
            </a:r>
            <a:r>
              <a:rPr lang="es-CL" sz="1400" dirty="0">
                <a:latin typeface="Calibri"/>
                <a:cs typeface="Calibri"/>
              </a:rPr>
              <a:t>.</a:t>
            </a:r>
          </a:p>
          <a:p>
            <a:pPr marL="285461" marR="2311" indent="-285750" defTabSz="457106">
              <a:buFont typeface="Arial" panose="020B0604020202020204" pitchFamily="34" charset="0"/>
              <a:buChar char="•"/>
            </a:pPr>
            <a:r>
              <a:rPr lang="es-CL" sz="1400" dirty="0">
                <a:cs typeface="Calibri"/>
              </a:rPr>
              <a:t>No se está </a:t>
            </a:r>
            <a:r>
              <a:rPr lang="es-CL" sz="1400" dirty="0">
                <a:solidFill>
                  <a:srgbClr val="0F80FF"/>
                </a:solidFill>
                <a:cs typeface="Calibri"/>
              </a:rPr>
              <a:t>SUPEDITADO A LAS MAREAS POLÍTICAS.</a:t>
            </a:r>
          </a:p>
          <a:p>
            <a:pPr marL="285461" marR="2311" indent="-285750" defTabSz="457106">
              <a:buFont typeface="Arial" panose="020B0604020202020204" pitchFamily="34" charset="0"/>
              <a:buChar char="•"/>
            </a:pPr>
            <a:endParaRPr lang="es-CL" sz="1400" dirty="0">
              <a:cs typeface="Calibri"/>
            </a:endParaRPr>
          </a:p>
          <a:p>
            <a:pPr marL="285461" marR="2311" indent="-285750" defTabSz="457106">
              <a:buFont typeface="Arial" panose="020B0604020202020204" pitchFamily="34" charset="0"/>
              <a:buChar char="•"/>
            </a:pPr>
            <a:endParaRPr lang="es-CL" sz="1400" dirty="0">
              <a:cs typeface="Calibri"/>
            </a:endParaRPr>
          </a:p>
          <a:p>
            <a:pPr marR="2311" defTabSz="457106"/>
            <a:r>
              <a:rPr lang="es-ES" sz="1400" dirty="0">
                <a:latin typeface="Calibri"/>
                <a:cs typeface="Calibri"/>
              </a:rPr>
              <a:t>Se suma a esto, una impresión general de que la total autonomía </a:t>
            </a:r>
            <a:r>
              <a:rPr lang="es-ES" sz="1400" dirty="0">
                <a:solidFill>
                  <a:srgbClr val="0F80FF"/>
                </a:solidFill>
                <a:latin typeface="Calibri"/>
                <a:cs typeface="Calibri"/>
              </a:rPr>
              <a:t>NO ES POSIBLE </a:t>
            </a:r>
            <a:r>
              <a:rPr lang="es-ES" sz="1400" dirty="0">
                <a:latin typeface="Calibri"/>
                <a:cs typeface="Calibri"/>
              </a:rPr>
              <a:t>–independiente del organismo del que se hable- y que conversa más con una percepción de Estado unitario, que funciona “en bloque”, del que el CPLT es parte.</a:t>
            </a:r>
            <a:endParaRPr lang="es-CL" sz="1400" dirty="0">
              <a:latin typeface="Calibri"/>
              <a:cs typeface="Calibri"/>
            </a:endParaRPr>
          </a:p>
          <a:p>
            <a:pPr marL="285461" marR="2311" indent="-285750" defTabSz="457106">
              <a:buFont typeface="Arial" panose="020B0604020202020204" pitchFamily="34" charset="0"/>
              <a:buChar char="•"/>
            </a:pPr>
            <a:endParaRPr lang="es-CL" sz="1600" dirty="0">
              <a:cs typeface="Calibri"/>
            </a:endParaRPr>
          </a:p>
        </p:txBody>
      </p:sp>
      <p:sp>
        <p:nvSpPr>
          <p:cNvPr id="4" name="Rectángulo 3">
            <a:extLst>
              <a:ext uri="{FF2B5EF4-FFF2-40B4-BE49-F238E27FC236}">
                <a16:creationId xmlns:a16="http://schemas.microsoft.com/office/drawing/2014/main" id="{C725F381-7A8B-4037-B88F-7368B98965FA}"/>
              </a:ext>
            </a:extLst>
          </p:cNvPr>
          <p:cNvSpPr/>
          <p:nvPr/>
        </p:nvSpPr>
        <p:spPr>
          <a:xfrm>
            <a:off x="217498" y="951562"/>
            <a:ext cx="3634422" cy="271853"/>
          </a:xfrm>
          <a:prstGeom prst="rect">
            <a:avLst/>
          </a:prstGeom>
        </p:spPr>
        <p:txBody>
          <a:bodyPr wrap="square" lIns="91424" tIns="45712" rIns="91424" bIns="45712">
            <a:spAutoFit/>
          </a:bodyPr>
          <a:lstStyle/>
          <a:p>
            <a:pPr marL="5776" marR="2311" indent="-289">
              <a:lnSpc>
                <a:spcPts val="1424"/>
              </a:lnSpc>
              <a:spcBef>
                <a:spcPts val="343"/>
              </a:spcBef>
            </a:pPr>
            <a:r>
              <a:rPr lang="es-ES_tradnl" sz="1400" b="1" dirty="0">
                <a:latin typeface="Trebuchet MS"/>
                <a:cs typeface="Trebuchet MS"/>
              </a:rPr>
              <a:t>1.1 DEFINICIÓN</a:t>
            </a:r>
            <a:r>
              <a:rPr lang="es-ES_tradnl" sz="1200" dirty="0">
                <a:latin typeface="Trebuchet MS"/>
                <a:cs typeface="Trebuchet MS"/>
              </a:rPr>
              <a:t> DEL CONCEPTO AUTONOMÍA:</a:t>
            </a:r>
            <a:endParaRPr lang="es-CL" sz="1200" dirty="0">
              <a:latin typeface="Trebuchet MS"/>
              <a:cs typeface="Trebuchet MS"/>
            </a:endParaRPr>
          </a:p>
        </p:txBody>
      </p:sp>
      <p:sp>
        <p:nvSpPr>
          <p:cNvPr id="5" name="Rectángulo 4">
            <a:extLst>
              <a:ext uri="{FF2B5EF4-FFF2-40B4-BE49-F238E27FC236}">
                <a16:creationId xmlns:a16="http://schemas.microsoft.com/office/drawing/2014/main" id="{98A2BA23-7FD4-41CD-874B-C69AD50FBDC7}"/>
              </a:ext>
            </a:extLst>
          </p:cNvPr>
          <p:cNvSpPr/>
          <p:nvPr/>
        </p:nvSpPr>
        <p:spPr>
          <a:xfrm>
            <a:off x="342363" y="195486"/>
            <a:ext cx="6251482" cy="541961"/>
          </a:xfrm>
          <a:prstGeom prst="rect">
            <a:avLst/>
          </a:prstGeom>
          <a:solidFill>
            <a:srgbClr val="00A7FA">
              <a:alpha val="49804"/>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E607D8CB-E8B5-4FBD-908D-874717E7FB05}"/>
              </a:ext>
            </a:extLst>
          </p:cNvPr>
          <p:cNvSpPr txBox="1"/>
          <p:nvPr/>
        </p:nvSpPr>
        <p:spPr>
          <a:xfrm>
            <a:off x="371025" y="255130"/>
            <a:ext cx="6251482"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1.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AUTÓNOMA</a:t>
            </a:r>
            <a:endParaRPr lang="es-ES" sz="1600" dirty="0">
              <a:solidFill>
                <a:srgbClr val="FECC66"/>
              </a:solidFill>
              <a:latin typeface="Trebuchet MS"/>
              <a:cs typeface="Trebuchet MS"/>
            </a:endParaRPr>
          </a:p>
        </p:txBody>
      </p:sp>
      <p:pic>
        <p:nvPicPr>
          <p:cNvPr id="7" name="Imagen 6">
            <a:extLst>
              <a:ext uri="{FF2B5EF4-FFF2-40B4-BE49-F238E27FC236}">
                <a16:creationId xmlns:a16="http://schemas.microsoft.com/office/drawing/2014/main" id="{A81B0894-B7E9-4565-BE27-8258BFBE37B8}"/>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56110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4210E620-8FFC-4A4F-8525-A8DB9918DCEA}"/>
              </a:ext>
            </a:extLst>
          </p:cNvPr>
          <p:cNvSpPr/>
          <p:nvPr/>
        </p:nvSpPr>
        <p:spPr>
          <a:xfrm>
            <a:off x="323528" y="1276350"/>
            <a:ext cx="8306289" cy="164920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defTabSz="457106"/>
            <a:r>
              <a:rPr lang="es-ES" sz="1400" u="sng" dirty="0">
                <a:latin typeface="Calibri"/>
                <a:cs typeface="Calibri"/>
              </a:rPr>
              <a:t>CPLT A</a:t>
            </a:r>
            <a:r>
              <a:rPr lang="es-CL" sz="1400" u="sng" dirty="0">
                <a:latin typeface="Calibri"/>
                <a:cs typeface="Calibri"/>
              </a:rPr>
              <a:t>utónomo</a:t>
            </a:r>
            <a:r>
              <a:rPr lang="es-CL" sz="1400" dirty="0">
                <a:latin typeface="Calibri"/>
                <a:cs typeface="Calibri"/>
              </a:rPr>
              <a:t> en cuanto:</a:t>
            </a:r>
          </a:p>
          <a:p>
            <a:pPr marR="2311" indent="-289" defTabSz="457106"/>
            <a:endParaRPr lang="es-CL" sz="1400" dirty="0">
              <a:latin typeface="Calibri"/>
              <a:cs typeface="Calibri"/>
            </a:endParaRPr>
          </a:p>
          <a:p>
            <a:pPr marR="2311" indent="-289" defTabSz="457106"/>
            <a:r>
              <a:rPr lang="es-CL" sz="1400" dirty="0">
                <a:latin typeface="Calibri"/>
                <a:cs typeface="Calibri"/>
              </a:rPr>
              <a:t>Es capaz de tomar sus </a:t>
            </a:r>
            <a:r>
              <a:rPr lang="es-CL" sz="1400" dirty="0">
                <a:solidFill>
                  <a:srgbClr val="0F80FF"/>
                </a:solidFill>
                <a:latin typeface="Calibri"/>
                <a:cs typeface="Calibri"/>
              </a:rPr>
              <a:t>PROPIAS DECISIONES </a:t>
            </a:r>
            <a:r>
              <a:rPr lang="es-CL" sz="1400" dirty="0">
                <a:latin typeface="Calibri"/>
                <a:cs typeface="Calibri"/>
              </a:rPr>
              <a:t>sin verse influido por otros organismos o poderes, lo que a su vez le otorga facultades –que ejerce- para </a:t>
            </a:r>
            <a:r>
              <a:rPr lang="es-CL" sz="1400" dirty="0">
                <a:solidFill>
                  <a:srgbClr val="0F80FF"/>
                </a:solidFill>
                <a:latin typeface="Calibri"/>
                <a:cs typeface="Calibri"/>
              </a:rPr>
              <a:t>FISCALIZAR Y EXIGIR EL CUMPLIMIENTO </a:t>
            </a:r>
            <a:r>
              <a:rPr lang="es-CL" sz="1400" dirty="0">
                <a:latin typeface="Calibri"/>
                <a:cs typeface="Calibri"/>
              </a:rPr>
              <a:t>de sus determinaciones de manera transversal al aparataje del Estado.</a:t>
            </a:r>
          </a:p>
          <a:p>
            <a:pPr marR="2311" indent="-289" defTabSz="457106"/>
            <a:r>
              <a:rPr lang="es-CL" sz="1400" dirty="0">
                <a:latin typeface="Calibri"/>
                <a:cs typeface="Calibri"/>
              </a:rPr>
              <a:t>Se le evalúa como capaz de tomar el rol que la </a:t>
            </a:r>
            <a:r>
              <a:rPr lang="es-CL" sz="1400" dirty="0">
                <a:solidFill>
                  <a:srgbClr val="0F80FF"/>
                </a:solidFill>
                <a:latin typeface="Calibri"/>
                <a:cs typeface="Calibri"/>
              </a:rPr>
              <a:t>LEY</a:t>
            </a:r>
            <a:r>
              <a:rPr lang="es-CL" sz="1400" dirty="0">
                <a:latin typeface="Calibri"/>
                <a:cs typeface="Calibri"/>
              </a:rPr>
              <a:t> le ha atribuido, la que en comparación con otros organismos fiscalizadores (CGR, Superintendencias) le otorgaría más </a:t>
            </a:r>
            <a:r>
              <a:rPr lang="es-CL" sz="1400" dirty="0">
                <a:solidFill>
                  <a:srgbClr val="0F80FF"/>
                </a:solidFill>
                <a:latin typeface="Calibri"/>
                <a:cs typeface="Calibri"/>
              </a:rPr>
              <a:t>ATRIBUCIONES</a:t>
            </a:r>
            <a:r>
              <a:rPr lang="es-CL" sz="1400" dirty="0">
                <a:latin typeface="Calibri"/>
                <a:cs typeface="Calibri"/>
              </a:rPr>
              <a:t> y rango de acción. </a:t>
            </a:r>
            <a:endParaRPr lang="es-CL" sz="700" dirty="0">
              <a:latin typeface="Calibri"/>
              <a:cs typeface="Calibri"/>
            </a:endParaRPr>
          </a:p>
        </p:txBody>
      </p:sp>
      <p:sp>
        <p:nvSpPr>
          <p:cNvPr id="4" name="Rectángulo 3">
            <a:extLst>
              <a:ext uri="{FF2B5EF4-FFF2-40B4-BE49-F238E27FC236}">
                <a16:creationId xmlns:a16="http://schemas.microsoft.com/office/drawing/2014/main" id="{C35F87F6-E727-4E6A-B962-C96C497FA234}"/>
              </a:ext>
            </a:extLst>
          </p:cNvPr>
          <p:cNvSpPr/>
          <p:nvPr/>
        </p:nvSpPr>
        <p:spPr>
          <a:xfrm>
            <a:off x="179512" y="923654"/>
            <a:ext cx="4097756"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1.2 EVALUACIÓN DEL ATRIBUTO </a:t>
            </a:r>
            <a:r>
              <a:rPr lang="es-ES_tradnl" sz="1400" dirty="0">
                <a:latin typeface="Trebuchet MS"/>
                <a:cs typeface="Trebuchet MS"/>
              </a:rPr>
              <a:t>EN EL CONSEJO</a:t>
            </a:r>
            <a:endParaRPr lang="es-CL" sz="1200" dirty="0">
              <a:latin typeface="Trebuchet MS"/>
              <a:cs typeface="Trebuchet MS"/>
            </a:endParaRPr>
          </a:p>
        </p:txBody>
      </p:sp>
      <p:sp>
        <p:nvSpPr>
          <p:cNvPr id="5" name="Rectángulo 4">
            <a:extLst>
              <a:ext uri="{FF2B5EF4-FFF2-40B4-BE49-F238E27FC236}">
                <a16:creationId xmlns:a16="http://schemas.microsoft.com/office/drawing/2014/main" id="{453E2D91-1F79-4FC8-AD77-C60D45189411}"/>
              </a:ext>
            </a:extLst>
          </p:cNvPr>
          <p:cNvSpPr/>
          <p:nvPr/>
        </p:nvSpPr>
        <p:spPr>
          <a:xfrm>
            <a:off x="323070" y="195486"/>
            <a:ext cx="6385611" cy="564397"/>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D4412F37-5249-4511-9C68-626CE94A3E9C}"/>
              </a:ext>
            </a:extLst>
          </p:cNvPr>
          <p:cNvSpPr txBox="1"/>
          <p:nvPr/>
        </p:nvSpPr>
        <p:spPr>
          <a:xfrm>
            <a:off x="390134" y="252754"/>
            <a:ext cx="6251482"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1.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AUTÓNOMA</a:t>
            </a:r>
            <a:endParaRPr lang="es-ES" sz="1600" dirty="0">
              <a:solidFill>
                <a:srgbClr val="FECC66"/>
              </a:solidFill>
              <a:latin typeface="Trebuchet MS"/>
              <a:cs typeface="Trebuchet MS"/>
            </a:endParaRPr>
          </a:p>
        </p:txBody>
      </p:sp>
      <p:sp>
        <p:nvSpPr>
          <p:cNvPr id="7" name="object 455">
            <a:extLst>
              <a:ext uri="{FF2B5EF4-FFF2-40B4-BE49-F238E27FC236}">
                <a16:creationId xmlns:a16="http://schemas.microsoft.com/office/drawing/2014/main" id="{E2C973B3-E483-47E8-B54D-7A5917CA12BD}"/>
              </a:ext>
            </a:extLst>
          </p:cNvPr>
          <p:cNvSpPr/>
          <p:nvPr/>
        </p:nvSpPr>
        <p:spPr>
          <a:xfrm>
            <a:off x="323528" y="3296143"/>
            <a:ext cx="2671039" cy="78777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algn="ctr">
              <a:lnSpc>
                <a:spcPct val="107000"/>
              </a:lnSpc>
              <a:spcAft>
                <a:spcPts val="800"/>
              </a:spcAft>
            </a:pPr>
            <a:r>
              <a:rPr lang="es-ES" sz="1200" i="1" dirty="0">
                <a:latin typeface="Calibri"/>
                <a:cs typeface="Calibri"/>
              </a:rPr>
              <a:t>“</a:t>
            </a:r>
            <a:r>
              <a:rPr lang="es-ES" sz="1200" i="1" u="sng" dirty="0">
                <a:latin typeface="Calibri"/>
                <a:cs typeface="Calibri"/>
              </a:rPr>
              <a:t>Es el Consejo quien toma la decisión </a:t>
            </a:r>
            <a:r>
              <a:rPr lang="es-ES" sz="1200" i="1" dirty="0">
                <a:latin typeface="Calibri"/>
                <a:cs typeface="Calibri"/>
              </a:rPr>
              <a:t>si acoge o rechaza. No sé si el Consejo le va preguntar a otro organismo '¿puedo hacer esto?’” (H3, OAC)</a:t>
            </a:r>
            <a:endParaRPr lang="es-CL" sz="1200" i="1" dirty="0">
              <a:latin typeface="Calibri"/>
              <a:cs typeface="Calibri"/>
            </a:endParaRPr>
          </a:p>
          <a:p>
            <a:pPr marR="2311" indent="-289" defTabSz="457106"/>
            <a:endParaRPr lang="es-CL" sz="800" dirty="0">
              <a:latin typeface="Calibri"/>
              <a:cs typeface="Calibri"/>
            </a:endParaRPr>
          </a:p>
        </p:txBody>
      </p:sp>
      <p:sp>
        <p:nvSpPr>
          <p:cNvPr id="8" name="object 455">
            <a:extLst>
              <a:ext uri="{FF2B5EF4-FFF2-40B4-BE49-F238E27FC236}">
                <a16:creationId xmlns:a16="http://schemas.microsoft.com/office/drawing/2014/main" id="{051947E3-F0BB-45A1-A9E4-450AFE91B715}"/>
              </a:ext>
            </a:extLst>
          </p:cNvPr>
          <p:cNvSpPr/>
          <p:nvPr/>
        </p:nvSpPr>
        <p:spPr>
          <a:xfrm>
            <a:off x="6401453" y="3296142"/>
            <a:ext cx="2228364" cy="78777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Tiene atribuciones</a:t>
            </a:r>
            <a:r>
              <a:rPr lang="es-ES" sz="1200" i="1" dirty="0">
                <a:latin typeface="Calibri"/>
                <a:cs typeface="Calibri"/>
              </a:rPr>
              <a:t> para exigir cumplimiento a los órganos independiente de cuáles sean (…) es super </a:t>
            </a:r>
            <a:r>
              <a:rPr lang="es-ES" sz="1200" i="1" u="sng" dirty="0">
                <a:latin typeface="Calibri"/>
                <a:cs typeface="Calibri"/>
              </a:rPr>
              <a:t>transversal</a:t>
            </a:r>
            <a:r>
              <a:rPr lang="es-ES" sz="1200" i="1" dirty="0">
                <a:latin typeface="Calibri"/>
                <a:cs typeface="Calibri"/>
              </a:rPr>
              <a:t>" (M2, OAC)</a:t>
            </a:r>
            <a:endParaRPr lang="es-CL" sz="1200" i="1" dirty="0">
              <a:latin typeface="Calibri"/>
              <a:cs typeface="Calibri"/>
            </a:endParaRPr>
          </a:p>
        </p:txBody>
      </p:sp>
      <p:sp>
        <p:nvSpPr>
          <p:cNvPr id="9" name="object 455">
            <a:extLst>
              <a:ext uri="{FF2B5EF4-FFF2-40B4-BE49-F238E27FC236}">
                <a16:creationId xmlns:a16="http://schemas.microsoft.com/office/drawing/2014/main" id="{E4CF601D-CFD9-4304-915C-814312878C63}"/>
              </a:ext>
            </a:extLst>
          </p:cNvPr>
          <p:cNvSpPr/>
          <p:nvPr/>
        </p:nvSpPr>
        <p:spPr>
          <a:xfrm>
            <a:off x="3122258" y="3296142"/>
            <a:ext cx="3151504" cy="78777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"Lo es. Ha demostrado hasta ahora -debilitándose un poquito yo creo, en los últimos años - </a:t>
            </a:r>
            <a:r>
              <a:rPr lang="es-ES" sz="1200" i="1" u="sng" dirty="0">
                <a:latin typeface="Calibri"/>
                <a:cs typeface="Calibri"/>
              </a:rPr>
              <a:t>ha demostrado ser autónoma, enfrentar al poder</a:t>
            </a:r>
            <a:r>
              <a:rPr lang="es-ES" sz="1200" i="1" dirty="0">
                <a:latin typeface="Calibri"/>
                <a:cs typeface="Calibri"/>
              </a:rPr>
              <a:t>, al Presidente, al Ministerio de Defensa” (H3, MRM)</a:t>
            </a:r>
          </a:p>
          <a:p>
            <a:pPr marR="2311" indent="-289" algn="ctr" defTabSz="457106"/>
            <a:endParaRPr lang="es-CL" sz="1200" i="1" dirty="0">
              <a:latin typeface="Calibri"/>
              <a:cs typeface="Calibri"/>
            </a:endParaRPr>
          </a:p>
        </p:txBody>
      </p:sp>
      <p:pic>
        <p:nvPicPr>
          <p:cNvPr id="10" name="Imagen 9">
            <a:extLst>
              <a:ext uri="{FF2B5EF4-FFF2-40B4-BE49-F238E27FC236}">
                <a16:creationId xmlns:a16="http://schemas.microsoft.com/office/drawing/2014/main" id="{4645A64D-55BA-401B-AA84-9E701AFCA749}"/>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64659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07A7A601-A99A-4C2E-B36C-EA2DED301D5A}"/>
              </a:ext>
            </a:extLst>
          </p:cNvPr>
          <p:cNvSpPr/>
          <p:nvPr/>
        </p:nvSpPr>
        <p:spPr>
          <a:xfrm>
            <a:off x="323528" y="1343921"/>
            <a:ext cx="8496944" cy="118482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defTabSz="457106"/>
            <a:r>
              <a:rPr lang="es-ES" sz="1400" dirty="0">
                <a:latin typeface="Calibri"/>
                <a:cs typeface="Calibri"/>
              </a:rPr>
              <a:t>La percepción de una </a:t>
            </a:r>
            <a:r>
              <a:rPr lang="es-ES" sz="1400" u="sng" dirty="0">
                <a:latin typeface="Calibri"/>
                <a:cs typeface="Calibri"/>
              </a:rPr>
              <a:t>falta de autonomía</a:t>
            </a:r>
            <a:r>
              <a:rPr lang="es-ES" sz="1400" dirty="0">
                <a:latin typeface="Calibri"/>
                <a:cs typeface="Calibri"/>
              </a:rPr>
              <a:t> se asocia sobre todo al </a:t>
            </a:r>
            <a:r>
              <a:rPr lang="es-ES" sz="1400" dirty="0">
                <a:solidFill>
                  <a:srgbClr val="0F80FF"/>
                </a:solidFill>
                <a:latin typeface="Calibri"/>
                <a:cs typeface="Calibri"/>
              </a:rPr>
              <a:t>ACTUAR PÚBLICO </a:t>
            </a:r>
            <a:r>
              <a:rPr lang="es-ES" sz="1400" dirty="0">
                <a:latin typeface="Calibri"/>
                <a:cs typeface="Calibri"/>
              </a:rPr>
              <a:t>y a la </a:t>
            </a:r>
            <a:r>
              <a:rPr lang="es-ES" sz="1400" dirty="0">
                <a:solidFill>
                  <a:srgbClr val="0F80FF"/>
                </a:solidFill>
                <a:latin typeface="Calibri"/>
                <a:cs typeface="Calibri"/>
              </a:rPr>
              <a:t>AFILIACIÓN POLÍTICA </a:t>
            </a:r>
            <a:r>
              <a:rPr lang="es-ES" sz="1400" dirty="0">
                <a:latin typeface="Calibri"/>
                <a:cs typeface="Calibri"/>
              </a:rPr>
              <a:t>(sobre todo en relación al sistema binominal de designación) de los/as </a:t>
            </a:r>
            <a:r>
              <a:rPr lang="es-ES" sz="1400" dirty="0">
                <a:solidFill>
                  <a:srgbClr val="0F80FF"/>
                </a:solidFill>
                <a:cs typeface="Calibri"/>
              </a:rPr>
              <a:t>CONSEJEROS/AS</a:t>
            </a:r>
            <a:r>
              <a:rPr lang="es-ES" sz="1400" dirty="0">
                <a:solidFill>
                  <a:srgbClr val="0F80FF"/>
                </a:solidFill>
                <a:latin typeface="Calibri"/>
                <a:cs typeface="Calibri"/>
              </a:rPr>
              <a:t>.</a:t>
            </a:r>
          </a:p>
          <a:p>
            <a:pPr marR="2311" indent="-289" defTabSz="457106"/>
            <a:endParaRPr lang="es-ES" sz="1400" dirty="0">
              <a:latin typeface="Calibri"/>
              <a:cs typeface="Calibri"/>
            </a:endParaRPr>
          </a:p>
          <a:p>
            <a:pPr marR="2311" indent="-289" defTabSz="457106"/>
            <a:r>
              <a:rPr lang="es-ES" sz="1400" dirty="0">
                <a:latin typeface="Calibri"/>
                <a:cs typeface="Calibri"/>
              </a:rPr>
              <a:t>Ciertos eventos noticiosos (en particular el reportaje de C13 sobre el </a:t>
            </a:r>
            <a:r>
              <a:rPr lang="es-ES" sz="1400" dirty="0" err="1">
                <a:latin typeface="Calibri"/>
                <a:cs typeface="Calibri"/>
              </a:rPr>
              <a:t>Ex-presidente</a:t>
            </a:r>
            <a:r>
              <a:rPr lang="es-ES" sz="1400" dirty="0">
                <a:latin typeface="Calibri"/>
                <a:cs typeface="Calibri"/>
              </a:rPr>
              <a:t> del CPLT, M. Drago) han afectado la percepción que tienen los Enlaces sobre el CPLT, o bien, cómo creen que la ciudadanía ve al CPLT.</a:t>
            </a:r>
          </a:p>
          <a:p>
            <a:pPr marR="2311" indent="-289" defTabSz="457106"/>
            <a:endParaRPr lang="es-ES" sz="1400" dirty="0">
              <a:latin typeface="Calibri"/>
              <a:cs typeface="Calibri"/>
            </a:endParaRPr>
          </a:p>
          <a:p>
            <a:pPr marR="2311" indent="-289" defTabSz="457106"/>
            <a:endParaRPr lang="es-ES" sz="1400" dirty="0">
              <a:latin typeface="Calibri"/>
              <a:cs typeface="Calibri"/>
            </a:endParaRPr>
          </a:p>
          <a:p>
            <a:pPr marR="2311" indent="-289" defTabSz="457106"/>
            <a:endParaRPr lang="es-ES" sz="1400" dirty="0">
              <a:latin typeface="Calibri"/>
              <a:cs typeface="Calibri"/>
            </a:endParaRPr>
          </a:p>
          <a:p>
            <a:pPr marR="2311" indent="-289" defTabSz="457106"/>
            <a:endParaRPr lang="es-CL" sz="800" dirty="0">
              <a:latin typeface="Calibri"/>
              <a:cs typeface="Calibri"/>
            </a:endParaRPr>
          </a:p>
        </p:txBody>
      </p:sp>
      <p:sp>
        <p:nvSpPr>
          <p:cNvPr id="5" name="Rectángulo 4">
            <a:extLst>
              <a:ext uri="{FF2B5EF4-FFF2-40B4-BE49-F238E27FC236}">
                <a16:creationId xmlns:a16="http://schemas.microsoft.com/office/drawing/2014/main" id="{588355F4-C697-4F0F-81B0-3FD5BDA871EC}"/>
              </a:ext>
            </a:extLst>
          </p:cNvPr>
          <p:cNvSpPr/>
          <p:nvPr/>
        </p:nvSpPr>
        <p:spPr>
          <a:xfrm>
            <a:off x="323528" y="192931"/>
            <a:ext cx="6385154" cy="548960"/>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672CEFDC-9A4B-4899-90F7-50BDAC643F71}"/>
              </a:ext>
            </a:extLst>
          </p:cNvPr>
          <p:cNvSpPr txBox="1"/>
          <p:nvPr/>
        </p:nvSpPr>
        <p:spPr>
          <a:xfrm>
            <a:off x="337164" y="252722"/>
            <a:ext cx="6251482"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1.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AUTÓNOMA</a:t>
            </a:r>
            <a:endParaRPr lang="es-ES" sz="1600" dirty="0">
              <a:solidFill>
                <a:srgbClr val="FECC66"/>
              </a:solidFill>
              <a:latin typeface="Trebuchet MS"/>
              <a:cs typeface="Trebuchet MS"/>
            </a:endParaRPr>
          </a:p>
        </p:txBody>
      </p:sp>
      <p:sp>
        <p:nvSpPr>
          <p:cNvPr id="7" name="object 455">
            <a:extLst>
              <a:ext uri="{FF2B5EF4-FFF2-40B4-BE49-F238E27FC236}">
                <a16:creationId xmlns:a16="http://schemas.microsoft.com/office/drawing/2014/main" id="{8FECBB2D-8C53-47FD-A7A7-7436C5FA9D98}"/>
              </a:ext>
            </a:extLst>
          </p:cNvPr>
          <p:cNvSpPr/>
          <p:nvPr/>
        </p:nvSpPr>
        <p:spPr>
          <a:xfrm>
            <a:off x="5040056" y="3003167"/>
            <a:ext cx="3780416" cy="122413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 “Hay un hecho que me hace perder, no 100% la autonomía, pero hay un hecho que fue de connotación pública, cuando nos enteramos todos a través del </a:t>
            </a:r>
            <a:r>
              <a:rPr lang="es-ES" sz="1200" i="1" u="sng" dirty="0">
                <a:latin typeface="Calibri"/>
                <a:cs typeface="Calibri"/>
              </a:rPr>
              <a:t>reportaje de canal 13</a:t>
            </a:r>
            <a:r>
              <a:rPr lang="es-ES" sz="1200" i="1" dirty="0">
                <a:latin typeface="Calibri"/>
                <a:cs typeface="Calibri"/>
              </a:rPr>
              <a:t>, donde lamentablemente </a:t>
            </a:r>
            <a:r>
              <a:rPr lang="es-ES" sz="1200" i="1" u="sng" dirty="0">
                <a:latin typeface="Calibri"/>
                <a:cs typeface="Calibri"/>
              </a:rPr>
              <a:t>se vio envuelto en una situación particular el ex consejero</a:t>
            </a:r>
            <a:r>
              <a:rPr lang="es-ES" sz="1200" i="1" dirty="0">
                <a:latin typeface="Calibri"/>
                <a:cs typeface="Calibri"/>
              </a:rPr>
              <a:t>. Por ahí como que se perdió un poquito la esencia de la autonomía del Consejo” (M6, MR)</a:t>
            </a:r>
          </a:p>
          <a:p>
            <a:pPr marR="2311" indent="-289" algn="ctr" defTabSz="457106"/>
            <a:endParaRPr lang="es-ES" sz="1200" i="1" dirty="0">
              <a:latin typeface="Calibri"/>
              <a:cs typeface="Calibri"/>
            </a:endParaRPr>
          </a:p>
          <a:p>
            <a:pPr marR="2311" indent="-289" algn="ctr" defTabSz="457106"/>
            <a:endParaRPr lang="es-CL" sz="1200" i="1" dirty="0">
              <a:latin typeface="Calibri"/>
              <a:cs typeface="Calibri"/>
            </a:endParaRPr>
          </a:p>
        </p:txBody>
      </p:sp>
      <p:sp>
        <p:nvSpPr>
          <p:cNvPr id="8" name="object 455">
            <a:extLst>
              <a:ext uri="{FF2B5EF4-FFF2-40B4-BE49-F238E27FC236}">
                <a16:creationId xmlns:a16="http://schemas.microsoft.com/office/drawing/2014/main" id="{25DE1F7A-E801-4432-B1F8-EC1E6C5813B1}"/>
              </a:ext>
            </a:extLst>
          </p:cNvPr>
          <p:cNvSpPr/>
          <p:nvPr/>
        </p:nvSpPr>
        <p:spPr>
          <a:xfrm>
            <a:off x="395536" y="2904666"/>
            <a:ext cx="4494093" cy="81551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"Como te digo, pasa mucho por las personas, y lo hemos visto. Años atrás </a:t>
            </a:r>
            <a:r>
              <a:rPr lang="es-ES" sz="1200" i="1" u="sng" dirty="0">
                <a:latin typeface="Calibri"/>
                <a:cs typeface="Calibri"/>
              </a:rPr>
              <a:t>había un Consejero de cierta tendencia, y nosotros vimos que el Consejo perdía autonomía, perdía imparcialidad</a:t>
            </a:r>
            <a:r>
              <a:rPr lang="es-ES" sz="1200" i="1" dirty="0">
                <a:latin typeface="Calibri"/>
                <a:cs typeface="Calibri"/>
              </a:rPr>
              <a:t>, y muchas actuaciones nosotros percibimos que eran con una mala intención“ (H1, OAC)</a:t>
            </a:r>
            <a:endParaRPr lang="es-CL" sz="1200" i="1" dirty="0">
              <a:latin typeface="Calibri"/>
              <a:cs typeface="Calibri"/>
            </a:endParaRPr>
          </a:p>
        </p:txBody>
      </p:sp>
      <p:sp>
        <p:nvSpPr>
          <p:cNvPr id="9" name="object 455">
            <a:extLst>
              <a:ext uri="{FF2B5EF4-FFF2-40B4-BE49-F238E27FC236}">
                <a16:creationId xmlns:a16="http://schemas.microsoft.com/office/drawing/2014/main" id="{C13BADBF-12B6-4E8B-BF3A-AFF31DA2FFAA}"/>
              </a:ext>
            </a:extLst>
          </p:cNvPr>
          <p:cNvSpPr/>
          <p:nvPr/>
        </p:nvSpPr>
        <p:spPr>
          <a:xfrm>
            <a:off x="395536" y="3820251"/>
            <a:ext cx="4522055" cy="55169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“Todas las personas deben ser(sic) abocadas, y en los del servicio, trabajar por y para el Consejo. </a:t>
            </a:r>
            <a:r>
              <a:rPr lang="es-ES" sz="1200" i="1" u="sng" dirty="0">
                <a:latin typeface="Calibri"/>
                <a:cs typeface="Calibri"/>
              </a:rPr>
              <a:t>No tener una militancia, una inclinación</a:t>
            </a:r>
            <a:r>
              <a:rPr lang="es-ES" sz="1200" i="1" dirty="0">
                <a:latin typeface="Calibri"/>
                <a:cs typeface="Calibri"/>
              </a:rPr>
              <a:t>“ (M6, MR)</a:t>
            </a:r>
            <a:endParaRPr lang="es-CL" sz="1200" i="1" dirty="0">
              <a:latin typeface="Calibri"/>
              <a:cs typeface="Calibri"/>
            </a:endParaRPr>
          </a:p>
        </p:txBody>
      </p:sp>
      <p:pic>
        <p:nvPicPr>
          <p:cNvPr id="10" name="Imagen 9">
            <a:extLst>
              <a:ext uri="{FF2B5EF4-FFF2-40B4-BE49-F238E27FC236}">
                <a16:creationId xmlns:a16="http://schemas.microsoft.com/office/drawing/2014/main" id="{50474D31-29A8-4E33-BFE1-7C5A356965E0}"/>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1" name="Rectángulo 10">
            <a:extLst>
              <a:ext uri="{FF2B5EF4-FFF2-40B4-BE49-F238E27FC236}">
                <a16:creationId xmlns:a16="http://schemas.microsoft.com/office/drawing/2014/main" id="{0B2439F1-BCF7-4E38-97D9-60104765E38C}"/>
              </a:ext>
            </a:extLst>
          </p:cNvPr>
          <p:cNvSpPr/>
          <p:nvPr/>
        </p:nvSpPr>
        <p:spPr>
          <a:xfrm>
            <a:off x="269086" y="906979"/>
            <a:ext cx="4163480" cy="271853"/>
          </a:xfrm>
          <a:prstGeom prst="rect">
            <a:avLst/>
          </a:prstGeom>
        </p:spPr>
        <p:txBody>
          <a:bodyPr wrap="square" lIns="91424" tIns="45712" rIns="91424" bIns="45712">
            <a:spAutoFit/>
          </a:bodyPr>
          <a:lstStyle/>
          <a:p>
            <a:pPr marL="5776" marR="2311" indent="-289">
              <a:lnSpc>
                <a:spcPts val="1424"/>
              </a:lnSpc>
              <a:spcBef>
                <a:spcPts val="343"/>
              </a:spcBef>
            </a:pPr>
            <a:r>
              <a:rPr lang="es-ES_tradnl" sz="1400" b="1" dirty="0">
                <a:latin typeface="Trebuchet MS"/>
                <a:cs typeface="Trebuchet MS"/>
              </a:rPr>
              <a:t>1.2 EVALUACIÓN DEL ATRIBUTO </a:t>
            </a:r>
            <a:r>
              <a:rPr lang="es-ES_tradnl" sz="1400" dirty="0">
                <a:latin typeface="Trebuchet MS"/>
                <a:cs typeface="Trebuchet MS"/>
              </a:rPr>
              <a:t>EN EL CONSEJO</a:t>
            </a:r>
            <a:endParaRPr lang="es-CL" sz="1200" dirty="0">
              <a:latin typeface="Trebuchet MS"/>
              <a:cs typeface="Trebuchet MS"/>
            </a:endParaRPr>
          </a:p>
        </p:txBody>
      </p:sp>
    </p:spTree>
    <p:extLst>
      <p:ext uri="{BB962C8B-B14F-4D97-AF65-F5344CB8AC3E}">
        <p14:creationId xmlns:p14="http://schemas.microsoft.com/office/powerpoint/2010/main" val="267768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BACE3B40-B5E4-49BE-8512-91435C4CC6B1}"/>
              </a:ext>
            </a:extLst>
          </p:cNvPr>
          <p:cNvSpPr/>
          <p:nvPr/>
        </p:nvSpPr>
        <p:spPr>
          <a:xfrm>
            <a:off x="324776" y="1526017"/>
            <a:ext cx="8279672" cy="121143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defTabSz="457106"/>
            <a:r>
              <a:rPr lang="es-ES" sz="1400" dirty="0">
                <a:solidFill>
                  <a:srgbClr val="0F80FF"/>
                </a:solidFill>
                <a:latin typeface="Calibri"/>
                <a:cs typeface="Calibri"/>
              </a:rPr>
              <a:t>CUMPLIR</a:t>
            </a:r>
            <a:r>
              <a:rPr lang="es-ES" sz="1400" dirty="0">
                <a:latin typeface="Calibri"/>
                <a:cs typeface="Calibri"/>
              </a:rPr>
              <a:t> con lo establecido por la </a:t>
            </a:r>
            <a:r>
              <a:rPr lang="es-ES" sz="1400" dirty="0">
                <a:solidFill>
                  <a:srgbClr val="0F80FF"/>
                </a:solidFill>
                <a:latin typeface="Calibri"/>
                <a:cs typeface="Calibri"/>
              </a:rPr>
              <a:t>LEY</a:t>
            </a:r>
            <a:r>
              <a:rPr lang="es-ES" sz="1400" dirty="0">
                <a:latin typeface="Calibri"/>
                <a:cs typeface="Calibri"/>
              </a:rPr>
              <a:t>.</a:t>
            </a:r>
          </a:p>
          <a:p>
            <a:pPr marR="2311" indent="-289" defTabSz="457106"/>
            <a:r>
              <a:rPr lang="es-ES" sz="1400" i="1" dirty="0">
                <a:latin typeface="Calibri"/>
                <a:cs typeface="Calibri"/>
              </a:rPr>
              <a:t>Hacer bien el trabajo que le corresponde.</a:t>
            </a:r>
          </a:p>
          <a:p>
            <a:pPr marR="2311" indent="-289" defTabSz="457106"/>
            <a:endParaRPr lang="es-ES" sz="1400" dirty="0">
              <a:latin typeface="Calibri"/>
              <a:cs typeface="Calibri"/>
            </a:endParaRPr>
          </a:p>
          <a:p>
            <a:pPr marR="2311" indent="-289" defTabSz="457106"/>
            <a:r>
              <a:rPr lang="es-ES" sz="1400" dirty="0">
                <a:latin typeface="Calibri"/>
                <a:cs typeface="Calibri"/>
              </a:rPr>
              <a:t>Muchos agregan atributos relacionados a la </a:t>
            </a:r>
            <a:r>
              <a:rPr lang="es-ES" sz="1400" dirty="0">
                <a:solidFill>
                  <a:srgbClr val="0F80FF"/>
                </a:solidFill>
                <a:latin typeface="Calibri"/>
                <a:cs typeface="Calibri"/>
              </a:rPr>
              <a:t>EFICIENCIA</a:t>
            </a:r>
            <a:r>
              <a:rPr lang="es-ES" sz="1400" dirty="0">
                <a:latin typeface="Calibri"/>
                <a:cs typeface="Calibri"/>
              </a:rPr>
              <a:t>: economía de recursos, oportunidad, rapidez.</a:t>
            </a:r>
          </a:p>
          <a:p>
            <a:pPr marR="2311" indent="-289" defTabSz="457106"/>
            <a:r>
              <a:rPr lang="es-ES" sz="1400" dirty="0">
                <a:latin typeface="Calibri"/>
                <a:cs typeface="Calibri"/>
              </a:rPr>
              <a:t>Otros diferencian los conceptos y declaran la necesidad de promover la segunda.</a:t>
            </a:r>
          </a:p>
          <a:p>
            <a:pPr marR="2311" indent="-289" defTabSz="457106"/>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CL" sz="800" dirty="0">
              <a:latin typeface="Calibri"/>
              <a:cs typeface="Calibri"/>
            </a:endParaRPr>
          </a:p>
        </p:txBody>
      </p:sp>
      <p:sp>
        <p:nvSpPr>
          <p:cNvPr id="4" name="object 455">
            <a:extLst>
              <a:ext uri="{FF2B5EF4-FFF2-40B4-BE49-F238E27FC236}">
                <a16:creationId xmlns:a16="http://schemas.microsoft.com/office/drawing/2014/main" id="{B6D2ECC6-E22D-4855-8EC3-9903A68D8531}"/>
              </a:ext>
            </a:extLst>
          </p:cNvPr>
          <p:cNvSpPr/>
          <p:nvPr/>
        </p:nvSpPr>
        <p:spPr>
          <a:xfrm>
            <a:off x="339149" y="3007926"/>
            <a:ext cx="3527144" cy="71595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endParaRPr lang="es-CL" sz="900" dirty="0">
              <a:latin typeface="Calibri"/>
              <a:cs typeface="Calibri"/>
            </a:endParaRPr>
          </a:p>
          <a:p>
            <a:pPr marR="2311" indent="-289" algn="ctr" defTabSz="457106"/>
            <a:r>
              <a:rPr lang="es-CL" sz="1400" dirty="0">
                <a:latin typeface="Calibri"/>
                <a:cs typeface="Calibri"/>
              </a:rPr>
              <a:t>¿Queremos ser </a:t>
            </a:r>
            <a:r>
              <a:rPr lang="es-CL" sz="1400" dirty="0">
                <a:solidFill>
                  <a:srgbClr val="0F80FF"/>
                </a:solidFill>
                <a:latin typeface="Calibri"/>
                <a:cs typeface="Calibri"/>
              </a:rPr>
              <a:t>EFICACES o EFICIENTES</a:t>
            </a:r>
            <a:r>
              <a:rPr lang="es-CL" sz="1400" dirty="0">
                <a:latin typeface="Calibri"/>
                <a:cs typeface="Calibri"/>
              </a:rPr>
              <a:t>? ¿Podemos sumar a la </a:t>
            </a:r>
            <a:r>
              <a:rPr lang="es-CL" sz="1400" dirty="0">
                <a:solidFill>
                  <a:srgbClr val="0F80FF"/>
                </a:solidFill>
                <a:latin typeface="Calibri"/>
                <a:cs typeface="Calibri"/>
              </a:rPr>
              <a:t>CALIDAD, OPORTUNIDAD</a:t>
            </a:r>
            <a:r>
              <a:rPr lang="es-CL" sz="1400" dirty="0">
                <a:latin typeface="Calibri"/>
                <a:cs typeface="Calibri"/>
              </a:rPr>
              <a:t>?</a:t>
            </a:r>
          </a:p>
        </p:txBody>
      </p:sp>
      <p:sp>
        <p:nvSpPr>
          <p:cNvPr id="5" name="object 455">
            <a:extLst>
              <a:ext uri="{FF2B5EF4-FFF2-40B4-BE49-F238E27FC236}">
                <a16:creationId xmlns:a16="http://schemas.microsoft.com/office/drawing/2014/main" id="{DCE253D8-D1EA-4EC6-9E2A-662C032D972D}"/>
              </a:ext>
            </a:extLst>
          </p:cNvPr>
          <p:cNvSpPr/>
          <p:nvPr/>
        </p:nvSpPr>
        <p:spPr>
          <a:xfrm>
            <a:off x="4211960" y="2969858"/>
            <a:ext cx="4291252" cy="71595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algn="ctr">
              <a:lnSpc>
                <a:spcPct val="107000"/>
              </a:lnSpc>
              <a:spcAft>
                <a:spcPts val="800"/>
              </a:spcAft>
            </a:pPr>
            <a:r>
              <a:rPr lang="es-CL" sz="1200" i="1" dirty="0">
                <a:latin typeface="Calibri"/>
                <a:cs typeface="Calibri"/>
              </a:rPr>
              <a:t>"Que logre su objetivo. Ahora la eficacia por si sola no sé si dice mucho, </a:t>
            </a:r>
            <a:r>
              <a:rPr lang="es-CL" sz="1200" i="1" u="sng" dirty="0">
                <a:latin typeface="Calibri"/>
                <a:cs typeface="Calibri"/>
              </a:rPr>
              <a:t>tiene que ir acompañado sin duda también de la eficiencia, </a:t>
            </a:r>
            <a:r>
              <a:rPr lang="es-CL" sz="1200" i="1" dirty="0">
                <a:latin typeface="Calibri"/>
                <a:cs typeface="Calibri"/>
              </a:rPr>
              <a:t>del cumplimiento de los tiempos, de los plazos“ (M2, MRM)</a:t>
            </a:r>
          </a:p>
          <a:p>
            <a:pPr algn="ctr">
              <a:lnSpc>
                <a:spcPct val="107000"/>
              </a:lnSpc>
              <a:spcAft>
                <a:spcPts val="800"/>
              </a:spcAft>
            </a:pPr>
            <a:endParaRPr lang="es-CL" sz="1200" i="1" dirty="0">
              <a:latin typeface="Calibri"/>
              <a:cs typeface="Calibri"/>
            </a:endParaRPr>
          </a:p>
        </p:txBody>
      </p:sp>
      <p:sp>
        <p:nvSpPr>
          <p:cNvPr id="6" name="Rectángulo 5">
            <a:extLst>
              <a:ext uri="{FF2B5EF4-FFF2-40B4-BE49-F238E27FC236}">
                <a16:creationId xmlns:a16="http://schemas.microsoft.com/office/drawing/2014/main" id="{F852D190-482B-4850-AC65-4A1E81BB5499}"/>
              </a:ext>
            </a:extLst>
          </p:cNvPr>
          <p:cNvSpPr/>
          <p:nvPr/>
        </p:nvSpPr>
        <p:spPr>
          <a:xfrm>
            <a:off x="251520" y="915305"/>
            <a:ext cx="3270991"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2.1 DEFINICIÓN</a:t>
            </a:r>
            <a:r>
              <a:rPr lang="es-ES_tradnl" sz="1200" dirty="0">
                <a:latin typeface="Trebuchet MS"/>
                <a:cs typeface="Trebuchet MS"/>
              </a:rPr>
              <a:t> DEL CONCEPTO EFICACIA:</a:t>
            </a:r>
            <a:endParaRPr lang="es-CL" sz="1200" dirty="0">
              <a:latin typeface="Trebuchet MS"/>
              <a:cs typeface="Trebuchet MS"/>
            </a:endParaRPr>
          </a:p>
        </p:txBody>
      </p:sp>
      <p:sp>
        <p:nvSpPr>
          <p:cNvPr id="7" name="Rectángulo 6">
            <a:extLst>
              <a:ext uri="{FF2B5EF4-FFF2-40B4-BE49-F238E27FC236}">
                <a16:creationId xmlns:a16="http://schemas.microsoft.com/office/drawing/2014/main" id="{532A2974-EFC8-41AE-BD2B-526C28A925BC}"/>
              </a:ext>
            </a:extLst>
          </p:cNvPr>
          <p:cNvSpPr/>
          <p:nvPr/>
        </p:nvSpPr>
        <p:spPr>
          <a:xfrm>
            <a:off x="324775" y="132305"/>
            <a:ext cx="5778933" cy="609586"/>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8" name="3 CuadroTexto">
            <a:extLst>
              <a:ext uri="{FF2B5EF4-FFF2-40B4-BE49-F238E27FC236}">
                <a16:creationId xmlns:a16="http://schemas.microsoft.com/office/drawing/2014/main" id="{16B142E9-06E7-43B9-A890-9073B8AFC946}"/>
              </a:ext>
            </a:extLst>
          </p:cNvPr>
          <p:cNvSpPr txBox="1"/>
          <p:nvPr/>
        </p:nvSpPr>
        <p:spPr>
          <a:xfrm>
            <a:off x="324775" y="252621"/>
            <a:ext cx="5646509"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2.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EFICAZ</a:t>
            </a:r>
            <a:endParaRPr lang="es-ES" sz="1600" dirty="0">
              <a:solidFill>
                <a:srgbClr val="FECC66"/>
              </a:solidFill>
              <a:latin typeface="Trebuchet MS"/>
              <a:cs typeface="Trebuchet MS"/>
            </a:endParaRPr>
          </a:p>
        </p:txBody>
      </p:sp>
      <p:pic>
        <p:nvPicPr>
          <p:cNvPr id="9" name="Imagen 8">
            <a:extLst>
              <a:ext uri="{FF2B5EF4-FFF2-40B4-BE49-F238E27FC236}">
                <a16:creationId xmlns:a16="http://schemas.microsoft.com/office/drawing/2014/main" id="{E5F63ACD-38F7-4ECD-A087-850833DFE842}"/>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11705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C567FCA-D501-4F8E-A3E9-AE704C2476A3}"/>
              </a:ext>
            </a:extLst>
          </p:cNvPr>
          <p:cNvSpPr/>
          <p:nvPr/>
        </p:nvSpPr>
        <p:spPr>
          <a:xfrm>
            <a:off x="317942" y="195486"/>
            <a:ext cx="5785767" cy="546405"/>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F29EF938-23C9-4959-BEC0-C67B67B8BE61}"/>
              </a:ext>
            </a:extLst>
          </p:cNvPr>
          <p:cNvSpPr txBox="1"/>
          <p:nvPr/>
        </p:nvSpPr>
        <p:spPr>
          <a:xfrm>
            <a:off x="387570" y="237881"/>
            <a:ext cx="5646509"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2.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EFICAZ</a:t>
            </a:r>
            <a:endParaRPr lang="es-ES" sz="1600" dirty="0">
              <a:solidFill>
                <a:srgbClr val="FECC66"/>
              </a:solidFill>
              <a:latin typeface="Trebuchet MS"/>
              <a:cs typeface="Trebuchet MS"/>
            </a:endParaRPr>
          </a:p>
        </p:txBody>
      </p:sp>
      <p:sp>
        <p:nvSpPr>
          <p:cNvPr id="6" name="object 455">
            <a:extLst>
              <a:ext uri="{FF2B5EF4-FFF2-40B4-BE49-F238E27FC236}">
                <a16:creationId xmlns:a16="http://schemas.microsoft.com/office/drawing/2014/main" id="{3C0AB029-9463-4FF3-959D-017F33D2F54D}"/>
              </a:ext>
            </a:extLst>
          </p:cNvPr>
          <p:cNvSpPr/>
          <p:nvPr/>
        </p:nvSpPr>
        <p:spPr>
          <a:xfrm>
            <a:off x="323528" y="1229103"/>
            <a:ext cx="8496943" cy="156658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just" defTabSz="457106"/>
            <a:r>
              <a:rPr lang="es-ES" sz="1400" dirty="0">
                <a:latin typeface="Calibri"/>
                <a:cs typeface="Calibri"/>
              </a:rPr>
              <a:t>El CPLT cumpliría su labor: contribuye a que las informaciones solicitadas por la ciudadanía sean entregadas.</a:t>
            </a:r>
          </a:p>
          <a:p>
            <a:pPr marR="2311" indent="-289" algn="just" defTabSz="457106"/>
            <a:r>
              <a:rPr lang="es-ES" sz="1400" dirty="0">
                <a:latin typeface="Calibri"/>
                <a:cs typeface="Calibri"/>
              </a:rPr>
              <a:t>Pero existe duplicidad de evaluaciones cuando se valora la </a:t>
            </a:r>
            <a:r>
              <a:rPr lang="es-CL" sz="1400" dirty="0">
                <a:latin typeface="Calibri"/>
                <a:cs typeface="Calibri"/>
              </a:rPr>
              <a:t>eficacia en relación a su rol como promotor de la Transparencia de manera más holística.</a:t>
            </a:r>
          </a:p>
          <a:p>
            <a:pPr marL="342611" marR="2311" indent="-342900" algn="just" defTabSz="457106">
              <a:buFontTx/>
              <a:buAutoNum type="arabicPeriod"/>
            </a:pPr>
            <a:r>
              <a:rPr lang="es-CL" sz="1400" dirty="0">
                <a:latin typeface="Calibri"/>
                <a:cs typeface="Calibri"/>
              </a:rPr>
              <a:t>Mientras unos consideran que </a:t>
            </a:r>
            <a:r>
              <a:rPr lang="es-CL" sz="1400" dirty="0">
                <a:cs typeface="Calibri"/>
              </a:rPr>
              <a:t>el cambio institucional que se ha generado a partir de su labor práctica, ha sido un gran </a:t>
            </a:r>
            <a:r>
              <a:rPr lang="es-CL" sz="1400" dirty="0">
                <a:solidFill>
                  <a:srgbClr val="0F80FF"/>
                </a:solidFill>
                <a:cs typeface="Calibri"/>
              </a:rPr>
              <a:t>APORTE A LA CULTURA DE TRANSPARENCIA</a:t>
            </a:r>
            <a:r>
              <a:rPr lang="es-CL" sz="1600" dirty="0">
                <a:cs typeface="Calibri"/>
              </a:rPr>
              <a:t>.</a:t>
            </a:r>
          </a:p>
          <a:p>
            <a:pPr marL="342611" marR="2311" indent="-342900" algn="just" defTabSz="457106">
              <a:buFontTx/>
              <a:buAutoNum type="arabicPeriod"/>
            </a:pPr>
            <a:r>
              <a:rPr lang="es-CL" sz="1400" dirty="0">
                <a:cs typeface="Calibri"/>
              </a:rPr>
              <a:t>Un segundo grupo evalúa</a:t>
            </a:r>
            <a:r>
              <a:rPr lang="es-CL" dirty="0">
                <a:cs typeface="Calibri"/>
              </a:rPr>
              <a:t> </a:t>
            </a:r>
            <a:r>
              <a:rPr lang="es-CL" sz="1400" dirty="0">
                <a:latin typeface="Calibri"/>
                <a:cs typeface="Calibri"/>
              </a:rPr>
              <a:t>que el CPLT, al poner todo su foco en el que las instituciones entreguen información, apoya a la transparencia, pero </a:t>
            </a:r>
            <a:r>
              <a:rPr lang="es-CL" sz="1400" dirty="0">
                <a:solidFill>
                  <a:srgbClr val="0F80FF"/>
                </a:solidFill>
                <a:latin typeface="Calibri"/>
                <a:cs typeface="Calibri"/>
              </a:rPr>
              <a:t>SIN GENERAR CAMBIOS PROFUNDOS RESPECTO DE LA PROBIDAD.</a:t>
            </a:r>
          </a:p>
        </p:txBody>
      </p:sp>
      <p:sp>
        <p:nvSpPr>
          <p:cNvPr id="7" name="object 455">
            <a:extLst>
              <a:ext uri="{FF2B5EF4-FFF2-40B4-BE49-F238E27FC236}">
                <a16:creationId xmlns:a16="http://schemas.microsoft.com/office/drawing/2014/main" id="{9422A88D-027E-4C4E-8F70-82B402C2BCC3}"/>
              </a:ext>
            </a:extLst>
          </p:cNvPr>
          <p:cNvSpPr/>
          <p:nvPr/>
        </p:nvSpPr>
        <p:spPr>
          <a:xfrm>
            <a:off x="323528" y="3461532"/>
            <a:ext cx="4896544" cy="148648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"Pero </a:t>
            </a:r>
            <a:r>
              <a:rPr lang="es-ES" sz="1200" i="1" u="sng" dirty="0">
                <a:latin typeface="Calibri"/>
                <a:cs typeface="Calibri"/>
              </a:rPr>
              <a:t>de repente genera tranquilidad que existiendo el Consejo ya está solucionado el tema de la transparencia y somos todos transparentes</a:t>
            </a:r>
            <a:r>
              <a:rPr lang="es-ES" sz="1200" i="1" dirty="0">
                <a:latin typeface="Calibri"/>
                <a:cs typeface="Calibri"/>
              </a:rPr>
              <a:t>. Por ejemplo, estábamos todos convencidos que el tema este de la declaración de interés, que con eso se transparenta mucho. Y si tu ves, hay declaraciones de gente que lleva años en la política y tú los ves y están como para recibir el IFE. Pero claro, </a:t>
            </a:r>
            <a:r>
              <a:rPr lang="es-ES" sz="1200" i="1" u="sng" dirty="0">
                <a:latin typeface="Calibri"/>
                <a:cs typeface="Calibri"/>
              </a:rPr>
              <a:t>quedamos todos convencidos de que porque llenan eso, con eso vamos a ser más transparentes, entonces con ese tipo de cosas, se pierde un poco la eficacia del Consejo</a:t>
            </a:r>
            <a:r>
              <a:rPr lang="es-ES" sz="1200" i="1" dirty="0">
                <a:latin typeface="Calibri"/>
                <a:cs typeface="Calibri"/>
              </a:rPr>
              <a:t>“ (H1, OAC)</a:t>
            </a:r>
            <a:endParaRPr lang="es-CL" sz="1200" i="1" dirty="0">
              <a:latin typeface="Calibri"/>
              <a:cs typeface="Calibri"/>
            </a:endParaRPr>
          </a:p>
        </p:txBody>
      </p:sp>
      <p:sp>
        <p:nvSpPr>
          <p:cNvPr id="8" name="object 455">
            <a:extLst>
              <a:ext uri="{FF2B5EF4-FFF2-40B4-BE49-F238E27FC236}">
                <a16:creationId xmlns:a16="http://schemas.microsoft.com/office/drawing/2014/main" id="{05500DD6-30F5-495B-86A7-3B4785367AD9}"/>
              </a:ext>
            </a:extLst>
          </p:cNvPr>
          <p:cNvSpPr/>
          <p:nvPr/>
        </p:nvSpPr>
        <p:spPr>
          <a:xfrm>
            <a:off x="5364089" y="3461532"/>
            <a:ext cx="3456382" cy="129596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"Si vemos la eficacia en la capacidad que tienen, desde afuera, para lograr que el tema de transparencia funcione, podríamos decir que han sido eficaces, porque yo creo que en general, salvo contadas excepciones -talvez salvo las municipalidades- </a:t>
            </a:r>
            <a:r>
              <a:rPr lang="es-ES" sz="1200" i="1" u="sng" dirty="0">
                <a:latin typeface="Calibri"/>
                <a:cs typeface="Calibri"/>
              </a:rPr>
              <a:t>los servicios han adoptado los temas de transparencia tanto activa como pasiva, y responden</a:t>
            </a:r>
            <a:r>
              <a:rPr lang="es-ES" sz="1200" i="1" dirty="0">
                <a:latin typeface="Calibri"/>
                <a:cs typeface="Calibri"/>
              </a:rPr>
              <a:t>" (H2, OAC)</a:t>
            </a:r>
            <a:endParaRPr lang="es-CL" sz="1200" i="1" dirty="0">
              <a:latin typeface="Calibri"/>
              <a:cs typeface="Calibri"/>
            </a:endParaRPr>
          </a:p>
        </p:txBody>
      </p:sp>
      <p:sp>
        <p:nvSpPr>
          <p:cNvPr id="9" name="object 455">
            <a:extLst>
              <a:ext uri="{FF2B5EF4-FFF2-40B4-BE49-F238E27FC236}">
                <a16:creationId xmlns:a16="http://schemas.microsoft.com/office/drawing/2014/main" id="{C5F65AB5-7A5C-4C61-9725-694096A807DE}"/>
              </a:ext>
            </a:extLst>
          </p:cNvPr>
          <p:cNvSpPr/>
          <p:nvPr/>
        </p:nvSpPr>
        <p:spPr>
          <a:xfrm>
            <a:off x="323528" y="3017759"/>
            <a:ext cx="8496943" cy="37158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"El Consejo ha sido eficaz, </a:t>
            </a:r>
            <a:r>
              <a:rPr lang="es-ES" sz="1200" i="1" u="sng" dirty="0">
                <a:latin typeface="Calibri"/>
                <a:cs typeface="Calibri"/>
              </a:rPr>
              <a:t>ha obligado a tener información a las instituciones que no tenían, ha obligado a mostrarla</a:t>
            </a:r>
            <a:r>
              <a:rPr lang="es-ES" sz="1200" i="1" dirty="0">
                <a:latin typeface="Calibri"/>
                <a:cs typeface="Calibri"/>
              </a:rPr>
              <a:t> y nos obliga cada vez que un ciudadano reclama o que hace una fiscalización, a enderezar y seguir“ (H3, MRM)</a:t>
            </a:r>
            <a:endParaRPr lang="es-CL" sz="1200" i="1" dirty="0">
              <a:latin typeface="Calibri"/>
              <a:cs typeface="Calibri"/>
            </a:endParaRPr>
          </a:p>
        </p:txBody>
      </p:sp>
      <p:pic>
        <p:nvPicPr>
          <p:cNvPr id="10" name="Imagen 9">
            <a:extLst>
              <a:ext uri="{FF2B5EF4-FFF2-40B4-BE49-F238E27FC236}">
                <a16:creationId xmlns:a16="http://schemas.microsoft.com/office/drawing/2014/main" id="{D32EDD32-1600-47AA-B11B-442DBACF39FF}"/>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1" name="Rectángulo 10">
            <a:extLst>
              <a:ext uri="{FF2B5EF4-FFF2-40B4-BE49-F238E27FC236}">
                <a16:creationId xmlns:a16="http://schemas.microsoft.com/office/drawing/2014/main" id="{8F0B6E3B-D40A-4188-85E4-5B1FCFA2D92A}"/>
              </a:ext>
            </a:extLst>
          </p:cNvPr>
          <p:cNvSpPr/>
          <p:nvPr/>
        </p:nvSpPr>
        <p:spPr>
          <a:xfrm>
            <a:off x="251520" y="843558"/>
            <a:ext cx="4163480"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2.2. EVALUACIÓN DEL ATRIBUTO </a:t>
            </a:r>
            <a:r>
              <a:rPr lang="es-ES_tradnl" sz="1400" dirty="0">
                <a:latin typeface="Trebuchet MS"/>
                <a:cs typeface="Trebuchet MS"/>
              </a:rPr>
              <a:t>EN EL CONSEJO</a:t>
            </a:r>
            <a:endParaRPr lang="es-CL" sz="1200" dirty="0">
              <a:latin typeface="Trebuchet MS"/>
              <a:cs typeface="Trebuchet MS"/>
            </a:endParaRPr>
          </a:p>
        </p:txBody>
      </p:sp>
    </p:spTree>
    <p:extLst>
      <p:ext uri="{BB962C8B-B14F-4D97-AF65-F5344CB8AC3E}">
        <p14:creationId xmlns:p14="http://schemas.microsoft.com/office/powerpoint/2010/main" val="226493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ADC8C5-76E9-49CE-A4E2-DBB29522D17A}"/>
              </a:ext>
            </a:extLst>
          </p:cNvPr>
          <p:cNvPicPr>
            <a:picLocks noChangeAspect="1"/>
          </p:cNvPicPr>
          <p:nvPr/>
        </p:nvPicPr>
        <p:blipFill>
          <a:blip r:embed="rId3"/>
          <a:stretch>
            <a:fillRect/>
          </a:stretch>
        </p:blipFill>
        <p:spPr>
          <a:xfrm>
            <a:off x="7190261" y="123478"/>
            <a:ext cx="1702219" cy="649743"/>
          </a:xfrm>
          <a:prstGeom prst="rect">
            <a:avLst/>
          </a:prstGeom>
        </p:spPr>
      </p:pic>
      <p:sp>
        <p:nvSpPr>
          <p:cNvPr id="3" name="Rectángulo 2">
            <a:extLst>
              <a:ext uri="{FF2B5EF4-FFF2-40B4-BE49-F238E27FC236}">
                <a16:creationId xmlns:a16="http://schemas.microsoft.com/office/drawing/2014/main" id="{2FF63246-A75A-4A5B-8929-F6B3ECDF8F62}"/>
              </a:ext>
            </a:extLst>
          </p:cNvPr>
          <p:cNvSpPr/>
          <p:nvPr/>
        </p:nvSpPr>
        <p:spPr>
          <a:xfrm>
            <a:off x="755576" y="123478"/>
            <a:ext cx="8064896" cy="4478143"/>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Índice</a:t>
            </a:r>
          </a:p>
          <a:p>
            <a:pPr algn="ctr" defTabSz="257108"/>
            <a:endParaRPr lang="es-CL" sz="1100" b="1" dirty="0">
              <a:solidFill>
                <a:srgbClr val="66CDFF"/>
              </a:solidFill>
              <a:effectLst>
                <a:outerShdw blurRad="50800" dist="38100" dir="2700000" algn="tl" rotWithShape="0">
                  <a:srgbClr val="000000">
                    <a:alpha val="43000"/>
                  </a:srgbClr>
                </a:outerShdw>
              </a:effectLst>
              <a:latin typeface="Trebuchet MS"/>
              <a:cs typeface="Trebuchet MS"/>
            </a:endParaRPr>
          </a:p>
          <a:p>
            <a:pPr algn="ctr" defTabSz="257108"/>
            <a:endParaRPr lang="es-CL" sz="1100" b="1" dirty="0">
              <a:solidFill>
                <a:srgbClr val="66CDFF"/>
              </a:solidFill>
              <a:effectLst>
                <a:outerShdw blurRad="50800" dist="38100" dir="2700000" algn="tl" rotWithShape="0">
                  <a:srgbClr val="000000">
                    <a:alpha val="43000"/>
                  </a:srgbClr>
                </a:outerShdw>
              </a:effectLst>
              <a:latin typeface="Trebuchet MS"/>
              <a:cs typeface="Trebuchet MS"/>
            </a:endParaRPr>
          </a:p>
          <a:p>
            <a:pPr algn="ctr" defTabSz="257108"/>
            <a:endParaRPr lang="es-CL" sz="1100" b="1" dirty="0">
              <a:solidFill>
                <a:srgbClr val="66CDFF"/>
              </a:solidFill>
              <a:effectLst>
                <a:outerShdw blurRad="50800" dist="38100" dir="2700000" algn="tl" rotWithShape="0">
                  <a:srgbClr val="000000">
                    <a:alpha val="43000"/>
                  </a:srgbClr>
                </a:outerShdw>
              </a:effectLst>
              <a:latin typeface="Trebuchet MS"/>
              <a:cs typeface="Trebuchet MS"/>
            </a:endParaRPr>
          </a:p>
          <a:p>
            <a:pPr marL="457200"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Diseño Metodológico</a:t>
            </a:r>
          </a:p>
          <a:p>
            <a:pPr marL="457200" indent="-457200" defTabSz="257108">
              <a:buFont typeface="+mj-lt"/>
              <a:buAutoNum type="arabicPeriod"/>
            </a:pPr>
            <a:endParaRPr lang="es-CL" sz="2000" b="1" dirty="0">
              <a:solidFill>
                <a:prstClr val="white"/>
              </a:solidFill>
              <a:effectLst>
                <a:outerShdw blurRad="50800" dist="38100" dir="2700000" algn="tl" rotWithShape="0">
                  <a:srgbClr val="000000">
                    <a:alpha val="43000"/>
                  </a:srgbClr>
                </a:outerShdw>
              </a:effectLst>
              <a:latin typeface="Trebuchet MS"/>
              <a:cs typeface="Trebuchet MS"/>
            </a:endParaRPr>
          </a:p>
          <a:p>
            <a:pPr marL="457200"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Resultados</a:t>
            </a:r>
          </a:p>
          <a:p>
            <a:pPr marL="665079" lvl="1"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Impresiones Espontáneas</a:t>
            </a:r>
          </a:p>
          <a:p>
            <a:pPr marL="665079" lvl="1"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Evaluación de Atributos</a:t>
            </a:r>
          </a:p>
          <a:p>
            <a:pPr marL="665079" lvl="1"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Valoración de Atributos</a:t>
            </a:r>
          </a:p>
          <a:p>
            <a:pPr marL="665079" lvl="1"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Espacios de Mejora</a:t>
            </a:r>
          </a:p>
          <a:p>
            <a:pPr marL="665079" lvl="1" indent="-457200" defTabSz="257108">
              <a:buFont typeface="+mj-lt"/>
              <a:buAutoNum type="arabicPeriod"/>
            </a:pPr>
            <a:endParaRPr lang="es-CL" sz="2000" b="1" dirty="0">
              <a:solidFill>
                <a:prstClr val="white"/>
              </a:solidFill>
              <a:effectLst>
                <a:outerShdw blurRad="50800" dist="38100" dir="2700000" algn="tl" rotWithShape="0">
                  <a:srgbClr val="000000">
                    <a:alpha val="43000"/>
                  </a:srgbClr>
                </a:outerShdw>
              </a:effectLst>
              <a:latin typeface="Trebuchet MS"/>
              <a:cs typeface="Trebuchet MS"/>
            </a:endParaRPr>
          </a:p>
          <a:p>
            <a:pPr marL="457200" indent="-457200" defTabSz="257108">
              <a:buFont typeface="+mj-lt"/>
              <a:buAutoNum type="arabicPeriod"/>
            </a:pPr>
            <a:r>
              <a:rPr lang="es-CL" sz="2000" b="1" dirty="0">
                <a:solidFill>
                  <a:prstClr val="white"/>
                </a:solidFill>
                <a:effectLst>
                  <a:outerShdw blurRad="50800" dist="38100" dir="2700000" algn="tl" rotWithShape="0">
                    <a:srgbClr val="000000">
                      <a:alpha val="43000"/>
                    </a:srgbClr>
                  </a:outerShdw>
                </a:effectLst>
                <a:latin typeface="Trebuchet MS"/>
                <a:cs typeface="Trebuchet MS"/>
              </a:rPr>
              <a:t>Conclusiones</a:t>
            </a:r>
          </a:p>
          <a:p>
            <a:pPr marL="665079" lvl="1" indent="-457200" defTabSz="257108">
              <a:buFont typeface="+mj-lt"/>
              <a:buAutoNum type="arabicPeriod"/>
            </a:pPr>
            <a:endParaRPr lang="es-CL" sz="2000" b="1" dirty="0">
              <a:solidFill>
                <a:prstClr val="white"/>
              </a:solidFill>
              <a:effectLst>
                <a:outerShdw blurRad="50800" dist="38100" dir="2700000" algn="tl" rotWithShape="0">
                  <a:srgbClr val="000000">
                    <a:alpha val="43000"/>
                  </a:srgbClr>
                </a:outerShdw>
              </a:effectLst>
              <a:latin typeface="Trebuchet MS"/>
              <a:cs typeface="Trebuchet MS"/>
            </a:endParaRPr>
          </a:p>
          <a:p>
            <a:pPr marL="457200" indent="-457200" defTabSz="257108">
              <a:buFont typeface="+mj-lt"/>
              <a:buAutoNum type="arabicPeriod"/>
            </a:pPr>
            <a:endParaRPr lang="es-CL" sz="2000" b="1" dirty="0">
              <a:solidFill>
                <a:prstClr val="white"/>
              </a:solidFill>
              <a:latin typeface="Trebuchet MS"/>
              <a:cs typeface="Trebuchet MS"/>
            </a:endParaRPr>
          </a:p>
        </p:txBody>
      </p:sp>
    </p:spTree>
    <p:extLst>
      <p:ext uri="{BB962C8B-B14F-4D97-AF65-F5344CB8AC3E}">
        <p14:creationId xmlns:p14="http://schemas.microsoft.com/office/powerpoint/2010/main" val="325310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CC38EC5-25BA-4F04-A9DA-BD8227B1E81C}"/>
              </a:ext>
            </a:extLst>
          </p:cNvPr>
          <p:cNvSpPr/>
          <p:nvPr/>
        </p:nvSpPr>
        <p:spPr>
          <a:xfrm>
            <a:off x="317941" y="204561"/>
            <a:ext cx="5785767" cy="537330"/>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4F2E0E9C-44DB-486F-A44C-A5B8D2816E9C}"/>
              </a:ext>
            </a:extLst>
          </p:cNvPr>
          <p:cNvSpPr txBox="1"/>
          <p:nvPr/>
        </p:nvSpPr>
        <p:spPr>
          <a:xfrm>
            <a:off x="313181" y="236581"/>
            <a:ext cx="5646509"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2.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EFICAZ</a:t>
            </a:r>
            <a:endParaRPr lang="es-ES" sz="1600" dirty="0">
              <a:solidFill>
                <a:srgbClr val="FECC66"/>
              </a:solidFill>
              <a:latin typeface="Trebuchet MS"/>
              <a:cs typeface="Trebuchet MS"/>
            </a:endParaRPr>
          </a:p>
        </p:txBody>
      </p:sp>
      <p:sp>
        <p:nvSpPr>
          <p:cNvPr id="6" name="object 455">
            <a:extLst>
              <a:ext uri="{FF2B5EF4-FFF2-40B4-BE49-F238E27FC236}">
                <a16:creationId xmlns:a16="http://schemas.microsoft.com/office/drawing/2014/main" id="{12C555F3-8DA0-490D-AE2D-9EE785207E06}"/>
              </a:ext>
            </a:extLst>
          </p:cNvPr>
          <p:cNvSpPr/>
          <p:nvPr/>
        </p:nvSpPr>
        <p:spPr>
          <a:xfrm>
            <a:off x="323528" y="1252386"/>
            <a:ext cx="8496944" cy="182419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algn="just" defTabSz="457106">
              <a:buFont typeface="Arial" panose="020B0604020202020204" pitchFamily="34" charset="0"/>
              <a:buChar char="•"/>
            </a:pPr>
            <a:r>
              <a:rPr lang="es-ES" sz="1400" dirty="0">
                <a:latin typeface="Calibri"/>
                <a:cs typeface="Calibri"/>
              </a:rPr>
              <a:t>La evaluación de la eficacia del Consejo se ve marcada por el </a:t>
            </a:r>
            <a:r>
              <a:rPr lang="es-ES" sz="1400" dirty="0">
                <a:solidFill>
                  <a:srgbClr val="0F80FF"/>
                </a:solidFill>
                <a:latin typeface="Calibri"/>
                <a:cs typeface="Calibri"/>
              </a:rPr>
              <a:t>EXTENSO TIEMPO </a:t>
            </a:r>
            <a:r>
              <a:rPr lang="es-ES" sz="1400" dirty="0">
                <a:latin typeface="Calibri"/>
                <a:cs typeface="Calibri"/>
              </a:rPr>
              <a:t>que toman sus resoluciones. </a:t>
            </a:r>
          </a:p>
          <a:p>
            <a:pPr marL="285461" marR="2311" indent="-285750" algn="just" defTabSz="457106">
              <a:buFont typeface="Arial" panose="020B0604020202020204" pitchFamily="34" charset="0"/>
              <a:buChar char="•"/>
            </a:pPr>
            <a:r>
              <a:rPr lang="es-ES" sz="1400" dirty="0">
                <a:latin typeface="Calibri"/>
                <a:cs typeface="Calibri"/>
              </a:rPr>
              <a:t>Los/as entrevistados/as relacionan el concepto “eficaz” con atributos relacionados a la “eficiencia” </a:t>
            </a:r>
            <a:r>
              <a:rPr lang="es-ES" sz="1400" dirty="0">
                <a:latin typeface="Calibri"/>
                <a:cs typeface="Calibri"/>
                <a:sym typeface="Wingdings" panose="05000000000000000000" pitchFamily="2" charset="2"/>
              </a:rPr>
              <a:t> </a:t>
            </a:r>
            <a:r>
              <a:rPr lang="es-ES" sz="1400" dirty="0">
                <a:latin typeface="Calibri"/>
                <a:cs typeface="Calibri"/>
              </a:rPr>
              <a:t>Hacer el trabajo “bien” (eficacia), comporta hacerlo “rápido” (eficiencia). </a:t>
            </a:r>
          </a:p>
          <a:p>
            <a:pPr marL="285461" marR="2311" indent="-285750" algn="just" defTabSz="457106">
              <a:buFont typeface="Arial" panose="020B0604020202020204" pitchFamily="34" charset="0"/>
              <a:buChar char="•"/>
            </a:pPr>
            <a:r>
              <a:rPr lang="es-ES" sz="1400" dirty="0">
                <a:latin typeface="Calibri"/>
                <a:cs typeface="Calibri"/>
              </a:rPr>
              <a:t>La lentitud además de perjudicar a los/as requirentes de información, impacta el trabajo de los organismos, pues deben retomar temas luego de mucho tiempo, habiendo perdido el contexto.</a:t>
            </a:r>
          </a:p>
          <a:p>
            <a:pPr marR="2311" indent="-289" algn="just" defTabSz="457106"/>
            <a:endParaRPr lang="es-ES" sz="1400" dirty="0">
              <a:latin typeface="Calibri"/>
              <a:cs typeface="Calibri"/>
            </a:endParaRPr>
          </a:p>
          <a:p>
            <a:pPr marL="285461" marR="2311" indent="-285750" algn="just" defTabSz="457106">
              <a:buFont typeface="Arial" panose="020B0604020202020204" pitchFamily="34" charset="0"/>
              <a:buChar char="•"/>
            </a:pPr>
            <a:r>
              <a:rPr lang="es-ES" sz="1400" dirty="0">
                <a:latin typeface="Calibri"/>
                <a:cs typeface="Calibri"/>
              </a:rPr>
              <a:t>Su eficacia se sustenta en su estructura u organización interna y en la </a:t>
            </a:r>
            <a:r>
              <a:rPr lang="es-ES" sz="1400" dirty="0">
                <a:solidFill>
                  <a:srgbClr val="0F80FF"/>
                </a:solidFill>
                <a:latin typeface="Calibri"/>
                <a:cs typeface="Calibri"/>
              </a:rPr>
              <a:t>MODERNIDAD</a:t>
            </a:r>
            <a:r>
              <a:rPr lang="es-ES" sz="1400" dirty="0">
                <a:latin typeface="Calibri"/>
                <a:cs typeface="Calibri"/>
              </a:rPr>
              <a:t> del Servicio, en cuanto institución que lleva la delantera en el proceso de “desburocratización”.</a:t>
            </a:r>
          </a:p>
          <a:p>
            <a:pPr marR="2311" indent="-289" defTabSz="457106"/>
            <a:endParaRPr lang="es-ES" sz="1600" dirty="0">
              <a:latin typeface="Calibri"/>
              <a:cs typeface="Calibri"/>
            </a:endParaRPr>
          </a:p>
        </p:txBody>
      </p:sp>
      <p:sp>
        <p:nvSpPr>
          <p:cNvPr id="7" name="object 455">
            <a:extLst>
              <a:ext uri="{FF2B5EF4-FFF2-40B4-BE49-F238E27FC236}">
                <a16:creationId xmlns:a16="http://schemas.microsoft.com/office/drawing/2014/main" id="{30CC1A9B-58FA-4C21-A103-AD343F106EEA}"/>
              </a:ext>
            </a:extLst>
          </p:cNvPr>
          <p:cNvSpPr/>
          <p:nvPr/>
        </p:nvSpPr>
        <p:spPr>
          <a:xfrm>
            <a:off x="323527" y="3340629"/>
            <a:ext cx="4536505" cy="79207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"Yo creo que tiene </a:t>
            </a:r>
            <a:r>
              <a:rPr lang="es-ES" sz="1200" i="1" u="sng" dirty="0">
                <a:latin typeface="Calibri"/>
                <a:cs typeface="Calibri"/>
              </a:rPr>
              <a:t>alta calidad pero poca rapidez</a:t>
            </a:r>
            <a:r>
              <a:rPr lang="es-ES" sz="1200" i="1" dirty="0">
                <a:latin typeface="Calibri"/>
                <a:cs typeface="Calibri"/>
              </a:rPr>
              <a:t>. Las decisiones del Consejo son </a:t>
            </a:r>
            <a:r>
              <a:rPr lang="es-ES" sz="1200" i="1" dirty="0" err="1">
                <a:latin typeface="Calibri"/>
                <a:cs typeface="Calibri"/>
              </a:rPr>
              <a:t>supeeer</a:t>
            </a:r>
            <a:r>
              <a:rPr lang="es-ES" sz="1200" i="1" dirty="0">
                <a:latin typeface="Calibri"/>
                <a:cs typeface="Calibri"/>
              </a:rPr>
              <a:t>…, Si nosotros trabajáramos al ritmo que trabaja el Consejo tendríamos serios problemas (…) Hay temas complejos, pero hay temas pequeños que podrían sacar rápido y yo no lo veo" (H2, OAC)</a:t>
            </a:r>
            <a:endParaRPr lang="es-CL" sz="1200" i="1" dirty="0">
              <a:latin typeface="Calibri"/>
              <a:cs typeface="Calibri"/>
            </a:endParaRPr>
          </a:p>
        </p:txBody>
      </p:sp>
      <p:sp>
        <p:nvSpPr>
          <p:cNvPr id="8" name="object 455">
            <a:extLst>
              <a:ext uri="{FF2B5EF4-FFF2-40B4-BE49-F238E27FC236}">
                <a16:creationId xmlns:a16="http://schemas.microsoft.com/office/drawing/2014/main" id="{260BEE32-644E-4643-A45B-DCE22BFFF56D}"/>
              </a:ext>
            </a:extLst>
          </p:cNvPr>
          <p:cNvSpPr/>
          <p:nvPr/>
        </p:nvSpPr>
        <p:spPr>
          <a:xfrm>
            <a:off x="4932041" y="3418236"/>
            <a:ext cx="3888431" cy="582855"/>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“Funcionan muy bien las líneas de trabajo, las comunicaciones, las áreas. </a:t>
            </a:r>
            <a:r>
              <a:rPr lang="es-ES" sz="1200" i="1" u="sng" dirty="0">
                <a:latin typeface="Calibri"/>
                <a:cs typeface="Calibri"/>
              </a:rPr>
              <a:t>Creo que están bien enlazados internamente</a:t>
            </a:r>
            <a:r>
              <a:rPr lang="es-ES" sz="1200" i="1" dirty="0">
                <a:latin typeface="Calibri"/>
                <a:cs typeface="Calibri"/>
              </a:rPr>
              <a:t>. Si yo lo miro desde afuera, y </a:t>
            </a:r>
            <a:r>
              <a:rPr lang="es-ES" sz="1200" i="1" u="sng" dirty="0">
                <a:latin typeface="Calibri"/>
                <a:cs typeface="Calibri"/>
              </a:rPr>
              <a:t>esa casa esta súper ordenada</a:t>
            </a:r>
            <a:r>
              <a:rPr lang="es-ES" sz="1200" i="1" dirty="0">
                <a:latin typeface="Calibri"/>
                <a:cs typeface="Calibri"/>
              </a:rPr>
              <a:t>“ (M3, OAC) </a:t>
            </a:r>
            <a:endParaRPr lang="es-CL" sz="1200" i="1" dirty="0">
              <a:latin typeface="Calibri"/>
              <a:cs typeface="Calibri"/>
            </a:endParaRPr>
          </a:p>
        </p:txBody>
      </p:sp>
      <p:sp>
        <p:nvSpPr>
          <p:cNvPr id="9" name="object 455">
            <a:extLst>
              <a:ext uri="{FF2B5EF4-FFF2-40B4-BE49-F238E27FC236}">
                <a16:creationId xmlns:a16="http://schemas.microsoft.com/office/drawing/2014/main" id="{4632201D-9B77-4B45-AF36-2B27E357E29B}"/>
              </a:ext>
            </a:extLst>
          </p:cNvPr>
          <p:cNvSpPr/>
          <p:nvPr/>
        </p:nvSpPr>
        <p:spPr>
          <a:xfrm>
            <a:off x="4939927" y="4078486"/>
            <a:ext cx="3888431" cy="79207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"Con la situación país, </a:t>
            </a:r>
            <a:r>
              <a:rPr lang="es-ES" sz="1200" i="1" u="sng" dirty="0">
                <a:latin typeface="Calibri"/>
                <a:cs typeface="Calibri"/>
              </a:rPr>
              <a:t>tiene mayor facilidad para trabajar en el tema virtual</a:t>
            </a:r>
            <a:r>
              <a:rPr lang="es-ES" sz="1200" i="1" dirty="0">
                <a:latin typeface="Calibri"/>
                <a:cs typeface="Calibri"/>
              </a:rPr>
              <a:t> en el sentido de que antes que empezáramos con esto, yo me di cuenta de que es todo por correo electrónico, (...) siento que el Consejo nos lleva cierta delantera“ (H3, OAC)</a:t>
            </a:r>
            <a:endParaRPr lang="es-CL" sz="1200" i="1" dirty="0">
              <a:latin typeface="Calibri"/>
              <a:cs typeface="Calibri"/>
            </a:endParaRPr>
          </a:p>
        </p:txBody>
      </p:sp>
      <p:sp>
        <p:nvSpPr>
          <p:cNvPr id="10" name="object 455">
            <a:extLst>
              <a:ext uri="{FF2B5EF4-FFF2-40B4-BE49-F238E27FC236}">
                <a16:creationId xmlns:a16="http://schemas.microsoft.com/office/drawing/2014/main" id="{173D94F7-CA44-4726-8461-A60327CCB77E}"/>
              </a:ext>
            </a:extLst>
          </p:cNvPr>
          <p:cNvSpPr/>
          <p:nvPr/>
        </p:nvSpPr>
        <p:spPr>
          <a:xfrm>
            <a:off x="323527" y="4221143"/>
            <a:ext cx="4536505" cy="65486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"Resolver un poco más rápido. Sé que son muchas cosas, pero de repente </a:t>
            </a:r>
            <a:r>
              <a:rPr lang="es-ES" sz="1200" i="1" u="sng" dirty="0">
                <a:latin typeface="Calibri"/>
                <a:cs typeface="Calibri"/>
              </a:rPr>
              <a:t>la resolución de un amparo llega 9 meses después, no tengo idea, y ya como que se te olvidó</a:t>
            </a:r>
            <a:r>
              <a:rPr lang="es-ES" sz="1200" i="1" dirty="0">
                <a:latin typeface="Calibri"/>
                <a:cs typeface="Calibri"/>
              </a:rPr>
              <a:t>. Podría ser un poco más fluido“ (M2,OAC)</a:t>
            </a:r>
            <a:endParaRPr lang="es-CL" sz="1200" i="1" dirty="0">
              <a:latin typeface="Calibri"/>
              <a:cs typeface="Calibri"/>
            </a:endParaRPr>
          </a:p>
        </p:txBody>
      </p:sp>
      <p:pic>
        <p:nvPicPr>
          <p:cNvPr id="11" name="Imagen 10">
            <a:extLst>
              <a:ext uri="{FF2B5EF4-FFF2-40B4-BE49-F238E27FC236}">
                <a16:creationId xmlns:a16="http://schemas.microsoft.com/office/drawing/2014/main" id="{795B9160-D8C9-4931-82C9-316C83BA1C66}"/>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2" name="Rectángulo 11">
            <a:extLst>
              <a:ext uri="{FF2B5EF4-FFF2-40B4-BE49-F238E27FC236}">
                <a16:creationId xmlns:a16="http://schemas.microsoft.com/office/drawing/2014/main" id="{C211B365-D921-4296-A29A-8E2D2D8CE3E6}"/>
              </a:ext>
            </a:extLst>
          </p:cNvPr>
          <p:cNvSpPr/>
          <p:nvPr/>
        </p:nvSpPr>
        <p:spPr>
          <a:xfrm>
            <a:off x="251520" y="906391"/>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2.2 EVALUACIÓN DEL ATRIBUTO </a:t>
            </a:r>
            <a:r>
              <a:rPr lang="es-ES_tradnl" sz="1400" dirty="0">
                <a:latin typeface="Trebuchet MS"/>
                <a:cs typeface="Trebuchet MS"/>
              </a:rPr>
              <a:t>EN EL CONSEJO</a:t>
            </a:r>
            <a:endParaRPr lang="es-CL" sz="1200" dirty="0">
              <a:latin typeface="Trebuchet MS"/>
              <a:cs typeface="Trebuchet MS"/>
            </a:endParaRPr>
          </a:p>
        </p:txBody>
      </p:sp>
    </p:spTree>
    <p:extLst>
      <p:ext uri="{BB962C8B-B14F-4D97-AF65-F5344CB8AC3E}">
        <p14:creationId xmlns:p14="http://schemas.microsoft.com/office/powerpoint/2010/main" val="111918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19BB0C3E-4762-40E9-8A53-DAE691595698}"/>
              </a:ext>
            </a:extLst>
          </p:cNvPr>
          <p:cNvSpPr/>
          <p:nvPr/>
        </p:nvSpPr>
        <p:spPr>
          <a:xfrm>
            <a:off x="342169" y="1399073"/>
            <a:ext cx="8046255" cy="246882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750" marR="2311" indent="-285750" algn="just" defTabSz="457106">
              <a:buFont typeface="Arial" panose="020B0604020202020204" pitchFamily="34" charset="0"/>
              <a:buChar char="•"/>
            </a:pPr>
            <a:r>
              <a:rPr lang="es-ES" sz="1400" dirty="0">
                <a:solidFill>
                  <a:srgbClr val="0F80FF"/>
                </a:solidFill>
                <a:cs typeface="Calibri"/>
              </a:rPr>
              <a:t>CERCANO</a:t>
            </a:r>
            <a:r>
              <a:rPr lang="es-ES" sz="1400" dirty="0">
                <a:cs typeface="Calibri"/>
              </a:rPr>
              <a:t>: Mantener un canal de comunicación abierto, ser accesibles (tanto respecto a los canales habilitados, como a la disposición de ayuda entre los funcionarios del Servicio).</a:t>
            </a:r>
          </a:p>
          <a:p>
            <a:pPr marL="285750" marR="2311" indent="-285750" algn="just" defTabSz="457106">
              <a:buFont typeface="Arial" panose="020B0604020202020204" pitchFamily="34" charset="0"/>
              <a:buChar char="•"/>
            </a:pPr>
            <a:endParaRPr lang="es-ES" sz="1400" dirty="0">
              <a:cs typeface="Calibri"/>
            </a:endParaRPr>
          </a:p>
          <a:p>
            <a:pPr marL="285750" marR="2311" indent="-285750" algn="just" defTabSz="457106">
              <a:buFont typeface="Arial" panose="020B0604020202020204" pitchFamily="34" charset="0"/>
              <a:buChar char="•"/>
            </a:pPr>
            <a:r>
              <a:rPr lang="es-ES" sz="1400" dirty="0">
                <a:solidFill>
                  <a:srgbClr val="0F80FF"/>
                </a:solidFill>
                <a:cs typeface="Calibri"/>
              </a:rPr>
              <a:t>DAR CERTEZAS</a:t>
            </a:r>
            <a:r>
              <a:rPr lang="es-ES" sz="1400" dirty="0">
                <a:cs typeface="Calibri"/>
              </a:rPr>
              <a:t>: Hacer el trabajo y responder siempre (independiente si la respuesta es la que el ciudadano espera o no). La certeza también reside en la capacidad de hacer seguimiento de los procesos que se llevan con la institución.</a:t>
            </a:r>
          </a:p>
          <a:p>
            <a:pPr marL="285750" marR="2311" indent="-285750" algn="just" defTabSz="457106">
              <a:buFont typeface="Arial" panose="020B0604020202020204" pitchFamily="34" charset="0"/>
              <a:buChar char="•"/>
            </a:pPr>
            <a:endParaRPr lang="es-ES" sz="1400" dirty="0">
              <a:cs typeface="Calibri"/>
            </a:endParaRPr>
          </a:p>
          <a:p>
            <a:pPr marL="285750" marR="2311" indent="-285750" algn="just" defTabSz="457106">
              <a:buFont typeface="Arial" panose="020B0604020202020204" pitchFamily="34" charset="0"/>
              <a:buChar char="•"/>
            </a:pPr>
            <a:r>
              <a:rPr lang="es-ES" sz="1400" dirty="0">
                <a:solidFill>
                  <a:srgbClr val="0F80FF"/>
                </a:solidFill>
                <a:cs typeface="Calibri"/>
              </a:rPr>
              <a:t>TRANSPARENTE Y PROBO</a:t>
            </a:r>
            <a:r>
              <a:rPr lang="es-ES" sz="1400" dirty="0">
                <a:cs typeface="Calibri"/>
              </a:rPr>
              <a:t>: Mostrarse y actuar según la legalidad.</a:t>
            </a:r>
          </a:p>
          <a:p>
            <a:pPr marL="285750" marR="2311" indent="-285750" algn="just" defTabSz="457106">
              <a:buFont typeface="Arial" panose="020B0604020202020204" pitchFamily="34" charset="0"/>
              <a:buChar char="•"/>
            </a:pPr>
            <a:endParaRPr lang="es-ES" sz="1400" dirty="0">
              <a:cs typeface="Calibri"/>
            </a:endParaRPr>
          </a:p>
          <a:p>
            <a:pPr marL="285750" marR="2311" indent="-285750" algn="just" defTabSz="457106">
              <a:buFont typeface="Arial" panose="020B0604020202020204" pitchFamily="34" charset="0"/>
              <a:buChar char="•"/>
            </a:pPr>
            <a:r>
              <a:rPr lang="es-ES" sz="1400" dirty="0">
                <a:solidFill>
                  <a:srgbClr val="0F80FF"/>
                </a:solidFill>
                <a:latin typeface="Calibri"/>
                <a:cs typeface="Calibri"/>
              </a:rPr>
              <a:t>IMPARCIAL Y CONSISTENTE</a:t>
            </a:r>
            <a:r>
              <a:rPr lang="es-ES" sz="1400" dirty="0">
                <a:latin typeface="Calibri"/>
                <a:cs typeface="Calibri"/>
              </a:rPr>
              <a:t>: Actuando en base a estándares claros y conocidos, aplicando igualdad de criterio; basándose en y creando </a:t>
            </a:r>
            <a:r>
              <a:rPr lang="es-ES" sz="1400" dirty="0">
                <a:solidFill>
                  <a:srgbClr val="0F80FF"/>
                </a:solidFill>
                <a:latin typeface="Calibri"/>
                <a:cs typeface="Calibri"/>
              </a:rPr>
              <a:t>JURISPRUDENCIA</a:t>
            </a:r>
            <a:r>
              <a:rPr lang="es-ES" sz="1400" dirty="0">
                <a:latin typeface="Calibri"/>
                <a:cs typeface="Calibri"/>
              </a:rPr>
              <a:t>.</a:t>
            </a:r>
            <a:endParaRPr lang="es-ES" sz="1400" dirty="0">
              <a:cs typeface="Calibri"/>
            </a:endParaRPr>
          </a:p>
          <a:p>
            <a:pPr marR="2311" defTabSz="457106"/>
            <a:endParaRPr lang="es-ES" sz="1400" dirty="0">
              <a:latin typeface="Calibri"/>
              <a:cs typeface="Calibri"/>
            </a:endParaRPr>
          </a:p>
          <a:p>
            <a:pPr marL="285750" marR="2311" indent="-285750" defTabSz="457106">
              <a:buFont typeface="Arial" panose="020B0604020202020204" pitchFamily="34" charset="0"/>
              <a:buChar char="•"/>
            </a:pPr>
            <a:endParaRPr lang="es-ES" sz="1400" dirty="0">
              <a:cs typeface="Calibri"/>
            </a:endParaRPr>
          </a:p>
          <a:p>
            <a:pPr marR="2311" defTabSz="457106"/>
            <a:endParaRPr lang="es-ES" sz="1600" dirty="0">
              <a:latin typeface="Calibri"/>
              <a:cs typeface="Calibri"/>
            </a:endParaRPr>
          </a:p>
        </p:txBody>
      </p:sp>
      <p:sp>
        <p:nvSpPr>
          <p:cNvPr id="4" name="Rectángulo 3">
            <a:extLst>
              <a:ext uri="{FF2B5EF4-FFF2-40B4-BE49-F238E27FC236}">
                <a16:creationId xmlns:a16="http://schemas.microsoft.com/office/drawing/2014/main" id="{D79CA3F4-768A-4B48-A721-938D3C31ABAB}"/>
              </a:ext>
            </a:extLst>
          </p:cNvPr>
          <p:cNvSpPr/>
          <p:nvPr/>
        </p:nvSpPr>
        <p:spPr>
          <a:xfrm>
            <a:off x="251520" y="934555"/>
            <a:ext cx="34120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3.1 DEFINICIÓN</a:t>
            </a:r>
            <a:r>
              <a:rPr lang="es-ES_tradnl" sz="1200" dirty="0">
                <a:latin typeface="Trebuchet MS"/>
                <a:cs typeface="Trebuchet MS"/>
              </a:rPr>
              <a:t> DEL CONCEPTO CONFIABLE:</a:t>
            </a:r>
            <a:endParaRPr lang="es-CL" sz="1200" dirty="0">
              <a:latin typeface="Trebuchet MS"/>
              <a:cs typeface="Trebuchet MS"/>
            </a:endParaRPr>
          </a:p>
        </p:txBody>
      </p:sp>
      <p:sp>
        <p:nvSpPr>
          <p:cNvPr id="5" name="Rectángulo 4">
            <a:extLst>
              <a:ext uri="{FF2B5EF4-FFF2-40B4-BE49-F238E27FC236}">
                <a16:creationId xmlns:a16="http://schemas.microsoft.com/office/drawing/2014/main" id="{88EAC975-B13B-4314-90D7-F1A67EAE5F91}"/>
              </a:ext>
            </a:extLst>
          </p:cNvPr>
          <p:cNvSpPr/>
          <p:nvPr/>
        </p:nvSpPr>
        <p:spPr>
          <a:xfrm>
            <a:off x="342169" y="195486"/>
            <a:ext cx="6325797" cy="546405"/>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C147BEAC-8FB7-4296-BBA8-D5FE951ECB9E}"/>
              </a:ext>
            </a:extLst>
          </p:cNvPr>
          <p:cNvSpPr txBox="1"/>
          <p:nvPr/>
        </p:nvSpPr>
        <p:spPr>
          <a:xfrm>
            <a:off x="365854" y="237881"/>
            <a:ext cx="6210766"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CONFIABLE</a:t>
            </a:r>
            <a:endParaRPr lang="es-ES" sz="1600" dirty="0">
              <a:solidFill>
                <a:srgbClr val="FECC66"/>
              </a:solidFill>
              <a:latin typeface="Trebuchet MS"/>
              <a:cs typeface="Trebuchet MS"/>
            </a:endParaRPr>
          </a:p>
        </p:txBody>
      </p:sp>
      <p:pic>
        <p:nvPicPr>
          <p:cNvPr id="7" name="Imagen 6">
            <a:extLst>
              <a:ext uri="{FF2B5EF4-FFF2-40B4-BE49-F238E27FC236}">
                <a16:creationId xmlns:a16="http://schemas.microsoft.com/office/drawing/2014/main" id="{96D00EC7-9CA1-4356-ACF2-333E964D303E}"/>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09091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48ED754-C00B-4B84-9349-EDE415580BDC}"/>
              </a:ext>
            </a:extLst>
          </p:cNvPr>
          <p:cNvSpPr/>
          <p:nvPr/>
        </p:nvSpPr>
        <p:spPr>
          <a:xfrm>
            <a:off x="323528" y="121234"/>
            <a:ext cx="6344438" cy="581461"/>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651C32A7-A076-4FEF-882C-6E9BB04C259B}"/>
              </a:ext>
            </a:extLst>
          </p:cNvPr>
          <p:cNvSpPr txBox="1"/>
          <p:nvPr/>
        </p:nvSpPr>
        <p:spPr>
          <a:xfrm>
            <a:off x="323528" y="212329"/>
            <a:ext cx="6210766" cy="707836"/>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CONFIABLE</a:t>
            </a:r>
          </a:p>
          <a:p>
            <a:endParaRPr lang="es-ES" sz="1600" dirty="0">
              <a:solidFill>
                <a:srgbClr val="FECC66"/>
              </a:solidFill>
              <a:latin typeface="Trebuchet MS"/>
              <a:cs typeface="Trebuchet MS"/>
            </a:endParaRPr>
          </a:p>
        </p:txBody>
      </p:sp>
      <p:sp>
        <p:nvSpPr>
          <p:cNvPr id="6" name="object 455">
            <a:extLst>
              <a:ext uri="{FF2B5EF4-FFF2-40B4-BE49-F238E27FC236}">
                <a16:creationId xmlns:a16="http://schemas.microsoft.com/office/drawing/2014/main" id="{A9031040-7BB4-4122-9988-189C83FEDB73}"/>
              </a:ext>
            </a:extLst>
          </p:cNvPr>
          <p:cNvSpPr/>
          <p:nvPr/>
        </p:nvSpPr>
        <p:spPr>
          <a:xfrm>
            <a:off x="323528" y="1207074"/>
            <a:ext cx="8372293" cy="2061775"/>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just" defTabSz="457106"/>
            <a:r>
              <a:rPr lang="es-ES" sz="1400" dirty="0">
                <a:latin typeface="Calibri"/>
                <a:cs typeface="Calibri"/>
              </a:rPr>
              <a:t>La confianza se presentó como un atributo que se proyecta mediado por la existencia de otros elementos. Una institución es confiable si cuenta con otros atributos, es decir, la confianza se gana como consecuencia de alcanzar otros elementos, es un resultado.</a:t>
            </a:r>
            <a:r>
              <a:rPr lang="es-ES" sz="1400" dirty="0">
                <a:cs typeface="Calibri"/>
              </a:rPr>
              <a:t> </a:t>
            </a:r>
          </a:p>
          <a:p>
            <a:pPr marR="2311" indent="-289" algn="just" defTabSz="457106"/>
            <a:endParaRPr lang="es-ES" sz="1400" dirty="0">
              <a:cs typeface="Calibri"/>
            </a:endParaRPr>
          </a:p>
          <a:p>
            <a:pPr marR="2311" indent="-289" algn="just" defTabSz="457106"/>
            <a:r>
              <a:rPr lang="es-ES" sz="1400" dirty="0">
                <a:cs typeface="Calibri"/>
              </a:rPr>
              <a:t>De este modo, el CPLT es confiable en cuanto, en relación a los atributos que construyen esta apreciación, se le visiona fundamentalmente como:</a:t>
            </a:r>
            <a:endParaRPr lang="es-ES" sz="1400" dirty="0">
              <a:latin typeface="Calibri"/>
              <a:cs typeface="Calibri"/>
            </a:endParaRPr>
          </a:p>
          <a:p>
            <a:pPr marR="2311" indent="-289" algn="just" defTabSz="457106"/>
            <a:endParaRPr lang="es-CL" sz="1400" dirty="0">
              <a:latin typeface="Calibri"/>
              <a:cs typeface="Calibri"/>
            </a:endParaRPr>
          </a:p>
          <a:p>
            <a:pPr marL="342611" marR="2311" indent="-342900" algn="just" defTabSz="457106">
              <a:buAutoNum type="arabicPeriod"/>
            </a:pPr>
            <a:r>
              <a:rPr lang="es-ES" sz="1400" dirty="0">
                <a:solidFill>
                  <a:srgbClr val="0F80FF"/>
                </a:solidFill>
                <a:latin typeface="Calibri"/>
                <a:cs typeface="Calibri"/>
              </a:rPr>
              <a:t>IMPARCIAL Y CONSISTENTE. </a:t>
            </a:r>
          </a:p>
          <a:p>
            <a:pPr marL="342611" marR="2311" indent="-342900" algn="just" defTabSz="457106">
              <a:buAutoNum type="arabicPeriod"/>
            </a:pPr>
            <a:r>
              <a:rPr lang="es-ES" sz="1400" dirty="0">
                <a:latin typeface="Calibri"/>
                <a:cs typeface="Calibri"/>
              </a:rPr>
              <a:t>Y, de manera secundaria, como </a:t>
            </a:r>
            <a:r>
              <a:rPr lang="es-ES" sz="1400" dirty="0">
                <a:solidFill>
                  <a:srgbClr val="0F80FF"/>
                </a:solidFill>
                <a:latin typeface="Calibri"/>
                <a:cs typeface="Calibri"/>
              </a:rPr>
              <a:t>EFICAZ</a:t>
            </a:r>
            <a:r>
              <a:rPr lang="es-ES" sz="1400" dirty="0">
                <a:latin typeface="Calibri"/>
                <a:cs typeface="Calibri"/>
              </a:rPr>
              <a:t>, mediante lo cual entrega </a:t>
            </a:r>
            <a:r>
              <a:rPr lang="es-ES" sz="1400" dirty="0">
                <a:solidFill>
                  <a:srgbClr val="0F80FF"/>
                </a:solidFill>
                <a:latin typeface="Calibri"/>
                <a:cs typeface="Calibri"/>
              </a:rPr>
              <a:t>CERTEZAS</a:t>
            </a:r>
            <a:r>
              <a:rPr lang="es-ES" sz="1400" dirty="0">
                <a:latin typeface="Calibri"/>
                <a:cs typeface="Calibri"/>
              </a:rPr>
              <a:t>. </a:t>
            </a:r>
          </a:p>
          <a:p>
            <a:pPr marR="2311" defTabSz="457106"/>
            <a:endParaRPr lang="es-CL" sz="1400" dirty="0">
              <a:latin typeface="Calibri"/>
              <a:cs typeface="Calibri"/>
            </a:endParaRPr>
          </a:p>
          <a:p>
            <a:pPr marR="2311" defTabSz="457106"/>
            <a:endParaRPr lang="es-CL" sz="1600" dirty="0">
              <a:latin typeface="Calibri"/>
              <a:cs typeface="Calibri"/>
            </a:endParaRPr>
          </a:p>
          <a:p>
            <a:pPr marL="228311" marR="2311" indent="-228600" defTabSz="457106">
              <a:buAutoNum type="arabicPeriod"/>
            </a:pPr>
            <a:endParaRPr lang="es-CL" sz="800" dirty="0">
              <a:latin typeface="Calibri"/>
              <a:cs typeface="Calibri"/>
            </a:endParaRPr>
          </a:p>
        </p:txBody>
      </p:sp>
      <p:sp>
        <p:nvSpPr>
          <p:cNvPr id="7" name="object 455">
            <a:extLst>
              <a:ext uri="{FF2B5EF4-FFF2-40B4-BE49-F238E27FC236}">
                <a16:creationId xmlns:a16="http://schemas.microsoft.com/office/drawing/2014/main" id="{FC1E28CA-983D-481F-8BEB-7FBA1F30FFF0}"/>
              </a:ext>
            </a:extLst>
          </p:cNvPr>
          <p:cNvSpPr/>
          <p:nvPr/>
        </p:nvSpPr>
        <p:spPr>
          <a:xfrm>
            <a:off x="323528" y="3393210"/>
            <a:ext cx="4752528" cy="138141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"De lo poco que conozco de la jurisprudencia del Consejo, </a:t>
            </a:r>
            <a:r>
              <a:rPr lang="es-ES" sz="1200" i="1" u="sng" dirty="0">
                <a:latin typeface="Calibri"/>
                <a:cs typeface="Calibri"/>
              </a:rPr>
              <a:t>he visto esa solidez argumentativa y su apego a la normativa</a:t>
            </a:r>
            <a:r>
              <a:rPr lang="es-ES" sz="1200" i="1" dirty="0">
                <a:latin typeface="Calibri"/>
                <a:cs typeface="Calibri"/>
              </a:rPr>
              <a:t>, entonces para mi una institución de confianza es eso. Que tenga cambios de criterio me parece perfecto, porque creo en la evolución jurisprudencial, todos evolucionamos y la sociedad tiene que evolucionar a nuevos criterios, pero mientras se mantenga el apego a la normativa y a la fundamentación, eso sería una forma de darme confianza“ (H4, OAC)</a:t>
            </a:r>
            <a:endParaRPr lang="es-CL" sz="1200" i="1" dirty="0">
              <a:latin typeface="Calibri"/>
              <a:cs typeface="Calibri"/>
            </a:endParaRPr>
          </a:p>
        </p:txBody>
      </p:sp>
      <p:sp>
        <p:nvSpPr>
          <p:cNvPr id="8" name="object 455">
            <a:extLst>
              <a:ext uri="{FF2B5EF4-FFF2-40B4-BE49-F238E27FC236}">
                <a16:creationId xmlns:a16="http://schemas.microsoft.com/office/drawing/2014/main" id="{5685CD12-3A30-4CF4-A6A5-7AD212EEBE87}"/>
              </a:ext>
            </a:extLst>
          </p:cNvPr>
          <p:cNvSpPr/>
          <p:nvPr/>
        </p:nvSpPr>
        <p:spPr>
          <a:xfrm>
            <a:off x="5292080" y="4187017"/>
            <a:ext cx="3403741" cy="58760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"En su rol de fiscalizador es confiable porque ellos hacen su pega; </a:t>
            </a:r>
            <a:r>
              <a:rPr lang="es-ES" sz="1200" i="1" u="sng" dirty="0">
                <a:latin typeface="Calibri"/>
                <a:cs typeface="Calibri"/>
              </a:rPr>
              <a:t>sea quien sea, ellos hacen su pega</a:t>
            </a:r>
            <a:r>
              <a:rPr lang="es-ES" sz="1200" i="1" dirty="0">
                <a:latin typeface="Calibri"/>
                <a:cs typeface="Calibri"/>
              </a:rPr>
              <a:t>“ (M4, MR)</a:t>
            </a:r>
            <a:endParaRPr lang="es-CL" sz="1200" i="1" dirty="0">
              <a:latin typeface="Calibri"/>
              <a:cs typeface="Calibri"/>
            </a:endParaRPr>
          </a:p>
        </p:txBody>
      </p:sp>
      <p:sp>
        <p:nvSpPr>
          <p:cNvPr id="9" name="object 455">
            <a:extLst>
              <a:ext uri="{FF2B5EF4-FFF2-40B4-BE49-F238E27FC236}">
                <a16:creationId xmlns:a16="http://schemas.microsoft.com/office/drawing/2014/main" id="{9759260E-2BDB-4E84-A8FF-82191254FE82}"/>
              </a:ext>
            </a:extLst>
          </p:cNvPr>
          <p:cNvSpPr/>
          <p:nvPr/>
        </p:nvSpPr>
        <p:spPr>
          <a:xfrm>
            <a:off x="5292079" y="3425609"/>
            <a:ext cx="3403741" cy="58760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"Yo </a:t>
            </a:r>
            <a:r>
              <a:rPr lang="es-ES" sz="1200" i="1" u="sng" dirty="0">
                <a:latin typeface="Calibri"/>
                <a:cs typeface="Calibri"/>
              </a:rPr>
              <a:t>no he sabido de ciudadanos que estén alegando porque el Consejo no los amparó</a:t>
            </a:r>
            <a:r>
              <a:rPr lang="es-ES" sz="1200" i="1" dirty="0">
                <a:latin typeface="Calibri"/>
                <a:cs typeface="Calibri"/>
              </a:rPr>
              <a:t> frente a un reclamo que hayan presentado“ (m4, OAC)</a:t>
            </a:r>
            <a:endParaRPr lang="es-CL" sz="1200" i="1" dirty="0">
              <a:latin typeface="Calibri"/>
              <a:cs typeface="Calibri"/>
            </a:endParaRPr>
          </a:p>
        </p:txBody>
      </p:sp>
      <p:pic>
        <p:nvPicPr>
          <p:cNvPr id="10" name="Imagen 9">
            <a:extLst>
              <a:ext uri="{FF2B5EF4-FFF2-40B4-BE49-F238E27FC236}">
                <a16:creationId xmlns:a16="http://schemas.microsoft.com/office/drawing/2014/main" id="{17B1663F-0BE9-40A3-A802-4B69167285E6}"/>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1" name="Rectángulo 10">
            <a:extLst>
              <a:ext uri="{FF2B5EF4-FFF2-40B4-BE49-F238E27FC236}">
                <a16:creationId xmlns:a16="http://schemas.microsoft.com/office/drawing/2014/main" id="{E37D59E9-A3DB-4278-82CC-4D4A00DDDBD3}"/>
              </a:ext>
            </a:extLst>
          </p:cNvPr>
          <p:cNvSpPr/>
          <p:nvPr/>
        </p:nvSpPr>
        <p:spPr>
          <a:xfrm>
            <a:off x="251520" y="859455"/>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3.2 EVALUACIÓN DEL ATRIBUTO </a:t>
            </a:r>
            <a:r>
              <a:rPr lang="es-ES_tradnl" sz="1400" dirty="0">
                <a:latin typeface="Trebuchet MS"/>
                <a:cs typeface="Trebuchet MS"/>
              </a:rPr>
              <a:t>EN EL CONSEJO</a:t>
            </a:r>
            <a:endParaRPr lang="es-CL" sz="1200" dirty="0">
              <a:latin typeface="Trebuchet MS"/>
              <a:cs typeface="Trebuchet MS"/>
            </a:endParaRPr>
          </a:p>
        </p:txBody>
      </p:sp>
    </p:spTree>
    <p:extLst>
      <p:ext uri="{BB962C8B-B14F-4D97-AF65-F5344CB8AC3E}">
        <p14:creationId xmlns:p14="http://schemas.microsoft.com/office/powerpoint/2010/main" val="139545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bject 455">
            <a:extLst>
              <a:ext uri="{FF2B5EF4-FFF2-40B4-BE49-F238E27FC236}">
                <a16:creationId xmlns:a16="http://schemas.microsoft.com/office/drawing/2014/main" id="{A48F3E69-F8F7-4A95-AEAB-464A238BA552}"/>
              </a:ext>
            </a:extLst>
          </p:cNvPr>
          <p:cNvSpPr/>
          <p:nvPr/>
        </p:nvSpPr>
        <p:spPr>
          <a:xfrm>
            <a:off x="323528" y="1203598"/>
            <a:ext cx="8521028" cy="152711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algn="just" defTabSz="457106"/>
            <a:r>
              <a:rPr lang="es-ES" sz="1400" dirty="0">
                <a:latin typeface="Calibri"/>
                <a:cs typeface="Calibri"/>
              </a:rPr>
              <a:t>La desconfianza en el CPLT se construye frente a un </a:t>
            </a:r>
            <a:r>
              <a:rPr lang="es-ES" sz="1400" dirty="0">
                <a:solidFill>
                  <a:srgbClr val="0F80FF"/>
                </a:solidFill>
                <a:latin typeface="Calibri"/>
                <a:cs typeface="Calibri"/>
              </a:rPr>
              <a:t>ACTUAR POLITIZADO </a:t>
            </a:r>
            <a:r>
              <a:rPr lang="es-ES" sz="1400" dirty="0">
                <a:latin typeface="Calibri"/>
                <a:cs typeface="Calibri"/>
              </a:rPr>
              <a:t>de ciertos Consejeros, y a la implementación de prácticas que se evalúan como “poco transparentes”, como el uso de fiscalizadores incógnitos, la no elaboración de minutas en reuniones con los mismos Enlaces, la publicación de Actas de sesiones del Consejo Directivo en las que no se expone toda la discusión y argumentos presentados, etc..</a:t>
            </a:r>
          </a:p>
          <a:p>
            <a:pPr marR="2311" algn="just" defTabSz="457106"/>
            <a:endParaRPr lang="es-CL" sz="1200" dirty="0">
              <a:latin typeface="Calibri"/>
              <a:cs typeface="Calibri"/>
            </a:endParaRPr>
          </a:p>
          <a:p>
            <a:pPr marR="2311" algn="just" defTabSz="457106"/>
            <a:r>
              <a:rPr lang="es-ES" sz="1400" dirty="0">
                <a:latin typeface="Calibri"/>
                <a:cs typeface="Calibri"/>
              </a:rPr>
              <a:t>Asimismo, dada la importancia de su rol como un ente </a:t>
            </a:r>
            <a:r>
              <a:rPr lang="es-ES" sz="1400" dirty="0">
                <a:solidFill>
                  <a:srgbClr val="0F80FF"/>
                </a:solidFill>
                <a:latin typeface="Calibri"/>
                <a:cs typeface="Calibri"/>
              </a:rPr>
              <a:t>IMPARCIAL Y CONSISTENTE</a:t>
            </a:r>
            <a:r>
              <a:rPr lang="es-ES" sz="1400" dirty="0">
                <a:latin typeface="Calibri"/>
                <a:cs typeface="Calibri"/>
              </a:rPr>
              <a:t>, la desconfianza -en caso de haber- se genera también a causa de falencias en estos atributos.</a:t>
            </a:r>
          </a:p>
          <a:p>
            <a:pPr marR="2311" defTabSz="457106"/>
            <a:endParaRPr lang="es-CL" sz="1600" dirty="0">
              <a:latin typeface="Calibri"/>
              <a:cs typeface="Calibri"/>
            </a:endParaRPr>
          </a:p>
          <a:p>
            <a:pPr marL="228311" marR="2311" indent="-228600" defTabSz="457106">
              <a:buAutoNum type="arabicPeriod"/>
            </a:pPr>
            <a:endParaRPr lang="es-CL" sz="800" dirty="0">
              <a:latin typeface="Calibri"/>
              <a:cs typeface="Calibri"/>
            </a:endParaRPr>
          </a:p>
        </p:txBody>
      </p:sp>
      <p:sp>
        <p:nvSpPr>
          <p:cNvPr id="3" name="object 455">
            <a:extLst>
              <a:ext uri="{FF2B5EF4-FFF2-40B4-BE49-F238E27FC236}">
                <a16:creationId xmlns:a16="http://schemas.microsoft.com/office/drawing/2014/main" id="{A0407B09-9679-44AF-A021-DFCFA5FAF535}"/>
              </a:ext>
            </a:extLst>
          </p:cNvPr>
          <p:cNvSpPr/>
          <p:nvPr/>
        </p:nvSpPr>
        <p:spPr>
          <a:xfrm>
            <a:off x="5004048" y="2937563"/>
            <a:ext cx="3840508" cy="98313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“Creo que es insólito que un organismo que tiene como función fiscalizar tenga que estar fiscalizando en forma oculta. (…) </a:t>
            </a:r>
            <a:r>
              <a:rPr lang="es-ES" sz="1200" i="1" u="sng" dirty="0">
                <a:latin typeface="Calibri"/>
                <a:cs typeface="Calibri"/>
              </a:rPr>
              <a:t>Una fiscalización oculta o encubierta atenta completamente</a:t>
            </a:r>
            <a:r>
              <a:rPr lang="es-ES" sz="1200" i="1" dirty="0">
                <a:latin typeface="Calibri"/>
                <a:cs typeface="Calibri"/>
              </a:rPr>
              <a:t> contra la función del Consejo que es fiscalizar y </a:t>
            </a:r>
            <a:r>
              <a:rPr lang="es-ES" sz="1200" i="1" u="sng" dirty="0">
                <a:latin typeface="Calibri"/>
                <a:cs typeface="Calibri"/>
              </a:rPr>
              <a:t>contra la misma transparencia y la confianza</a:t>
            </a:r>
            <a:r>
              <a:rPr lang="es-ES" sz="1200" i="1" dirty="0">
                <a:latin typeface="Calibri"/>
                <a:cs typeface="Calibri"/>
              </a:rPr>
              <a:t>“ (H1, OAC)</a:t>
            </a:r>
            <a:endParaRPr lang="es-CL" sz="1200" i="1" dirty="0">
              <a:latin typeface="Calibri"/>
              <a:cs typeface="Calibri"/>
            </a:endParaRPr>
          </a:p>
        </p:txBody>
      </p:sp>
      <p:sp>
        <p:nvSpPr>
          <p:cNvPr id="4" name="object 455">
            <a:extLst>
              <a:ext uri="{FF2B5EF4-FFF2-40B4-BE49-F238E27FC236}">
                <a16:creationId xmlns:a16="http://schemas.microsoft.com/office/drawing/2014/main" id="{62E15C84-7FDE-4F25-9F03-2E01B004732C}"/>
              </a:ext>
            </a:extLst>
          </p:cNvPr>
          <p:cNvSpPr/>
          <p:nvPr/>
        </p:nvSpPr>
        <p:spPr>
          <a:xfrm>
            <a:off x="357955" y="2937854"/>
            <a:ext cx="4430069" cy="98284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“Años atrás </a:t>
            </a:r>
            <a:r>
              <a:rPr lang="es-ES" sz="1200" i="1" u="sng" dirty="0">
                <a:latin typeface="Calibri"/>
                <a:cs typeface="Calibri"/>
              </a:rPr>
              <a:t>con uno de los Consejeros, las decisiones se veían muy influenciadas por la formación política que tenía, su formación valórica</a:t>
            </a:r>
            <a:r>
              <a:rPr lang="es-ES" sz="1200" i="1" dirty="0">
                <a:latin typeface="Calibri"/>
                <a:cs typeface="Calibri"/>
              </a:rPr>
              <a:t>. Entonces eso era algo muy negativo, le hacía mal al Consejo y a nosotros también. Para crear transparencia, ésta se basa en la confianza“ (H1, OAC)</a:t>
            </a:r>
            <a:endParaRPr lang="es-CL" sz="1200" i="1" dirty="0">
              <a:latin typeface="Calibri"/>
              <a:cs typeface="Calibri"/>
            </a:endParaRPr>
          </a:p>
        </p:txBody>
      </p:sp>
      <p:sp>
        <p:nvSpPr>
          <p:cNvPr id="5" name="object 455">
            <a:extLst>
              <a:ext uri="{FF2B5EF4-FFF2-40B4-BE49-F238E27FC236}">
                <a16:creationId xmlns:a16="http://schemas.microsoft.com/office/drawing/2014/main" id="{422D0462-B986-4446-A21F-F302F7519758}"/>
              </a:ext>
            </a:extLst>
          </p:cNvPr>
          <p:cNvSpPr/>
          <p:nvPr/>
        </p:nvSpPr>
        <p:spPr>
          <a:xfrm>
            <a:off x="382039" y="4095463"/>
            <a:ext cx="8462517" cy="42050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"Se van los Consejeros, llegan otros, y hay una jurisprudencia de esos Consejeros. Entonces como que </a:t>
            </a:r>
            <a:r>
              <a:rPr lang="es-ES" sz="1200" i="1" dirty="0" err="1">
                <a:latin typeface="Calibri"/>
                <a:cs typeface="Calibri"/>
              </a:rPr>
              <a:t>tenís</a:t>
            </a:r>
            <a:r>
              <a:rPr lang="es-ES" sz="1200" i="1" dirty="0">
                <a:latin typeface="Calibri"/>
                <a:cs typeface="Calibri"/>
              </a:rPr>
              <a:t> que irte adecuando y empezar a leer jurisprudencia, </a:t>
            </a:r>
            <a:r>
              <a:rPr lang="es-ES" sz="1200" i="1" u="sng" dirty="0">
                <a:latin typeface="Calibri"/>
                <a:cs typeface="Calibri"/>
              </a:rPr>
              <a:t>porque no siempre toman las mismas decisiones</a:t>
            </a:r>
            <a:r>
              <a:rPr lang="es-ES" sz="1200" i="1" dirty="0">
                <a:latin typeface="Calibri"/>
                <a:cs typeface="Calibri"/>
              </a:rPr>
              <a:t>“ (M1, MRM) </a:t>
            </a:r>
            <a:endParaRPr lang="es-CL" sz="1200" i="1" dirty="0">
              <a:latin typeface="Calibri"/>
              <a:cs typeface="Calibri"/>
            </a:endParaRPr>
          </a:p>
        </p:txBody>
      </p:sp>
      <p:sp>
        <p:nvSpPr>
          <p:cNvPr id="11" name="Rectángulo 10">
            <a:extLst>
              <a:ext uri="{FF2B5EF4-FFF2-40B4-BE49-F238E27FC236}">
                <a16:creationId xmlns:a16="http://schemas.microsoft.com/office/drawing/2014/main" id="{739541C6-692F-4A0E-AD07-38888C3B0D45}"/>
              </a:ext>
            </a:extLst>
          </p:cNvPr>
          <p:cNvSpPr/>
          <p:nvPr/>
        </p:nvSpPr>
        <p:spPr>
          <a:xfrm>
            <a:off x="323528" y="121234"/>
            <a:ext cx="6344438" cy="581461"/>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2" name="3 CuadroTexto">
            <a:extLst>
              <a:ext uri="{FF2B5EF4-FFF2-40B4-BE49-F238E27FC236}">
                <a16:creationId xmlns:a16="http://schemas.microsoft.com/office/drawing/2014/main" id="{C585D957-D6B2-450C-962B-E2B1D98E27EA}"/>
              </a:ext>
            </a:extLst>
          </p:cNvPr>
          <p:cNvSpPr txBox="1"/>
          <p:nvPr/>
        </p:nvSpPr>
        <p:spPr>
          <a:xfrm>
            <a:off x="323528" y="212329"/>
            <a:ext cx="6210766" cy="707836"/>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CONFIABLE</a:t>
            </a:r>
          </a:p>
          <a:p>
            <a:endParaRPr lang="es-ES" sz="1600" dirty="0">
              <a:solidFill>
                <a:srgbClr val="FECC66"/>
              </a:solidFill>
              <a:latin typeface="Trebuchet MS"/>
              <a:cs typeface="Trebuchet MS"/>
            </a:endParaRPr>
          </a:p>
        </p:txBody>
      </p:sp>
      <p:pic>
        <p:nvPicPr>
          <p:cNvPr id="13" name="Imagen 12">
            <a:extLst>
              <a:ext uri="{FF2B5EF4-FFF2-40B4-BE49-F238E27FC236}">
                <a16:creationId xmlns:a16="http://schemas.microsoft.com/office/drawing/2014/main" id="{1E639177-153D-4230-AED6-0ABE5F40D1DC}"/>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4" name="Rectángulo 13">
            <a:extLst>
              <a:ext uri="{FF2B5EF4-FFF2-40B4-BE49-F238E27FC236}">
                <a16:creationId xmlns:a16="http://schemas.microsoft.com/office/drawing/2014/main" id="{123395B1-643F-453E-8B3E-4F7D3657E66D}"/>
              </a:ext>
            </a:extLst>
          </p:cNvPr>
          <p:cNvSpPr/>
          <p:nvPr/>
        </p:nvSpPr>
        <p:spPr>
          <a:xfrm>
            <a:off x="251520" y="859455"/>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3.2 EVALUACIÓN DEL ATRIBUTO </a:t>
            </a:r>
            <a:r>
              <a:rPr lang="es-ES_tradnl" sz="1400" dirty="0">
                <a:latin typeface="Trebuchet MS"/>
                <a:cs typeface="Trebuchet MS"/>
              </a:rPr>
              <a:t>EN EL CONSEJO</a:t>
            </a:r>
            <a:endParaRPr lang="es-CL" sz="1200" dirty="0">
              <a:latin typeface="Trebuchet MS"/>
              <a:cs typeface="Trebuchet MS"/>
            </a:endParaRPr>
          </a:p>
        </p:txBody>
      </p:sp>
    </p:spTree>
    <p:extLst>
      <p:ext uri="{BB962C8B-B14F-4D97-AF65-F5344CB8AC3E}">
        <p14:creationId xmlns:p14="http://schemas.microsoft.com/office/powerpoint/2010/main" val="13896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F95B0E-1625-497A-BE27-9479F212765E}"/>
              </a:ext>
            </a:extLst>
          </p:cNvPr>
          <p:cNvSpPr/>
          <p:nvPr/>
        </p:nvSpPr>
        <p:spPr>
          <a:xfrm>
            <a:off x="457200" y="175082"/>
            <a:ext cx="5868556" cy="565798"/>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3" name="object 455">
            <a:extLst>
              <a:ext uri="{FF2B5EF4-FFF2-40B4-BE49-F238E27FC236}">
                <a16:creationId xmlns:a16="http://schemas.microsoft.com/office/drawing/2014/main" id="{6FCDEDB1-7817-478B-ADA5-771211981864}"/>
              </a:ext>
            </a:extLst>
          </p:cNvPr>
          <p:cNvSpPr/>
          <p:nvPr/>
        </p:nvSpPr>
        <p:spPr>
          <a:xfrm>
            <a:off x="693848" y="1306723"/>
            <a:ext cx="3806144" cy="2777195"/>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400" u="sng" dirty="0">
                <a:latin typeface="Calibri"/>
                <a:cs typeface="Calibri"/>
              </a:rPr>
              <a:t>PARA LA INSTITUCIÓN</a:t>
            </a:r>
          </a:p>
          <a:p>
            <a:pPr marR="2311" indent="-289" algn="ctr" defTabSz="457106"/>
            <a:endParaRPr lang="es-ES" sz="1600" u="sng" dirty="0">
              <a:latin typeface="Calibri"/>
              <a:cs typeface="Calibri"/>
            </a:endParaRPr>
          </a:p>
          <a:p>
            <a:pPr marL="285461" marR="2311" indent="-285750" algn="just" defTabSz="457106">
              <a:buFont typeface="Arial" panose="020B0604020202020204" pitchFamily="34" charset="0"/>
              <a:buChar char="•"/>
            </a:pPr>
            <a:r>
              <a:rPr lang="es-ES" sz="1400" dirty="0">
                <a:latin typeface="Calibri"/>
                <a:cs typeface="Calibri"/>
              </a:rPr>
              <a:t>Tener una </a:t>
            </a:r>
            <a:r>
              <a:rPr lang="es-ES" sz="1400" dirty="0">
                <a:solidFill>
                  <a:srgbClr val="0F80FF"/>
                </a:solidFill>
                <a:latin typeface="Calibri"/>
                <a:cs typeface="Calibri"/>
              </a:rPr>
              <a:t>NORMATIVA</a:t>
            </a:r>
            <a:r>
              <a:rPr lang="es-ES" sz="1400" dirty="0">
                <a:latin typeface="Calibri"/>
                <a:cs typeface="Calibri"/>
              </a:rPr>
              <a:t> clara y pública, y atenerse a ella.</a:t>
            </a:r>
          </a:p>
          <a:p>
            <a:pPr marL="285461" marR="2311" indent="-285750" algn="just" defTabSz="457106">
              <a:buFont typeface="Arial" panose="020B0604020202020204" pitchFamily="34" charset="0"/>
              <a:buChar char="•"/>
            </a:pPr>
            <a:r>
              <a:rPr lang="es-ES" sz="1400" dirty="0">
                <a:latin typeface="Calibri"/>
                <a:cs typeface="Calibri"/>
              </a:rPr>
              <a:t>Integrar </a:t>
            </a:r>
            <a:r>
              <a:rPr lang="es-ES" sz="1400" dirty="0">
                <a:solidFill>
                  <a:srgbClr val="0F80FF"/>
                </a:solidFill>
                <a:latin typeface="Calibri"/>
                <a:cs typeface="Calibri"/>
              </a:rPr>
              <a:t>TECNOLOGÍAS</a:t>
            </a:r>
            <a:r>
              <a:rPr lang="es-ES" sz="1400" dirty="0">
                <a:latin typeface="Calibri"/>
                <a:cs typeface="Calibri"/>
              </a:rPr>
              <a:t>, plataformas y nuevos sistemas de trabajo (teletrabajo, base en el correo electrónico).</a:t>
            </a:r>
          </a:p>
          <a:p>
            <a:pPr marL="285461" marR="2311" indent="-285750" algn="just" defTabSz="457106">
              <a:buFont typeface="Arial" panose="020B0604020202020204" pitchFamily="34" charset="0"/>
              <a:buChar char="•"/>
            </a:pPr>
            <a:r>
              <a:rPr lang="es-ES" sz="1400" dirty="0">
                <a:latin typeface="Calibri"/>
                <a:cs typeface="Calibri"/>
              </a:rPr>
              <a:t>Estructurar sus equipos en base a </a:t>
            </a:r>
            <a:r>
              <a:rPr lang="es-ES" sz="1400" dirty="0">
                <a:solidFill>
                  <a:srgbClr val="0F80FF"/>
                </a:solidFill>
                <a:latin typeface="Calibri"/>
                <a:cs typeface="Calibri"/>
              </a:rPr>
              <a:t>COMPETENCIAS</a:t>
            </a:r>
            <a:r>
              <a:rPr lang="es-ES" sz="1400" dirty="0">
                <a:latin typeface="Calibri"/>
                <a:cs typeface="Calibri"/>
              </a:rPr>
              <a:t> y requerimientos de la organización: sea que cada área cuenta con los profesionales idóneos –en términos de formación- para cumplir labores en ella.</a:t>
            </a:r>
          </a:p>
          <a:p>
            <a:pPr marR="2311" indent="-289" defTabSz="457106"/>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CL" sz="800" dirty="0">
              <a:latin typeface="Calibri"/>
              <a:cs typeface="Calibri"/>
            </a:endParaRPr>
          </a:p>
        </p:txBody>
      </p:sp>
      <p:sp>
        <p:nvSpPr>
          <p:cNvPr id="5" name="Rectángulo 4">
            <a:extLst>
              <a:ext uri="{FF2B5EF4-FFF2-40B4-BE49-F238E27FC236}">
                <a16:creationId xmlns:a16="http://schemas.microsoft.com/office/drawing/2014/main" id="{98B9BAF0-5137-466E-BFB1-FC19F7C8B185}"/>
              </a:ext>
            </a:extLst>
          </p:cNvPr>
          <p:cNvSpPr/>
          <p:nvPr/>
        </p:nvSpPr>
        <p:spPr>
          <a:xfrm>
            <a:off x="388382" y="894740"/>
            <a:ext cx="4193167"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 4.1 DEFINICIÓN</a:t>
            </a:r>
            <a:r>
              <a:rPr lang="es-ES_tradnl" sz="1200" dirty="0">
                <a:latin typeface="Trebuchet MS"/>
                <a:cs typeface="Trebuchet MS"/>
              </a:rPr>
              <a:t> DEL CONCEPTO INSTITUCIÓN TÉCNICA:</a:t>
            </a:r>
            <a:endParaRPr lang="es-CL" sz="1200" dirty="0">
              <a:latin typeface="Trebuchet MS"/>
              <a:cs typeface="Trebuchet MS"/>
            </a:endParaRPr>
          </a:p>
        </p:txBody>
      </p:sp>
      <p:sp>
        <p:nvSpPr>
          <p:cNvPr id="6" name="3 CuadroTexto">
            <a:extLst>
              <a:ext uri="{FF2B5EF4-FFF2-40B4-BE49-F238E27FC236}">
                <a16:creationId xmlns:a16="http://schemas.microsoft.com/office/drawing/2014/main" id="{D0200838-FD00-4190-ACC2-2F3DB212B7D6}"/>
              </a:ext>
            </a:extLst>
          </p:cNvPr>
          <p:cNvSpPr txBox="1"/>
          <p:nvPr/>
        </p:nvSpPr>
        <p:spPr>
          <a:xfrm>
            <a:off x="457200" y="292998"/>
            <a:ext cx="586855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4.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TÉCNICA</a:t>
            </a:r>
            <a:endParaRPr lang="es-ES" sz="1600" dirty="0">
              <a:solidFill>
                <a:srgbClr val="FECC66"/>
              </a:solidFill>
              <a:latin typeface="Trebuchet MS"/>
              <a:cs typeface="Trebuchet MS"/>
            </a:endParaRPr>
          </a:p>
        </p:txBody>
      </p:sp>
      <p:sp>
        <p:nvSpPr>
          <p:cNvPr id="7" name="object 455">
            <a:extLst>
              <a:ext uri="{FF2B5EF4-FFF2-40B4-BE49-F238E27FC236}">
                <a16:creationId xmlns:a16="http://schemas.microsoft.com/office/drawing/2014/main" id="{764A9FF6-7249-4AE9-93E2-9FCDAC388B79}"/>
              </a:ext>
            </a:extLst>
          </p:cNvPr>
          <p:cNvSpPr/>
          <p:nvPr/>
        </p:nvSpPr>
        <p:spPr>
          <a:xfrm>
            <a:off x="4853570" y="1306722"/>
            <a:ext cx="3606862" cy="176908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400" u="sng" dirty="0">
                <a:latin typeface="Calibri"/>
                <a:cs typeface="Calibri"/>
              </a:rPr>
              <a:t>PARA SUS PROFESIONALES</a:t>
            </a:r>
          </a:p>
          <a:p>
            <a:pPr marR="2311" indent="-289" algn="ctr" defTabSz="457106"/>
            <a:endParaRPr lang="es-ES" sz="1600" u="sng" dirty="0">
              <a:latin typeface="Calibri"/>
              <a:cs typeface="Calibri"/>
            </a:endParaRPr>
          </a:p>
          <a:p>
            <a:pPr marL="285461" marR="2311" indent="-285750" algn="just" defTabSz="457106">
              <a:buFont typeface="Arial" panose="020B0604020202020204" pitchFamily="34" charset="0"/>
              <a:buChar char="•"/>
            </a:pPr>
            <a:r>
              <a:rPr lang="es-ES" sz="1400" dirty="0">
                <a:latin typeface="Calibri"/>
                <a:cs typeface="Calibri"/>
              </a:rPr>
              <a:t>Ser </a:t>
            </a:r>
            <a:r>
              <a:rPr lang="es-ES" sz="1400" dirty="0">
                <a:solidFill>
                  <a:srgbClr val="0F80FF"/>
                </a:solidFill>
                <a:latin typeface="Calibri"/>
                <a:cs typeface="Calibri"/>
              </a:rPr>
              <a:t>EXPERTOS/AS </a:t>
            </a:r>
            <a:r>
              <a:rPr lang="es-ES" sz="1400" dirty="0">
                <a:latin typeface="Calibri"/>
                <a:cs typeface="Calibri"/>
              </a:rPr>
              <a:t>en el tema en el que se desempeñan.</a:t>
            </a:r>
          </a:p>
          <a:p>
            <a:pPr marL="285461" marR="2311" indent="-285750" algn="just" defTabSz="457106">
              <a:buFont typeface="Arial" panose="020B0604020202020204" pitchFamily="34" charset="0"/>
              <a:buChar char="•"/>
            </a:pPr>
            <a:r>
              <a:rPr lang="es-ES" sz="1400" dirty="0">
                <a:latin typeface="Calibri"/>
                <a:cs typeface="Calibri"/>
              </a:rPr>
              <a:t>Ser </a:t>
            </a:r>
            <a:r>
              <a:rPr lang="es-ES" sz="1400" dirty="0">
                <a:solidFill>
                  <a:srgbClr val="0F80FF"/>
                </a:solidFill>
                <a:latin typeface="Calibri"/>
                <a:cs typeface="Calibri"/>
              </a:rPr>
              <a:t>FLEXIBLES</a:t>
            </a:r>
            <a:r>
              <a:rPr lang="es-ES" sz="1400" dirty="0">
                <a:latin typeface="Calibri"/>
                <a:cs typeface="Calibri"/>
              </a:rPr>
              <a:t> en esa </a:t>
            </a:r>
            <a:r>
              <a:rPr lang="es-ES" sz="1400" i="1" dirty="0" err="1">
                <a:latin typeface="Calibri"/>
                <a:cs typeface="Calibri"/>
              </a:rPr>
              <a:t>expertise</a:t>
            </a:r>
            <a:r>
              <a:rPr lang="es-ES" sz="1400" dirty="0">
                <a:latin typeface="Calibri"/>
                <a:cs typeface="Calibri"/>
              </a:rPr>
              <a:t>, entendiendo que existe espacio para evoluciones, modificaciones y para el uso de nuevas técnicas y posibilidades. </a:t>
            </a:r>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ES" sz="1600" dirty="0">
              <a:latin typeface="Calibri"/>
              <a:cs typeface="Calibri"/>
            </a:endParaRPr>
          </a:p>
          <a:p>
            <a:pPr marR="2311" indent="-289" defTabSz="457106"/>
            <a:endParaRPr lang="es-CL" sz="800" dirty="0">
              <a:latin typeface="Calibri"/>
              <a:cs typeface="Calibri"/>
            </a:endParaRPr>
          </a:p>
        </p:txBody>
      </p:sp>
      <p:pic>
        <p:nvPicPr>
          <p:cNvPr id="8" name="Imagen 7">
            <a:extLst>
              <a:ext uri="{FF2B5EF4-FFF2-40B4-BE49-F238E27FC236}">
                <a16:creationId xmlns:a16="http://schemas.microsoft.com/office/drawing/2014/main" id="{AF57DA9E-EEC6-4FF2-980D-08F5394BFB95}"/>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419711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object 455">
            <a:extLst>
              <a:ext uri="{FF2B5EF4-FFF2-40B4-BE49-F238E27FC236}">
                <a16:creationId xmlns:a16="http://schemas.microsoft.com/office/drawing/2014/main" id="{464BA1C2-EA73-43FF-BD68-30414C3DDE55}"/>
              </a:ext>
            </a:extLst>
          </p:cNvPr>
          <p:cNvSpPr/>
          <p:nvPr/>
        </p:nvSpPr>
        <p:spPr>
          <a:xfrm>
            <a:off x="457200" y="1251190"/>
            <a:ext cx="8330284" cy="181527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just" defTabSz="457106"/>
            <a:r>
              <a:rPr lang="es-ES" sz="1400" dirty="0">
                <a:latin typeface="Calibri"/>
                <a:cs typeface="Calibri"/>
              </a:rPr>
              <a:t>Existe una unanimidad entre los/as entrevistados/as respecto al carácter técnico del Consejo, el que se fundamenta en:</a:t>
            </a:r>
          </a:p>
          <a:p>
            <a:pPr marL="342611" marR="2311" indent="-342900" algn="just" defTabSz="457106">
              <a:buFont typeface="+mj-lt"/>
              <a:buAutoNum type="arabicPeriod"/>
            </a:pPr>
            <a:r>
              <a:rPr lang="es-ES" sz="1400" dirty="0">
                <a:solidFill>
                  <a:srgbClr val="0F80FF"/>
                </a:solidFill>
                <a:latin typeface="Calibri"/>
                <a:cs typeface="Calibri"/>
              </a:rPr>
              <a:t>FORMACIÓN</a:t>
            </a:r>
            <a:r>
              <a:rPr lang="es-ES" sz="1400" dirty="0">
                <a:latin typeface="Calibri"/>
                <a:cs typeface="Calibri"/>
              </a:rPr>
              <a:t> de sus </a:t>
            </a:r>
            <a:r>
              <a:rPr lang="es-ES" sz="1400" dirty="0">
                <a:solidFill>
                  <a:srgbClr val="0F80FF"/>
                </a:solidFill>
                <a:latin typeface="Calibri"/>
                <a:cs typeface="Calibri"/>
              </a:rPr>
              <a:t>RRHH</a:t>
            </a:r>
            <a:r>
              <a:rPr lang="es-ES" sz="1400" dirty="0">
                <a:latin typeface="Calibri"/>
                <a:cs typeface="Calibri"/>
              </a:rPr>
              <a:t>: Tienen la expertise necesaria para realizar sus funciones.</a:t>
            </a:r>
            <a:endParaRPr lang="es-ES" sz="1400" dirty="0">
              <a:highlight>
                <a:srgbClr val="FECC66"/>
              </a:highlight>
              <a:latin typeface="Calibri"/>
              <a:cs typeface="Calibri"/>
            </a:endParaRPr>
          </a:p>
          <a:p>
            <a:pPr marL="342611" marR="2311" indent="-342900" algn="just" defTabSz="457106">
              <a:buFont typeface="+mj-lt"/>
              <a:buAutoNum type="arabicPeriod"/>
            </a:pPr>
            <a:r>
              <a:rPr lang="es-ES" sz="1400" dirty="0">
                <a:solidFill>
                  <a:srgbClr val="0F80FF"/>
                </a:solidFill>
                <a:latin typeface="Calibri"/>
                <a:cs typeface="Calibri"/>
              </a:rPr>
              <a:t>CALIDAD</a:t>
            </a:r>
            <a:r>
              <a:rPr lang="es-ES" sz="1400" dirty="0">
                <a:latin typeface="Calibri"/>
                <a:cs typeface="Calibri"/>
              </a:rPr>
              <a:t> de sus resoluciones, fundadas y consistentes. En este aspecto resalta la capacidad del Consejo de generar conocimiento en su área y de hacerlo disponible a los organismos con quienes trabaja a modo de capacitaciones, jurisprudencia, boletines, etc..</a:t>
            </a:r>
          </a:p>
          <a:p>
            <a:pPr marL="342611" marR="2311" indent="-342900" algn="just" defTabSz="457106">
              <a:buFont typeface="+mj-lt"/>
              <a:buAutoNum type="arabicPeriod"/>
            </a:pPr>
            <a:r>
              <a:rPr lang="es-ES" sz="1400" dirty="0">
                <a:solidFill>
                  <a:srgbClr val="0F80FF"/>
                </a:solidFill>
                <a:latin typeface="Calibri"/>
                <a:cs typeface="Calibri"/>
              </a:rPr>
              <a:t>ESTRUCTURA</a:t>
            </a:r>
            <a:r>
              <a:rPr lang="es-ES" sz="1400" dirty="0">
                <a:latin typeface="Calibri"/>
                <a:cs typeface="Calibri"/>
              </a:rPr>
              <a:t> </a:t>
            </a:r>
            <a:r>
              <a:rPr lang="es-ES" sz="1400" dirty="0">
                <a:solidFill>
                  <a:srgbClr val="0F80FF"/>
                </a:solidFill>
                <a:latin typeface="Calibri"/>
                <a:cs typeface="Calibri"/>
              </a:rPr>
              <a:t>INTERNA</a:t>
            </a:r>
            <a:r>
              <a:rPr lang="es-ES" sz="1400" dirty="0">
                <a:latin typeface="Calibri"/>
                <a:cs typeface="Calibri"/>
              </a:rPr>
              <a:t>: Todos los trabajadores del CPLT están al tanto del funcionamiento del órgano.</a:t>
            </a:r>
            <a:endParaRPr lang="es-CL" sz="1600" dirty="0">
              <a:latin typeface="Calibri"/>
              <a:cs typeface="Calibri"/>
            </a:endParaRPr>
          </a:p>
          <a:p>
            <a:pPr marL="228311" marR="2311" indent="-228600" defTabSz="457106">
              <a:buAutoNum type="arabicPeriod"/>
            </a:pPr>
            <a:endParaRPr lang="es-CL" sz="800" dirty="0">
              <a:latin typeface="Calibri"/>
              <a:cs typeface="Calibri"/>
            </a:endParaRPr>
          </a:p>
        </p:txBody>
      </p:sp>
      <p:sp>
        <p:nvSpPr>
          <p:cNvPr id="7" name="object 455">
            <a:extLst>
              <a:ext uri="{FF2B5EF4-FFF2-40B4-BE49-F238E27FC236}">
                <a16:creationId xmlns:a16="http://schemas.microsoft.com/office/drawing/2014/main" id="{69AB2D7C-EC2F-42F5-BCDF-97C63ED23A54}"/>
              </a:ext>
            </a:extLst>
          </p:cNvPr>
          <p:cNvSpPr/>
          <p:nvPr/>
        </p:nvSpPr>
        <p:spPr>
          <a:xfrm>
            <a:off x="347366" y="3324797"/>
            <a:ext cx="3576562" cy="55927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Cada persona que ocupa un cargo tiene su profesión ad-hoc</a:t>
            </a:r>
            <a:r>
              <a:rPr lang="es-ES" sz="1200" i="1" dirty="0">
                <a:latin typeface="Calibri"/>
                <a:cs typeface="Calibri"/>
              </a:rPr>
              <a:t>, p.e. los que fiscalizan generalmente son abogados que manejan la ley“ (M4, MR)</a:t>
            </a:r>
            <a:endParaRPr lang="es-CL" sz="1200" i="1" dirty="0">
              <a:latin typeface="Calibri"/>
              <a:cs typeface="Calibri"/>
            </a:endParaRPr>
          </a:p>
        </p:txBody>
      </p:sp>
      <p:sp>
        <p:nvSpPr>
          <p:cNvPr id="8" name="object 455">
            <a:extLst>
              <a:ext uri="{FF2B5EF4-FFF2-40B4-BE49-F238E27FC236}">
                <a16:creationId xmlns:a16="http://schemas.microsoft.com/office/drawing/2014/main" id="{74512FAD-7F45-4920-B542-5EE61F12FD3F}"/>
              </a:ext>
            </a:extLst>
          </p:cNvPr>
          <p:cNvSpPr/>
          <p:nvPr/>
        </p:nvSpPr>
        <p:spPr>
          <a:xfrm>
            <a:off x="347366" y="3985259"/>
            <a:ext cx="3576562" cy="44252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"El manejo es alto y sus </a:t>
            </a:r>
            <a:r>
              <a:rPr lang="es-ES" sz="1200" i="1" u="sng" dirty="0">
                <a:latin typeface="Calibri"/>
                <a:cs typeface="Calibri"/>
              </a:rPr>
              <a:t>respuestas son fundadas</a:t>
            </a:r>
            <a:r>
              <a:rPr lang="es-ES" sz="1200" i="1" dirty="0">
                <a:latin typeface="Calibri"/>
                <a:cs typeface="Calibri"/>
              </a:rPr>
              <a:t>“ (H4, MR)</a:t>
            </a:r>
            <a:endParaRPr lang="es-CL" sz="1200" i="1" dirty="0">
              <a:latin typeface="Calibri"/>
              <a:cs typeface="Calibri"/>
            </a:endParaRPr>
          </a:p>
        </p:txBody>
      </p:sp>
      <p:sp>
        <p:nvSpPr>
          <p:cNvPr id="9" name="object 455">
            <a:extLst>
              <a:ext uri="{FF2B5EF4-FFF2-40B4-BE49-F238E27FC236}">
                <a16:creationId xmlns:a16="http://schemas.microsoft.com/office/drawing/2014/main" id="{B3736538-B875-439F-AAF5-2AB6106F9370}"/>
              </a:ext>
            </a:extLst>
          </p:cNvPr>
          <p:cNvSpPr/>
          <p:nvPr/>
        </p:nvSpPr>
        <p:spPr>
          <a:xfrm>
            <a:off x="4067944" y="3323841"/>
            <a:ext cx="4728690" cy="78359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"Siempre está subiendo jurisprudencia, actualizando información. Nosotros como Servicio siempre le pedimos si puede aportar con capacitaciones y están super llanos para acceder a eso, </a:t>
            </a:r>
            <a:r>
              <a:rPr lang="es-ES" sz="1200" i="1" u="sng" dirty="0">
                <a:latin typeface="Calibri"/>
                <a:cs typeface="Calibri"/>
              </a:rPr>
              <a:t>eso es parte de la técnica, el compartir el conocimiento</a:t>
            </a:r>
            <a:r>
              <a:rPr lang="es-ES" sz="1200" i="1" dirty="0">
                <a:latin typeface="Calibri"/>
                <a:cs typeface="Calibri"/>
              </a:rPr>
              <a:t>“ (H3, OAC)</a:t>
            </a:r>
            <a:endParaRPr lang="es-CL" sz="1200" i="1" dirty="0">
              <a:latin typeface="Calibri"/>
              <a:cs typeface="Calibri"/>
            </a:endParaRPr>
          </a:p>
        </p:txBody>
      </p:sp>
      <p:sp>
        <p:nvSpPr>
          <p:cNvPr id="10" name="object 455">
            <a:extLst>
              <a:ext uri="{FF2B5EF4-FFF2-40B4-BE49-F238E27FC236}">
                <a16:creationId xmlns:a16="http://schemas.microsoft.com/office/drawing/2014/main" id="{72E06365-C40F-4554-84BE-8B2FABAB6DE8}"/>
              </a:ext>
            </a:extLst>
          </p:cNvPr>
          <p:cNvSpPr/>
          <p:nvPr/>
        </p:nvSpPr>
        <p:spPr>
          <a:xfrm>
            <a:off x="4067944" y="4196385"/>
            <a:ext cx="4719540" cy="57606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“Y las presentaciones que hacen, el call center. Ahí te das cuenta que </a:t>
            </a:r>
            <a:r>
              <a:rPr lang="es-ES" sz="1200" i="1" u="sng" dirty="0">
                <a:latin typeface="Calibri"/>
                <a:cs typeface="Calibri"/>
              </a:rPr>
              <a:t>toda la línea está informada sobre lo que hace el Servicio</a:t>
            </a:r>
            <a:r>
              <a:rPr lang="es-ES" sz="1200" i="1" dirty="0">
                <a:latin typeface="Calibri"/>
                <a:cs typeface="Calibri"/>
              </a:rPr>
              <a:t>. Como que no hay 'ay no, lo voy a derivar con…’” (M2, OAC)</a:t>
            </a:r>
            <a:endParaRPr lang="es-CL" sz="1200" i="1" dirty="0">
              <a:latin typeface="Calibri"/>
              <a:cs typeface="Calibri"/>
            </a:endParaRPr>
          </a:p>
        </p:txBody>
      </p:sp>
      <p:pic>
        <p:nvPicPr>
          <p:cNvPr id="11" name="Imagen 10">
            <a:extLst>
              <a:ext uri="{FF2B5EF4-FFF2-40B4-BE49-F238E27FC236}">
                <a16:creationId xmlns:a16="http://schemas.microsoft.com/office/drawing/2014/main" id="{561F3695-0D18-48F6-9A7A-51F5AA85ADFD}"/>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2" name="Rectángulo 11">
            <a:extLst>
              <a:ext uri="{FF2B5EF4-FFF2-40B4-BE49-F238E27FC236}">
                <a16:creationId xmlns:a16="http://schemas.microsoft.com/office/drawing/2014/main" id="{27985F12-E1C0-4FA4-A70F-69ACC6286EF1}"/>
              </a:ext>
            </a:extLst>
          </p:cNvPr>
          <p:cNvSpPr/>
          <p:nvPr/>
        </p:nvSpPr>
        <p:spPr>
          <a:xfrm>
            <a:off x="402236" y="898061"/>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4.2 EVALUACIÓN DEL ATRIBUTO </a:t>
            </a:r>
            <a:r>
              <a:rPr lang="es-ES_tradnl" sz="1400" dirty="0">
                <a:latin typeface="Trebuchet MS"/>
                <a:cs typeface="Trebuchet MS"/>
              </a:rPr>
              <a:t>EN EL CONSEJO</a:t>
            </a:r>
            <a:endParaRPr lang="es-CL" sz="1200" dirty="0">
              <a:latin typeface="Trebuchet MS"/>
              <a:cs typeface="Trebuchet MS"/>
            </a:endParaRPr>
          </a:p>
        </p:txBody>
      </p:sp>
      <p:sp>
        <p:nvSpPr>
          <p:cNvPr id="13" name="Rectángulo 12">
            <a:extLst>
              <a:ext uri="{FF2B5EF4-FFF2-40B4-BE49-F238E27FC236}">
                <a16:creationId xmlns:a16="http://schemas.microsoft.com/office/drawing/2014/main" id="{763BB9E2-AD86-48F7-863E-9FB2095FF796}"/>
              </a:ext>
            </a:extLst>
          </p:cNvPr>
          <p:cNvSpPr/>
          <p:nvPr/>
        </p:nvSpPr>
        <p:spPr>
          <a:xfrm>
            <a:off x="457200" y="175082"/>
            <a:ext cx="5868556" cy="565798"/>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4" name="3 CuadroTexto">
            <a:extLst>
              <a:ext uri="{FF2B5EF4-FFF2-40B4-BE49-F238E27FC236}">
                <a16:creationId xmlns:a16="http://schemas.microsoft.com/office/drawing/2014/main" id="{56590DDE-665A-4138-848E-E7A852CFF637}"/>
              </a:ext>
            </a:extLst>
          </p:cNvPr>
          <p:cNvSpPr txBox="1"/>
          <p:nvPr/>
        </p:nvSpPr>
        <p:spPr>
          <a:xfrm>
            <a:off x="457200" y="292998"/>
            <a:ext cx="586855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4.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TÉCNICA</a:t>
            </a:r>
            <a:endParaRPr lang="es-ES" sz="1600" dirty="0">
              <a:solidFill>
                <a:srgbClr val="FECC66"/>
              </a:solidFill>
              <a:latin typeface="Trebuchet MS"/>
              <a:cs typeface="Trebuchet MS"/>
            </a:endParaRPr>
          </a:p>
        </p:txBody>
      </p:sp>
    </p:spTree>
    <p:extLst>
      <p:ext uri="{BB962C8B-B14F-4D97-AF65-F5344CB8AC3E}">
        <p14:creationId xmlns:p14="http://schemas.microsoft.com/office/powerpoint/2010/main" val="812976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object 455">
            <a:extLst>
              <a:ext uri="{FF2B5EF4-FFF2-40B4-BE49-F238E27FC236}">
                <a16:creationId xmlns:a16="http://schemas.microsoft.com/office/drawing/2014/main" id="{9EBE7315-B419-41FC-87F9-D17884F74A5A}"/>
              </a:ext>
            </a:extLst>
          </p:cNvPr>
          <p:cNvSpPr/>
          <p:nvPr/>
        </p:nvSpPr>
        <p:spPr>
          <a:xfrm>
            <a:off x="457200" y="1349702"/>
            <a:ext cx="8219256" cy="97953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just" defTabSz="457106"/>
            <a:r>
              <a:rPr lang="es-ES" sz="1400" dirty="0">
                <a:latin typeface="Calibri"/>
                <a:cs typeface="Calibri"/>
              </a:rPr>
              <a:t>Los Enlaces entienden que la </a:t>
            </a:r>
            <a:r>
              <a:rPr lang="es-ES" sz="1400" i="1" dirty="0" err="1">
                <a:latin typeface="Calibri"/>
                <a:cs typeface="Calibri"/>
              </a:rPr>
              <a:t>expertise</a:t>
            </a:r>
            <a:r>
              <a:rPr lang="es-ES" sz="1400" dirty="0">
                <a:latin typeface="Calibri"/>
                <a:cs typeface="Calibri"/>
              </a:rPr>
              <a:t> del Consejo es en Transparencia, pero como organismo fiscalizador de todas las instituciones del Estado, esperarían una </a:t>
            </a:r>
            <a:r>
              <a:rPr lang="es-ES" sz="1400" dirty="0">
                <a:solidFill>
                  <a:srgbClr val="0F80FF"/>
                </a:solidFill>
                <a:latin typeface="Calibri"/>
                <a:cs typeface="Calibri"/>
              </a:rPr>
              <a:t>MAYOR COMPRENSIÓN RESPECTO DE LAS MATERIAS QUE TOCAN</a:t>
            </a:r>
            <a:r>
              <a:rPr lang="es-ES" sz="1400" dirty="0">
                <a:latin typeface="Calibri"/>
                <a:cs typeface="Calibri"/>
              </a:rPr>
              <a:t> y el </a:t>
            </a:r>
            <a:r>
              <a:rPr lang="es-ES" sz="1400" dirty="0">
                <a:solidFill>
                  <a:srgbClr val="0F80FF"/>
                </a:solidFill>
                <a:latin typeface="Calibri"/>
                <a:cs typeface="Calibri"/>
              </a:rPr>
              <a:t>ALCANCE DEL FUNCIONAMIENTO </a:t>
            </a:r>
            <a:r>
              <a:rPr lang="es-ES" sz="1400" dirty="0">
                <a:latin typeface="Calibri"/>
                <a:cs typeface="Calibri"/>
              </a:rPr>
              <a:t>de sus fiscalizados, plasmada en una forma de trabajo interno que integrase este aspecto. </a:t>
            </a:r>
            <a:endParaRPr lang="es-CL" sz="800" dirty="0">
              <a:latin typeface="Calibri"/>
              <a:cs typeface="Calibri"/>
            </a:endParaRPr>
          </a:p>
        </p:txBody>
      </p:sp>
      <p:sp>
        <p:nvSpPr>
          <p:cNvPr id="7" name="object 455">
            <a:extLst>
              <a:ext uri="{FF2B5EF4-FFF2-40B4-BE49-F238E27FC236}">
                <a16:creationId xmlns:a16="http://schemas.microsoft.com/office/drawing/2014/main" id="{48D85E91-E388-4F40-BABF-24D1C85E1414}"/>
              </a:ext>
            </a:extLst>
          </p:cNvPr>
          <p:cNvSpPr/>
          <p:nvPr/>
        </p:nvSpPr>
        <p:spPr>
          <a:xfrm>
            <a:off x="457200" y="2528324"/>
            <a:ext cx="5050904" cy="97953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"Me ha tocado casos de respuestas que son complejas, uno explica y me ha pasado que he tenido que volver a mandar documentos, y me dicen que no está, pero yo creo que es porque no se entiende. Y cada Servicio es muy específico, entonces quizás </a:t>
            </a:r>
            <a:r>
              <a:rPr lang="es-ES" sz="1200" i="1" u="sng" dirty="0">
                <a:latin typeface="Calibri"/>
                <a:cs typeface="Calibri"/>
              </a:rPr>
              <a:t>mi contraparte a lo mejor puede ser muy seco en transparencia, pero no entender de educación, o defensa, o no tengo idea</a:t>
            </a:r>
            <a:r>
              <a:rPr lang="es-ES" sz="1200" i="1" dirty="0">
                <a:latin typeface="Calibri"/>
                <a:cs typeface="Calibri"/>
              </a:rPr>
              <a:t>“ (M2, OAC)</a:t>
            </a:r>
            <a:endParaRPr lang="es-CL" sz="1200" i="1" dirty="0">
              <a:latin typeface="Calibri"/>
              <a:cs typeface="Calibri"/>
            </a:endParaRPr>
          </a:p>
        </p:txBody>
      </p:sp>
      <p:sp>
        <p:nvSpPr>
          <p:cNvPr id="8" name="object 455">
            <a:extLst>
              <a:ext uri="{FF2B5EF4-FFF2-40B4-BE49-F238E27FC236}">
                <a16:creationId xmlns:a16="http://schemas.microsoft.com/office/drawing/2014/main" id="{D5430EA6-CA2F-417A-AFC7-39C795E2F0D4}"/>
              </a:ext>
            </a:extLst>
          </p:cNvPr>
          <p:cNvSpPr/>
          <p:nvPr/>
        </p:nvSpPr>
        <p:spPr>
          <a:xfrm>
            <a:off x="5669277" y="2573836"/>
            <a:ext cx="2952328" cy="93401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"El tema que cada fiscalizador conozca las instituciones (...) Como que les falta más el tema técnico </a:t>
            </a:r>
            <a:r>
              <a:rPr lang="es-ES" sz="1200" i="1" u="sng" dirty="0">
                <a:latin typeface="Calibri"/>
                <a:cs typeface="Calibri"/>
              </a:rPr>
              <a:t>de saber a quién estay fiscalizando y qué le estay fiscalizando</a:t>
            </a:r>
            <a:r>
              <a:rPr lang="es-ES" sz="1200" i="1" dirty="0">
                <a:latin typeface="Calibri"/>
                <a:cs typeface="Calibri"/>
              </a:rPr>
              <a:t>“ (H5, OAC)</a:t>
            </a:r>
            <a:endParaRPr lang="es-CL" sz="1200" i="1" dirty="0">
              <a:latin typeface="Calibri"/>
              <a:cs typeface="Calibri"/>
            </a:endParaRPr>
          </a:p>
        </p:txBody>
      </p:sp>
      <p:pic>
        <p:nvPicPr>
          <p:cNvPr id="9" name="Imagen 8">
            <a:extLst>
              <a:ext uri="{FF2B5EF4-FFF2-40B4-BE49-F238E27FC236}">
                <a16:creationId xmlns:a16="http://schemas.microsoft.com/office/drawing/2014/main" id="{29D8BB85-1010-450D-A577-1BBEABE98375}"/>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1" name="Rectángulo 10">
            <a:extLst>
              <a:ext uri="{FF2B5EF4-FFF2-40B4-BE49-F238E27FC236}">
                <a16:creationId xmlns:a16="http://schemas.microsoft.com/office/drawing/2014/main" id="{59BC3E64-3C72-4104-BE66-2325624B5DFA}"/>
              </a:ext>
            </a:extLst>
          </p:cNvPr>
          <p:cNvSpPr/>
          <p:nvPr/>
        </p:nvSpPr>
        <p:spPr>
          <a:xfrm>
            <a:off x="402236" y="898061"/>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4.2 EVALUACIÓN DEL ATRIBUTO </a:t>
            </a:r>
            <a:r>
              <a:rPr lang="es-ES_tradnl" sz="1400" dirty="0">
                <a:latin typeface="Trebuchet MS"/>
                <a:cs typeface="Trebuchet MS"/>
              </a:rPr>
              <a:t>EN EL CONSEJO</a:t>
            </a:r>
            <a:endParaRPr lang="es-CL" sz="1200" dirty="0">
              <a:latin typeface="Trebuchet MS"/>
              <a:cs typeface="Trebuchet MS"/>
            </a:endParaRPr>
          </a:p>
        </p:txBody>
      </p:sp>
      <p:sp>
        <p:nvSpPr>
          <p:cNvPr id="12" name="Rectángulo 11">
            <a:extLst>
              <a:ext uri="{FF2B5EF4-FFF2-40B4-BE49-F238E27FC236}">
                <a16:creationId xmlns:a16="http://schemas.microsoft.com/office/drawing/2014/main" id="{950A0180-17B7-48B0-96CF-0A5D8C391A6A}"/>
              </a:ext>
            </a:extLst>
          </p:cNvPr>
          <p:cNvSpPr/>
          <p:nvPr/>
        </p:nvSpPr>
        <p:spPr>
          <a:xfrm>
            <a:off x="457200" y="175082"/>
            <a:ext cx="5868556" cy="565798"/>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3" name="3 CuadroTexto">
            <a:extLst>
              <a:ext uri="{FF2B5EF4-FFF2-40B4-BE49-F238E27FC236}">
                <a16:creationId xmlns:a16="http://schemas.microsoft.com/office/drawing/2014/main" id="{594B5CD5-1C97-4126-BE64-00084748AA28}"/>
              </a:ext>
            </a:extLst>
          </p:cNvPr>
          <p:cNvSpPr txBox="1"/>
          <p:nvPr/>
        </p:nvSpPr>
        <p:spPr>
          <a:xfrm>
            <a:off x="457200" y="292998"/>
            <a:ext cx="586855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4. </a:t>
            </a:r>
            <a:r>
              <a:rPr lang="es-ES" sz="2400" dirty="0">
                <a:solidFill>
                  <a:srgbClr val="FECC66"/>
                </a:solidFill>
                <a:latin typeface="Trebuchet MS"/>
                <a:cs typeface="Trebuchet MS"/>
              </a:rPr>
              <a:t>CPLT COMO UNA INSTITUCIÓN </a:t>
            </a:r>
            <a:r>
              <a:rPr lang="es-ES" sz="2400" dirty="0">
                <a:solidFill>
                  <a:schemeClr val="bg1"/>
                </a:solidFill>
                <a:latin typeface="Trebuchet MS"/>
                <a:cs typeface="Trebuchet MS"/>
              </a:rPr>
              <a:t>TÉCNICA</a:t>
            </a:r>
            <a:endParaRPr lang="es-ES" sz="1600" dirty="0">
              <a:solidFill>
                <a:srgbClr val="FECC66"/>
              </a:solidFill>
              <a:latin typeface="Trebuchet MS"/>
              <a:cs typeface="Trebuchet MS"/>
            </a:endParaRPr>
          </a:p>
        </p:txBody>
      </p:sp>
    </p:spTree>
    <p:extLst>
      <p:ext uri="{BB962C8B-B14F-4D97-AF65-F5344CB8AC3E}">
        <p14:creationId xmlns:p14="http://schemas.microsoft.com/office/powerpoint/2010/main" val="273759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object 455">
            <a:extLst>
              <a:ext uri="{FF2B5EF4-FFF2-40B4-BE49-F238E27FC236}">
                <a16:creationId xmlns:a16="http://schemas.microsoft.com/office/drawing/2014/main" id="{C3DE778A-CD67-4C8E-8909-71E9B3888377}"/>
              </a:ext>
            </a:extLst>
          </p:cNvPr>
          <p:cNvSpPr/>
          <p:nvPr/>
        </p:nvSpPr>
        <p:spPr>
          <a:xfrm>
            <a:off x="457200" y="1301433"/>
            <a:ext cx="8219256" cy="1918389"/>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defTabSz="415553"/>
            <a:r>
              <a:rPr lang="es-CL" sz="1400" dirty="0">
                <a:solidFill>
                  <a:srgbClr val="0F80FF"/>
                </a:solidFill>
                <a:cs typeface="Calibri"/>
              </a:rPr>
              <a:t>ATENERSE A LA LEY </a:t>
            </a:r>
            <a:r>
              <a:rPr lang="es-CL" sz="1400" dirty="0">
                <a:solidFill>
                  <a:srgbClr val="3C2E49"/>
                </a:solidFill>
                <a:cs typeface="Calibri"/>
              </a:rPr>
              <a:t>(o </a:t>
            </a:r>
            <a:r>
              <a:rPr lang="es-CL" sz="1400" dirty="0">
                <a:solidFill>
                  <a:srgbClr val="0F80FF"/>
                </a:solidFill>
                <a:cs typeface="Calibri"/>
              </a:rPr>
              <a:t>ENTREGAR MÁS </a:t>
            </a:r>
            <a:r>
              <a:rPr lang="es-CL" sz="1400" dirty="0">
                <a:solidFill>
                  <a:srgbClr val="3C2E49"/>
                </a:solidFill>
                <a:cs typeface="Calibri"/>
              </a:rPr>
              <a:t>de lo que la ley determina).</a:t>
            </a:r>
          </a:p>
          <a:p>
            <a:pPr defTabSz="415553"/>
            <a:endParaRPr lang="es-CL" sz="1400" dirty="0">
              <a:solidFill>
                <a:srgbClr val="3C2E49"/>
              </a:solidFill>
              <a:latin typeface="Calibri"/>
              <a:cs typeface="Calibri"/>
            </a:endParaRPr>
          </a:p>
          <a:p>
            <a:pPr defTabSz="415553"/>
            <a:r>
              <a:rPr lang="es-CL" sz="1400" dirty="0">
                <a:solidFill>
                  <a:srgbClr val="0F80FF"/>
                </a:solidFill>
                <a:cs typeface="Calibri"/>
              </a:rPr>
              <a:t>MOSTRANDO</a:t>
            </a:r>
            <a:r>
              <a:rPr lang="es-CL" sz="1400" dirty="0">
                <a:solidFill>
                  <a:srgbClr val="3C2E49"/>
                </a:solidFill>
                <a:cs typeface="Calibri"/>
              </a:rPr>
              <a:t> la mayor cantidad posible de información (o “en negativo”: no escondiendo).</a:t>
            </a:r>
          </a:p>
          <a:p>
            <a:pPr defTabSz="415553"/>
            <a:endParaRPr lang="es-CL" sz="1400" dirty="0">
              <a:solidFill>
                <a:srgbClr val="3C2E49"/>
              </a:solidFill>
              <a:latin typeface="Calibri"/>
              <a:cs typeface="Calibri"/>
            </a:endParaRPr>
          </a:p>
          <a:p>
            <a:pPr algn="just" defTabSz="415553"/>
            <a:r>
              <a:rPr lang="es-CL" sz="1400" dirty="0">
                <a:solidFill>
                  <a:srgbClr val="3C2E49"/>
                </a:solidFill>
                <a:latin typeface="Calibri"/>
                <a:cs typeface="Calibri"/>
              </a:rPr>
              <a:t>Esta información debe hacerse </a:t>
            </a:r>
            <a:r>
              <a:rPr lang="es-CL" sz="1400" dirty="0">
                <a:solidFill>
                  <a:srgbClr val="0F80FF"/>
                </a:solidFill>
                <a:latin typeface="Calibri"/>
                <a:cs typeface="Calibri"/>
              </a:rPr>
              <a:t>ACCESIBLE</a:t>
            </a:r>
            <a:r>
              <a:rPr lang="es-CL" sz="1400" dirty="0">
                <a:solidFill>
                  <a:srgbClr val="3C2E49"/>
                </a:solidFill>
                <a:latin typeface="Calibri"/>
                <a:cs typeface="Calibri"/>
              </a:rPr>
              <a:t>: físicamente -habilitando los canales necesarios- y en su contenido, traduciendo y </a:t>
            </a:r>
            <a:r>
              <a:rPr lang="es-CL" sz="1400" dirty="0">
                <a:solidFill>
                  <a:srgbClr val="0F80FF"/>
                </a:solidFill>
                <a:latin typeface="Calibri"/>
                <a:cs typeface="Calibri"/>
              </a:rPr>
              <a:t>EXPLICANDO</a:t>
            </a:r>
            <a:r>
              <a:rPr lang="es-CL" sz="1400" dirty="0">
                <a:solidFill>
                  <a:srgbClr val="3C2E49"/>
                </a:solidFill>
                <a:latin typeface="Calibri"/>
                <a:cs typeface="Calibri"/>
              </a:rPr>
              <a:t>.</a:t>
            </a:r>
          </a:p>
          <a:p>
            <a:pPr defTabSz="415553"/>
            <a:endParaRPr lang="es-CL" sz="1400" dirty="0">
              <a:solidFill>
                <a:srgbClr val="3C2E49"/>
              </a:solidFill>
              <a:latin typeface="Calibri"/>
              <a:cs typeface="Calibri"/>
            </a:endParaRPr>
          </a:p>
          <a:p>
            <a:pPr defTabSz="415553"/>
            <a:r>
              <a:rPr lang="es-CL" sz="1400" dirty="0">
                <a:solidFill>
                  <a:srgbClr val="3C2E49"/>
                </a:solidFill>
                <a:latin typeface="Calibri"/>
                <a:cs typeface="Calibri"/>
              </a:rPr>
              <a:t>Se hace referencia a documentos y procedimientos. </a:t>
            </a:r>
          </a:p>
          <a:p>
            <a:pPr defTabSz="415553"/>
            <a:endParaRPr lang="es-CL" sz="1600" dirty="0">
              <a:solidFill>
                <a:srgbClr val="3C2E49"/>
              </a:solidFill>
              <a:latin typeface="Calibri"/>
              <a:cs typeface="Calibri"/>
            </a:endParaRPr>
          </a:p>
        </p:txBody>
      </p:sp>
      <p:sp>
        <p:nvSpPr>
          <p:cNvPr id="11" name="Rectángulo 10">
            <a:extLst>
              <a:ext uri="{FF2B5EF4-FFF2-40B4-BE49-F238E27FC236}">
                <a16:creationId xmlns:a16="http://schemas.microsoft.com/office/drawing/2014/main" id="{C88ACEFA-A2C4-4F76-9365-3C37C3E9B062}"/>
              </a:ext>
            </a:extLst>
          </p:cNvPr>
          <p:cNvSpPr/>
          <p:nvPr/>
        </p:nvSpPr>
        <p:spPr>
          <a:xfrm>
            <a:off x="445700" y="892096"/>
            <a:ext cx="3752855"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solidFill>
                  <a:srgbClr val="3C2E49"/>
                </a:solidFill>
                <a:latin typeface="Trebuchet MS"/>
                <a:cs typeface="Trebuchet MS"/>
              </a:rPr>
              <a:t>5.1 DEFINICIÓN</a:t>
            </a:r>
            <a:r>
              <a:rPr lang="es-ES_tradnl" sz="1200" dirty="0">
                <a:solidFill>
                  <a:srgbClr val="3C2E49"/>
                </a:solidFill>
                <a:latin typeface="Trebuchet MS"/>
                <a:cs typeface="Trebuchet MS"/>
              </a:rPr>
              <a:t> DEL CONCEPTO TRANSPARENCIA:</a:t>
            </a:r>
            <a:endParaRPr lang="es-CL" sz="1200" dirty="0">
              <a:solidFill>
                <a:srgbClr val="3C2E49"/>
              </a:solidFill>
              <a:latin typeface="Trebuchet MS"/>
              <a:cs typeface="Trebuchet MS"/>
            </a:endParaRPr>
          </a:p>
        </p:txBody>
      </p:sp>
      <p:sp>
        <p:nvSpPr>
          <p:cNvPr id="12" name="Rectángulo 11">
            <a:extLst>
              <a:ext uri="{FF2B5EF4-FFF2-40B4-BE49-F238E27FC236}">
                <a16:creationId xmlns:a16="http://schemas.microsoft.com/office/drawing/2014/main" id="{2E621A9E-1089-419B-A459-F5CCE8333CB3}"/>
              </a:ext>
            </a:extLst>
          </p:cNvPr>
          <p:cNvSpPr/>
          <p:nvPr/>
        </p:nvSpPr>
        <p:spPr>
          <a:xfrm>
            <a:off x="457201" y="155514"/>
            <a:ext cx="6923111" cy="586377"/>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3" name="3 CuadroTexto">
            <a:extLst>
              <a:ext uri="{FF2B5EF4-FFF2-40B4-BE49-F238E27FC236}">
                <a16:creationId xmlns:a16="http://schemas.microsoft.com/office/drawing/2014/main" id="{A6A67F88-C5E4-4732-ACBA-8AB648ED1EC9}"/>
              </a:ext>
            </a:extLst>
          </p:cNvPr>
          <p:cNvSpPr txBox="1"/>
          <p:nvPr/>
        </p:nvSpPr>
        <p:spPr>
          <a:xfrm>
            <a:off x="457200" y="292998"/>
            <a:ext cx="6780088"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5. CPLT COMO UNA INSTITUCIÓN </a:t>
            </a:r>
            <a:r>
              <a:rPr lang="es-ES" sz="2400" dirty="0">
                <a:solidFill>
                  <a:schemeClr val="bg1"/>
                </a:solidFill>
                <a:latin typeface="Trebuchet MS"/>
                <a:cs typeface="Trebuchet MS"/>
              </a:rPr>
              <a:t>TRANSPARENTE</a:t>
            </a:r>
            <a:endParaRPr lang="es-ES" sz="1600" dirty="0">
              <a:solidFill>
                <a:srgbClr val="FECC66"/>
              </a:solidFill>
              <a:latin typeface="Trebuchet MS"/>
              <a:cs typeface="Trebuchet MS"/>
            </a:endParaRPr>
          </a:p>
        </p:txBody>
      </p:sp>
      <p:pic>
        <p:nvPicPr>
          <p:cNvPr id="14" name="Imagen 13">
            <a:extLst>
              <a:ext uri="{FF2B5EF4-FFF2-40B4-BE49-F238E27FC236}">
                <a16:creationId xmlns:a16="http://schemas.microsoft.com/office/drawing/2014/main" id="{CD86AF72-0D3A-4A70-A78D-ABB38E031CAD}"/>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418299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object 455">
            <a:extLst>
              <a:ext uri="{FF2B5EF4-FFF2-40B4-BE49-F238E27FC236}">
                <a16:creationId xmlns:a16="http://schemas.microsoft.com/office/drawing/2014/main" id="{8427A278-121B-414C-A45B-98F0EE0ED7DF}"/>
              </a:ext>
            </a:extLst>
          </p:cNvPr>
          <p:cNvSpPr/>
          <p:nvPr/>
        </p:nvSpPr>
        <p:spPr>
          <a:xfrm>
            <a:off x="358776" y="1199046"/>
            <a:ext cx="8461696" cy="199539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algn="just" defTabSz="457106">
              <a:buFont typeface="Arial" panose="020B0604020202020204" pitchFamily="34" charset="0"/>
              <a:buChar char="•"/>
            </a:pPr>
            <a:r>
              <a:rPr lang="es-ES" sz="1400" dirty="0">
                <a:latin typeface="Calibri"/>
                <a:cs typeface="Calibri"/>
              </a:rPr>
              <a:t>El Consejo es evaluado en general como una institución transparente y esta evaluación reside en que </a:t>
            </a:r>
            <a:r>
              <a:rPr lang="es-ES" sz="1400" dirty="0">
                <a:solidFill>
                  <a:srgbClr val="0F80FF"/>
                </a:solidFill>
                <a:latin typeface="Calibri"/>
                <a:cs typeface="Calibri"/>
              </a:rPr>
              <a:t>CUMPLE CON LA NORMATIVA</a:t>
            </a:r>
            <a:r>
              <a:rPr lang="es-ES" sz="1400" dirty="0">
                <a:latin typeface="Calibri"/>
                <a:cs typeface="Calibri"/>
              </a:rPr>
              <a:t> de Transparencia, así como todos los Servicios deben hacerlo</a:t>
            </a:r>
            <a:r>
              <a:rPr lang="es-ES" sz="1400" dirty="0">
                <a:cs typeface="Calibri"/>
              </a:rPr>
              <a:t>. </a:t>
            </a:r>
          </a:p>
          <a:p>
            <a:pPr marL="285461" marR="2311" indent="-285750" algn="just" defTabSz="457106">
              <a:buFont typeface="Arial" panose="020B0604020202020204" pitchFamily="34" charset="0"/>
              <a:buChar char="•"/>
            </a:pPr>
            <a:r>
              <a:rPr lang="es-ES" sz="1400" dirty="0">
                <a:cs typeface="Calibri"/>
              </a:rPr>
              <a:t>Además se mostraría como una institución accesible y que dada su labor, ha cumplido con la tarea de proyectar esta transparencia siendo “punta de lanza” en el tema.</a:t>
            </a:r>
          </a:p>
          <a:p>
            <a:pPr marR="2311" indent="-289" algn="just" defTabSz="457106"/>
            <a:endParaRPr lang="es-ES" sz="1400" dirty="0">
              <a:cs typeface="Calibri"/>
            </a:endParaRPr>
          </a:p>
          <a:p>
            <a:pPr marR="2311" indent="-289" algn="just" defTabSz="457106"/>
            <a:r>
              <a:rPr lang="es-ES" sz="1400" dirty="0">
                <a:cs typeface="Calibri"/>
              </a:rPr>
              <a:t>Un elemento que aflora y dotaría de opacidad al Consejo, refiere al proceso de </a:t>
            </a:r>
            <a:r>
              <a:rPr lang="es-ES" sz="1400" dirty="0">
                <a:solidFill>
                  <a:srgbClr val="0F80FF"/>
                </a:solidFill>
                <a:cs typeface="Calibri"/>
              </a:rPr>
              <a:t>NOMBRAMIENTO DE LOS/AS CONSEJEROS/AS </a:t>
            </a:r>
            <a:r>
              <a:rPr lang="es-ES" sz="1400" dirty="0">
                <a:cs typeface="Calibri"/>
              </a:rPr>
              <a:t>y sobre todo el cómo éste se presenta a la ciudadanía. </a:t>
            </a:r>
          </a:p>
          <a:p>
            <a:pPr marR="2311" indent="-289" algn="just" defTabSz="457106"/>
            <a:r>
              <a:rPr lang="es-ES" sz="1400" dirty="0">
                <a:cs typeface="Calibri"/>
              </a:rPr>
              <a:t>También se remite a algunas prácticas de la institución, que podrían ser más abiertas, como la publicación completa de las actas de sesiones. </a:t>
            </a:r>
          </a:p>
          <a:p>
            <a:pPr marR="2311" indent="-289" algn="just" defTabSz="457106"/>
            <a:endParaRPr lang="es-CL" dirty="0">
              <a:cs typeface="Calibri"/>
            </a:endParaRPr>
          </a:p>
          <a:p>
            <a:pPr marR="2311" indent="-289" defTabSz="457106"/>
            <a:endParaRPr lang="es-ES" sz="1400" dirty="0">
              <a:latin typeface="Calibri"/>
              <a:cs typeface="Calibri"/>
            </a:endParaRPr>
          </a:p>
        </p:txBody>
      </p:sp>
      <p:sp>
        <p:nvSpPr>
          <p:cNvPr id="7" name="object 455">
            <a:extLst>
              <a:ext uri="{FF2B5EF4-FFF2-40B4-BE49-F238E27FC236}">
                <a16:creationId xmlns:a16="http://schemas.microsoft.com/office/drawing/2014/main" id="{1E099C62-695B-48D1-985E-1FFE6334FB07}"/>
              </a:ext>
            </a:extLst>
          </p:cNvPr>
          <p:cNvSpPr/>
          <p:nvPr/>
        </p:nvSpPr>
        <p:spPr>
          <a:xfrm>
            <a:off x="350366" y="4299942"/>
            <a:ext cx="4365650" cy="72008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"Lo </a:t>
            </a:r>
            <a:r>
              <a:rPr lang="es-ES" sz="1200" i="1" u="sng" dirty="0">
                <a:latin typeface="Calibri"/>
                <a:cs typeface="Calibri"/>
              </a:rPr>
              <a:t>que no es transparente es cómo se eligen los candidatos </a:t>
            </a:r>
            <a:r>
              <a:rPr lang="es-ES" sz="1200" i="1" dirty="0">
                <a:latin typeface="Calibri"/>
                <a:cs typeface="Calibri"/>
              </a:rPr>
              <a:t>para llevarlos al Congreso para ser elegidos. Pero no es culpa del Consejo (...) </a:t>
            </a:r>
            <a:r>
              <a:rPr lang="es-ES" sz="1200" i="1" u="sng" dirty="0">
                <a:latin typeface="Calibri"/>
                <a:cs typeface="Calibri"/>
              </a:rPr>
              <a:t>Es el sistema político el que le impone esta nube al Consejo</a:t>
            </a:r>
            <a:r>
              <a:rPr lang="es-ES" sz="1200" i="1" dirty="0">
                <a:latin typeface="Calibri"/>
                <a:cs typeface="Calibri"/>
              </a:rPr>
              <a:t>“ (H3, MRM)</a:t>
            </a:r>
            <a:endParaRPr lang="es-CL" sz="1200" i="1" dirty="0">
              <a:latin typeface="Calibri"/>
              <a:cs typeface="Calibri"/>
            </a:endParaRPr>
          </a:p>
        </p:txBody>
      </p:sp>
      <p:sp>
        <p:nvSpPr>
          <p:cNvPr id="8" name="object 455">
            <a:extLst>
              <a:ext uri="{FF2B5EF4-FFF2-40B4-BE49-F238E27FC236}">
                <a16:creationId xmlns:a16="http://schemas.microsoft.com/office/drawing/2014/main" id="{0BEAB4C0-E6B5-4CEF-B7FF-32C277012C30}"/>
              </a:ext>
            </a:extLst>
          </p:cNvPr>
          <p:cNvSpPr/>
          <p:nvPr/>
        </p:nvSpPr>
        <p:spPr>
          <a:xfrm>
            <a:off x="358776" y="3671419"/>
            <a:ext cx="4357240" cy="56757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"Nunca he tenido un problema, nunca he tenido una dificultad que no me hayan querido ayudar (…). </a:t>
            </a:r>
            <a:r>
              <a:rPr lang="es-ES" sz="1200" i="1" u="sng" dirty="0">
                <a:latin typeface="Calibri"/>
                <a:cs typeface="Calibri"/>
              </a:rPr>
              <a:t>Y la verdad es que no tengo ningún amigo allá, simplemente son los conductos regulares</a:t>
            </a:r>
            <a:r>
              <a:rPr lang="es-ES" sz="1200" i="1" dirty="0">
                <a:latin typeface="Calibri"/>
                <a:cs typeface="Calibri"/>
              </a:rPr>
              <a:t>“ (M5, OAC)</a:t>
            </a:r>
            <a:endParaRPr lang="es-CL" sz="1200" i="1" dirty="0">
              <a:latin typeface="Calibri"/>
              <a:cs typeface="Calibri"/>
            </a:endParaRPr>
          </a:p>
        </p:txBody>
      </p:sp>
      <p:sp>
        <p:nvSpPr>
          <p:cNvPr id="9" name="object 455">
            <a:extLst>
              <a:ext uri="{FF2B5EF4-FFF2-40B4-BE49-F238E27FC236}">
                <a16:creationId xmlns:a16="http://schemas.microsoft.com/office/drawing/2014/main" id="{D7DC0188-5266-4232-AF88-0F18AD71B5EE}"/>
              </a:ext>
            </a:extLst>
          </p:cNvPr>
          <p:cNvSpPr/>
          <p:nvPr/>
        </p:nvSpPr>
        <p:spPr>
          <a:xfrm>
            <a:off x="358776" y="3328397"/>
            <a:ext cx="4357240" cy="296923"/>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"Cumple las </a:t>
            </a:r>
            <a:r>
              <a:rPr lang="es-ES" sz="1200" i="1" u="sng" dirty="0">
                <a:latin typeface="Calibri"/>
                <a:cs typeface="Calibri"/>
              </a:rPr>
              <a:t>mismas normas de los demás</a:t>
            </a:r>
            <a:r>
              <a:rPr lang="es-ES" sz="1200" i="1" dirty="0">
                <a:latin typeface="Calibri"/>
                <a:cs typeface="Calibri"/>
              </a:rPr>
              <a:t> órganos públicos“ (H4, MR)</a:t>
            </a:r>
            <a:endParaRPr lang="es-CL" sz="1200" i="1" dirty="0">
              <a:latin typeface="Calibri"/>
              <a:cs typeface="Calibri"/>
            </a:endParaRPr>
          </a:p>
        </p:txBody>
      </p:sp>
      <p:sp>
        <p:nvSpPr>
          <p:cNvPr id="10" name="object 455">
            <a:extLst>
              <a:ext uri="{FF2B5EF4-FFF2-40B4-BE49-F238E27FC236}">
                <a16:creationId xmlns:a16="http://schemas.microsoft.com/office/drawing/2014/main" id="{AD9664FF-3969-49B8-9EE6-897BC2914D24}"/>
              </a:ext>
            </a:extLst>
          </p:cNvPr>
          <p:cNvSpPr/>
          <p:nvPr/>
        </p:nvSpPr>
        <p:spPr>
          <a:xfrm>
            <a:off x="4816739" y="3503644"/>
            <a:ext cx="3976895" cy="137236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“Lo que tienen que hacer para que sean más confiables aún, sería </a:t>
            </a:r>
            <a:r>
              <a:rPr lang="es-ES" sz="1200" i="1" u="sng" dirty="0">
                <a:latin typeface="Calibri"/>
                <a:cs typeface="Calibri"/>
              </a:rPr>
              <a:t>publicar las actas de las sesiones del Consejo directivo, íntegras</a:t>
            </a:r>
            <a:r>
              <a:rPr lang="es-ES" sz="1200" i="1" dirty="0">
                <a:latin typeface="Calibri"/>
                <a:cs typeface="Calibri"/>
              </a:rPr>
              <a:t>, para que uno tenga conocimiento. Saber el razonamiento que ocuparon en el Consejo es súper importante para las organizaciones como nosotros, saber cuál fue el debate que hubo, para tomar una determinación o una decisión" (H2, MRM)</a:t>
            </a:r>
            <a:endParaRPr lang="es-CL" sz="1200" i="1" dirty="0">
              <a:latin typeface="Calibri"/>
              <a:cs typeface="Calibri"/>
            </a:endParaRPr>
          </a:p>
        </p:txBody>
      </p:sp>
      <p:pic>
        <p:nvPicPr>
          <p:cNvPr id="11" name="Imagen 10">
            <a:extLst>
              <a:ext uri="{FF2B5EF4-FFF2-40B4-BE49-F238E27FC236}">
                <a16:creationId xmlns:a16="http://schemas.microsoft.com/office/drawing/2014/main" id="{B6D22143-FE55-4799-92F8-9F53DA5AFCFF}"/>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12" name="Rectángulo 11">
            <a:extLst>
              <a:ext uri="{FF2B5EF4-FFF2-40B4-BE49-F238E27FC236}">
                <a16:creationId xmlns:a16="http://schemas.microsoft.com/office/drawing/2014/main" id="{45904DA6-E87E-4BA6-BAEE-3D0F791A9AEE}"/>
              </a:ext>
            </a:extLst>
          </p:cNvPr>
          <p:cNvSpPr/>
          <p:nvPr/>
        </p:nvSpPr>
        <p:spPr>
          <a:xfrm>
            <a:off x="330228" y="843558"/>
            <a:ext cx="4097756"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400" b="1" dirty="0">
                <a:latin typeface="Trebuchet MS"/>
                <a:cs typeface="Trebuchet MS"/>
              </a:rPr>
              <a:t>5.2 EVALUACIÓN DEL ATRIBUTO </a:t>
            </a:r>
            <a:r>
              <a:rPr lang="es-ES_tradnl" sz="1400" dirty="0">
                <a:latin typeface="Trebuchet MS"/>
                <a:cs typeface="Trebuchet MS"/>
              </a:rPr>
              <a:t>EN EL CONSEJO</a:t>
            </a:r>
            <a:endParaRPr lang="es-CL" sz="1200" dirty="0">
              <a:latin typeface="Trebuchet MS"/>
              <a:cs typeface="Trebuchet MS"/>
            </a:endParaRPr>
          </a:p>
        </p:txBody>
      </p:sp>
      <p:sp>
        <p:nvSpPr>
          <p:cNvPr id="16" name="Rectángulo 15">
            <a:extLst>
              <a:ext uri="{FF2B5EF4-FFF2-40B4-BE49-F238E27FC236}">
                <a16:creationId xmlns:a16="http://schemas.microsoft.com/office/drawing/2014/main" id="{97731854-C26B-4ED0-ABC7-21F3C91F772E}"/>
              </a:ext>
            </a:extLst>
          </p:cNvPr>
          <p:cNvSpPr/>
          <p:nvPr/>
        </p:nvSpPr>
        <p:spPr>
          <a:xfrm>
            <a:off x="385193" y="155514"/>
            <a:ext cx="6923111" cy="586377"/>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7" name="3 CuadroTexto">
            <a:extLst>
              <a:ext uri="{FF2B5EF4-FFF2-40B4-BE49-F238E27FC236}">
                <a16:creationId xmlns:a16="http://schemas.microsoft.com/office/drawing/2014/main" id="{DF00D6CB-97CD-41F3-A107-ABA40B656BC5}"/>
              </a:ext>
            </a:extLst>
          </p:cNvPr>
          <p:cNvSpPr txBox="1"/>
          <p:nvPr/>
        </p:nvSpPr>
        <p:spPr>
          <a:xfrm>
            <a:off x="385192" y="292998"/>
            <a:ext cx="6780088"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5. CPLT COMO UNA INSTITUCIÓN </a:t>
            </a:r>
            <a:r>
              <a:rPr lang="es-ES" sz="2400" dirty="0">
                <a:solidFill>
                  <a:schemeClr val="bg1"/>
                </a:solidFill>
                <a:latin typeface="Trebuchet MS"/>
                <a:cs typeface="Trebuchet MS"/>
              </a:rPr>
              <a:t>TRANSPARENTE</a:t>
            </a:r>
            <a:endParaRPr lang="es-ES" sz="1600" dirty="0">
              <a:solidFill>
                <a:srgbClr val="FECC66"/>
              </a:solidFill>
              <a:latin typeface="Trebuchet MS"/>
              <a:cs typeface="Trebuchet MS"/>
            </a:endParaRPr>
          </a:p>
        </p:txBody>
      </p:sp>
    </p:spTree>
    <p:extLst>
      <p:ext uri="{BB962C8B-B14F-4D97-AF65-F5344CB8AC3E}">
        <p14:creationId xmlns:p14="http://schemas.microsoft.com/office/powerpoint/2010/main" val="136398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38B8F7-4C9F-45D3-8281-654E4738F25A}"/>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3" name="Rectángulo 2">
            <a:extLst>
              <a:ext uri="{FF2B5EF4-FFF2-40B4-BE49-F238E27FC236}">
                <a16:creationId xmlns:a16="http://schemas.microsoft.com/office/drawing/2014/main" id="{05973707-52E2-46F1-B588-BF29C64B40BF}"/>
              </a:ext>
            </a:extLst>
          </p:cNvPr>
          <p:cNvSpPr/>
          <p:nvPr/>
        </p:nvSpPr>
        <p:spPr>
          <a:xfrm>
            <a:off x="2123728" y="1786923"/>
            <a:ext cx="5040560" cy="1938986"/>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2.3 Valoración de Atributos</a:t>
            </a:r>
          </a:p>
          <a:p>
            <a:pPr algn="ctr" defTabSz="257108"/>
            <a:endParaRPr lang="es-CL" sz="1200" b="1" dirty="0">
              <a:solidFill>
                <a:srgbClr val="66CDFF"/>
              </a:solidFill>
              <a:effectLst>
                <a:outerShdw blurRad="50800" dist="38100" dir="2700000" algn="tl" rotWithShape="0">
                  <a:srgbClr val="000000">
                    <a:alpha val="43000"/>
                  </a:srgbClr>
                </a:outerShdw>
              </a:effectLst>
              <a:latin typeface="Trebuchet MS"/>
            </a:endParaRPr>
          </a:p>
          <a:p>
            <a:pPr defTabSz="257108"/>
            <a:endParaRPr lang="es-CL" sz="1200" b="1" dirty="0">
              <a:solidFill>
                <a:srgbClr val="66CDFF"/>
              </a:solidFill>
              <a:effectLst>
                <a:outerShdw blurRad="50800" dist="38100" dir="2700000" algn="tl" rotWithShape="0">
                  <a:srgbClr val="000000">
                    <a:alpha val="43000"/>
                  </a:srgbClr>
                </a:outerShdw>
              </a:effectLst>
              <a:latin typeface="Trebuchet MS"/>
            </a:endParaRPr>
          </a:p>
          <a:p>
            <a:pPr algn="ctr" defTabSz="257108"/>
            <a:endParaRPr lang="es-CL" sz="3200" b="1" dirty="0">
              <a:solidFill>
                <a:srgbClr val="66CDFF"/>
              </a:solidFill>
              <a:latin typeface="Gotham Black" pitchFamily="2" charset="0"/>
              <a:cs typeface="Arial"/>
            </a:endParaRPr>
          </a:p>
        </p:txBody>
      </p:sp>
      <p:sp>
        <p:nvSpPr>
          <p:cNvPr id="4" name="Rectángulo 3">
            <a:extLst>
              <a:ext uri="{FF2B5EF4-FFF2-40B4-BE49-F238E27FC236}">
                <a16:creationId xmlns:a16="http://schemas.microsoft.com/office/drawing/2014/main" id="{49AD5637-3DFF-4398-A80E-B3CEB95DD54A}"/>
              </a:ext>
            </a:extLst>
          </p:cNvPr>
          <p:cNvSpPr/>
          <p:nvPr/>
        </p:nvSpPr>
        <p:spPr>
          <a:xfrm>
            <a:off x="1825180" y="2643758"/>
            <a:ext cx="5976664" cy="1323433"/>
          </a:xfrm>
          <a:prstGeom prst="rect">
            <a:avLst/>
          </a:prstGeom>
        </p:spPr>
        <p:txBody>
          <a:bodyPr wrap="square" lIns="91434" tIns="45717" rIns="91434" bIns="45717">
            <a:spAutoFit/>
          </a:bodyPr>
          <a:lstStyle/>
          <a:p>
            <a:pPr algn="ctr" defTabSz="257108"/>
            <a:endParaRPr lang="es-CL" sz="3200" b="1" dirty="0">
              <a:solidFill>
                <a:srgbClr val="66CDFF"/>
              </a:solidFill>
              <a:effectLst>
                <a:outerShdw blurRad="50800" dist="38100" dir="2700000" algn="tl" rotWithShape="0">
                  <a:srgbClr val="000000">
                    <a:alpha val="43000"/>
                  </a:srgbClr>
                </a:outerShdw>
              </a:effectLst>
              <a:latin typeface="Trebuchet MS"/>
              <a:cs typeface="Trebuchet MS"/>
            </a:endParaRPr>
          </a:p>
          <a:p>
            <a:pPr defTabSz="257108"/>
            <a:r>
              <a:rPr lang="es-CL" sz="1200" b="1" dirty="0">
                <a:solidFill>
                  <a:srgbClr val="66CDFF"/>
                </a:solidFill>
                <a:latin typeface="Gotham Black" pitchFamily="2" charset="0"/>
                <a:cs typeface="Arial"/>
              </a:rPr>
              <a:t>*En esta sección </a:t>
            </a:r>
            <a:r>
              <a:rPr lang="es-ES" sz="1200" b="1" dirty="0">
                <a:solidFill>
                  <a:srgbClr val="66CDFF"/>
                </a:solidFill>
                <a:latin typeface="Gotham Black" pitchFamily="2" charset="0"/>
                <a:cs typeface="Arial"/>
              </a:rPr>
              <a:t>se preguntó cuál era para el/la entrevistado/a el atributo más importante a promoverse en el servicio público, y, si éste cambiaba cuando se hablaba en concreto del CPLT. Y cuál de los 5 atributos le parece que está más y menos presente en el Consejo.</a:t>
            </a:r>
            <a:endParaRPr lang="es-CL" sz="1200" b="1" dirty="0">
              <a:solidFill>
                <a:srgbClr val="66CDFF"/>
              </a:solidFill>
              <a:latin typeface="Gotham Black" pitchFamily="2" charset="0"/>
              <a:cs typeface="Arial"/>
            </a:endParaRPr>
          </a:p>
          <a:p>
            <a:pPr defTabSz="257108"/>
            <a:endParaRPr lang="es-CL" sz="1200" b="1" dirty="0">
              <a:solidFill>
                <a:srgbClr val="66CDFF"/>
              </a:solidFill>
              <a:latin typeface="Gotham Black" pitchFamily="2" charset="0"/>
              <a:cs typeface="Arial"/>
            </a:endParaRPr>
          </a:p>
        </p:txBody>
      </p:sp>
    </p:spTree>
    <p:extLst>
      <p:ext uri="{BB962C8B-B14F-4D97-AF65-F5344CB8AC3E}">
        <p14:creationId xmlns:p14="http://schemas.microsoft.com/office/powerpoint/2010/main" val="407820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41CDEB6-BD5D-4DF4-A16E-C1802FC5E968}"/>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4" name="Rectángulo 3">
            <a:extLst>
              <a:ext uri="{FF2B5EF4-FFF2-40B4-BE49-F238E27FC236}">
                <a16:creationId xmlns:a16="http://schemas.microsoft.com/office/drawing/2014/main" id="{37F04817-C72B-49F7-B3D2-0F219943AF05}"/>
              </a:ext>
            </a:extLst>
          </p:cNvPr>
          <p:cNvSpPr/>
          <p:nvPr/>
        </p:nvSpPr>
        <p:spPr>
          <a:xfrm>
            <a:off x="2123728" y="1986981"/>
            <a:ext cx="4648200" cy="584769"/>
          </a:xfrm>
          <a:prstGeom prst="rect">
            <a:avLst/>
          </a:prstGeom>
        </p:spPr>
        <p:txBody>
          <a:bodyPr wrap="square" lIns="91434" tIns="45717" rIns="91434" bIns="45717">
            <a:spAutoFit/>
          </a:bodyPr>
          <a:lstStyle/>
          <a:p>
            <a:pPr algn="ctr" defTabSz="257108"/>
            <a:r>
              <a:rPr lang="es-CL" sz="3200" b="1" dirty="0">
                <a:solidFill>
                  <a:prstClr val="white"/>
                </a:solidFill>
                <a:effectLst>
                  <a:outerShdw blurRad="50800" dist="38100" dir="2700000" algn="tl" rotWithShape="0">
                    <a:srgbClr val="000000">
                      <a:alpha val="43000"/>
                    </a:srgbClr>
                  </a:outerShdw>
                </a:effectLst>
                <a:latin typeface="Trebuchet MS"/>
                <a:cs typeface="Trebuchet MS"/>
              </a:rPr>
              <a:t>1. Diseño Metodológico</a:t>
            </a:r>
          </a:p>
        </p:txBody>
      </p:sp>
    </p:spTree>
    <p:extLst>
      <p:ext uri="{BB962C8B-B14F-4D97-AF65-F5344CB8AC3E}">
        <p14:creationId xmlns:p14="http://schemas.microsoft.com/office/powerpoint/2010/main" val="57555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BE2B5C6-A268-4E1F-AA3B-47D0FDC9AC97}"/>
              </a:ext>
            </a:extLst>
          </p:cNvPr>
          <p:cNvSpPr/>
          <p:nvPr/>
        </p:nvSpPr>
        <p:spPr>
          <a:xfrm>
            <a:off x="457200" y="1375433"/>
            <a:ext cx="3571950" cy="174336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defTabSz="415574"/>
            <a:endParaRPr lang="es-ES" sz="1200" dirty="0">
              <a:solidFill>
                <a:prstClr val="white"/>
              </a:solidFill>
              <a:latin typeface="Calibri"/>
            </a:endParaRPr>
          </a:p>
        </p:txBody>
      </p:sp>
      <p:sp>
        <p:nvSpPr>
          <p:cNvPr id="14" name="Rectángulo 13">
            <a:extLst>
              <a:ext uri="{FF2B5EF4-FFF2-40B4-BE49-F238E27FC236}">
                <a16:creationId xmlns:a16="http://schemas.microsoft.com/office/drawing/2014/main" id="{C2AB15A2-1C4E-42BA-B8A8-4FF5938C25BB}"/>
              </a:ext>
            </a:extLst>
          </p:cNvPr>
          <p:cNvSpPr/>
          <p:nvPr/>
        </p:nvSpPr>
        <p:spPr>
          <a:xfrm>
            <a:off x="495994" y="3497921"/>
            <a:ext cx="3571950" cy="145009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defTabSz="415574"/>
            <a:endParaRPr lang="es-ES" sz="1200" dirty="0">
              <a:solidFill>
                <a:prstClr val="white"/>
              </a:solidFill>
              <a:latin typeface="Calibri"/>
            </a:endParaRPr>
          </a:p>
        </p:txBody>
      </p:sp>
      <p:sp>
        <p:nvSpPr>
          <p:cNvPr id="3" name="Rectángulo 2">
            <a:extLst>
              <a:ext uri="{FF2B5EF4-FFF2-40B4-BE49-F238E27FC236}">
                <a16:creationId xmlns:a16="http://schemas.microsoft.com/office/drawing/2014/main" id="{D5CDC67F-BA0E-4F06-88B6-7B3745EA3A03}"/>
              </a:ext>
            </a:extLst>
          </p:cNvPr>
          <p:cNvSpPr/>
          <p:nvPr/>
        </p:nvSpPr>
        <p:spPr>
          <a:xfrm>
            <a:off x="401040" y="195486"/>
            <a:ext cx="3474239" cy="559126"/>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3 CuadroTexto">
            <a:extLst>
              <a:ext uri="{FF2B5EF4-FFF2-40B4-BE49-F238E27FC236}">
                <a16:creationId xmlns:a16="http://schemas.microsoft.com/office/drawing/2014/main" id="{D8134A99-A6C9-4088-86A0-E8B8BBA66649}"/>
              </a:ext>
            </a:extLst>
          </p:cNvPr>
          <p:cNvSpPr txBox="1"/>
          <p:nvPr/>
        </p:nvSpPr>
        <p:spPr>
          <a:xfrm>
            <a:off x="457200" y="292998"/>
            <a:ext cx="3418079"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RANKING DE </a:t>
            </a:r>
            <a:r>
              <a:rPr lang="es-ES" sz="2400" dirty="0">
                <a:solidFill>
                  <a:schemeClr val="bg1"/>
                </a:solidFill>
                <a:latin typeface="Trebuchet MS"/>
                <a:cs typeface="Trebuchet MS"/>
              </a:rPr>
              <a:t>ATRIBUTOS</a:t>
            </a:r>
            <a:endParaRPr lang="es-ES" sz="1600" dirty="0">
              <a:solidFill>
                <a:srgbClr val="FECC66"/>
              </a:solidFill>
              <a:latin typeface="Trebuchet MS"/>
              <a:cs typeface="Trebuchet MS"/>
            </a:endParaRPr>
          </a:p>
        </p:txBody>
      </p:sp>
      <p:sp>
        <p:nvSpPr>
          <p:cNvPr id="5" name="Rectángulo 4">
            <a:extLst>
              <a:ext uri="{FF2B5EF4-FFF2-40B4-BE49-F238E27FC236}">
                <a16:creationId xmlns:a16="http://schemas.microsoft.com/office/drawing/2014/main" id="{A3E246DA-8B0A-4FA9-A108-8AFA17B5EFA8}"/>
              </a:ext>
            </a:extLst>
          </p:cNvPr>
          <p:cNvSpPr/>
          <p:nvPr/>
        </p:nvSpPr>
        <p:spPr>
          <a:xfrm>
            <a:off x="457200" y="1131590"/>
            <a:ext cx="2295211"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latin typeface="Trebuchet MS"/>
                <a:cs typeface="Trebuchet MS"/>
              </a:rPr>
              <a:t>PARA EL </a:t>
            </a:r>
            <a:r>
              <a:rPr lang="es-ES_tradnl" sz="1400" b="1" dirty="0">
                <a:latin typeface="Trebuchet MS"/>
                <a:cs typeface="Trebuchet MS"/>
              </a:rPr>
              <a:t>SERVICIO PÚBLICO</a:t>
            </a:r>
            <a:endParaRPr lang="es-CL" sz="1200" dirty="0">
              <a:latin typeface="Trebuchet MS"/>
              <a:cs typeface="Trebuchet MS"/>
            </a:endParaRPr>
          </a:p>
        </p:txBody>
      </p:sp>
      <p:sp>
        <p:nvSpPr>
          <p:cNvPr id="6" name="object 455">
            <a:extLst>
              <a:ext uri="{FF2B5EF4-FFF2-40B4-BE49-F238E27FC236}">
                <a16:creationId xmlns:a16="http://schemas.microsoft.com/office/drawing/2014/main" id="{5CF26DF7-66D4-4A3E-853E-E33237897385}"/>
              </a:ext>
            </a:extLst>
          </p:cNvPr>
          <p:cNvSpPr/>
          <p:nvPr/>
        </p:nvSpPr>
        <p:spPr>
          <a:xfrm>
            <a:off x="4199711" y="2535141"/>
            <a:ext cx="4295726" cy="904077"/>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Me voy a quedar con la confianza como primer ingrediente</a:t>
            </a:r>
            <a:r>
              <a:rPr lang="es-ES" sz="1200" i="1" dirty="0">
                <a:latin typeface="Calibri"/>
                <a:cs typeface="Calibri"/>
              </a:rPr>
              <a:t>, y para mi </a:t>
            </a:r>
            <a:r>
              <a:rPr lang="es-ES" sz="1200" i="1" u="sng" dirty="0">
                <a:latin typeface="Calibri"/>
                <a:cs typeface="Calibri"/>
              </a:rPr>
              <a:t>esa confianza</a:t>
            </a:r>
            <a:r>
              <a:rPr lang="es-ES" sz="1200" i="1" dirty="0">
                <a:latin typeface="Calibri"/>
                <a:cs typeface="Calibri"/>
              </a:rPr>
              <a:t>, esa credibilidad que hoy día esta tan desgastada, </a:t>
            </a:r>
            <a:r>
              <a:rPr lang="es-ES" sz="1200" i="1" u="sng" dirty="0">
                <a:latin typeface="Calibri"/>
                <a:cs typeface="Calibri"/>
              </a:rPr>
              <a:t>es a través de ese segundo atributo, siendo técnicos</a:t>
            </a:r>
            <a:r>
              <a:rPr lang="es-ES" sz="1200" i="1" dirty="0">
                <a:latin typeface="Calibri"/>
                <a:cs typeface="Calibri"/>
              </a:rPr>
              <a:t> en lo que hacemos, [que la ganamos]. Y claro, me resuena harto la confianza y la transparencia porque me parece que son como similares" (M1, OAC)</a:t>
            </a:r>
            <a:endParaRPr lang="es-CL" sz="1200" i="1" dirty="0">
              <a:latin typeface="Calibri"/>
              <a:cs typeface="Calibri"/>
            </a:endParaRPr>
          </a:p>
        </p:txBody>
      </p:sp>
      <p:sp>
        <p:nvSpPr>
          <p:cNvPr id="7" name="Rectángulo 6">
            <a:extLst>
              <a:ext uri="{FF2B5EF4-FFF2-40B4-BE49-F238E27FC236}">
                <a16:creationId xmlns:a16="http://schemas.microsoft.com/office/drawing/2014/main" id="{CE1CDAFF-23C3-4773-A261-FBB5FF4B6DF6}"/>
              </a:ext>
            </a:extLst>
          </p:cNvPr>
          <p:cNvSpPr/>
          <p:nvPr/>
        </p:nvSpPr>
        <p:spPr>
          <a:xfrm>
            <a:off x="457200" y="3211030"/>
            <a:ext cx="3688286"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latin typeface="Trebuchet MS"/>
                <a:cs typeface="Trebuchet MS"/>
              </a:rPr>
              <a:t>PARA EL </a:t>
            </a:r>
            <a:r>
              <a:rPr lang="es-ES_tradnl" sz="1400" b="1" dirty="0">
                <a:latin typeface="Trebuchet MS"/>
                <a:cs typeface="Trebuchet MS"/>
              </a:rPr>
              <a:t>CONSEJO PARA LA TRANSPARENCIA</a:t>
            </a:r>
            <a:endParaRPr lang="es-CL" sz="1200" dirty="0">
              <a:latin typeface="Trebuchet MS"/>
              <a:cs typeface="Trebuchet MS"/>
            </a:endParaRPr>
          </a:p>
        </p:txBody>
      </p:sp>
      <p:sp>
        <p:nvSpPr>
          <p:cNvPr id="8" name="object 455">
            <a:extLst>
              <a:ext uri="{FF2B5EF4-FFF2-40B4-BE49-F238E27FC236}">
                <a16:creationId xmlns:a16="http://schemas.microsoft.com/office/drawing/2014/main" id="{F2B48F6E-182F-476A-95A2-8C55D7636F2A}"/>
              </a:ext>
            </a:extLst>
          </p:cNvPr>
          <p:cNvSpPr/>
          <p:nvPr/>
        </p:nvSpPr>
        <p:spPr>
          <a:xfrm>
            <a:off x="575278" y="3520207"/>
            <a:ext cx="3492666" cy="129614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lstStyle/>
          <a:p>
            <a:pPr marR="2311" indent="-289" algn="ctr" defTabSz="457106"/>
            <a:r>
              <a:rPr lang="es-ES" sz="2000" dirty="0">
                <a:solidFill>
                  <a:srgbClr val="3C2E49"/>
                </a:solidFill>
                <a:latin typeface="Calibri"/>
                <a:cs typeface="Calibri"/>
              </a:rPr>
              <a:t>CONFIANZA</a:t>
            </a:r>
          </a:p>
          <a:p>
            <a:pPr marR="2311" indent="-289" algn="ctr" defTabSz="457106"/>
            <a:endParaRPr lang="es-ES" sz="1000" dirty="0">
              <a:latin typeface="Calibri"/>
              <a:cs typeface="Calibri"/>
            </a:endParaRPr>
          </a:p>
          <a:p>
            <a:pPr marR="2311" indent="-289" algn="ctr" defTabSz="457106"/>
            <a:r>
              <a:rPr lang="es-ES" sz="1200" dirty="0">
                <a:solidFill>
                  <a:schemeClr val="bg1"/>
                </a:solidFill>
                <a:latin typeface="Calibri"/>
                <a:cs typeface="Calibri"/>
              </a:rPr>
              <a:t>EFICACIA</a:t>
            </a:r>
          </a:p>
          <a:p>
            <a:pPr marR="2311" indent="-289" algn="ctr" defTabSz="457106"/>
            <a:endParaRPr lang="es-ES" sz="1000" dirty="0">
              <a:solidFill>
                <a:schemeClr val="bg1"/>
              </a:solidFill>
              <a:latin typeface="Calibri"/>
              <a:cs typeface="Calibri"/>
            </a:endParaRPr>
          </a:p>
          <a:p>
            <a:pPr marR="2311" indent="-289" algn="ctr" defTabSz="457106"/>
            <a:r>
              <a:rPr lang="es-ES" sz="1000" dirty="0">
                <a:solidFill>
                  <a:schemeClr val="bg1"/>
                </a:solidFill>
                <a:latin typeface="Calibri"/>
                <a:cs typeface="Calibri"/>
              </a:rPr>
              <a:t>TRANSPARENCIA,   AUTONOMÍA</a:t>
            </a:r>
          </a:p>
          <a:p>
            <a:pPr marR="2311" indent="-289" algn="ctr" defTabSz="457106"/>
            <a:endParaRPr lang="es-ES" sz="1000" dirty="0">
              <a:solidFill>
                <a:schemeClr val="bg1"/>
              </a:solidFill>
              <a:latin typeface="Calibri"/>
              <a:cs typeface="Calibri"/>
            </a:endParaRPr>
          </a:p>
          <a:p>
            <a:pPr marR="2311" indent="-289" algn="ctr" defTabSz="457106"/>
            <a:r>
              <a:rPr lang="es-ES" dirty="0">
                <a:solidFill>
                  <a:schemeClr val="bg1"/>
                </a:solidFill>
                <a:latin typeface="Calibri"/>
                <a:cs typeface="Calibri"/>
              </a:rPr>
              <a:t>TÉCNICA</a:t>
            </a:r>
          </a:p>
          <a:p>
            <a:pPr marR="2311" indent="-289" algn="ctr" defTabSz="457106"/>
            <a:endParaRPr lang="es-ES" sz="2400" dirty="0">
              <a:latin typeface="Calibri"/>
              <a:cs typeface="Calibri"/>
            </a:endParaRPr>
          </a:p>
        </p:txBody>
      </p:sp>
      <p:sp>
        <p:nvSpPr>
          <p:cNvPr id="9" name="object 455">
            <a:extLst>
              <a:ext uri="{FF2B5EF4-FFF2-40B4-BE49-F238E27FC236}">
                <a16:creationId xmlns:a16="http://schemas.microsoft.com/office/drawing/2014/main" id="{98B823C6-E062-46CA-87CF-29B8835F4E2B}"/>
              </a:ext>
            </a:extLst>
          </p:cNvPr>
          <p:cNvSpPr/>
          <p:nvPr/>
        </p:nvSpPr>
        <p:spPr>
          <a:xfrm>
            <a:off x="4193187" y="3519071"/>
            <a:ext cx="4302250" cy="129614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 “Así como nosotros en el sector público tenemos que recuperar la credibilidad, la confianza de la gente, basados en esta cosa técnica, yo </a:t>
            </a:r>
            <a:r>
              <a:rPr lang="es-ES" sz="1200" i="1" u="sng" dirty="0">
                <a:latin typeface="Calibri"/>
                <a:cs typeface="Calibri"/>
              </a:rPr>
              <a:t>creo que para el Consejo el principal atributo es la autonomía</a:t>
            </a:r>
            <a:r>
              <a:rPr lang="es-ES" sz="1200" i="1" dirty="0">
                <a:latin typeface="Calibri"/>
                <a:cs typeface="Calibri"/>
              </a:rPr>
              <a:t>. Tiene que mantener esa autonomía en el tiempo, para validarse con los demás. </a:t>
            </a:r>
            <a:r>
              <a:rPr lang="es-ES" sz="1200" i="1" u="sng" dirty="0">
                <a:latin typeface="Calibri"/>
                <a:cs typeface="Calibri"/>
              </a:rPr>
              <a:t>Para que siga siendo transparente, confiable, técnico, lo primero que tiene que resguardar, es seguir siendo autónomo</a:t>
            </a:r>
            <a:r>
              <a:rPr lang="es-ES" sz="1200" i="1" dirty="0">
                <a:latin typeface="Calibri"/>
                <a:cs typeface="Calibri"/>
              </a:rPr>
              <a:t>“ (M1, OAC)</a:t>
            </a:r>
            <a:endParaRPr lang="es-CL" sz="1200" i="1" dirty="0">
              <a:latin typeface="Calibri"/>
              <a:cs typeface="Calibri"/>
            </a:endParaRPr>
          </a:p>
        </p:txBody>
      </p:sp>
      <p:sp>
        <p:nvSpPr>
          <p:cNvPr id="10" name="object 455">
            <a:extLst>
              <a:ext uri="{FF2B5EF4-FFF2-40B4-BE49-F238E27FC236}">
                <a16:creationId xmlns:a16="http://schemas.microsoft.com/office/drawing/2014/main" id="{4235E293-7AA2-4D73-8F44-9564B1C5D8FB}"/>
              </a:ext>
            </a:extLst>
          </p:cNvPr>
          <p:cNvSpPr/>
          <p:nvPr/>
        </p:nvSpPr>
        <p:spPr>
          <a:xfrm>
            <a:off x="495994" y="1413845"/>
            <a:ext cx="3571950" cy="1612715"/>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lstStyle/>
          <a:p>
            <a:pPr marR="2311" indent="-289" algn="ctr" defTabSz="457106"/>
            <a:r>
              <a:rPr lang="es-ES" sz="2400" dirty="0">
                <a:solidFill>
                  <a:srgbClr val="3C2E49"/>
                </a:solidFill>
                <a:latin typeface="Calibri"/>
                <a:cs typeface="Calibri"/>
              </a:rPr>
              <a:t>CONFIANZA</a:t>
            </a:r>
          </a:p>
          <a:p>
            <a:pPr marR="2311" indent="-289" algn="ctr" defTabSz="457106"/>
            <a:endParaRPr lang="es-ES" sz="1000" dirty="0">
              <a:latin typeface="Calibri"/>
              <a:cs typeface="Calibri"/>
            </a:endParaRPr>
          </a:p>
          <a:p>
            <a:pPr marR="2311" indent="-289" algn="ctr" defTabSz="457106"/>
            <a:r>
              <a:rPr lang="es-ES" sz="1800" dirty="0">
                <a:solidFill>
                  <a:schemeClr val="bg1"/>
                </a:solidFill>
                <a:latin typeface="Calibri"/>
                <a:cs typeface="Calibri"/>
              </a:rPr>
              <a:t>EFICACIA</a:t>
            </a:r>
          </a:p>
          <a:p>
            <a:pPr marR="2311" indent="-289" algn="ctr" defTabSz="457106"/>
            <a:endParaRPr lang="es-ES" sz="1000" dirty="0">
              <a:solidFill>
                <a:schemeClr val="bg1"/>
              </a:solidFill>
              <a:latin typeface="Calibri"/>
              <a:cs typeface="Calibri"/>
            </a:endParaRPr>
          </a:p>
          <a:p>
            <a:pPr marR="2311" indent="-289" algn="ctr" defTabSz="457106"/>
            <a:r>
              <a:rPr lang="es-ES" sz="1200" dirty="0">
                <a:solidFill>
                  <a:schemeClr val="bg1"/>
                </a:solidFill>
                <a:latin typeface="Calibri"/>
                <a:cs typeface="Calibri"/>
              </a:rPr>
              <a:t>TRANSPARENCIA</a:t>
            </a:r>
          </a:p>
          <a:p>
            <a:pPr marR="2311" indent="-289" algn="ctr" defTabSz="457106"/>
            <a:endParaRPr lang="es-ES" sz="1000" dirty="0">
              <a:solidFill>
                <a:schemeClr val="bg1"/>
              </a:solidFill>
              <a:latin typeface="Calibri"/>
              <a:cs typeface="Calibri"/>
            </a:endParaRPr>
          </a:p>
          <a:p>
            <a:pPr marR="2311" indent="-289" algn="ctr" defTabSz="457106"/>
            <a:r>
              <a:rPr lang="es-ES" dirty="0">
                <a:solidFill>
                  <a:schemeClr val="bg1"/>
                </a:solidFill>
                <a:latin typeface="Calibri"/>
                <a:cs typeface="Calibri"/>
              </a:rPr>
              <a:t>TÉCNICA</a:t>
            </a:r>
          </a:p>
          <a:p>
            <a:pPr marR="2311" indent="-289" algn="ctr" defTabSz="457106"/>
            <a:endParaRPr lang="es-ES" sz="1000" dirty="0">
              <a:latin typeface="Calibri"/>
              <a:cs typeface="Calibri"/>
            </a:endParaRPr>
          </a:p>
          <a:p>
            <a:pPr marR="2311" indent="-289" algn="ctr" defTabSz="457106"/>
            <a:r>
              <a:rPr lang="es-ES" sz="200" dirty="0">
                <a:latin typeface="Calibri"/>
                <a:cs typeface="Calibri"/>
              </a:rPr>
              <a:t>AUTONOMA</a:t>
            </a:r>
          </a:p>
        </p:txBody>
      </p:sp>
      <p:sp>
        <p:nvSpPr>
          <p:cNvPr id="11" name="Rectángulo 10">
            <a:extLst>
              <a:ext uri="{FF2B5EF4-FFF2-40B4-BE49-F238E27FC236}">
                <a16:creationId xmlns:a16="http://schemas.microsoft.com/office/drawing/2014/main" id="{DC3FE34F-5340-4527-A591-34BED776AF98}"/>
              </a:ext>
            </a:extLst>
          </p:cNvPr>
          <p:cNvSpPr/>
          <p:nvPr/>
        </p:nvSpPr>
        <p:spPr>
          <a:xfrm>
            <a:off x="2411760" y="4250696"/>
            <a:ext cx="792088" cy="271853"/>
          </a:xfrm>
          <a:prstGeom prst="rect">
            <a:avLst/>
          </a:prstGeom>
          <a:noFill/>
          <a:ln w="28575">
            <a:solidFill>
              <a:srgbClr val="FE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2" name="object 455">
            <a:extLst>
              <a:ext uri="{FF2B5EF4-FFF2-40B4-BE49-F238E27FC236}">
                <a16:creationId xmlns:a16="http://schemas.microsoft.com/office/drawing/2014/main" id="{2ABC27DC-8554-4108-8C08-F1AA16BA04B5}"/>
              </a:ext>
            </a:extLst>
          </p:cNvPr>
          <p:cNvSpPr/>
          <p:nvPr/>
        </p:nvSpPr>
        <p:spPr>
          <a:xfrm>
            <a:off x="4193187" y="1413845"/>
            <a:ext cx="4295726" cy="83737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defTabSz="457106"/>
            <a:r>
              <a:rPr lang="es-ES" sz="1400" dirty="0">
                <a:latin typeface="Calibri"/>
                <a:cs typeface="Calibri"/>
              </a:rPr>
              <a:t>Para ambos casos lo más importante se trata de la </a:t>
            </a:r>
            <a:r>
              <a:rPr lang="es-ES" sz="1400" dirty="0">
                <a:solidFill>
                  <a:srgbClr val="0F80FF"/>
                </a:solidFill>
                <a:latin typeface="Calibri"/>
                <a:cs typeface="Calibri"/>
              </a:rPr>
              <a:t>CONFIANZA</a:t>
            </a:r>
            <a:r>
              <a:rPr lang="es-ES" sz="1400" dirty="0">
                <a:latin typeface="Calibri"/>
                <a:cs typeface="Calibri"/>
              </a:rPr>
              <a:t>. La diferencia está en base a cómo se construye ésta, entrando la </a:t>
            </a:r>
            <a:r>
              <a:rPr lang="es-ES" sz="1400" dirty="0">
                <a:solidFill>
                  <a:srgbClr val="0F80FF"/>
                </a:solidFill>
                <a:latin typeface="Calibri"/>
                <a:cs typeface="Calibri"/>
              </a:rPr>
              <a:t>AUTONOMÍA</a:t>
            </a:r>
            <a:r>
              <a:rPr lang="es-ES" sz="1400" dirty="0">
                <a:latin typeface="Calibri"/>
                <a:cs typeface="Calibri"/>
              </a:rPr>
              <a:t> como elemento de peso para el CPLT más que para otros servicios.</a:t>
            </a:r>
            <a:endParaRPr lang="es-CL" sz="1400" dirty="0">
              <a:latin typeface="Calibri"/>
              <a:cs typeface="Calibri"/>
            </a:endParaRPr>
          </a:p>
        </p:txBody>
      </p:sp>
      <p:pic>
        <p:nvPicPr>
          <p:cNvPr id="15" name="Imagen 14">
            <a:extLst>
              <a:ext uri="{FF2B5EF4-FFF2-40B4-BE49-F238E27FC236}">
                <a16:creationId xmlns:a16="http://schemas.microsoft.com/office/drawing/2014/main" id="{9A763ACD-1E11-4401-8D38-A0F306115893}"/>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82714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AF6F17F-0831-42B2-8CE1-EBA3559E5F72}"/>
              </a:ext>
            </a:extLst>
          </p:cNvPr>
          <p:cNvSpPr/>
          <p:nvPr/>
        </p:nvSpPr>
        <p:spPr>
          <a:xfrm>
            <a:off x="327230" y="1625048"/>
            <a:ext cx="4111455" cy="90828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defTabSz="415574"/>
            <a:endParaRPr lang="es-ES" sz="1200" dirty="0">
              <a:solidFill>
                <a:prstClr val="white"/>
              </a:solidFill>
              <a:latin typeface="Calibri"/>
            </a:endParaRPr>
          </a:p>
        </p:txBody>
      </p:sp>
      <p:sp>
        <p:nvSpPr>
          <p:cNvPr id="13" name="Rectángulo 12">
            <a:extLst>
              <a:ext uri="{FF2B5EF4-FFF2-40B4-BE49-F238E27FC236}">
                <a16:creationId xmlns:a16="http://schemas.microsoft.com/office/drawing/2014/main" id="{F647814A-9CA2-4091-8F2F-B3DF58F4F16E}"/>
              </a:ext>
            </a:extLst>
          </p:cNvPr>
          <p:cNvSpPr/>
          <p:nvPr/>
        </p:nvSpPr>
        <p:spPr>
          <a:xfrm>
            <a:off x="4772047" y="1658688"/>
            <a:ext cx="4111455" cy="108016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defTabSz="415574"/>
            <a:endParaRPr lang="es-ES" sz="1200" dirty="0">
              <a:solidFill>
                <a:prstClr val="white"/>
              </a:solidFill>
              <a:latin typeface="Calibri"/>
            </a:endParaRPr>
          </a:p>
        </p:txBody>
      </p:sp>
      <p:sp>
        <p:nvSpPr>
          <p:cNvPr id="3" name="Rectángulo 2">
            <a:extLst>
              <a:ext uri="{FF2B5EF4-FFF2-40B4-BE49-F238E27FC236}">
                <a16:creationId xmlns:a16="http://schemas.microsoft.com/office/drawing/2014/main" id="{F320422D-ABD8-48FA-B027-BCEB2063702E}"/>
              </a:ext>
            </a:extLst>
          </p:cNvPr>
          <p:cNvSpPr/>
          <p:nvPr/>
        </p:nvSpPr>
        <p:spPr>
          <a:xfrm>
            <a:off x="457200" y="133955"/>
            <a:ext cx="5338935" cy="620657"/>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3 CuadroTexto">
            <a:extLst>
              <a:ext uri="{FF2B5EF4-FFF2-40B4-BE49-F238E27FC236}">
                <a16:creationId xmlns:a16="http://schemas.microsoft.com/office/drawing/2014/main" id="{651FF512-D089-4EBA-9228-F239B214B044}"/>
              </a:ext>
            </a:extLst>
          </p:cNvPr>
          <p:cNvSpPr txBox="1"/>
          <p:nvPr/>
        </p:nvSpPr>
        <p:spPr>
          <a:xfrm>
            <a:off x="457200" y="292998"/>
            <a:ext cx="5259416"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PRESENCIA DE </a:t>
            </a:r>
            <a:r>
              <a:rPr lang="es-ES" sz="2400" dirty="0">
                <a:solidFill>
                  <a:schemeClr val="bg1"/>
                </a:solidFill>
                <a:latin typeface="Trebuchet MS"/>
                <a:cs typeface="Trebuchet MS"/>
              </a:rPr>
              <a:t>ATRIBUTOS </a:t>
            </a:r>
            <a:r>
              <a:rPr lang="es-ES" sz="2400" dirty="0">
                <a:solidFill>
                  <a:srgbClr val="FECC66"/>
                </a:solidFill>
                <a:latin typeface="Trebuchet MS"/>
                <a:cs typeface="Trebuchet MS"/>
              </a:rPr>
              <a:t>EN EL CPLT</a:t>
            </a:r>
            <a:endParaRPr lang="es-ES" sz="1600" dirty="0">
              <a:solidFill>
                <a:srgbClr val="FECC66"/>
              </a:solidFill>
              <a:latin typeface="Trebuchet MS"/>
              <a:cs typeface="Trebuchet MS"/>
            </a:endParaRPr>
          </a:p>
        </p:txBody>
      </p:sp>
      <p:sp>
        <p:nvSpPr>
          <p:cNvPr id="5" name="Rectángulo 4">
            <a:extLst>
              <a:ext uri="{FF2B5EF4-FFF2-40B4-BE49-F238E27FC236}">
                <a16:creationId xmlns:a16="http://schemas.microsoft.com/office/drawing/2014/main" id="{57B5D944-40AE-4DC5-AB71-4DB3D71BF7D8}"/>
              </a:ext>
            </a:extLst>
          </p:cNvPr>
          <p:cNvSpPr/>
          <p:nvPr/>
        </p:nvSpPr>
        <p:spPr>
          <a:xfrm>
            <a:off x="538151" y="1238546"/>
            <a:ext cx="1497814"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latin typeface="Trebuchet MS"/>
                <a:cs typeface="Trebuchet MS"/>
              </a:rPr>
              <a:t>LO </a:t>
            </a:r>
            <a:r>
              <a:rPr lang="es-ES_tradnl" sz="1400" b="1" dirty="0">
                <a:latin typeface="Trebuchet MS"/>
                <a:cs typeface="Trebuchet MS"/>
              </a:rPr>
              <a:t>MÁS </a:t>
            </a:r>
            <a:r>
              <a:rPr lang="es-ES_tradnl" sz="1200" dirty="0">
                <a:latin typeface="Trebuchet MS"/>
                <a:cs typeface="Trebuchet MS"/>
              </a:rPr>
              <a:t>PRESENTE</a:t>
            </a:r>
            <a:endParaRPr lang="es-CL" sz="1200" dirty="0">
              <a:latin typeface="Trebuchet MS"/>
              <a:cs typeface="Trebuchet MS"/>
            </a:endParaRPr>
          </a:p>
        </p:txBody>
      </p:sp>
      <p:sp>
        <p:nvSpPr>
          <p:cNvPr id="6" name="object 455">
            <a:extLst>
              <a:ext uri="{FF2B5EF4-FFF2-40B4-BE49-F238E27FC236}">
                <a16:creationId xmlns:a16="http://schemas.microsoft.com/office/drawing/2014/main" id="{196E0FF0-A3A3-48B3-9D47-DF1C3F4C46FB}"/>
              </a:ext>
            </a:extLst>
          </p:cNvPr>
          <p:cNvSpPr/>
          <p:nvPr/>
        </p:nvSpPr>
        <p:spPr>
          <a:xfrm>
            <a:off x="4784321" y="1719199"/>
            <a:ext cx="4032448" cy="100811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600" dirty="0">
                <a:solidFill>
                  <a:srgbClr val="3C2E49"/>
                </a:solidFill>
                <a:latin typeface="Calibri"/>
                <a:cs typeface="Calibri"/>
              </a:rPr>
              <a:t>EFICACIA</a:t>
            </a:r>
            <a:endParaRPr lang="es-ES" sz="2400" dirty="0">
              <a:solidFill>
                <a:srgbClr val="3C2E49"/>
              </a:solidFill>
              <a:latin typeface="Calibri"/>
              <a:cs typeface="Calibri"/>
            </a:endParaRPr>
          </a:p>
          <a:p>
            <a:pPr marR="2311" indent="-289" algn="ctr" defTabSz="457106"/>
            <a:endParaRPr lang="es-ES" sz="1200" dirty="0">
              <a:latin typeface="Calibri"/>
              <a:cs typeface="Calibri"/>
            </a:endParaRPr>
          </a:p>
          <a:p>
            <a:pPr marR="2311" indent="-289" algn="ctr" defTabSz="457106"/>
            <a:r>
              <a:rPr lang="es-ES" sz="1200" dirty="0">
                <a:solidFill>
                  <a:schemeClr val="bg1"/>
                </a:solidFill>
                <a:latin typeface="Calibri"/>
                <a:cs typeface="Calibri"/>
              </a:rPr>
              <a:t>AUTONOMÍA</a:t>
            </a:r>
            <a:endParaRPr lang="es-ES" sz="2000" dirty="0">
              <a:solidFill>
                <a:schemeClr val="bg1"/>
              </a:solidFill>
              <a:latin typeface="Calibri"/>
              <a:cs typeface="Calibri"/>
            </a:endParaRPr>
          </a:p>
          <a:p>
            <a:pPr marR="2311" indent="-289" algn="ctr" defTabSz="457106"/>
            <a:endParaRPr lang="es-ES" sz="1200" dirty="0">
              <a:solidFill>
                <a:schemeClr val="bg1"/>
              </a:solidFill>
              <a:latin typeface="Calibri"/>
              <a:cs typeface="Calibri"/>
            </a:endParaRPr>
          </a:p>
          <a:p>
            <a:pPr marR="2311" indent="-289" algn="ctr" defTabSz="457106"/>
            <a:r>
              <a:rPr lang="es-ES" dirty="0">
                <a:solidFill>
                  <a:schemeClr val="bg1"/>
                </a:solidFill>
                <a:latin typeface="Calibri"/>
                <a:cs typeface="Calibri"/>
              </a:rPr>
              <a:t>TÉCNICA</a:t>
            </a:r>
            <a:endParaRPr lang="es-ES" sz="1800" dirty="0">
              <a:solidFill>
                <a:schemeClr val="bg1"/>
              </a:solidFill>
              <a:latin typeface="Calibri"/>
              <a:cs typeface="Calibri"/>
            </a:endParaRPr>
          </a:p>
        </p:txBody>
      </p:sp>
      <p:sp>
        <p:nvSpPr>
          <p:cNvPr id="7" name="object 455">
            <a:extLst>
              <a:ext uri="{FF2B5EF4-FFF2-40B4-BE49-F238E27FC236}">
                <a16:creationId xmlns:a16="http://schemas.microsoft.com/office/drawing/2014/main" id="{85BD9391-B71D-4DC6-BFEB-67D2C2C35227}"/>
              </a:ext>
            </a:extLst>
          </p:cNvPr>
          <p:cNvSpPr/>
          <p:nvPr/>
        </p:nvSpPr>
        <p:spPr>
          <a:xfrm>
            <a:off x="4772048" y="3291830"/>
            <a:ext cx="4044720" cy="43204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La autonomía va muy ligada a quién lo designó</a:t>
            </a:r>
            <a:r>
              <a:rPr lang="es-ES" sz="1200" i="1" dirty="0">
                <a:latin typeface="Calibri"/>
                <a:cs typeface="Calibri"/>
              </a:rPr>
              <a:t>, entonces eso debiese quizás ser algo a mejorar“ (H1, OAC)</a:t>
            </a:r>
          </a:p>
          <a:p>
            <a:pPr marR="2311" indent="-289" algn="ctr" defTabSz="457106"/>
            <a:endParaRPr lang="es-CL" sz="1200" i="1" dirty="0">
              <a:latin typeface="Calibri"/>
              <a:cs typeface="Calibri"/>
            </a:endParaRPr>
          </a:p>
        </p:txBody>
      </p:sp>
      <p:sp>
        <p:nvSpPr>
          <p:cNvPr id="8" name="Rectángulo 7">
            <a:extLst>
              <a:ext uri="{FF2B5EF4-FFF2-40B4-BE49-F238E27FC236}">
                <a16:creationId xmlns:a16="http://schemas.microsoft.com/office/drawing/2014/main" id="{B35FCECC-148C-4242-BE66-B4ABF65EB152}"/>
              </a:ext>
            </a:extLst>
          </p:cNvPr>
          <p:cNvSpPr/>
          <p:nvPr/>
        </p:nvSpPr>
        <p:spPr>
          <a:xfrm>
            <a:off x="4784321" y="1253464"/>
            <a:ext cx="1733456" cy="271853"/>
          </a:xfrm>
          <a:prstGeom prst="rect">
            <a:avLst/>
          </a:prstGeom>
        </p:spPr>
        <p:txBody>
          <a:bodyPr wrap="square" lIns="91424" tIns="45712" rIns="91424" bIns="45712">
            <a:spAutoFit/>
          </a:bodyPr>
          <a:lstStyle/>
          <a:p>
            <a:pPr marL="5776" marR="2311" indent="-289" algn="ctr">
              <a:lnSpc>
                <a:spcPts val="1424"/>
              </a:lnSpc>
              <a:spcBef>
                <a:spcPts val="343"/>
              </a:spcBef>
            </a:pPr>
            <a:r>
              <a:rPr lang="es-ES_tradnl" sz="1200" dirty="0">
                <a:latin typeface="Trebuchet MS"/>
                <a:cs typeface="Trebuchet MS"/>
              </a:rPr>
              <a:t>LO </a:t>
            </a:r>
            <a:r>
              <a:rPr lang="es-ES_tradnl" sz="1400" b="1" dirty="0">
                <a:latin typeface="Trebuchet MS"/>
                <a:cs typeface="Trebuchet MS"/>
              </a:rPr>
              <a:t>MENOS </a:t>
            </a:r>
            <a:r>
              <a:rPr lang="es-ES_tradnl" sz="1200" dirty="0">
                <a:latin typeface="Trebuchet MS"/>
                <a:cs typeface="Trebuchet MS"/>
              </a:rPr>
              <a:t>PRESENTE</a:t>
            </a:r>
            <a:endParaRPr lang="es-CL" sz="1200" dirty="0">
              <a:latin typeface="Trebuchet MS"/>
              <a:cs typeface="Trebuchet MS"/>
            </a:endParaRPr>
          </a:p>
        </p:txBody>
      </p:sp>
      <p:sp>
        <p:nvSpPr>
          <p:cNvPr id="9" name="object 455">
            <a:extLst>
              <a:ext uri="{FF2B5EF4-FFF2-40B4-BE49-F238E27FC236}">
                <a16:creationId xmlns:a16="http://schemas.microsoft.com/office/drawing/2014/main" id="{B0C2CF5C-663A-499A-891C-FE438E549E9F}"/>
              </a:ext>
            </a:extLst>
          </p:cNvPr>
          <p:cNvSpPr/>
          <p:nvPr/>
        </p:nvSpPr>
        <p:spPr>
          <a:xfrm>
            <a:off x="395536" y="1753973"/>
            <a:ext cx="4032448" cy="68530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2000" dirty="0">
                <a:solidFill>
                  <a:srgbClr val="3C2E49"/>
                </a:solidFill>
                <a:latin typeface="Calibri"/>
                <a:cs typeface="Calibri"/>
              </a:rPr>
              <a:t>TÉCNICA</a:t>
            </a:r>
          </a:p>
          <a:p>
            <a:pPr marR="2311" indent="-289" algn="ctr" defTabSz="457106"/>
            <a:endParaRPr lang="es-ES" sz="1000" dirty="0">
              <a:latin typeface="Calibri"/>
              <a:cs typeface="Calibri"/>
            </a:endParaRPr>
          </a:p>
          <a:p>
            <a:pPr marR="2311" indent="-289" algn="ctr" defTabSz="457106"/>
            <a:r>
              <a:rPr lang="es-ES" dirty="0">
                <a:solidFill>
                  <a:schemeClr val="bg1"/>
                </a:solidFill>
                <a:latin typeface="Calibri"/>
                <a:cs typeface="Calibri"/>
              </a:rPr>
              <a:t>TRANSPARENCIA, EFICACIA, AUTONOMÍA, CONFIANZA</a:t>
            </a:r>
          </a:p>
        </p:txBody>
      </p:sp>
      <p:sp>
        <p:nvSpPr>
          <p:cNvPr id="10" name="object 455">
            <a:extLst>
              <a:ext uri="{FF2B5EF4-FFF2-40B4-BE49-F238E27FC236}">
                <a16:creationId xmlns:a16="http://schemas.microsoft.com/office/drawing/2014/main" id="{0C57584A-BFB1-4A89-A561-6A9FC689A11D}"/>
              </a:ext>
            </a:extLst>
          </p:cNvPr>
          <p:cNvSpPr/>
          <p:nvPr/>
        </p:nvSpPr>
        <p:spPr>
          <a:xfrm>
            <a:off x="366648" y="2627388"/>
            <a:ext cx="4072038" cy="43204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"Yo digo el 'sello premium', </a:t>
            </a:r>
            <a:r>
              <a:rPr lang="es-ES" sz="1200" i="1" u="sng" dirty="0">
                <a:latin typeface="Calibri"/>
                <a:cs typeface="Calibri"/>
              </a:rPr>
              <a:t>todavía tiene su sello premium</a:t>
            </a:r>
            <a:r>
              <a:rPr lang="es-ES" sz="1200" i="1" dirty="0">
                <a:latin typeface="Calibri"/>
                <a:cs typeface="Calibri"/>
              </a:rPr>
              <a:t>, no así la Contraloría“ (M3, OAC)</a:t>
            </a:r>
          </a:p>
          <a:p>
            <a:pPr marR="2311" indent="-289" algn="ctr" defTabSz="457106"/>
            <a:endParaRPr lang="es-CL" sz="1200" i="1" dirty="0">
              <a:latin typeface="Calibri"/>
              <a:cs typeface="Calibri"/>
            </a:endParaRPr>
          </a:p>
        </p:txBody>
      </p:sp>
      <p:sp>
        <p:nvSpPr>
          <p:cNvPr id="11" name="object 455">
            <a:extLst>
              <a:ext uri="{FF2B5EF4-FFF2-40B4-BE49-F238E27FC236}">
                <a16:creationId xmlns:a16="http://schemas.microsoft.com/office/drawing/2014/main" id="{E4087711-07A6-4266-9AD7-8F7D073F5159}"/>
              </a:ext>
            </a:extLst>
          </p:cNvPr>
          <p:cNvSpPr/>
          <p:nvPr/>
        </p:nvSpPr>
        <p:spPr>
          <a:xfrm>
            <a:off x="4772047" y="2843412"/>
            <a:ext cx="4044721" cy="343862"/>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indent="-289" algn="ctr" defTabSz="457106"/>
            <a:r>
              <a:rPr lang="es-ES" sz="1200" i="1" dirty="0">
                <a:latin typeface="Calibri"/>
                <a:cs typeface="Calibri"/>
              </a:rPr>
              <a:t>"</a:t>
            </a:r>
            <a:r>
              <a:rPr lang="es-ES" sz="1200" i="1" u="sng" dirty="0">
                <a:latin typeface="Calibri"/>
                <a:cs typeface="Calibri"/>
              </a:rPr>
              <a:t>Producir más salchichas</a:t>
            </a:r>
            <a:r>
              <a:rPr lang="es-ES" sz="1200" i="1" dirty="0">
                <a:latin typeface="Calibri"/>
                <a:cs typeface="Calibri"/>
              </a:rPr>
              <a:t> y no producir tanta carne gourmet“ (H2, OAC)</a:t>
            </a:r>
            <a:endParaRPr lang="es-CL" sz="1200" i="1" dirty="0">
              <a:latin typeface="Calibri"/>
              <a:cs typeface="Calibri"/>
            </a:endParaRPr>
          </a:p>
        </p:txBody>
      </p:sp>
      <p:pic>
        <p:nvPicPr>
          <p:cNvPr id="14" name="Imagen 13">
            <a:extLst>
              <a:ext uri="{FF2B5EF4-FFF2-40B4-BE49-F238E27FC236}">
                <a16:creationId xmlns:a16="http://schemas.microsoft.com/office/drawing/2014/main" id="{73BE9110-BF37-406E-B111-7A6EE235FA16}"/>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97307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36ED43-3C6B-48BC-9DBC-8C65E6C3BB96}"/>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3" name="Rectángulo 2">
            <a:extLst>
              <a:ext uri="{FF2B5EF4-FFF2-40B4-BE49-F238E27FC236}">
                <a16:creationId xmlns:a16="http://schemas.microsoft.com/office/drawing/2014/main" id="{FF8A27BD-A924-4E04-A49B-F7013739A5CA}"/>
              </a:ext>
            </a:extLst>
          </p:cNvPr>
          <p:cNvSpPr/>
          <p:nvPr/>
        </p:nvSpPr>
        <p:spPr>
          <a:xfrm>
            <a:off x="2123728" y="1786923"/>
            <a:ext cx="4724400" cy="1077212"/>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2.4 Espacios de Mejora</a:t>
            </a:r>
          </a:p>
          <a:p>
            <a:pPr algn="ctr" defTabSz="257108"/>
            <a:endParaRPr lang="es-CL" sz="3200" b="1" dirty="0">
              <a:solidFill>
                <a:srgbClr val="66CDFF"/>
              </a:solidFill>
              <a:latin typeface="Gotham Black" pitchFamily="2" charset="0"/>
              <a:cs typeface="Arial"/>
            </a:endParaRPr>
          </a:p>
        </p:txBody>
      </p:sp>
    </p:spTree>
    <p:extLst>
      <p:ext uri="{BB962C8B-B14F-4D97-AF65-F5344CB8AC3E}">
        <p14:creationId xmlns:p14="http://schemas.microsoft.com/office/powerpoint/2010/main" val="180815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000451B-52E1-4CC8-94D1-123CE6CDB4EF}"/>
              </a:ext>
            </a:extLst>
          </p:cNvPr>
          <p:cNvSpPr/>
          <p:nvPr/>
        </p:nvSpPr>
        <p:spPr>
          <a:xfrm>
            <a:off x="457201" y="94833"/>
            <a:ext cx="5475885" cy="50013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3 CuadroTexto">
            <a:extLst>
              <a:ext uri="{FF2B5EF4-FFF2-40B4-BE49-F238E27FC236}">
                <a16:creationId xmlns:a16="http://schemas.microsoft.com/office/drawing/2014/main" id="{0EFBA8A7-0FA7-4AF9-8C43-C60C7C116EA4}"/>
              </a:ext>
            </a:extLst>
          </p:cNvPr>
          <p:cNvSpPr txBox="1"/>
          <p:nvPr/>
        </p:nvSpPr>
        <p:spPr>
          <a:xfrm>
            <a:off x="457202" y="133350"/>
            <a:ext cx="5475885"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1. INSTITUCIONALIZACIÓN DEL ENLACE</a:t>
            </a:r>
            <a:endParaRPr lang="es-ES" sz="1600" dirty="0">
              <a:solidFill>
                <a:srgbClr val="22FFFF"/>
              </a:solidFill>
              <a:latin typeface="Trebuchet MS"/>
              <a:cs typeface="Trebuchet MS"/>
            </a:endParaRPr>
          </a:p>
        </p:txBody>
      </p:sp>
      <p:sp>
        <p:nvSpPr>
          <p:cNvPr id="5" name="Rectángulo 4">
            <a:extLst>
              <a:ext uri="{FF2B5EF4-FFF2-40B4-BE49-F238E27FC236}">
                <a16:creationId xmlns:a16="http://schemas.microsoft.com/office/drawing/2014/main" id="{9553C35B-8B1B-4D54-B205-BB439EC4427D}"/>
              </a:ext>
            </a:extLst>
          </p:cNvPr>
          <p:cNvSpPr/>
          <p:nvPr/>
        </p:nvSpPr>
        <p:spPr>
          <a:xfrm>
            <a:off x="445394" y="699542"/>
            <a:ext cx="7871022" cy="3465035"/>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a:pPr>
            <a:r>
              <a:rPr lang="es-ES_tradnl" sz="1200" dirty="0">
                <a:latin typeface="Trebuchet MS"/>
                <a:cs typeface="Trebuchet MS"/>
              </a:rPr>
              <a:t>Validar la figura del Enlace al interior de los organismos, generándoles tareas específicas para reforzar la relación entre el CPLT y su Servicio; y apoyándolos para posicionarse dentro de cada organización, ayudándolos a validar la tarea de la transparencia.</a:t>
            </a: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649840" marR="2311" lvl="2"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p:txBody>
      </p:sp>
      <p:sp>
        <p:nvSpPr>
          <p:cNvPr id="6" name="Rectángulo 5">
            <a:extLst>
              <a:ext uri="{FF2B5EF4-FFF2-40B4-BE49-F238E27FC236}">
                <a16:creationId xmlns:a16="http://schemas.microsoft.com/office/drawing/2014/main" id="{CBEBBFDF-4CF7-42FC-AEE2-DC97C9F15995}"/>
              </a:ext>
            </a:extLst>
          </p:cNvPr>
          <p:cNvSpPr/>
          <p:nvPr/>
        </p:nvSpPr>
        <p:spPr>
          <a:xfrm>
            <a:off x="755576" y="1354793"/>
            <a:ext cx="7560840" cy="57035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"No veo realmente mucho uso de este puesto. (...) </a:t>
            </a:r>
            <a:r>
              <a:rPr lang="es-ES" sz="1050" i="1" u="sng" dirty="0">
                <a:solidFill>
                  <a:schemeClr val="tx1"/>
                </a:solidFill>
                <a:latin typeface="Calibri"/>
              </a:rPr>
              <a:t>No veo cuál es la diferencia entre ser Enlace y no ser Enlace</a:t>
            </a:r>
            <a:r>
              <a:rPr lang="es-ES" sz="1050" i="1" dirty="0">
                <a:solidFill>
                  <a:schemeClr val="tx1"/>
                </a:solidFill>
                <a:latin typeface="Calibri"/>
              </a:rPr>
              <a:t>: a uno de mis ayudantes le llegan los mismos correos que me llegan a mi. Yo feliz de estrechar los lazos con el Consejo, de ayudarlos más en lo que quieran, pero tienen que decirme qué es lo que necesitan de mi como Enlace, y eso yo no he visto" (H1, OAC)</a:t>
            </a:r>
          </a:p>
        </p:txBody>
      </p:sp>
      <p:sp>
        <p:nvSpPr>
          <p:cNvPr id="7" name="Rectángulo 6">
            <a:extLst>
              <a:ext uri="{FF2B5EF4-FFF2-40B4-BE49-F238E27FC236}">
                <a16:creationId xmlns:a16="http://schemas.microsoft.com/office/drawing/2014/main" id="{086FB7F3-BB63-4A4A-9456-1FED22911B18}"/>
              </a:ext>
            </a:extLst>
          </p:cNvPr>
          <p:cNvSpPr/>
          <p:nvPr/>
        </p:nvSpPr>
        <p:spPr>
          <a:xfrm>
            <a:off x="755576" y="1958437"/>
            <a:ext cx="7560840" cy="18127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"Ustedes el Consejo </a:t>
            </a:r>
            <a:r>
              <a:rPr lang="es-ES" sz="1050" i="1" u="sng" dirty="0">
                <a:solidFill>
                  <a:schemeClr val="tx1"/>
                </a:solidFill>
                <a:latin typeface="Calibri"/>
              </a:rPr>
              <a:t>podrían evaluar a los equipos de trabajo</a:t>
            </a:r>
            <a:r>
              <a:rPr lang="es-ES" sz="1050" i="1" dirty="0">
                <a:solidFill>
                  <a:schemeClr val="tx1"/>
                </a:solidFill>
                <a:latin typeface="Calibri"/>
              </a:rPr>
              <a:t>, o el perfil de las áreas de transparencia de las instituciones“ (M3, OAC)</a:t>
            </a:r>
          </a:p>
        </p:txBody>
      </p:sp>
      <p:sp>
        <p:nvSpPr>
          <p:cNvPr id="8" name="Rectángulo 7">
            <a:extLst>
              <a:ext uri="{FF2B5EF4-FFF2-40B4-BE49-F238E27FC236}">
                <a16:creationId xmlns:a16="http://schemas.microsoft.com/office/drawing/2014/main" id="{AD5EDE82-7DA1-4A97-870D-6D26F4EFE989}"/>
              </a:ext>
            </a:extLst>
          </p:cNvPr>
          <p:cNvSpPr/>
          <p:nvPr/>
        </p:nvSpPr>
        <p:spPr>
          <a:xfrm>
            <a:off x="419828" y="2652375"/>
            <a:ext cx="8132337" cy="669398"/>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startAt="2"/>
            </a:pPr>
            <a:r>
              <a:rPr lang="es-ES_tradnl" sz="1200" dirty="0">
                <a:latin typeface="Trebuchet MS"/>
                <a:cs typeface="Trebuchet MS"/>
              </a:rPr>
              <a:t>Generar capacitaciones más específicas, construyendo sobre el conocimiento de Enlaces con experiencia y aunando instituciones por áreas para poder explorar y profundizar en temáticas específicas.</a:t>
            </a: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p:txBody>
      </p:sp>
      <p:sp>
        <p:nvSpPr>
          <p:cNvPr id="9" name="Rectángulo 8">
            <a:extLst>
              <a:ext uri="{FF2B5EF4-FFF2-40B4-BE49-F238E27FC236}">
                <a16:creationId xmlns:a16="http://schemas.microsoft.com/office/drawing/2014/main" id="{2BCB2A6C-FA70-463A-A855-8556B5D6046F}"/>
              </a:ext>
            </a:extLst>
          </p:cNvPr>
          <p:cNvSpPr/>
          <p:nvPr/>
        </p:nvSpPr>
        <p:spPr>
          <a:xfrm>
            <a:off x="719572" y="3147814"/>
            <a:ext cx="7560840" cy="52866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 problema es que a veces no avanzamos más, </a:t>
            </a:r>
            <a:r>
              <a:rPr lang="es-ES" sz="1050" i="1" u="sng" dirty="0">
                <a:solidFill>
                  <a:schemeClr val="tx1"/>
                </a:solidFill>
                <a:latin typeface="Calibri"/>
              </a:rPr>
              <a:t>nosotros que ya tenemos un bagaje, quisiéramos tener una cosa más avanzada</a:t>
            </a:r>
            <a:r>
              <a:rPr lang="es-ES" sz="1050" i="1" dirty="0">
                <a:solidFill>
                  <a:schemeClr val="tx1"/>
                </a:solidFill>
                <a:latin typeface="Calibri"/>
              </a:rPr>
              <a:t>. No el volver siempre a: 'esta es la ley de transparencia, están los datos personales' Eso ya lo sabemos. Nos gustaría tener algo más profundo (...) La última que fui, fue el año pasado, la verdad es que muchas cosas ya las conocía así que no eran un aporte" (M5, OAC)</a:t>
            </a:r>
          </a:p>
        </p:txBody>
      </p:sp>
      <p:sp>
        <p:nvSpPr>
          <p:cNvPr id="10" name="Rectángulo 9">
            <a:extLst>
              <a:ext uri="{FF2B5EF4-FFF2-40B4-BE49-F238E27FC236}">
                <a16:creationId xmlns:a16="http://schemas.microsoft.com/office/drawing/2014/main" id="{E4397466-C42A-40E9-BAD3-353ED903AF77}"/>
              </a:ext>
            </a:extLst>
          </p:cNvPr>
          <p:cNvSpPr/>
          <p:nvPr/>
        </p:nvSpPr>
        <p:spPr>
          <a:xfrm>
            <a:off x="719572" y="3740998"/>
            <a:ext cx="7560840" cy="70870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 “Por ejemplo para organismos como la DT, el SII, la TGR, y algunos otros organismos que tienen documentos más complejos, que tienen procedimientos en los cuales nosotros nos hacemos presentes en distintos lugares, quizás deberían hacer una cosa más acotada, con menos usuarios, no tan masiva pero sí también </a:t>
            </a:r>
            <a:r>
              <a:rPr lang="es-ES" sz="1050" i="1" u="sng" dirty="0">
                <a:solidFill>
                  <a:schemeClr val="tx1"/>
                </a:solidFill>
                <a:latin typeface="Calibri"/>
              </a:rPr>
              <a:t>dándose cuenta que nosotros tenemos una especialidad que puede ser como única a algunos organismos, que fueran más específicos" (M5, OAC)</a:t>
            </a:r>
          </a:p>
        </p:txBody>
      </p:sp>
      <p:sp>
        <p:nvSpPr>
          <p:cNvPr id="11" name="Rectángulo 10">
            <a:extLst>
              <a:ext uri="{FF2B5EF4-FFF2-40B4-BE49-F238E27FC236}">
                <a16:creationId xmlns:a16="http://schemas.microsoft.com/office/drawing/2014/main" id="{64FDA15D-26E1-48A9-9FC4-762555E8B351}"/>
              </a:ext>
            </a:extLst>
          </p:cNvPr>
          <p:cNvSpPr/>
          <p:nvPr/>
        </p:nvSpPr>
        <p:spPr>
          <a:xfrm>
            <a:off x="755576" y="2178231"/>
            <a:ext cx="7560840" cy="29162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“Para que [otros trabajadores de la Municipalidad] </a:t>
            </a:r>
            <a:r>
              <a:rPr lang="es-ES" sz="1050" i="1" u="sng" dirty="0">
                <a:solidFill>
                  <a:schemeClr val="tx1"/>
                </a:solidFill>
                <a:latin typeface="Calibri"/>
              </a:rPr>
              <a:t>tomaran conciencia de que el trabajo era inclusivo para ellos,</a:t>
            </a:r>
            <a:r>
              <a:rPr lang="es-ES" sz="1050" i="1" dirty="0">
                <a:solidFill>
                  <a:schemeClr val="tx1"/>
                </a:solidFill>
                <a:latin typeface="Calibri"/>
              </a:rPr>
              <a:t> que no era ‘que cacho este trabajo’ [recopilar información solicitada por transparencia]” (M1, MRM)</a:t>
            </a:r>
          </a:p>
        </p:txBody>
      </p:sp>
      <p:pic>
        <p:nvPicPr>
          <p:cNvPr id="12" name="Imagen 11">
            <a:extLst>
              <a:ext uri="{FF2B5EF4-FFF2-40B4-BE49-F238E27FC236}">
                <a16:creationId xmlns:a16="http://schemas.microsoft.com/office/drawing/2014/main" id="{AE37011D-A611-492C-B96D-BC4000619E8E}"/>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888185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05238DA-67FB-436D-97EE-551F71E2E97E}"/>
              </a:ext>
            </a:extLst>
          </p:cNvPr>
          <p:cNvSpPr/>
          <p:nvPr/>
        </p:nvSpPr>
        <p:spPr>
          <a:xfrm>
            <a:off x="457201" y="97377"/>
            <a:ext cx="5475885" cy="52328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Rectángulo 3">
            <a:extLst>
              <a:ext uri="{FF2B5EF4-FFF2-40B4-BE49-F238E27FC236}">
                <a16:creationId xmlns:a16="http://schemas.microsoft.com/office/drawing/2014/main" id="{D2D28F26-AC52-4BA9-981C-C4D6E52BD9ED}"/>
              </a:ext>
            </a:extLst>
          </p:cNvPr>
          <p:cNvSpPr/>
          <p:nvPr/>
        </p:nvSpPr>
        <p:spPr>
          <a:xfrm>
            <a:off x="457201" y="723496"/>
            <a:ext cx="7859215" cy="3029018"/>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startAt="3"/>
            </a:pPr>
            <a:r>
              <a:rPr lang="es-ES_tradnl" sz="1200" dirty="0">
                <a:latin typeface="Trebuchet MS"/>
                <a:cs typeface="Trebuchet MS"/>
              </a:rPr>
              <a:t>Fomentar la comunidad de Enlaces, juntándolos y generando espacios de comunicación e intercambio. </a:t>
            </a:r>
          </a:p>
          <a:p>
            <a:pPr marL="234087" marR="2311" indent="-228600" algn="just">
              <a:lnSpc>
                <a:spcPts val="1424"/>
              </a:lnSpc>
              <a:spcBef>
                <a:spcPts val="343"/>
              </a:spcBef>
              <a:buFont typeface="+mj-lt"/>
              <a:buAutoNum type="arabicPeriod" startAt="3"/>
            </a:pPr>
            <a:endParaRPr lang="es-ES_tradnl" sz="1200" dirty="0">
              <a:latin typeface="Trebuchet MS"/>
              <a:cs typeface="Trebuchet MS"/>
            </a:endParaRPr>
          </a:p>
          <a:p>
            <a:pPr marL="234087" marR="2311" indent="-228600" algn="just">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gn="just">
              <a:lnSpc>
                <a:spcPts val="1424"/>
              </a:lnSpc>
              <a:spcBef>
                <a:spcPts val="343"/>
              </a:spcBef>
              <a:buFont typeface="+mj-lt"/>
              <a:buAutoNum type="arabicPeriod" startAt="3"/>
            </a:pPr>
            <a:r>
              <a:rPr lang="es-ES_tradnl" sz="1200" dirty="0">
                <a:latin typeface="Trebuchet MS"/>
                <a:cs typeface="Trebuchet MS"/>
              </a:rPr>
              <a:t>Dotar de más cercanía a las relaciones. Se entienden las limitaciones de la pandemia, pero se resiente el que todo se haya migrado al correo </a:t>
            </a:r>
            <a:r>
              <a:rPr lang="es-ES_tradnl" sz="1200" dirty="0">
                <a:latin typeface="Trebuchet MS"/>
                <a:cs typeface="Trebuchet MS"/>
                <a:sym typeface="Wingdings" panose="05000000000000000000" pitchFamily="2" charset="2"/>
              </a:rPr>
              <a:t> ¿Generar más reuniones virtuales donde aunque a distancia, se vean las caras?</a:t>
            </a: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p:txBody>
      </p:sp>
      <p:sp>
        <p:nvSpPr>
          <p:cNvPr id="5" name="Rectángulo 4">
            <a:extLst>
              <a:ext uri="{FF2B5EF4-FFF2-40B4-BE49-F238E27FC236}">
                <a16:creationId xmlns:a16="http://schemas.microsoft.com/office/drawing/2014/main" id="{62D2315D-2599-4F8A-AE5E-E7BEF463E4A5}"/>
              </a:ext>
            </a:extLst>
          </p:cNvPr>
          <p:cNvSpPr/>
          <p:nvPr/>
        </p:nvSpPr>
        <p:spPr>
          <a:xfrm>
            <a:off x="800925" y="1063564"/>
            <a:ext cx="7500403" cy="80023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"Se extraña un poco -por este tema de pandemia, uno lo entiende en todo caso- los talleres o las reuniones que hacíamos, entonces tratar cuando ya volvamos un poco a la normalidad, de </a:t>
            </a:r>
            <a:r>
              <a:rPr lang="es-ES" sz="1050" i="1" u="sng" dirty="0">
                <a:solidFill>
                  <a:schemeClr val="tx1"/>
                </a:solidFill>
                <a:latin typeface="Calibri"/>
              </a:rPr>
              <a:t>retomar ese tipo de actividades porque son interesantes, nos vemos, cobra vida, cobra cuerpo el verse con quien nosotros le estamos reportando y cumpliendo, y ver al resto de los encargados del sistema</a:t>
            </a:r>
            <a:r>
              <a:rPr lang="es-ES" sz="1050" i="1" dirty="0">
                <a:solidFill>
                  <a:schemeClr val="tx1"/>
                </a:solidFill>
                <a:latin typeface="Calibri"/>
              </a:rPr>
              <a:t>. (...) Y confiar en que las instrucciones que te están dando a ti, en este periodo por un correo, son las mismas que estamos teniendo todos, al mismo tiempo, la misma oportunidad, que era lo que ocurría en las reuniones“ (M1, OAC)</a:t>
            </a:r>
          </a:p>
        </p:txBody>
      </p:sp>
      <p:sp>
        <p:nvSpPr>
          <p:cNvPr id="6" name="Rectángulo 5">
            <a:extLst>
              <a:ext uri="{FF2B5EF4-FFF2-40B4-BE49-F238E27FC236}">
                <a16:creationId xmlns:a16="http://schemas.microsoft.com/office/drawing/2014/main" id="{3BF11723-BAEB-442E-85D4-B7B173435B69}"/>
              </a:ext>
            </a:extLst>
          </p:cNvPr>
          <p:cNvSpPr/>
          <p:nvPr/>
        </p:nvSpPr>
        <p:spPr>
          <a:xfrm>
            <a:off x="816013" y="1925972"/>
            <a:ext cx="7500403" cy="50176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A mi me gustaría conocer, tratar de reunirnos con otro Servicio y contar nuestra experiencia</a:t>
            </a:r>
            <a:r>
              <a:rPr lang="es-ES" sz="1050" i="1" dirty="0">
                <a:solidFill>
                  <a:schemeClr val="tx1"/>
                </a:solidFill>
                <a:latin typeface="Calibri"/>
              </a:rPr>
              <a:t>: 'nosotros somos X, recibimos tales solicitudes de tal forma y los problemas que tenemos nosotros son estos:' (…) Escojamos 10 Servicios al azar, y que esos Servicios nos muestren su gestión, y sus inquietudes” (H3, OAC)</a:t>
            </a:r>
          </a:p>
        </p:txBody>
      </p:sp>
      <p:sp>
        <p:nvSpPr>
          <p:cNvPr id="7" name="Rectángulo 6">
            <a:extLst>
              <a:ext uri="{FF2B5EF4-FFF2-40B4-BE49-F238E27FC236}">
                <a16:creationId xmlns:a16="http://schemas.microsoft.com/office/drawing/2014/main" id="{AE1F8B8E-A334-4AB3-827F-BAB11080BFBD}"/>
              </a:ext>
            </a:extLst>
          </p:cNvPr>
          <p:cNvSpPr/>
          <p:nvPr/>
        </p:nvSpPr>
        <p:spPr>
          <a:xfrm>
            <a:off x="816013" y="2489913"/>
            <a:ext cx="7500403" cy="36986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"Ser más colaborativo. </a:t>
            </a:r>
            <a:r>
              <a:rPr lang="es-ES" sz="1050" i="1" u="sng" dirty="0">
                <a:solidFill>
                  <a:schemeClr val="tx1"/>
                </a:solidFill>
                <a:latin typeface="Calibri"/>
              </a:rPr>
              <a:t>El Consejo debería generar ámbitos de coordinación entre los distintos organismos del mismo nivel</a:t>
            </a:r>
            <a:r>
              <a:rPr lang="es-ES" sz="1050" i="1" dirty="0">
                <a:solidFill>
                  <a:schemeClr val="tx1"/>
                </a:solidFill>
                <a:latin typeface="Calibri"/>
              </a:rPr>
              <a:t>, las municipalidades en un chat, no sé, donde uno va y cuenta, y ustedes trabajan como moderador“ (H1, MRM)</a:t>
            </a:r>
          </a:p>
        </p:txBody>
      </p:sp>
      <p:sp>
        <p:nvSpPr>
          <p:cNvPr id="8" name="3 CuadroTexto">
            <a:extLst>
              <a:ext uri="{FF2B5EF4-FFF2-40B4-BE49-F238E27FC236}">
                <a16:creationId xmlns:a16="http://schemas.microsoft.com/office/drawing/2014/main" id="{6FA677EF-86EB-4689-AB77-7EC1FA5698F9}"/>
              </a:ext>
            </a:extLst>
          </p:cNvPr>
          <p:cNvSpPr txBox="1"/>
          <p:nvPr/>
        </p:nvSpPr>
        <p:spPr>
          <a:xfrm>
            <a:off x="457202" y="133350"/>
            <a:ext cx="5475885"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1. INSTITUCIONALIZACIÓN DEL ENLACE</a:t>
            </a:r>
            <a:endParaRPr lang="es-ES" sz="1600" dirty="0">
              <a:solidFill>
                <a:srgbClr val="22FFFF"/>
              </a:solidFill>
              <a:latin typeface="Trebuchet MS"/>
              <a:cs typeface="Trebuchet MS"/>
            </a:endParaRPr>
          </a:p>
        </p:txBody>
      </p:sp>
      <p:sp>
        <p:nvSpPr>
          <p:cNvPr id="9" name="Rectángulo 8">
            <a:extLst>
              <a:ext uri="{FF2B5EF4-FFF2-40B4-BE49-F238E27FC236}">
                <a16:creationId xmlns:a16="http://schemas.microsoft.com/office/drawing/2014/main" id="{5F81521F-82E6-481B-8A10-32CE39C34587}"/>
              </a:ext>
            </a:extLst>
          </p:cNvPr>
          <p:cNvSpPr/>
          <p:nvPr/>
        </p:nvSpPr>
        <p:spPr>
          <a:xfrm>
            <a:off x="759594" y="3965112"/>
            <a:ext cx="7560840" cy="34223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“Es distinto cuando yo se con quién estoy hablando al otro lado, conozco a quién tengo que preguntarle, </a:t>
            </a:r>
            <a:r>
              <a:rPr lang="es-ES" sz="1050" i="1" u="sng" dirty="0">
                <a:solidFill>
                  <a:schemeClr val="tx1"/>
                </a:solidFill>
                <a:latin typeface="Calibri"/>
              </a:rPr>
              <a:t>versus esto que yo veo un puro mail que uno no sabe si lo van a recibir, si lo van a responder</a:t>
            </a:r>
            <a:r>
              <a:rPr lang="es-ES" sz="1050" i="1" dirty="0">
                <a:solidFill>
                  <a:schemeClr val="tx1"/>
                </a:solidFill>
                <a:latin typeface="Calibri"/>
              </a:rPr>
              <a:t>“ (H1, OAC)</a:t>
            </a:r>
          </a:p>
        </p:txBody>
      </p:sp>
      <p:sp>
        <p:nvSpPr>
          <p:cNvPr id="10" name="Rectángulo 9">
            <a:extLst>
              <a:ext uri="{FF2B5EF4-FFF2-40B4-BE49-F238E27FC236}">
                <a16:creationId xmlns:a16="http://schemas.microsoft.com/office/drawing/2014/main" id="{C7D1EC2D-1DF6-40D6-8BA5-03EDEC079C2D}"/>
              </a:ext>
            </a:extLst>
          </p:cNvPr>
          <p:cNvSpPr/>
          <p:nvPr/>
        </p:nvSpPr>
        <p:spPr>
          <a:xfrm>
            <a:off x="745877" y="3579862"/>
            <a:ext cx="7560840" cy="29948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"Haciendo bajadas un poquito más directas -estamos en pandemia, no puedo pretender- pero </a:t>
            </a:r>
            <a:r>
              <a:rPr lang="es-ES" sz="1050" i="1" u="sng" dirty="0">
                <a:solidFill>
                  <a:schemeClr val="tx1"/>
                </a:solidFill>
                <a:latin typeface="Calibri"/>
              </a:rPr>
              <a:t>que sea más de piel la comunicación</a:t>
            </a:r>
            <a:r>
              <a:rPr lang="es-ES" sz="1050" i="1" dirty="0">
                <a:solidFill>
                  <a:schemeClr val="tx1"/>
                </a:solidFill>
                <a:latin typeface="Calibri"/>
              </a:rPr>
              <a:t>“(M4, OAC)</a:t>
            </a:r>
          </a:p>
        </p:txBody>
      </p:sp>
      <p:sp>
        <p:nvSpPr>
          <p:cNvPr id="11" name="Rectángulo 10">
            <a:extLst>
              <a:ext uri="{FF2B5EF4-FFF2-40B4-BE49-F238E27FC236}">
                <a16:creationId xmlns:a16="http://schemas.microsoft.com/office/drawing/2014/main" id="{3AAD1789-F0BD-4B63-A360-7BB68DAE4EDD}"/>
              </a:ext>
            </a:extLst>
          </p:cNvPr>
          <p:cNvSpPr/>
          <p:nvPr/>
        </p:nvSpPr>
        <p:spPr>
          <a:xfrm>
            <a:off x="759594" y="4378626"/>
            <a:ext cx="7560840" cy="26457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"Ellos sienten que </a:t>
            </a:r>
            <a:r>
              <a:rPr lang="es-ES" sz="1050" i="1" u="sng" dirty="0">
                <a:solidFill>
                  <a:schemeClr val="tx1"/>
                </a:solidFill>
                <a:latin typeface="Calibri"/>
              </a:rPr>
              <a:t>la forma de ser independientes, es ser lo más refractario a tener una conversación </a:t>
            </a:r>
            <a:r>
              <a:rPr lang="es-ES" sz="1050" i="1" dirty="0">
                <a:solidFill>
                  <a:schemeClr val="tx1"/>
                </a:solidFill>
                <a:latin typeface="Calibri"/>
              </a:rPr>
              <a:t>con los Servicios“ (H2, OAC)</a:t>
            </a:r>
          </a:p>
        </p:txBody>
      </p:sp>
      <p:pic>
        <p:nvPicPr>
          <p:cNvPr id="12" name="Imagen 11">
            <a:extLst>
              <a:ext uri="{FF2B5EF4-FFF2-40B4-BE49-F238E27FC236}">
                <a16:creationId xmlns:a16="http://schemas.microsoft.com/office/drawing/2014/main" id="{66F0C65E-AEF5-408D-B6ED-972BB54D2DEE}"/>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87486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11F078A-5BF7-4BE9-8237-6574FB3BB034}"/>
              </a:ext>
            </a:extLst>
          </p:cNvPr>
          <p:cNvSpPr/>
          <p:nvPr/>
        </p:nvSpPr>
        <p:spPr>
          <a:xfrm>
            <a:off x="457201" y="75285"/>
            <a:ext cx="2683647" cy="54537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3 CuadroTexto">
            <a:extLst>
              <a:ext uri="{FF2B5EF4-FFF2-40B4-BE49-F238E27FC236}">
                <a16:creationId xmlns:a16="http://schemas.microsoft.com/office/drawing/2014/main" id="{B6F15D30-7263-4654-8B23-AA0BC747CC6E}"/>
              </a:ext>
            </a:extLst>
          </p:cNvPr>
          <p:cNvSpPr txBox="1"/>
          <p:nvPr/>
        </p:nvSpPr>
        <p:spPr>
          <a:xfrm>
            <a:off x="457202" y="133350"/>
            <a:ext cx="268364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2. COMUNICACIÓN</a:t>
            </a:r>
            <a:endParaRPr lang="es-ES" sz="1600" dirty="0">
              <a:solidFill>
                <a:srgbClr val="22FFFF"/>
              </a:solidFill>
              <a:latin typeface="Trebuchet MS"/>
              <a:cs typeface="Trebuchet MS"/>
            </a:endParaRPr>
          </a:p>
        </p:txBody>
      </p:sp>
      <p:sp>
        <p:nvSpPr>
          <p:cNvPr id="5" name="Rectángulo 4">
            <a:extLst>
              <a:ext uri="{FF2B5EF4-FFF2-40B4-BE49-F238E27FC236}">
                <a16:creationId xmlns:a16="http://schemas.microsoft.com/office/drawing/2014/main" id="{067E4FAD-0A0D-4947-AE14-613537ABC5F2}"/>
              </a:ext>
            </a:extLst>
          </p:cNvPr>
          <p:cNvSpPr/>
          <p:nvPr/>
        </p:nvSpPr>
        <p:spPr>
          <a:xfrm>
            <a:off x="490686" y="771550"/>
            <a:ext cx="7852599" cy="2913602"/>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a:pPr>
            <a:r>
              <a:rPr lang="es-ES_tradnl" sz="1200" dirty="0">
                <a:latin typeface="Trebuchet MS"/>
                <a:cs typeface="Trebuchet MS"/>
              </a:rPr>
              <a:t>Generar una figura dentro del CPLT que cumpla el rol de Contra-Enlace o Ejecutivo/a de Cuentas, línea directa a la cual los Enlaces puedan recurrir en caso de dudas, sugerencias o necesidad de comunicación con el Consejo. La organización actual no entrega a los Enlaces un nexo directo, haciendo más lenta, difusa y lejana toda comunicación. </a:t>
            </a: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gn="just">
              <a:lnSpc>
                <a:spcPts val="1424"/>
              </a:lnSpc>
              <a:spcBef>
                <a:spcPts val="343"/>
              </a:spcBef>
              <a:buFont typeface="+mj-lt"/>
              <a:buAutoNum type="arabicPeriod" startAt="2"/>
            </a:pPr>
            <a:r>
              <a:rPr lang="es-ES_tradnl" sz="1200" dirty="0">
                <a:latin typeface="Trebuchet MS"/>
                <a:cs typeface="Trebuchet MS"/>
              </a:rPr>
              <a:t>Apoyar la gestión comunicando continuamente cambios y mejoras, entregando más información respecto del proceso de tramitación de los amparos y sus resoluciones, generando instancias de trabajo y dando </a:t>
            </a:r>
            <a:r>
              <a:rPr lang="es-ES_tradnl" sz="1200" dirty="0" err="1">
                <a:latin typeface="Trebuchet MS"/>
                <a:cs typeface="Trebuchet MS"/>
              </a:rPr>
              <a:t>feedback</a:t>
            </a:r>
            <a:r>
              <a:rPr lang="es-ES_tradnl" sz="1200" dirty="0">
                <a:latin typeface="Trebuchet MS"/>
                <a:cs typeface="Trebuchet MS"/>
              </a:rPr>
              <a:t> (sobre todo en relación a los espacios de fiscalización).</a:t>
            </a: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p:txBody>
      </p:sp>
      <p:sp>
        <p:nvSpPr>
          <p:cNvPr id="6" name="Rectángulo 5">
            <a:extLst>
              <a:ext uri="{FF2B5EF4-FFF2-40B4-BE49-F238E27FC236}">
                <a16:creationId xmlns:a16="http://schemas.microsoft.com/office/drawing/2014/main" id="{1A78A99C-78FC-4999-82B7-8975442DAED5}"/>
              </a:ext>
            </a:extLst>
          </p:cNvPr>
          <p:cNvSpPr/>
          <p:nvPr/>
        </p:nvSpPr>
        <p:spPr>
          <a:xfrm>
            <a:off x="794038" y="1632364"/>
            <a:ext cx="7560840" cy="49319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"[En el CAI], tenían designado para cada área de la administración pública un punto de contacto y cuando uno tenía duda, llamaba a ese punto de contacto (…). Eso, </a:t>
            </a:r>
            <a:r>
              <a:rPr lang="es-ES" sz="1050" i="1" u="sng" dirty="0">
                <a:solidFill>
                  <a:schemeClr val="tx1"/>
                </a:solidFill>
                <a:latin typeface="Calibri"/>
              </a:rPr>
              <a:t>a lo mejor crear una figura así, una contraparte. Yo no sabría ahora a quien llamar, tendría que buscar en la página web de consultas, pero yo no tengo alguien que yo sepa su nombre</a:t>
            </a:r>
            <a:r>
              <a:rPr lang="es-ES" sz="1050" i="1" dirty="0">
                <a:solidFill>
                  <a:schemeClr val="tx1"/>
                </a:solidFill>
                <a:latin typeface="Calibri"/>
              </a:rPr>
              <a:t>, su apellido, que lo conozca, que me conozca a mi" (H1, OAC)</a:t>
            </a:r>
          </a:p>
        </p:txBody>
      </p:sp>
      <p:sp>
        <p:nvSpPr>
          <p:cNvPr id="7" name="Rectángulo 6">
            <a:extLst>
              <a:ext uri="{FF2B5EF4-FFF2-40B4-BE49-F238E27FC236}">
                <a16:creationId xmlns:a16="http://schemas.microsoft.com/office/drawing/2014/main" id="{84EB48B5-3680-45B8-A97C-AD580845B046}"/>
              </a:ext>
            </a:extLst>
          </p:cNvPr>
          <p:cNvSpPr/>
          <p:nvPr/>
        </p:nvSpPr>
        <p:spPr>
          <a:xfrm>
            <a:off x="794038" y="2182522"/>
            <a:ext cx="7560840" cy="31393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“Cuando he llamado al Consejo, </a:t>
            </a:r>
            <a:r>
              <a:rPr lang="es-ES" sz="1050" i="1" u="sng" dirty="0">
                <a:solidFill>
                  <a:schemeClr val="tx1"/>
                </a:solidFill>
                <a:latin typeface="Calibri"/>
              </a:rPr>
              <a:t>tu no tenís esa línea directa, tu llamai y entrai a la Mesa Central, no </a:t>
            </a:r>
            <a:r>
              <a:rPr lang="es-ES" sz="1050" i="1" u="sng" dirty="0" err="1">
                <a:solidFill>
                  <a:schemeClr val="tx1"/>
                </a:solidFill>
                <a:latin typeface="Calibri"/>
              </a:rPr>
              <a:t>tenís</a:t>
            </a:r>
            <a:r>
              <a:rPr lang="es-ES" sz="1050" i="1" u="sng" dirty="0">
                <a:solidFill>
                  <a:schemeClr val="tx1"/>
                </a:solidFill>
                <a:latin typeface="Calibri"/>
              </a:rPr>
              <a:t> un conducto</a:t>
            </a:r>
            <a:r>
              <a:rPr lang="es-ES" sz="1050" i="1" dirty="0">
                <a:solidFill>
                  <a:schemeClr val="tx1"/>
                </a:solidFill>
                <a:latin typeface="Calibri"/>
              </a:rPr>
              <a:t>, o como yo he escuchado en el tema de finanzas que tenís como una contraparte en la Dipres y te </a:t>
            </a:r>
            <a:r>
              <a:rPr lang="es-ES" sz="1050" i="1" dirty="0" err="1">
                <a:solidFill>
                  <a:schemeClr val="tx1"/>
                </a:solidFill>
                <a:latin typeface="Calibri"/>
              </a:rPr>
              <a:t>podís</a:t>
            </a:r>
            <a:r>
              <a:rPr lang="es-ES" sz="1050" i="1" dirty="0">
                <a:solidFill>
                  <a:schemeClr val="tx1"/>
                </a:solidFill>
                <a:latin typeface="Calibri"/>
              </a:rPr>
              <a:t> relacionar y todo“ (H5, OAC)</a:t>
            </a:r>
          </a:p>
        </p:txBody>
      </p:sp>
      <p:sp>
        <p:nvSpPr>
          <p:cNvPr id="8" name="Rectángulo 7">
            <a:extLst>
              <a:ext uri="{FF2B5EF4-FFF2-40B4-BE49-F238E27FC236}">
                <a16:creationId xmlns:a16="http://schemas.microsoft.com/office/drawing/2014/main" id="{45191928-9B8C-4C0B-A9E3-1BE3BB371CF9}"/>
              </a:ext>
            </a:extLst>
          </p:cNvPr>
          <p:cNvSpPr/>
          <p:nvPr/>
        </p:nvSpPr>
        <p:spPr>
          <a:xfrm>
            <a:off x="832688" y="3516535"/>
            <a:ext cx="7560840" cy="96852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"Antes el Consejo hacia como unas auditorías de transparencia a los distintos órganos y a nosotros ya no nos hacen una hace más de dos años, ya. </a:t>
            </a:r>
            <a:r>
              <a:rPr lang="es-ES" sz="1050" i="1" u="sng" dirty="0">
                <a:solidFill>
                  <a:schemeClr val="tx1"/>
                </a:solidFill>
                <a:latin typeface="Calibri"/>
              </a:rPr>
              <a:t>Eso nos ayuda a nosotros a ver en qué estamos fallando, qué estamos haciendo bien, que mal. Eso también ayudaría mucho a que nosotros aportáramos a que el Consejo fuera más eficaz</a:t>
            </a:r>
            <a:r>
              <a:rPr lang="es-ES" sz="1050" i="1" dirty="0">
                <a:solidFill>
                  <a:schemeClr val="tx1"/>
                </a:solidFill>
                <a:latin typeface="Calibri"/>
              </a:rPr>
              <a:t>. (...) Igual uno aprende de los errores ajenos, entonces 'mire, esto salió, estos fueron los errores más comunes...'. Y las observaciones que encuentran en otros organismos -sin echar al agua obviamente-, </a:t>
            </a:r>
            <a:r>
              <a:rPr lang="es-ES" sz="1050" i="1" u="sng" dirty="0">
                <a:solidFill>
                  <a:schemeClr val="tx1"/>
                </a:solidFill>
                <a:latin typeface="Calibri"/>
              </a:rPr>
              <a:t>contar un poquito más de la experiencia o de los problemas que tienen los distintos organismos</a:t>
            </a:r>
            <a:r>
              <a:rPr lang="es-ES" sz="1050" i="1" dirty="0">
                <a:solidFill>
                  <a:schemeClr val="tx1"/>
                </a:solidFill>
                <a:latin typeface="Calibri"/>
              </a:rPr>
              <a:t>, para ver cómo uno está afectado y cómo puede solucionar ese tipo de cosas si es que está incumpliendo“ (H1, OAC) </a:t>
            </a:r>
          </a:p>
        </p:txBody>
      </p:sp>
      <p:sp>
        <p:nvSpPr>
          <p:cNvPr id="9" name="Rectángulo 8">
            <a:extLst>
              <a:ext uri="{FF2B5EF4-FFF2-40B4-BE49-F238E27FC236}">
                <a16:creationId xmlns:a16="http://schemas.microsoft.com/office/drawing/2014/main" id="{4DFB3735-F2EE-4954-899F-639621CDF0C8}"/>
              </a:ext>
            </a:extLst>
          </p:cNvPr>
          <p:cNvSpPr/>
          <p:nvPr/>
        </p:nvSpPr>
        <p:spPr>
          <a:xfrm>
            <a:off x="827584" y="3291830"/>
            <a:ext cx="7560840" cy="16664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Hacer mesas de trabajo</a:t>
            </a:r>
            <a:r>
              <a:rPr lang="es-ES" sz="1050" i="1" dirty="0">
                <a:solidFill>
                  <a:schemeClr val="tx1"/>
                </a:solidFill>
                <a:latin typeface="Calibri"/>
              </a:rPr>
              <a:t>. Eso necesitamos del Consejo, porque ellos tienen la línea jurídica, </a:t>
            </a:r>
            <a:r>
              <a:rPr lang="es-ES" sz="1050" i="1" u="sng" dirty="0">
                <a:solidFill>
                  <a:schemeClr val="tx1"/>
                </a:solidFill>
                <a:latin typeface="Calibri"/>
              </a:rPr>
              <a:t>necesitamos ese apoyo</a:t>
            </a:r>
            <a:r>
              <a:rPr lang="es-ES" sz="1050" i="1" dirty="0">
                <a:solidFill>
                  <a:schemeClr val="tx1"/>
                </a:solidFill>
                <a:latin typeface="Calibri"/>
              </a:rPr>
              <a:t>“ (M3, OAC)</a:t>
            </a:r>
          </a:p>
        </p:txBody>
      </p:sp>
      <p:pic>
        <p:nvPicPr>
          <p:cNvPr id="10" name="Imagen 9">
            <a:extLst>
              <a:ext uri="{FF2B5EF4-FFF2-40B4-BE49-F238E27FC236}">
                <a16:creationId xmlns:a16="http://schemas.microsoft.com/office/drawing/2014/main" id="{1F7BC204-D076-4027-B6A3-7A945B4DF565}"/>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6525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157C0B6-73B5-4073-AF56-F12608FBF5F7}"/>
              </a:ext>
            </a:extLst>
          </p:cNvPr>
          <p:cNvSpPr/>
          <p:nvPr/>
        </p:nvSpPr>
        <p:spPr>
          <a:xfrm>
            <a:off x="515119" y="745268"/>
            <a:ext cx="7776254" cy="1605552"/>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a:pPr>
            <a:r>
              <a:rPr lang="es-ES_tradnl" sz="1200" dirty="0">
                <a:latin typeface="Trebuchet MS"/>
                <a:cs typeface="Trebuchet MS"/>
              </a:rPr>
              <a:t>Se presenta como uno de los puntos más relevantes a mejorar, el promover un cambio de base a la manera en cómo el CPLT se relaciona con las instituciones a la hora de fiscalizar o gestionar los amparos que recaen sobre ellas. El llamado es a:</a:t>
            </a: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441966" marR="2311" lvl="1" indent="-228600" algn="just">
              <a:lnSpc>
                <a:spcPts val="1424"/>
              </a:lnSpc>
              <a:spcBef>
                <a:spcPts val="343"/>
              </a:spcBef>
              <a:buFont typeface="+mj-lt"/>
              <a:buAutoNum type="alphaLcPeriod"/>
            </a:pPr>
            <a:r>
              <a:rPr lang="es-ES_tradnl" sz="1200" dirty="0">
                <a:latin typeface="Trebuchet MS"/>
                <a:cs typeface="Trebuchet MS"/>
              </a:rPr>
              <a:t>Que los conozcan: </a:t>
            </a:r>
            <a:r>
              <a:rPr lang="es-ES_tradnl" sz="1200" u="sng" dirty="0">
                <a:latin typeface="Trebuchet MS"/>
                <a:cs typeface="Trebuchet MS"/>
              </a:rPr>
              <a:t>que el CPLT entienda el fin de las organizaciones con las que se relaciona</a:t>
            </a:r>
            <a:r>
              <a:rPr lang="es-ES_tradnl" sz="1200" dirty="0">
                <a:latin typeface="Trebuchet MS"/>
                <a:cs typeface="Trebuchet MS"/>
              </a:rPr>
              <a:t>, para que puedan darse conversaciones bilaterales (explicaciones comprendidas, antes que excusas) respecto a la pertinencia de la entrega de ciertas informaciones, de lo que se genera como respaldo o no en la institución, del contenido de fondo de lo ya entregado, etc.. </a:t>
            </a:r>
          </a:p>
        </p:txBody>
      </p:sp>
      <p:sp>
        <p:nvSpPr>
          <p:cNvPr id="4" name="Rectángulo 3">
            <a:extLst>
              <a:ext uri="{FF2B5EF4-FFF2-40B4-BE49-F238E27FC236}">
                <a16:creationId xmlns:a16="http://schemas.microsoft.com/office/drawing/2014/main" id="{E6F7F6AA-CC59-4068-97AB-89A8E74B0676}"/>
              </a:ext>
            </a:extLst>
          </p:cNvPr>
          <p:cNvSpPr/>
          <p:nvPr/>
        </p:nvSpPr>
        <p:spPr>
          <a:xfrm>
            <a:off x="1025144" y="3022884"/>
            <a:ext cx="7319773" cy="57195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“Les falta -más que un tema técnico- en conocimiento de los otros organismos. Que de repente está muy bien la decisión, pero en la bajada, en lo que te exigen para dar cumplimiento, pecan de un desconocimiento de cómo funciona la administración del Estado (...) </a:t>
            </a:r>
            <a:r>
              <a:rPr lang="es-ES" sz="1050" i="1" u="sng" dirty="0">
                <a:solidFill>
                  <a:schemeClr val="tx1"/>
                </a:solidFill>
                <a:latin typeface="Calibri"/>
              </a:rPr>
              <a:t>Te exigen cosas que son evidentemente imposibles pero te las piden porque desconocen</a:t>
            </a:r>
            <a:r>
              <a:rPr lang="es-ES" sz="1050" i="1" dirty="0">
                <a:solidFill>
                  <a:schemeClr val="tx1"/>
                </a:solidFill>
                <a:latin typeface="Calibri"/>
              </a:rPr>
              <a:t>, no hay mala fe” (H2, OAC)</a:t>
            </a:r>
          </a:p>
        </p:txBody>
      </p:sp>
      <p:sp>
        <p:nvSpPr>
          <p:cNvPr id="5" name="Rectángulo 4">
            <a:extLst>
              <a:ext uri="{FF2B5EF4-FFF2-40B4-BE49-F238E27FC236}">
                <a16:creationId xmlns:a16="http://schemas.microsoft.com/office/drawing/2014/main" id="{6B4494E5-E2F2-4602-9240-E02C9C703722}"/>
              </a:ext>
            </a:extLst>
          </p:cNvPr>
          <p:cNvSpPr/>
          <p:nvPr/>
        </p:nvSpPr>
        <p:spPr>
          <a:xfrm>
            <a:off x="1016701" y="2402020"/>
            <a:ext cx="7328216" cy="57195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"Ustedes fiscalizan un montón de áreas y deberían saber de cada área que están fiscalizando. Conocerse toda la normativa, cómo funcionan (…) </a:t>
            </a:r>
            <a:r>
              <a:rPr lang="es-ES" sz="1050" i="1" u="sng" dirty="0">
                <a:solidFill>
                  <a:schemeClr val="tx1"/>
                </a:solidFill>
                <a:latin typeface="Calibri"/>
              </a:rPr>
              <a:t>Ese fiscalizador debería empaparse de esa institución y de esos organismos que le corresponden.</a:t>
            </a:r>
            <a:r>
              <a:rPr lang="es-ES" sz="1050" i="1" dirty="0">
                <a:solidFill>
                  <a:schemeClr val="tx1"/>
                </a:solidFill>
                <a:latin typeface="Calibri"/>
              </a:rPr>
              <a:t> (...) Pero sí, desde mi punto de vista, el fiscalizador debería saber por lo menos el macro de cada organismos que está fiscalizando“ (H5, OAC)</a:t>
            </a:r>
          </a:p>
        </p:txBody>
      </p:sp>
      <p:sp>
        <p:nvSpPr>
          <p:cNvPr id="6" name="Rectángulo 5">
            <a:extLst>
              <a:ext uri="{FF2B5EF4-FFF2-40B4-BE49-F238E27FC236}">
                <a16:creationId xmlns:a16="http://schemas.microsoft.com/office/drawing/2014/main" id="{7A204AF5-AA5E-4E19-BE5F-D03EE17B5CB3}"/>
              </a:ext>
            </a:extLst>
          </p:cNvPr>
          <p:cNvSpPr/>
          <p:nvPr/>
        </p:nvSpPr>
        <p:spPr>
          <a:xfrm>
            <a:off x="457202" y="133350"/>
            <a:ext cx="1810542" cy="48558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7" name="3 CuadroTexto">
            <a:extLst>
              <a:ext uri="{FF2B5EF4-FFF2-40B4-BE49-F238E27FC236}">
                <a16:creationId xmlns:a16="http://schemas.microsoft.com/office/drawing/2014/main" id="{8B8955B9-98B7-4B3F-80CB-A843FB20E2EC}"/>
              </a:ext>
            </a:extLst>
          </p:cNvPr>
          <p:cNvSpPr txBox="1"/>
          <p:nvPr/>
        </p:nvSpPr>
        <p:spPr>
          <a:xfrm>
            <a:off x="457202" y="133350"/>
            <a:ext cx="1741081"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GESTIÓN</a:t>
            </a:r>
            <a:endParaRPr lang="es-ES" sz="1600" dirty="0">
              <a:solidFill>
                <a:srgbClr val="22FFFF"/>
              </a:solidFill>
              <a:latin typeface="Trebuchet MS"/>
              <a:cs typeface="Trebuchet MS"/>
            </a:endParaRPr>
          </a:p>
        </p:txBody>
      </p:sp>
      <p:sp>
        <p:nvSpPr>
          <p:cNvPr id="8" name="Rectángulo 7">
            <a:extLst>
              <a:ext uri="{FF2B5EF4-FFF2-40B4-BE49-F238E27FC236}">
                <a16:creationId xmlns:a16="http://schemas.microsoft.com/office/drawing/2014/main" id="{8F6D3FDD-F77B-450E-B189-F80DFAF89818}"/>
              </a:ext>
            </a:extLst>
          </p:cNvPr>
          <p:cNvSpPr/>
          <p:nvPr/>
        </p:nvSpPr>
        <p:spPr>
          <a:xfrm>
            <a:off x="1025144" y="3660759"/>
            <a:ext cx="7328216" cy="57195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 Consejo a veces no se pone mucho en el lugar del Servicio público (…). Entonces cuando te hacen enviar 3, 4 veces el documentos que has dicho en todos los tonos que no está, o que es </a:t>
            </a:r>
            <a:r>
              <a:rPr lang="es-ES" sz="1050" i="1" u="sng" dirty="0">
                <a:solidFill>
                  <a:schemeClr val="tx1"/>
                </a:solidFill>
                <a:latin typeface="Calibri"/>
              </a:rPr>
              <a:t>imposible de entregar porque son no sé cuántos miles de páginas</a:t>
            </a:r>
            <a:r>
              <a:rPr lang="es-ES" sz="1050" i="1" dirty="0">
                <a:solidFill>
                  <a:schemeClr val="tx1"/>
                </a:solidFill>
                <a:latin typeface="Calibri"/>
              </a:rPr>
              <a:t>, el Consejo insiste que no está bien detallado e insiste e insiste, es como ‘</a:t>
            </a:r>
            <a:r>
              <a:rPr lang="es-ES" sz="1050" i="1" u="sng" dirty="0">
                <a:solidFill>
                  <a:schemeClr val="tx1"/>
                </a:solidFill>
                <a:latin typeface="Calibri"/>
              </a:rPr>
              <a:t>ya po, ¡si ya te expliqué! ¿Que más </a:t>
            </a:r>
            <a:r>
              <a:rPr lang="es-ES" sz="1050" i="1" u="sng" dirty="0" err="1">
                <a:solidFill>
                  <a:schemeClr val="tx1"/>
                </a:solidFill>
                <a:latin typeface="Calibri"/>
              </a:rPr>
              <a:t>querís</a:t>
            </a:r>
            <a:r>
              <a:rPr lang="es-ES" sz="1050" i="1" u="sng" dirty="0">
                <a:solidFill>
                  <a:schemeClr val="tx1"/>
                </a:solidFill>
                <a:latin typeface="Calibri"/>
              </a:rPr>
              <a:t> de mi</a:t>
            </a:r>
            <a:r>
              <a:rPr lang="es-ES" sz="1050" i="1" dirty="0">
                <a:solidFill>
                  <a:schemeClr val="tx1"/>
                </a:solidFill>
                <a:latin typeface="Calibri"/>
              </a:rPr>
              <a:t>?’” (H4, MR)</a:t>
            </a:r>
          </a:p>
        </p:txBody>
      </p:sp>
      <p:pic>
        <p:nvPicPr>
          <p:cNvPr id="9" name="Imagen 8">
            <a:extLst>
              <a:ext uri="{FF2B5EF4-FFF2-40B4-BE49-F238E27FC236}">
                <a16:creationId xmlns:a16="http://schemas.microsoft.com/office/drawing/2014/main" id="{1A4EC719-9859-41F4-A6EC-DFA8A964CC15}"/>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005463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FCB76F8-D188-42DB-8550-40D51A3B88FF}"/>
              </a:ext>
            </a:extLst>
          </p:cNvPr>
          <p:cNvSpPr/>
          <p:nvPr/>
        </p:nvSpPr>
        <p:spPr>
          <a:xfrm>
            <a:off x="584659" y="492263"/>
            <a:ext cx="7729289" cy="3824108"/>
          </a:xfrm>
          <a:prstGeom prst="rect">
            <a:avLst/>
          </a:prstGeom>
        </p:spPr>
        <p:txBody>
          <a:bodyPr wrap="square" lIns="91424" tIns="45712" rIns="91424" bIns="45712">
            <a:spAutoFit/>
          </a:bodyPr>
          <a:lstStyle/>
          <a:p>
            <a:pPr marL="441966" marR="2311" lvl="1" indent="-228600">
              <a:lnSpc>
                <a:spcPts val="1424"/>
              </a:lnSpc>
              <a:spcBef>
                <a:spcPts val="343"/>
              </a:spcBef>
              <a:buFont typeface="+mj-lt"/>
              <a:buAutoNum type="alphaLcPeriod"/>
            </a:pPr>
            <a:r>
              <a:rPr lang="es-ES_tradnl" sz="1200" dirty="0">
                <a:solidFill>
                  <a:schemeClr val="bg1"/>
                </a:solidFill>
                <a:latin typeface="Trebuchet MS"/>
                <a:cs typeface="Trebuchet MS"/>
              </a:rPr>
              <a:t>.</a:t>
            </a:r>
          </a:p>
          <a:p>
            <a:pPr marL="441966" marR="2311" lvl="1" indent="-228600" algn="just">
              <a:lnSpc>
                <a:spcPts val="1424"/>
              </a:lnSpc>
              <a:spcBef>
                <a:spcPts val="343"/>
              </a:spcBef>
              <a:buFont typeface="+mj-lt"/>
              <a:buAutoNum type="alphaLcPeriod"/>
            </a:pPr>
            <a:r>
              <a:rPr lang="es-ES_tradnl" sz="1200" dirty="0">
                <a:latin typeface="Trebuchet MS"/>
                <a:cs typeface="Trebuchet MS"/>
              </a:rPr>
              <a:t>Asimismo, además de lo técnico, hacen un llamado a que conozcan y </a:t>
            </a:r>
            <a:r>
              <a:rPr lang="es-ES_tradnl" sz="1200" u="sng" dirty="0">
                <a:latin typeface="Trebuchet MS"/>
                <a:cs typeface="Trebuchet MS"/>
              </a:rPr>
              <a:t>releven el funcionamiento y las limitaciones de cada organismo</a:t>
            </a:r>
            <a:r>
              <a:rPr lang="es-ES_tradnl" sz="1200" dirty="0">
                <a:latin typeface="Trebuchet MS"/>
                <a:cs typeface="Trebuchet MS"/>
              </a:rPr>
              <a:t>. Que no les exijan por sobre sus capacidades, y que generen procedimientos diferenciados para organismo pequeños o con mucha carga.</a:t>
            </a: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441966" marR="2311" lvl="1" indent="-228600" algn="just">
              <a:lnSpc>
                <a:spcPts val="1424"/>
              </a:lnSpc>
              <a:spcBef>
                <a:spcPts val="343"/>
              </a:spcBef>
              <a:buFont typeface="+mj-lt"/>
              <a:buAutoNum type="alphaLcPeriod"/>
            </a:pPr>
            <a:r>
              <a:rPr lang="es-ES_tradnl" sz="1200" dirty="0">
                <a:latin typeface="Trebuchet MS"/>
                <a:cs typeface="Trebuchet MS"/>
              </a:rPr>
              <a:t>Que consideren su </a:t>
            </a:r>
            <a:r>
              <a:rPr lang="es-ES_tradnl" sz="1200" u="sng" dirty="0">
                <a:latin typeface="Trebuchet MS"/>
                <a:cs typeface="Trebuchet MS"/>
              </a:rPr>
              <a:t>comportamiento histórico como contrapartes</a:t>
            </a:r>
            <a:r>
              <a:rPr lang="es-ES_tradnl" sz="1200" dirty="0">
                <a:latin typeface="Trebuchet MS"/>
                <a:cs typeface="Trebuchet MS"/>
              </a:rPr>
              <a:t> y les crean cuando hacen uso de la causal 21.1.c, respetando esa justificación que está contenida en la ley, y validando los comportamientos comunes de ciertos organismos. </a:t>
            </a:r>
          </a:p>
          <a:p>
            <a:pPr marL="441966" marR="2311" lvl="1" indent="-228600">
              <a:lnSpc>
                <a:spcPts val="1424"/>
              </a:lnSpc>
              <a:spcBef>
                <a:spcPts val="343"/>
              </a:spcBef>
              <a:buFont typeface="+mj-lt"/>
              <a:buAutoNum type="alphaLcPeriod"/>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p:txBody>
      </p:sp>
      <p:sp>
        <p:nvSpPr>
          <p:cNvPr id="4" name="Rectángulo 3">
            <a:extLst>
              <a:ext uri="{FF2B5EF4-FFF2-40B4-BE49-F238E27FC236}">
                <a16:creationId xmlns:a16="http://schemas.microsoft.com/office/drawing/2014/main" id="{B2634DD4-02BF-4882-9F2C-FD780A745EDA}"/>
              </a:ext>
            </a:extLst>
          </p:cNvPr>
          <p:cNvSpPr/>
          <p:nvPr/>
        </p:nvSpPr>
        <p:spPr>
          <a:xfrm>
            <a:off x="457202" y="133350"/>
            <a:ext cx="1810542" cy="48558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5" name="3 CuadroTexto">
            <a:extLst>
              <a:ext uri="{FF2B5EF4-FFF2-40B4-BE49-F238E27FC236}">
                <a16:creationId xmlns:a16="http://schemas.microsoft.com/office/drawing/2014/main" id="{FC681444-5418-4E6F-A00E-09931650E6D6}"/>
              </a:ext>
            </a:extLst>
          </p:cNvPr>
          <p:cNvSpPr txBox="1"/>
          <p:nvPr/>
        </p:nvSpPr>
        <p:spPr>
          <a:xfrm>
            <a:off x="457202" y="133350"/>
            <a:ext cx="1741081"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GESTIÓN</a:t>
            </a:r>
            <a:endParaRPr lang="es-ES" sz="1600" dirty="0">
              <a:solidFill>
                <a:srgbClr val="22FFFF"/>
              </a:solidFill>
              <a:latin typeface="Trebuchet MS"/>
              <a:cs typeface="Trebuchet MS"/>
            </a:endParaRPr>
          </a:p>
        </p:txBody>
      </p:sp>
      <p:sp>
        <p:nvSpPr>
          <p:cNvPr id="6" name="Rectángulo 5">
            <a:extLst>
              <a:ext uri="{FF2B5EF4-FFF2-40B4-BE49-F238E27FC236}">
                <a16:creationId xmlns:a16="http://schemas.microsoft.com/office/drawing/2014/main" id="{A52F7EED-F094-4B74-8D32-0702D3278012}"/>
              </a:ext>
            </a:extLst>
          </p:cNvPr>
          <p:cNvSpPr/>
          <p:nvPr/>
        </p:nvSpPr>
        <p:spPr>
          <a:xfrm>
            <a:off x="1115615" y="2430712"/>
            <a:ext cx="7088796" cy="64509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"Claro que de repente </a:t>
            </a:r>
            <a:r>
              <a:rPr lang="es-ES" sz="1050" i="1" u="sng" dirty="0">
                <a:solidFill>
                  <a:schemeClr val="tx1"/>
                </a:solidFill>
                <a:latin typeface="Calibri"/>
              </a:rPr>
              <a:t>son un poco exigentes, porque todos los municipios, todos los organismos no tenemos los mismos recursos, las mismas disposiciones, la misma gente que trabaje </a:t>
            </a:r>
            <a:r>
              <a:rPr lang="es-ES" sz="1050" i="1" dirty="0">
                <a:solidFill>
                  <a:schemeClr val="tx1"/>
                </a:solidFill>
                <a:latin typeface="Calibri"/>
              </a:rPr>
              <a:t>(...) en las municipalidades chicas que tenemos pocos recursos, pocos funcionarios, se nos exige de la misma manera y de repente no podemos, aunque queramos, y nosotros mandamos las explicaciones y aun así el Consejo nos dice 'no, tiene que hacer esto’” (M4, MR)</a:t>
            </a:r>
          </a:p>
        </p:txBody>
      </p:sp>
      <p:sp>
        <p:nvSpPr>
          <p:cNvPr id="7" name="Rectángulo 6">
            <a:extLst>
              <a:ext uri="{FF2B5EF4-FFF2-40B4-BE49-F238E27FC236}">
                <a16:creationId xmlns:a16="http://schemas.microsoft.com/office/drawing/2014/main" id="{4103DB75-EC12-4389-A1DF-909000F5C3D4}"/>
              </a:ext>
            </a:extLst>
          </p:cNvPr>
          <p:cNvSpPr/>
          <p:nvPr/>
        </p:nvSpPr>
        <p:spPr>
          <a:xfrm>
            <a:off x="1107992" y="1979193"/>
            <a:ext cx="7104042" cy="35675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"[Nosotros a nuestras contrapartes, los conocemos y] Podemos entender que no les podemos pedir la misma rapidez, en cambio </a:t>
            </a:r>
            <a:r>
              <a:rPr lang="es-ES" sz="1050" i="1" u="sng" dirty="0">
                <a:solidFill>
                  <a:schemeClr val="tx1"/>
                </a:solidFill>
                <a:latin typeface="Calibri"/>
              </a:rPr>
              <a:t>el Consejo como que aplica a todos la misma vara</a:t>
            </a:r>
            <a:r>
              <a:rPr lang="es-ES" sz="1050" i="1" dirty="0">
                <a:solidFill>
                  <a:schemeClr val="tx1"/>
                </a:solidFill>
                <a:latin typeface="Calibri"/>
              </a:rPr>
              <a:t>, no tiene ese olfato fino “ (H2, OAC)</a:t>
            </a:r>
          </a:p>
        </p:txBody>
      </p:sp>
      <p:sp>
        <p:nvSpPr>
          <p:cNvPr id="8" name="Rectángulo 7">
            <a:extLst>
              <a:ext uri="{FF2B5EF4-FFF2-40B4-BE49-F238E27FC236}">
                <a16:creationId xmlns:a16="http://schemas.microsoft.com/office/drawing/2014/main" id="{FB6C4CE6-BE81-430A-87D8-EC863292EE92}"/>
              </a:ext>
            </a:extLst>
          </p:cNvPr>
          <p:cNvSpPr/>
          <p:nvPr/>
        </p:nvSpPr>
        <p:spPr>
          <a:xfrm>
            <a:off x="1115616" y="1405065"/>
            <a:ext cx="7088796" cy="49761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 Consejo es como la Superintendencia respecto a sus fiscalizados, </a:t>
            </a:r>
            <a:r>
              <a:rPr lang="es-ES" sz="1050" i="1" u="sng" dirty="0">
                <a:solidFill>
                  <a:schemeClr val="tx1"/>
                </a:solidFill>
                <a:latin typeface="Calibri"/>
              </a:rPr>
              <a:t>no podemos nosotros pretender ordenar a nuestros fiscalizados sin tener conocimiento de cuáles son sus capacidades para responder a lo que estamos pidiendo </a:t>
            </a:r>
            <a:r>
              <a:rPr lang="es-ES" sz="1050" i="1" dirty="0">
                <a:solidFill>
                  <a:schemeClr val="tx1"/>
                </a:solidFill>
                <a:latin typeface="Calibri"/>
              </a:rPr>
              <a:t>(...) No </a:t>
            </a:r>
            <a:r>
              <a:rPr lang="es-ES" sz="1050" i="1" dirty="0" err="1">
                <a:solidFill>
                  <a:schemeClr val="tx1"/>
                </a:solidFill>
                <a:latin typeface="Calibri"/>
              </a:rPr>
              <a:t>podís</a:t>
            </a:r>
            <a:r>
              <a:rPr lang="es-ES" sz="1050" i="1" dirty="0">
                <a:solidFill>
                  <a:schemeClr val="tx1"/>
                </a:solidFill>
                <a:latin typeface="Calibri"/>
              </a:rPr>
              <a:t> pedirle lo mismo a la Municipalidad de Paillaco que a nosotros“ (H2, OAC)</a:t>
            </a:r>
          </a:p>
        </p:txBody>
      </p:sp>
      <p:sp>
        <p:nvSpPr>
          <p:cNvPr id="9" name="Rectángulo 8">
            <a:extLst>
              <a:ext uri="{FF2B5EF4-FFF2-40B4-BE49-F238E27FC236}">
                <a16:creationId xmlns:a16="http://schemas.microsoft.com/office/drawing/2014/main" id="{66E66331-C97C-4D8A-9130-B9A02BACCAAE}"/>
              </a:ext>
            </a:extLst>
          </p:cNvPr>
          <p:cNvSpPr/>
          <p:nvPr/>
        </p:nvSpPr>
        <p:spPr>
          <a:xfrm>
            <a:off x="1107992" y="3848898"/>
            <a:ext cx="7088796" cy="52762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"En la resolución de los amparos, el estándar de la causal de distracción indebida del articulo 21.1.c., muchas veces no nos creen de lo difícil que es recabar información cuando es voluminosa. Nosotros invocamos esa causal y </a:t>
            </a:r>
            <a:r>
              <a:rPr lang="es-ES" sz="1050" i="1" u="sng" dirty="0">
                <a:solidFill>
                  <a:schemeClr val="tx1"/>
                </a:solidFill>
                <a:latin typeface="Calibri"/>
              </a:rPr>
              <a:t>a veces el Consejo derechamente no nos cree, no nos da el peso de la prueba</a:t>
            </a:r>
            <a:r>
              <a:rPr lang="es-ES" sz="1050" i="1" dirty="0">
                <a:solidFill>
                  <a:schemeClr val="tx1"/>
                </a:solidFill>
                <a:latin typeface="Calibri"/>
              </a:rPr>
              <a:t>“ (M6, MR)</a:t>
            </a:r>
          </a:p>
        </p:txBody>
      </p:sp>
      <p:pic>
        <p:nvPicPr>
          <p:cNvPr id="10" name="Imagen 9">
            <a:extLst>
              <a:ext uri="{FF2B5EF4-FFF2-40B4-BE49-F238E27FC236}">
                <a16:creationId xmlns:a16="http://schemas.microsoft.com/office/drawing/2014/main" id="{B0DCF065-281F-4487-A41C-98552E84DA3C}"/>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4050323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9872D37-C5F6-4C9B-94C1-9D95101B6FC2}"/>
              </a:ext>
            </a:extLst>
          </p:cNvPr>
          <p:cNvSpPr/>
          <p:nvPr/>
        </p:nvSpPr>
        <p:spPr>
          <a:xfrm>
            <a:off x="794038" y="2829623"/>
            <a:ext cx="7560840" cy="71843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 tema de </a:t>
            </a:r>
            <a:r>
              <a:rPr lang="es-ES" sz="1050" i="1" u="sng" dirty="0">
                <a:solidFill>
                  <a:schemeClr val="tx1"/>
                </a:solidFill>
                <a:latin typeface="Calibri"/>
              </a:rPr>
              <a:t>las fiscalizaciones depende del fiscalizador</a:t>
            </a:r>
            <a:r>
              <a:rPr lang="es-ES" sz="1050" i="1" dirty="0">
                <a:solidFill>
                  <a:schemeClr val="tx1"/>
                </a:solidFill>
                <a:latin typeface="Calibri"/>
              </a:rPr>
              <a:t>, entonces un año nos fiscalizaron y nos dijeron 'esto se hace así', y en base a esas observaciones -no estábamos de acuerdo - pero en base a eso, cambiamos la metodología de trabajo, empezamos a publicar como nos dijeron, y al otro año nos volvieron a fiscalizar y nos dijeron que estaba mal. Entonces ahí dijimos, claro, </a:t>
            </a:r>
            <a:r>
              <a:rPr lang="es-ES" sz="1050" i="1" u="sng" dirty="0">
                <a:solidFill>
                  <a:schemeClr val="tx1"/>
                </a:solidFill>
                <a:latin typeface="Calibri"/>
              </a:rPr>
              <a:t>cambian las jefaturas, cambian las personas y te van cambiando las formas</a:t>
            </a:r>
            <a:r>
              <a:rPr lang="es-ES" sz="1050" i="1" dirty="0">
                <a:solidFill>
                  <a:schemeClr val="tx1"/>
                </a:solidFill>
                <a:latin typeface="Calibri"/>
              </a:rPr>
              <a:t>“ (H5, OAC)</a:t>
            </a:r>
          </a:p>
        </p:txBody>
      </p:sp>
      <p:sp>
        <p:nvSpPr>
          <p:cNvPr id="4" name="Rectángulo 3">
            <a:extLst>
              <a:ext uri="{FF2B5EF4-FFF2-40B4-BE49-F238E27FC236}">
                <a16:creationId xmlns:a16="http://schemas.microsoft.com/office/drawing/2014/main" id="{7A4B158C-F289-4E3A-AC29-7D18DD4B778B}"/>
              </a:ext>
            </a:extLst>
          </p:cNvPr>
          <p:cNvSpPr/>
          <p:nvPr/>
        </p:nvSpPr>
        <p:spPr>
          <a:xfrm>
            <a:off x="794038" y="2355726"/>
            <a:ext cx="7560840" cy="39329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“Yo siento que está bien, ha ido mejorando, pero en el fondo de algunos fallos, </a:t>
            </a:r>
            <a:r>
              <a:rPr lang="es-ES" sz="1050" i="1" u="sng" dirty="0">
                <a:solidFill>
                  <a:schemeClr val="tx1"/>
                </a:solidFill>
                <a:latin typeface="Calibri"/>
              </a:rPr>
              <a:t>sobre todo de los amparos, hay algunas diferencias entre un periodo y otro</a:t>
            </a:r>
            <a:r>
              <a:rPr lang="es-ES" sz="1050" i="1" dirty="0">
                <a:solidFill>
                  <a:schemeClr val="tx1"/>
                </a:solidFill>
                <a:latin typeface="Calibri"/>
              </a:rPr>
              <a:t>. Hay amparos o resoluciones, que son dubitativas (sic) respecto de lo que pasaba anteriormente“ (H1, MRM)</a:t>
            </a:r>
          </a:p>
        </p:txBody>
      </p:sp>
      <p:sp>
        <p:nvSpPr>
          <p:cNvPr id="5" name="Rectángulo 4">
            <a:extLst>
              <a:ext uri="{FF2B5EF4-FFF2-40B4-BE49-F238E27FC236}">
                <a16:creationId xmlns:a16="http://schemas.microsoft.com/office/drawing/2014/main" id="{6E8821B8-39B4-4356-98D7-596C90621114}"/>
              </a:ext>
            </a:extLst>
          </p:cNvPr>
          <p:cNvSpPr/>
          <p:nvPr/>
        </p:nvSpPr>
        <p:spPr>
          <a:xfrm>
            <a:off x="457202" y="133350"/>
            <a:ext cx="1810542" cy="48558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25A9D0AC-FB5D-448E-BFBE-FC85F35CBF36}"/>
              </a:ext>
            </a:extLst>
          </p:cNvPr>
          <p:cNvSpPr txBox="1"/>
          <p:nvPr/>
        </p:nvSpPr>
        <p:spPr>
          <a:xfrm>
            <a:off x="457202" y="133350"/>
            <a:ext cx="1741081"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3. GESTIÓN</a:t>
            </a:r>
            <a:endParaRPr lang="es-ES" sz="1600" dirty="0">
              <a:solidFill>
                <a:srgbClr val="22FFFF"/>
              </a:solidFill>
              <a:latin typeface="Trebuchet MS"/>
              <a:cs typeface="Trebuchet MS"/>
            </a:endParaRPr>
          </a:p>
        </p:txBody>
      </p:sp>
      <p:sp>
        <p:nvSpPr>
          <p:cNvPr id="7" name="Rectángulo 6">
            <a:extLst>
              <a:ext uri="{FF2B5EF4-FFF2-40B4-BE49-F238E27FC236}">
                <a16:creationId xmlns:a16="http://schemas.microsoft.com/office/drawing/2014/main" id="{383C7323-BBCB-436E-A66A-33233D96FE3B}"/>
              </a:ext>
            </a:extLst>
          </p:cNvPr>
          <p:cNvSpPr/>
          <p:nvPr/>
        </p:nvSpPr>
        <p:spPr>
          <a:xfrm>
            <a:off x="824468" y="3883171"/>
            <a:ext cx="7560840" cy="39329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“Yo creo que el objetivo del Consejo </a:t>
            </a:r>
            <a:r>
              <a:rPr lang="es-ES" sz="1050" i="1" u="sng" dirty="0">
                <a:solidFill>
                  <a:schemeClr val="tx1"/>
                </a:solidFill>
                <a:latin typeface="Calibri"/>
              </a:rPr>
              <a:t>debería ser una fiscalización constructiva </a:t>
            </a:r>
            <a:r>
              <a:rPr lang="es-ES" sz="1050" i="1" dirty="0">
                <a:solidFill>
                  <a:schemeClr val="tx1"/>
                </a:solidFill>
                <a:latin typeface="Calibri"/>
              </a:rPr>
              <a:t>(…) Y tener esa contraparte de 'estuve viendo eso y podemos mejorar esto acá, te falta esto, trabajemos en conjunto', eso yo no lo veo" (H5, OAC)</a:t>
            </a:r>
          </a:p>
        </p:txBody>
      </p:sp>
      <p:sp>
        <p:nvSpPr>
          <p:cNvPr id="8" name="Rectángulo 7">
            <a:extLst>
              <a:ext uri="{FF2B5EF4-FFF2-40B4-BE49-F238E27FC236}">
                <a16:creationId xmlns:a16="http://schemas.microsoft.com/office/drawing/2014/main" id="{F119DA08-7802-4682-A2FD-C65D7C8909A1}"/>
              </a:ext>
            </a:extLst>
          </p:cNvPr>
          <p:cNvSpPr/>
          <p:nvPr/>
        </p:nvSpPr>
        <p:spPr>
          <a:xfrm>
            <a:off x="803642" y="1537431"/>
            <a:ext cx="7391190" cy="50405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"En la tramitación de los amparos, salvo cuando decide, no se mete mucho en el fondo de los asuntos. </a:t>
            </a:r>
            <a:r>
              <a:rPr lang="es-ES" sz="1050" i="1" u="sng" dirty="0">
                <a:solidFill>
                  <a:schemeClr val="tx1"/>
                </a:solidFill>
                <a:latin typeface="Calibri"/>
              </a:rPr>
              <a:t>Como que hace un rol conductor nomás</a:t>
            </a:r>
            <a:r>
              <a:rPr lang="es-ES" sz="1050" i="1" dirty="0">
                <a:solidFill>
                  <a:schemeClr val="tx1"/>
                </a:solidFill>
                <a:latin typeface="Calibri"/>
              </a:rPr>
              <a:t>, o sea, el reclamante no está de acuerdo y el Consejo te pasa la pelota a ti y te dice 'tantos días para hacerse cargo’ (…) </a:t>
            </a:r>
            <a:r>
              <a:rPr lang="es-ES" sz="1050" i="1" u="sng" dirty="0">
                <a:solidFill>
                  <a:schemeClr val="tx1"/>
                </a:solidFill>
                <a:latin typeface="Calibri"/>
              </a:rPr>
              <a:t>Podrían hacer ese control previo y decir 'acá la información ya está entregada</a:t>
            </a:r>
            <a:r>
              <a:rPr lang="es-ES" sz="1050" i="1" dirty="0">
                <a:solidFill>
                  <a:schemeClr val="tx1"/>
                </a:solidFill>
                <a:latin typeface="Calibri"/>
              </a:rPr>
              <a:t>’” (H4, MR)</a:t>
            </a:r>
          </a:p>
        </p:txBody>
      </p:sp>
      <p:sp>
        <p:nvSpPr>
          <p:cNvPr id="9" name="Rectángulo 8">
            <a:extLst>
              <a:ext uri="{FF2B5EF4-FFF2-40B4-BE49-F238E27FC236}">
                <a16:creationId xmlns:a16="http://schemas.microsoft.com/office/drawing/2014/main" id="{F36837BA-08A6-4B1B-89F6-099EEDB5A5BE}"/>
              </a:ext>
            </a:extLst>
          </p:cNvPr>
          <p:cNvSpPr/>
          <p:nvPr/>
        </p:nvSpPr>
        <p:spPr>
          <a:xfrm>
            <a:off x="490686" y="846840"/>
            <a:ext cx="7859276" cy="7171178"/>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startAt="2"/>
            </a:pPr>
            <a:r>
              <a:rPr lang="es-ES_tradnl" sz="1200" dirty="0">
                <a:latin typeface="Trebuchet MS"/>
                <a:cs typeface="Trebuchet MS"/>
              </a:rPr>
              <a:t>Integrar la participación del CPLT en el curso de los reclamos y no solo en el momento de la resolución, a fin de que también tome un rol en el momentos de la solicitud, los descargos o al evaluar si la información ha sido entregada en conformidad, no solo siendo canal entre solicitante y Servicio.</a:t>
            </a:r>
          </a:p>
          <a:p>
            <a:pPr marL="5487" marR="2311">
              <a:lnSpc>
                <a:spcPts val="1424"/>
              </a:lnSpc>
              <a:spcBef>
                <a:spcPts val="343"/>
              </a:spcBef>
            </a:pPr>
            <a:r>
              <a:rPr lang="es-ES_tradnl" sz="1200" dirty="0">
                <a:latin typeface="Trebuchet MS"/>
                <a:cs typeface="Trebuchet MS"/>
              </a:rPr>
              <a:t> </a:t>
            </a: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r>
              <a:rPr lang="es-ES_tradnl" sz="1200" dirty="0">
                <a:latin typeface="Trebuchet MS"/>
                <a:cs typeface="Trebuchet MS"/>
              </a:rPr>
              <a:t>Unificar criterios para el fallo de amparos y fiscalizaciones. </a:t>
            </a: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r>
              <a:rPr lang="es-ES_tradnl" sz="1200" dirty="0">
                <a:latin typeface="Trebuchet MS"/>
                <a:cs typeface="Trebuchet MS"/>
              </a:rPr>
              <a:t>Enmarcar las fiscalizaciones </a:t>
            </a:r>
            <a:r>
              <a:rPr lang="es-ES" sz="1200" dirty="0">
                <a:latin typeface="Trebuchet MS"/>
                <a:cs typeface="Trebuchet MS"/>
              </a:rPr>
              <a:t>como espacios de aprendizaje, antes que de sanción.</a:t>
            </a:r>
          </a:p>
          <a:p>
            <a:pPr marL="5487" marR="2311">
              <a:lnSpc>
                <a:spcPts val="1424"/>
              </a:lnSpc>
              <a:spcBef>
                <a:spcPts val="343"/>
              </a:spcBef>
            </a:pPr>
            <a:endParaRPr lang="es-ES_tradnl" sz="1200" dirty="0">
              <a:latin typeface="Trebuchet MS"/>
              <a:cs typeface="Trebuchet MS"/>
            </a:endParaRPr>
          </a:p>
          <a:p>
            <a:pPr marL="5487" marR="2311">
              <a:lnSpc>
                <a:spcPts val="1424"/>
              </a:lnSpc>
              <a:spcBef>
                <a:spcPts val="343"/>
              </a:spcBef>
            </a:pPr>
            <a:endParaRPr lang="es-ES_tradnl" sz="4000" dirty="0">
              <a:latin typeface="Trebuchet MS"/>
              <a:cs typeface="Trebuchet MS"/>
            </a:endParaRPr>
          </a:p>
          <a:p>
            <a:pPr marL="234087" marR="2311" indent="-228600">
              <a:lnSpc>
                <a:spcPts val="1424"/>
              </a:lnSpc>
              <a:spcBef>
                <a:spcPts val="343"/>
              </a:spcBef>
              <a:buFont typeface="+mj-lt"/>
              <a:buAutoNum type="arabicPeriod"/>
            </a:pPr>
            <a:endParaRPr lang="es-ES_tradnl" sz="4000" dirty="0">
              <a:latin typeface="Trebuchet MS"/>
              <a:cs typeface="Trebuchet MS"/>
            </a:endParaRPr>
          </a:p>
          <a:p>
            <a:pPr marL="234087" marR="2311" indent="-228600">
              <a:lnSpc>
                <a:spcPts val="1424"/>
              </a:lnSpc>
              <a:spcBef>
                <a:spcPts val="343"/>
              </a:spcBef>
              <a:buFont typeface="+mj-lt"/>
              <a:buAutoNum type="arabicPeriod"/>
            </a:pPr>
            <a:endParaRPr lang="es-ES_tradnl" sz="40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AutoNum type="arabicPeriod" startAt="3"/>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AutoNum type="arabicPeriod"/>
            </a:pPr>
            <a:endParaRPr lang="es-ES_tradnl" sz="1200" dirty="0">
              <a:latin typeface="Trebuchet MS"/>
              <a:cs typeface="Trebuchet MS"/>
            </a:endParaRPr>
          </a:p>
        </p:txBody>
      </p:sp>
      <p:pic>
        <p:nvPicPr>
          <p:cNvPr id="10" name="Imagen 9">
            <a:extLst>
              <a:ext uri="{FF2B5EF4-FFF2-40B4-BE49-F238E27FC236}">
                <a16:creationId xmlns:a16="http://schemas.microsoft.com/office/drawing/2014/main" id="{4BD97205-351D-4CDA-AE2A-737FDB164641}"/>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218053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A6553DC-408B-40AD-BB32-94A8A4BBA176}"/>
              </a:ext>
            </a:extLst>
          </p:cNvPr>
          <p:cNvSpPr/>
          <p:nvPr/>
        </p:nvSpPr>
        <p:spPr>
          <a:xfrm>
            <a:off x="395536" y="133350"/>
            <a:ext cx="2108920" cy="49628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Rectángulo 3">
            <a:extLst>
              <a:ext uri="{FF2B5EF4-FFF2-40B4-BE49-F238E27FC236}">
                <a16:creationId xmlns:a16="http://schemas.microsoft.com/office/drawing/2014/main" id="{4938A18B-BE68-4F4A-A3B5-5F28AF70EE8C}"/>
              </a:ext>
            </a:extLst>
          </p:cNvPr>
          <p:cNvSpPr/>
          <p:nvPr/>
        </p:nvSpPr>
        <p:spPr>
          <a:xfrm>
            <a:off x="791580" y="1491630"/>
            <a:ext cx="7569560" cy="780091"/>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El Portal que ustedes </a:t>
            </a:r>
            <a:r>
              <a:rPr lang="es-ES" sz="1050" i="1" u="sng" dirty="0" err="1">
                <a:solidFill>
                  <a:schemeClr val="tx1"/>
                </a:solidFill>
                <a:latin typeface="Calibri"/>
              </a:rPr>
              <a:t>disponibilizaron</a:t>
            </a:r>
            <a:r>
              <a:rPr lang="es-ES" sz="1050" i="1" u="sng" dirty="0">
                <a:solidFill>
                  <a:schemeClr val="tx1"/>
                </a:solidFill>
                <a:latin typeface="Calibri"/>
              </a:rPr>
              <a:t> (sic), es muy restrictivo, no te deja hacer cosas</a:t>
            </a:r>
            <a:r>
              <a:rPr lang="es-ES" sz="1050" i="1" dirty="0">
                <a:solidFill>
                  <a:schemeClr val="tx1"/>
                </a:solidFill>
                <a:latin typeface="Calibri"/>
              </a:rPr>
              <a:t>. Si uno quiere hacer algo, tienes que llamar por teléfono, coordinar, hacer una serie de acciones (…) Antes uno podía generar nueva documentación a publicar, era más fácil (…) Hoy día sale algo y yo quiero publicarlo, ¿dónde lo publico? No tengo una cabida, entonces ¿qué es lo que tengo que hacer? Tengo que llamar al Consejo 'oye, ¿</a:t>
            </a:r>
            <a:r>
              <a:rPr lang="es-ES" sz="1050" i="1" dirty="0" err="1">
                <a:solidFill>
                  <a:schemeClr val="tx1"/>
                </a:solidFill>
                <a:latin typeface="Calibri"/>
              </a:rPr>
              <a:t>sabís</a:t>
            </a:r>
            <a:r>
              <a:rPr lang="es-ES" sz="1050" i="1" dirty="0">
                <a:solidFill>
                  <a:schemeClr val="tx1"/>
                </a:solidFill>
                <a:latin typeface="Calibri"/>
              </a:rPr>
              <a:t> qué? Tengo esto </a:t>
            </a:r>
            <a:r>
              <a:rPr lang="es-ES" sz="1050" i="1" dirty="0" err="1">
                <a:solidFill>
                  <a:schemeClr val="tx1"/>
                </a:solidFill>
                <a:latin typeface="Calibri"/>
              </a:rPr>
              <a:t>pa</a:t>
            </a:r>
            <a:r>
              <a:rPr lang="es-ES" sz="1050" i="1" dirty="0">
                <a:solidFill>
                  <a:schemeClr val="tx1"/>
                </a:solidFill>
                <a:latin typeface="Calibri"/>
              </a:rPr>
              <a:t>´ publicar, ¿cómo lo podemos hacer?’ ‘Ah, ya, déjame evaluarlo y te llamo' y ahí queda“ (H5, OAC)</a:t>
            </a:r>
          </a:p>
        </p:txBody>
      </p:sp>
      <p:sp>
        <p:nvSpPr>
          <p:cNvPr id="5" name="Rectángulo 4">
            <a:extLst>
              <a:ext uri="{FF2B5EF4-FFF2-40B4-BE49-F238E27FC236}">
                <a16:creationId xmlns:a16="http://schemas.microsoft.com/office/drawing/2014/main" id="{CD1DC6ED-7D84-4E6E-B3E5-C0263AE039D2}"/>
              </a:ext>
            </a:extLst>
          </p:cNvPr>
          <p:cNvSpPr/>
          <p:nvPr/>
        </p:nvSpPr>
        <p:spPr>
          <a:xfrm>
            <a:off x="799030" y="2364418"/>
            <a:ext cx="7569561" cy="49451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"Podría haber una forma más rápida de responder cuando alguien pregunta una cosa que no corresponde (…) </a:t>
            </a:r>
            <a:r>
              <a:rPr lang="es-ES" sz="1050" i="1" u="sng" dirty="0">
                <a:solidFill>
                  <a:schemeClr val="tx1"/>
                </a:solidFill>
                <a:latin typeface="Calibri"/>
              </a:rPr>
              <a:t>Ahí podría ser una cosa más sencilla y apretar un botón y que diga ' no es SAI' y que salga resolución automática</a:t>
            </a:r>
            <a:r>
              <a:rPr lang="es-ES" sz="1050" i="1" dirty="0">
                <a:solidFill>
                  <a:schemeClr val="tx1"/>
                </a:solidFill>
                <a:latin typeface="Calibri"/>
              </a:rPr>
              <a:t>, pero </a:t>
            </a:r>
            <a:r>
              <a:rPr lang="es-ES" sz="1050" i="1" dirty="0" err="1">
                <a:solidFill>
                  <a:schemeClr val="tx1"/>
                </a:solidFill>
                <a:latin typeface="Calibri"/>
              </a:rPr>
              <a:t>tenís</a:t>
            </a:r>
            <a:r>
              <a:rPr lang="es-ES" sz="1050" i="1" dirty="0">
                <a:solidFill>
                  <a:schemeClr val="tx1"/>
                </a:solidFill>
                <a:latin typeface="Calibri"/>
              </a:rPr>
              <a:t> que hacer el Oficio y rellenarlo, y responder como corresponde a través del portal“ (H4, MR)</a:t>
            </a:r>
          </a:p>
        </p:txBody>
      </p:sp>
      <p:sp>
        <p:nvSpPr>
          <p:cNvPr id="6" name="3 CuadroTexto">
            <a:extLst>
              <a:ext uri="{FF2B5EF4-FFF2-40B4-BE49-F238E27FC236}">
                <a16:creationId xmlns:a16="http://schemas.microsoft.com/office/drawing/2014/main" id="{5584BA61-3E4A-464B-8BBA-BD1158296A3F}"/>
              </a:ext>
            </a:extLst>
          </p:cNvPr>
          <p:cNvSpPr txBox="1"/>
          <p:nvPr/>
        </p:nvSpPr>
        <p:spPr>
          <a:xfrm>
            <a:off x="457202" y="133350"/>
            <a:ext cx="2047254"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4. EFICIENCIA</a:t>
            </a:r>
            <a:endParaRPr lang="es-ES" sz="1600" dirty="0">
              <a:solidFill>
                <a:srgbClr val="22FFFF"/>
              </a:solidFill>
              <a:latin typeface="Trebuchet MS"/>
              <a:cs typeface="Trebuchet MS"/>
            </a:endParaRPr>
          </a:p>
        </p:txBody>
      </p:sp>
      <p:sp>
        <p:nvSpPr>
          <p:cNvPr id="7" name="Rectángulo 6">
            <a:extLst>
              <a:ext uri="{FF2B5EF4-FFF2-40B4-BE49-F238E27FC236}">
                <a16:creationId xmlns:a16="http://schemas.microsoft.com/office/drawing/2014/main" id="{E3ADBB94-232B-425E-A4B9-D4B37886678D}"/>
              </a:ext>
            </a:extLst>
          </p:cNvPr>
          <p:cNvSpPr/>
          <p:nvPr/>
        </p:nvSpPr>
        <p:spPr>
          <a:xfrm>
            <a:off x="539092" y="2937466"/>
            <a:ext cx="7840092" cy="451389"/>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startAt="2"/>
            </a:pPr>
            <a:r>
              <a:rPr lang="es-ES_tradnl" sz="1200" dirty="0">
                <a:latin typeface="Trebuchet MS"/>
                <a:cs typeface="Trebuchet MS"/>
              </a:rPr>
              <a:t>Acelerar los procesos cambiando algunos procedimientos, teniendo en atención la cantidad de amparos que se deben tramitar en la actualidad. Manteniendo la calidad, pero integrando “atajos” y sistematizaciones.</a:t>
            </a:r>
          </a:p>
        </p:txBody>
      </p:sp>
      <p:sp>
        <p:nvSpPr>
          <p:cNvPr id="8" name="Rectángulo 7">
            <a:extLst>
              <a:ext uri="{FF2B5EF4-FFF2-40B4-BE49-F238E27FC236}">
                <a16:creationId xmlns:a16="http://schemas.microsoft.com/office/drawing/2014/main" id="{3D52891F-69AA-4449-800C-7AD2C4CC9C22}"/>
              </a:ext>
            </a:extLst>
          </p:cNvPr>
          <p:cNvSpPr/>
          <p:nvPr/>
        </p:nvSpPr>
        <p:spPr>
          <a:xfrm>
            <a:off x="853218" y="3439020"/>
            <a:ext cx="7525966" cy="50405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"El Consejo sí, efectivamente todos los ciclos los cierra (un amparo, una decisión; una pregunta, una respuesta), </a:t>
            </a:r>
            <a:r>
              <a:rPr lang="es-ES" sz="1050" i="1" u="sng" dirty="0">
                <a:solidFill>
                  <a:schemeClr val="tx1"/>
                </a:solidFill>
                <a:latin typeface="Calibri"/>
              </a:rPr>
              <a:t>pero se ha visto absolutamente sobrepasado en los plazos</a:t>
            </a:r>
            <a:r>
              <a:rPr lang="es-ES" sz="1050" i="1" dirty="0">
                <a:solidFill>
                  <a:schemeClr val="tx1"/>
                </a:solidFill>
                <a:latin typeface="Calibri"/>
              </a:rPr>
              <a:t>, y sí, hay decisión, pero 9 meses después. Entonces la persona que necesitaba la respuesta en 20 días, para obtenerla se demoró 9 meses (…) Son eficaces, logran el objetivo, pero ¿a qué costo, a qué plazo?“ (M2, MRM)</a:t>
            </a:r>
          </a:p>
        </p:txBody>
      </p:sp>
      <p:sp>
        <p:nvSpPr>
          <p:cNvPr id="9" name="Rectángulo 8">
            <a:extLst>
              <a:ext uri="{FF2B5EF4-FFF2-40B4-BE49-F238E27FC236}">
                <a16:creationId xmlns:a16="http://schemas.microsoft.com/office/drawing/2014/main" id="{17051DF4-1DD3-4569-B1B6-4711C7C7721D}"/>
              </a:ext>
            </a:extLst>
          </p:cNvPr>
          <p:cNvSpPr/>
          <p:nvPr/>
        </p:nvSpPr>
        <p:spPr>
          <a:xfrm>
            <a:off x="853218" y="4000023"/>
            <a:ext cx="7525238" cy="34146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"Para los plazos, no se, </a:t>
            </a:r>
            <a:r>
              <a:rPr lang="es-ES" sz="1050" i="1" u="sng" dirty="0">
                <a:solidFill>
                  <a:schemeClr val="tx1"/>
                </a:solidFill>
                <a:latin typeface="Calibri"/>
              </a:rPr>
              <a:t>hacer sesiones más largas, tener más sesiones al mes</a:t>
            </a:r>
            <a:r>
              <a:rPr lang="es-ES" sz="1050" i="1" dirty="0">
                <a:solidFill>
                  <a:schemeClr val="tx1"/>
                </a:solidFill>
                <a:latin typeface="Calibri"/>
              </a:rPr>
              <a:t>, pero ir viendo que no les vayan quedando cosas en la tabla para la próxima sesión, para la próxima sesión… que al final dilatan mucho todo el procedimiento“ (H2, MRM)</a:t>
            </a:r>
          </a:p>
        </p:txBody>
      </p:sp>
      <p:sp>
        <p:nvSpPr>
          <p:cNvPr id="10" name="Rectángulo 9">
            <a:extLst>
              <a:ext uri="{FF2B5EF4-FFF2-40B4-BE49-F238E27FC236}">
                <a16:creationId xmlns:a16="http://schemas.microsoft.com/office/drawing/2014/main" id="{C222A8A3-A202-4090-8E6B-E02B1A1094C4}"/>
              </a:ext>
            </a:extLst>
          </p:cNvPr>
          <p:cNvSpPr/>
          <p:nvPr/>
        </p:nvSpPr>
        <p:spPr>
          <a:xfrm>
            <a:off x="853217" y="4410868"/>
            <a:ext cx="7515373" cy="32926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Que todo pase por el Consejo (hasta las declaraciones de inadmisibilidad) lentifica extraordinariamente las decisiones</a:t>
            </a:r>
            <a:r>
              <a:rPr lang="es-ES" sz="1050" i="1" dirty="0">
                <a:solidFill>
                  <a:schemeClr val="tx1"/>
                </a:solidFill>
                <a:latin typeface="Calibri"/>
              </a:rPr>
              <a:t>. Son muy pocos. A lo mejor no se pensó bien cuando se creó el Consejo, la cantidad de pega que iba a ser” (H2, OAC)</a:t>
            </a:r>
          </a:p>
        </p:txBody>
      </p:sp>
      <p:sp>
        <p:nvSpPr>
          <p:cNvPr id="11" name="Rectángulo 10">
            <a:extLst>
              <a:ext uri="{FF2B5EF4-FFF2-40B4-BE49-F238E27FC236}">
                <a16:creationId xmlns:a16="http://schemas.microsoft.com/office/drawing/2014/main" id="{A0101A4E-7619-4310-A01A-0B920E5ED8C5}"/>
              </a:ext>
            </a:extLst>
          </p:cNvPr>
          <p:cNvSpPr/>
          <p:nvPr/>
        </p:nvSpPr>
        <p:spPr>
          <a:xfrm>
            <a:off x="467837" y="-596602"/>
            <a:ext cx="7910619" cy="3426563"/>
          </a:xfrm>
          <a:prstGeom prst="rect">
            <a:avLst/>
          </a:prstGeom>
        </p:spPr>
        <p:txBody>
          <a:bodyPr wrap="square" lIns="91424" tIns="45712" rIns="91424" bIns="45712">
            <a:spAutoFit/>
          </a:bodyPr>
          <a:lstStyle/>
          <a:p>
            <a:pPr marL="234087" marR="2311" indent="-228600">
              <a:lnSpc>
                <a:spcPts val="1424"/>
              </a:lnSpc>
              <a:spcBef>
                <a:spcPts val="343"/>
              </a:spcBef>
              <a:buFont typeface="+mj-lt"/>
              <a:buAutoNum type="arabicPeriod"/>
            </a:pPr>
            <a:endParaRPr lang="es-ES_tradnl" sz="48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gn="just">
              <a:lnSpc>
                <a:spcPts val="1424"/>
              </a:lnSpc>
              <a:spcBef>
                <a:spcPts val="343"/>
              </a:spcBef>
              <a:buFont typeface="+mj-lt"/>
              <a:buAutoNum type="arabicPeriod"/>
            </a:pPr>
            <a:r>
              <a:rPr lang="es-ES_tradnl" sz="1200" dirty="0">
                <a:latin typeface="Trebuchet MS"/>
                <a:cs typeface="Trebuchet MS"/>
              </a:rPr>
              <a:t>Implementar mejoras en el Portal de Transparencia: Ajustes técnicos (para que no se caiga tan fácilmente); Mejorando el buscador de decisiones; Ofreciendo diferentes “</a:t>
            </a:r>
            <a:r>
              <a:rPr lang="es-ES_tradnl" sz="1200" i="1" dirty="0">
                <a:latin typeface="Trebuchet MS"/>
                <a:cs typeface="Trebuchet MS"/>
              </a:rPr>
              <a:t>features</a:t>
            </a:r>
            <a:r>
              <a:rPr lang="es-ES_tradnl" sz="1200" dirty="0">
                <a:latin typeface="Trebuchet MS"/>
                <a:cs typeface="Trebuchet MS"/>
              </a:rPr>
              <a:t>” para Municipalidades y OACs; Adecuando el Portal de Transparencia Activa para dar opciones a los usuarios de poder agregar más cosas o hacer cargas masivas; e integrando opciones para automatizar la gestión de casos.</a:t>
            </a: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p:txBody>
      </p:sp>
      <p:pic>
        <p:nvPicPr>
          <p:cNvPr id="12" name="Imagen 11">
            <a:extLst>
              <a:ext uri="{FF2B5EF4-FFF2-40B4-BE49-F238E27FC236}">
                <a16:creationId xmlns:a16="http://schemas.microsoft.com/office/drawing/2014/main" id="{4A0C47C8-4632-44BC-AB96-FFE2B6EE092F}"/>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89774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object 455">
            <a:extLst>
              <a:ext uri="{FF2B5EF4-FFF2-40B4-BE49-F238E27FC236}">
                <a16:creationId xmlns:a16="http://schemas.microsoft.com/office/drawing/2014/main" id="{794964E2-9F74-48B3-B8A4-36F161D89A12}"/>
              </a:ext>
            </a:extLst>
          </p:cNvPr>
          <p:cNvSpPr/>
          <p:nvPr/>
        </p:nvSpPr>
        <p:spPr>
          <a:xfrm>
            <a:off x="544360" y="2931790"/>
            <a:ext cx="7927033" cy="162650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defTabSz="457106">
              <a:buFont typeface="Arial" panose="020B0604020202020204" pitchFamily="34" charset="0"/>
              <a:buChar char="•"/>
            </a:pPr>
            <a:endParaRPr lang="es-CL" sz="1600" dirty="0">
              <a:cs typeface="Calibri"/>
            </a:endParaRPr>
          </a:p>
        </p:txBody>
      </p:sp>
      <p:sp>
        <p:nvSpPr>
          <p:cNvPr id="17" name="object 455">
            <a:extLst>
              <a:ext uri="{FF2B5EF4-FFF2-40B4-BE49-F238E27FC236}">
                <a16:creationId xmlns:a16="http://schemas.microsoft.com/office/drawing/2014/main" id="{571CA8F0-2333-4069-B227-6F7E695B511B}"/>
              </a:ext>
            </a:extLst>
          </p:cNvPr>
          <p:cNvSpPr/>
          <p:nvPr/>
        </p:nvSpPr>
        <p:spPr>
          <a:xfrm>
            <a:off x="533399" y="1320207"/>
            <a:ext cx="7969746" cy="73865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R="2311" defTabSz="457106"/>
            <a:endParaRPr lang="es-CL" sz="1600" dirty="0">
              <a:cs typeface="Calibri"/>
            </a:endParaRPr>
          </a:p>
        </p:txBody>
      </p:sp>
      <p:sp>
        <p:nvSpPr>
          <p:cNvPr id="8" name="Rectángulo 7">
            <a:extLst>
              <a:ext uri="{FF2B5EF4-FFF2-40B4-BE49-F238E27FC236}">
                <a16:creationId xmlns:a16="http://schemas.microsoft.com/office/drawing/2014/main" id="{DBB2265E-7720-4F33-84C1-69E2D71B504A}"/>
              </a:ext>
            </a:extLst>
          </p:cNvPr>
          <p:cNvSpPr/>
          <p:nvPr/>
        </p:nvSpPr>
        <p:spPr>
          <a:xfrm>
            <a:off x="473991" y="1025433"/>
            <a:ext cx="1604125"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200" dirty="0">
                <a:solidFill>
                  <a:srgbClr val="FECC66"/>
                </a:solidFill>
                <a:latin typeface="Trebuchet MS"/>
                <a:cs typeface="Trebuchet MS"/>
              </a:rPr>
              <a:t>OBJETIVO PRINCIPAL</a:t>
            </a:r>
          </a:p>
        </p:txBody>
      </p:sp>
      <p:sp>
        <p:nvSpPr>
          <p:cNvPr id="10" name="Rectángulo 9">
            <a:extLst>
              <a:ext uri="{FF2B5EF4-FFF2-40B4-BE49-F238E27FC236}">
                <a16:creationId xmlns:a16="http://schemas.microsoft.com/office/drawing/2014/main" id="{34765E2C-D9C5-4012-A107-E602E663381B}"/>
              </a:ext>
            </a:extLst>
          </p:cNvPr>
          <p:cNvSpPr/>
          <p:nvPr/>
        </p:nvSpPr>
        <p:spPr>
          <a:xfrm>
            <a:off x="533399" y="78407"/>
            <a:ext cx="3309371" cy="51655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1" name="3 CuadroTexto">
            <a:extLst>
              <a:ext uri="{FF2B5EF4-FFF2-40B4-BE49-F238E27FC236}">
                <a16:creationId xmlns:a16="http://schemas.microsoft.com/office/drawing/2014/main" id="{E2DA4FF0-E300-4E62-B45A-DC05C0EED2DC}"/>
              </a:ext>
            </a:extLst>
          </p:cNvPr>
          <p:cNvSpPr txBox="1"/>
          <p:nvPr/>
        </p:nvSpPr>
        <p:spPr>
          <a:xfrm>
            <a:off x="457202" y="133350"/>
            <a:ext cx="3385569"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OBJETIVO DEL ESTUDIO</a:t>
            </a:r>
            <a:endParaRPr lang="es-ES" sz="1600" dirty="0">
              <a:solidFill>
                <a:srgbClr val="22FFFF"/>
              </a:solidFill>
              <a:latin typeface="Trebuchet MS"/>
              <a:cs typeface="Trebuchet MS"/>
            </a:endParaRPr>
          </a:p>
        </p:txBody>
      </p:sp>
      <p:sp>
        <p:nvSpPr>
          <p:cNvPr id="12" name="Rectángulo 11">
            <a:extLst>
              <a:ext uri="{FF2B5EF4-FFF2-40B4-BE49-F238E27FC236}">
                <a16:creationId xmlns:a16="http://schemas.microsoft.com/office/drawing/2014/main" id="{76902B9B-6A56-49DF-B843-0F9E7470B71A}"/>
              </a:ext>
            </a:extLst>
          </p:cNvPr>
          <p:cNvSpPr/>
          <p:nvPr/>
        </p:nvSpPr>
        <p:spPr>
          <a:xfrm>
            <a:off x="490686" y="1372137"/>
            <a:ext cx="7969746" cy="738658"/>
          </a:xfrm>
          <a:prstGeom prst="rect">
            <a:avLst/>
          </a:prstGeom>
          <a:ln cap="rnd">
            <a:noFill/>
            <a:prstDash val="sysDash"/>
          </a:ln>
        </p:spPr>
        <p:txBody>
          <a:bodyPr wrap="square" lIns="91434" tIns="45717" rIns="91434" bIns="45717">
            <a:spAutoFit/>
          </a:bodyPr>
          <a:lstStyle/>
          <a:p>
            <a:pPr marR="2311" indent="-289" defTabSz="457106"/>
            <a:r>
              <a:rPr lang="es-CL" sz="1600" dirty="0">
                <a:latin typeface="Calibri"/>
                <a:cs typeface="Calibri"/>
              </a:rPr>
              <a:t>Identificar las razones en base a las cuales se construye la percepción que los Enlaces del CPLT tienen frente a la institución.</a:t>
            </a:r>
          </a:p>
          <a:p>
            <a:pPr marR="2311" indent="-289" defTabSz="457106"/>
            <a:endParaRPr lang="es-CL" sz="1000" dirty="0">
              <a:solidFill>
                <a:srgbClr val="FFFFFF"/>
              </a:solidFill>
              <a:latin typeface="Calibri"/>
              <a:cs typeface="Calibri"/>
            </a:endParaRPr>
          </a:p>
        </p:txBody>
      </p:sp>
      <p:sp>
        <p:nvSpPr>
          <p:cNvPr id="13" name="Rectángulo 12">
            <a:extLst>
              <a:ext uri="{FF2B5EF4-FFF2-40B4-BE49-F238E27FC236}">
                <a16:creationId xmlns:a16="http://schemas.microsoft.com/office/drawing/2014/main" id="{E5AA1E45-5E60-45E1-870F-CA938D339227}"/>
              </a:ext>
            </a:extLst>
          </p:cNvPr>
          <p:cNvSpPr/>
          <p:nvPr/>
        </p:nvSpPr>
        <p:spPr>
          <a:xfrm>
            <a:off x="229595" y="2613067"/>
            <a:ext cx="2470197" cy="271853"/>
          </a:xfrm>
          <a:prstGeom prst="rect">
            <a:avLst/>
          </a:prstGeom>
        </p:spPr>
        <p:txBody>
          <a:bodyPr wrap="square" lIns="91424" tIns="45712" rIns="91424" bIns="45712">
            <a:spAutoFit/>
          </a:bodyPr>
          <a:lstStyle/>
          <a:p>
            <a:pPr marL="5776" marR="2311" indent="-289" algn="ctr">
              <a:lnSpc>
                <a:spcPts val="1424"/>
              </a:lnSpc>
              <a:spcBef>
                <a:spcPts val="343"/>
              </a:spcBef>
            </a:pPr>
            <a:r>
              <a:rPr lang="es-ES_tradnl" sz="1200" dirty="0">
                <a:solidFill>
                  <a:srgbClr val="FECC66"/>
                </a:solidFill>
                <a:latin typeface="Trebuchet MS"/>
                <a:cs typeface="Trebuchet MS"/>
              </a:rPr>
              <a:t>OBJETIVOS SECUNDARIOS</a:t>
            </a:r>
          </a:p>
        </p:txBody>
      </p:sp>
      <p:sp>
        <p:nvSpPr>
          <p:cNvPr id="16" name="Rectángulo 15">
            <a:extLst>
              <a:ext uri="{FF2B5EF4-FFF2-40B4-BE49-F238E27FC236}">
                <a16:creationId xmlns:a16="http://schemas.microsoft.com/office/drawing/2014/main" id="{864743D0-BBC6-4465-B92D-23CA2B372080}"/>
              </a:ext>
            </a:extLst>
          </p:cNvPr>
          <p:cNvSpPr/>
          <p:nvPr/>
        </p:nvSpPr>
        <p:spPr>
          <a:xfrm>
            <a:off x="494276" y="2961120"/>
            <a:ext cx="7822139" cy="1738932"/>
          </a:xfrm>
          <a:prstGeom prst="rect">
            <a:avLst/>
          </a:prstGeom>
          <a:ln cap="rnd">
            <a:noFill/>
            <a:prstDash val="sysDash"/>
          </a:ln>
        </p:spPr>
        <p:txBody>
          <a:bodyPr wrap="square" lIns="91434" tIns="45717" rIns="91434" bIns="45717">
            <a:spAutoFit/>
          </a:bodyPr>
          <a:lstStyle/>
          <a:p>
            <a:pPr marL="285750" lvl="0" indent="-285750" algn="just">
              <a:buFont typeface="Arial" panose="020B0604020202020204" pitchFamily="34" charset="0"/>
              <a:buChar char="•"/>
            </a:pPr>
            <a:r>
              <a:rPr lang="es-CL" sz="1600" dirty="0">
                <a:latin typeface="Calibri"/>
                <a:cs typeface="Calibri"/>
              </a:rPr>
              <a:t>Alinear la definición de conceptos clave a la evaluación del CPLT (autónomo</a:t>
            </a:r>
            <a:r>
              <a:rPr lang="es-CL" sz="1600" dirty="0">
                <a:cs typeface="Calibri"/>
              </a:rPr>
              <a:t>, eficaz, confiable, técnico, </a:t>
            </a:r>
            <a:r>
              <a:rPr lang="es-CL" sz="1600" dirty="0">
                <a:latin typeface="Calibri"/>
                <a:cs typeface="Calibri"/>
              </a:rPr>
              <a:t>transparente).</a:t>
            </a:r>
          </a:p>
          <a:p>
            <a:pPr marL="285750" lvl="0" indent="-285750" algn="just">
              <a:buFont typeface="Arial" panose="020B0604020202020204" pitchFamily="34" charset="0"/>
              <a:buChar char="•"/>
            </a:pPr>
            <a:r>
              <a:rPr lang="es-CL" sz="1600" dirty="0">
                <a:latin typeface="Calibri"/>
                <a:cs typeface="Calibri"/>
              </a:rPr>
              <a:t>Levantar espacios de mejora concretos que repercutan en una mejora en la evaluación de dichos atributos</a:t>
            </a:r>
            <a:r>
              <a:rPr lang="es-CL" sz="1200" dirty="0">
                <a:latin typeface="Calibri"/>
                <a:cs typeface="Calibri"/>
              </a:rPr>
              <a:t>.</a:t>
            </a:r>
          </a:p>
          <a:p>
            <a:pPr marL="285750" lvl="0" indent="-285750" algn="just">
              <a:buFont typeface="Arial" panose="020B0604020202020204" pitchFamily="34" charset="0"/>
              <a:buChar char="•"/>
            </a:pPr>
            <a:r>
              <a:rPr lang="es-CL" sz="1600" dirty="0">
                <a:latin typeface="Calibri"/>
                <a:cs typeface="Calibri"/>
              </a:rPr>
              <a:t>Comprender qué ha motivado los niveles de evaluación observados para estos atributos en las encuestas a Enlaces efectuadas por el Consejo.</a:t>
            </a:r>
          </a:p>
          <a:p>
            <a:pPr marR="2311" indent="-289" defTabSz="457106"/>
            <a:endParaRPr lang="es-CL" sz="1100" dirty="0">
              <a:solidFill>
                <a:srgbClr val="FFFFFF"/>
              </a:solidFill>
              <a:latin typeface="Calibri"/>
              <a:cs typeface="Calibri"/>
            </a:endParaRPr>
          </a:p>
        </p:txBody>
      </p:sp>
      <p:pic>
        <p:nvPicPr>
          <p:cNvPr id="19" name="Imagen 18">
            <a:extLst>
              <a:ext uri="{FF2B5EF4-FFF2-40B4-BE49-F238E27FC236}">
                <a16:creationId xmlns:a16="http://schemas.microsoft.com/office/drawing/2014/main" id="{5BFEA601-3CFF-4EF4-B770-71A3FB5A2F5B}"/>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397745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797EED7-DE41-44C7-85C5-5DDA77682005}"/>
              </a:ext>
            </a:extLst>
          </p:cNvPr>
          <p:cNvSpPr/>
          <p:nvPr/>
        </p:nvSpPr>
        <p:spPr>
          <a:xfrm>
            <a:off x="490686" y="846840"/>
            <a:ext cx="7725599" cy="4318667"/>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a:pPr>
            <a:r>
              <a:rPr lang="es-ES_tradnl" sz="1200" dirty="0">
                <a:latin typeface="Trebuchet MS"/>
                <a:cs typeface="Trebuchet MS"/>
              </a:rPr>
              <a:t>Integrar nuevos espacios para la generación de conocimiento y gestión del mismo, utilizando el acerbo de información que se levanta actualmente, e integrando espacios de colaboración entre otros organismos y saberes que pudiesen importar conocimientos y formas de hacer las cosas. </a:t>
            </a: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1200" dirty="0">
              <a:latin typeface="Trebuchet MS"/>
              <a:cs typeface="Trebuchet MS"/>
            </a:endParaRPr>
          </a:p>
          <a:p>
            <a:pPr marL="234087" marR="2311" indent="-228600">
              <a:lnSpc>
                <a:spcPts val="1424"/>
              </a:lnSpc>
              <a:spcBef>
                <a:spcPts val="343"/>
              </a:spcBef>
              <a:buFont typeface="+mj-lt"/>
              <a:buAutoNum type="arabicPeriod" startAt="3"/>
            </a:pPr>
            <a:endParaRPr lang="es-ES_tradnl" sz="900" dirty="0">
              <a:latin typeface="Trebuchet MS"/>
              <a:cs typeface="Trebuchet MS"/>
            </a:endParaRPr>
          </a:p>
        </p:txBody>
      </p:sp>
      <p:sp>
        <p:nvSpPr>
          <p:cNvPr id="4" name="Rectángulo 3">
            <a:extLst>
              <a:ext uri="{FF2B5EF4-FFF2-40B4-BE49-F238E27FC236}">
                <a16:creationId xmlns:a16="http://schemas.microsoft.com/office/drawing/2014/main" id="{A2E13607-7B1A-4E01-A6F5-8449E27DE3AB}"/>
              </a:ext>
            </a:extLst>
          </p:cNvPr>
          <p:cNvSpPr/>
          <p:nvPr/>
        </p:nvSpPr>
        <p:spPr>
          <a:xfrm>
            <a:off x="826655" y="2177642"/>
            <a:ext cx="7389630" cy="66316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rPr>
              <a:t>"¿Hay un levantamiento del perfil de las contrapartes? Nada, porque les da lo mismo. Porque el Consejo </a:t>
            </a:r>
            <a:r>
              <a:rPr lang="es-ES" sz="1050" i="1" u="sng" dirty="0">
                <a:solidFill>
                  <a:schemeClr val="tx1"/>
                </a:solidFill>
              </a:rPr>
              <a:t>todavía tiene el concepto de que se ve al ombligo y no entiende que la competencia, que el conocimiento está repartido y lo que tiene que hacer es un trabajo neuronal, de redes</a:t>
            </a:r>
            <a:r>
              <a:rPr lang="es-ES" sz="1050" i="1" dirty="0">
                <a:solidFill>
                  <a:schemeClr val="tx1"/>
                </a:solidFill>
              </a:rPr>
              <a:t> (…) Ahí  </a:t>
            </a:r>
            <a:r>
              <a:rPr lang="es-ES" sz="1050" i="1" dirty="0">
                <a:solidFill>
                  <a:schemeClr val="tx1"/>
                </a:solidFill>
                <a:latin typeface="Calibri"/>
              </a:rPr>
              <a:t>le falta al Consejo, primero que nada, identificar cuáles son los organismos top que le pueden ayudar" (H1, MRM)</a:t>
            </a:r>
          </a:p>
        </p:txBody>
      </p:sp>
      <p:sp>
        <p:nvSpPr>
          <p:cNvPr id="5" name="Rectángulo 4">
            <a:extLst>
              <a:ext uri="{FF2B5EF4-FFF2-40B4-BE49-F238E27FC236}">
                <a16:creationId xmlns:a16="http://schemas.microsoft.com/office/drawing/2014/main" id="{BA502451-5FF4-4044-8D7B-CE54A4D3D288}"/>
              </a:ext>
            </a:extLst>
          </p:cNvPr>
          <p:cNvSpPr/>
          <p:nvPr/>
        </p:nvSpPr>
        <p:spPr>
          <a:xfrm>
            <a:off x="827584" y="1563639"/>
            <a:ext cx="7388702" cy="552240"/>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"Me habría gustado, o hecho de menos, que en el Consejo no tengan </a:t>
            </a:r>
            <a:r>
              <a:rPr lang="es-ES" sz="1050" i="1" u="sng" dirty="0">
                <a:solidFill>
                  <a:schemeClr val="tx1"/>
                </a:solidFill>
                <a:latin typeface="Calibri"/>
              </a:rPr>
              <a:t>un área de investigación de inteligencia artificial</a:t>
            </a:r>
            <a:r>
              <a:rPr lang="es-ES" sz="1050" i="1" dirty="0">
                <a:solidFill>
                  <a:schemeClr val="tx1"/>
                </a:solidFill>
                <a:latin typeface="Calibri"/>
              </a:rPr>
              <a:t>, un área, no solamente del mundo legal sino que también de todo el desarrollo de la innovación tecnológica. Ustedes están siendo albaceas de un montón de información, y ¿qué es lo que están haciendo con esa información?" (H1, MRM)</a:t>
            </a:r>
          </a:p>
        </p:txBody>
      </p:sp>
      <p:sp>
        <p:nvSpPr>
          <p:cNvPr id="6" name="Rectángulo 5">
            <a:extLst>
              <a:ext uri="{FF2B5EF4-FFF2-40B4-BE49-F238E27FC236}">
                <a16:creationId xmlns:a16="http://schemas.microsoft.com/office/drawing/2014/main" id="{55B763E7-DA56-4358-A2FA-1D5919C33573}"/>
              </a:ext>
            </a:extLst>
          </p:cNvPr>
          <p:cNvSpPr/>
          <p:nvPr/>
        </p:nvSpPr>
        <p:spPr>
          <a:xfrm>
            <a:off x="826655" y="2905394"/>
            <a:ext cx="7389630" cy="37508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"Lo </a:t>
            </a:r>
            <a:r>
              <a:rPr lang="es-ES" sz="1050" i="1" u="sng" dirty="0">
                <a:solidFill>
                  <a:schemeClr val="tx1"/>
                </a:solidFill>
                <a:latin typeface="Calibri"/>
              </a:rPr>
              <a:t>que le está faltando es una simbiosis con gente de otros saberes del conocimiento</a:t>
            </a:r>
            <a:r>
              <a:rPr lang="es-ES" sz="1050" i="1" dirty="0">
                <a:solidFill>
                  <a:schemeClr val="tx1"/>
                </a:solidFill>
                <a:latin typeface="Calibri"/>
              </a:rPr>
              <a:t>, con matemáticos, con ingenieros, con sociólogos, con periodistas, y hacer un tema más macro“ (H1, MRM)</a:t>
            </a:r>
          </a:p>
        </p:txBody>
      </p:sp>
      <p:sp>
        <p:nvSpPr>
          <p:cNvPr id="7" name="Rectángulo 6">
            <a:extLst>
              <a:ext uri="{FF2B5EF4-FFF2-40B4-BE49-F238E27FC236}">
                <a16:creationId xmlns:a16="http://schemas.microsoft.com/office/drawing/2014/main" id="{0E4F8376-F38E-48E7-86FD-C3F2235482D6}"/>
              </a:ext>
            </a:extLst>
          </p:cNvPr>
          <p:cNvSpPr/>
          <p:nvPr/>
        </p:nvSpPr>
        <p:spPr>
          <a:xfrm>
            <a:off x="395536" y="126815"/>
            <a:ext cx="4608512" cy="47330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8" name="3 CuadroTexto">
            <a:extLst>
              <a:ext uri="{FF2B5EF4-FFF2-40B4-BE49-F238E27FC236}">
                <a16:creationId xmlns:a16="http://schemas.microsoft.com/office/drawing/2014/main" id="{BC08B0BB-F395-4B36-9A4F-91D32DBEC836}"/>
              </a:ext>
            </a:extLst>
          </p:cNvPr>
          <p:cNvSpPr txBox="1"/>
          <p:nvPr/>
        </p:nvSpPr>
        <p:spPr>
          <a:xfrm>
            <a:off x="395536" y="126816"/>
            <a:ext cx="4522740"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5. GESTIÓN DEL CONOCIMIENTO</a:t>
            </a:r>
            <a:endParaRPr lang="es-ES" sz="1600" dirty="0">
              <a:solidFill>
                <a:srgbClr val="22FFFF"/>
              </a:solidFill>
              <a:latin typeface="Trebuchet MS"/>
              <a:cs typeface="Trebuchet MS"/>
            </a:endParaRPr>
          </a:p>
        </p:txBody>
      </p:sp>
      <p:pic>
        <p:nvPicPr>
          <p:cNvPr id="9" name="Imagen 8">
            <a:extLst>
              <a:ext uri="{FF2B5EF4-FFF2-40B4-BE49-F238E27FC236}">
                <a16:creationId xmlns:a16="http://schemas.microsoft.com/office/drawing/2014/main" id="{D669CF11-C6F4-486B-B99C-7B67552C6FC2}"/>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67541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DEC1929-D896-47DC-BB5C-165AD6F6B62C}"/>
              </a:ext>
            </a:extLst>
          </p:cNvPr>
          <p:cNvSpPr/>
          <p:nvPr/>
        </p:nvSpPr>
        <p:spPr>
          <a:xfrm>
            <a:off x="490055" y="846520"/>
            <a:ext cx="7795385" cy="810462"/>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a:pPr>
            <a:r>
              <a:rPr lang="es-ES_tradnl" sz="1200" dirty="0">
                <a:latin typeface="Trebuchet MS"/>
                <a:cs typeface="Trebuchet MS"/>
              </a:rPr>
              <a:t>Difundir el trabajo del CPLT, mostrándose más y explicando su labor, vinculándose con la Academia y con espacios que acerquen el Consejo a la ciudadanía. La educación ciudadana, además de ayudar a promover el uso del DAI, debe apuntar a enseñar los alcances de este derecho, cómo hacer las solicitudes, qué está disponible por Transparencia Activa, etc., a fin de optimizar el trabajo de los Enlaces.</a:t>
            </a:r>
          </a:p>
        </p:txBody>
      </p:sp>
      <p:sp>
        <p:nvSpPr>
          <p:cNvPr id="4" name="Rectángulo 3">
            <a:extLst>
              <a:ext uri="{FF2B5EF4-FFF2-40B4-BE49-F238E27FC236}">
                <a16:creationId xmlns:a16="http://schemas.microsoft.com/office/drawing/2014/main" id="{85CEDE1D-7E8B-4F3F-B24D-8BF43E125304}"/>
              </a:ext>
            </a:extLst>
          </p:cNvPr>
          <p:cNvSpPr/>
          <p:nvPr/>
        </p:nvSpPr>
        <p:spPr>
          <a:xfrm>
            <a:off x="843072" y="3474099"/>
            <a:ext cx="7457856" cy="68182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Educar a la ciudadanía en cómo uno pide las cosas</a:t>
            </a:r>
            <a:r>
              <a:rPr lang="es-ES" sz="1050" i="1" dirty="0">
                <a:solidFill>
                  <a:schemeClr val="tx1"/>
                </a:solidFill>
                <a:latin typeface="Calibri"/>
              </a:rPr>
              <a:t>, porque la transparencia es súper importante y tiene que existir, pero nos sucede mucho que a veces quieren que hagamos tesis y eso es super complejo, porque nos piden realmente hacer cruces de datos y redactar tesis en transparencia. </a:t>
            </a:r>
            <a:r>
              <a:rPr lang="es-ES" sz="1050" i="1" u="sng" dirty="0">
                <a:solidFill>
                  <a:schemeClr val="tx1"/>
                </a:solidFill>
                <a:latin typeface="Calibri"/>
              </a:rPr>
              <a:t>Es importante también la colaboración y hacer este triángulo entre el órgano autónomo, los organismo públicos y la ciudadanía</a:t>
            </a:r>
            <a:r>
              <a:rPr lang="es-ES" sz="1050" i="1" dirty="0">
                <a:solidFill>
                  <a:schemeClr val="tx1"/>
                </a:solidFill>
                <a:latin typeface="Calibri"/>
              </a:rPr>
              <a:t> para poder facilitar la información </a:t>
            </a:r>
            <a:r>
              <a:rPr lang="es-ES" sz="1050" i="1" u="sng" dirty="0">
                <a:solidFill>
                  <a:schemeClr val="tx1"/>
                </a:solidFill>
                <a:latin typeface="Calibri"/>
              </a:rPr>
              <a:t>y lograr establecer qué se puede y qué no se puede</a:t>
            </a:r>
            <a:r>
              <a:rPr lang="es-ES" sz="1050" i="1" dirty="0">
                <a:solidFill>
                  <a:schemeClr val="tx1"/>
                </a:solidFill>
                <a:latin typeface="Calibri"/>
              </a:rPr>
              <a:t>“ (H4, OAC)</a:t>
            </a:r>
          </a:p>
        </p:txBody>
      </p:sp>
      <p:sp>
        <p:nvSpPr>
          <p:cNvPr id="5" name="Rectángulo 4">
            <a:extLst>
              <a:ext uri="{FF2B5EF4-FFF2-40B4-BE49-F238E27FC236}">
                <a16:creationId xmlns:a16="http://schemas.microsoft.com/office/drawing/2014/main" id="{811A7196-DB11-4EC6-836F-AEEC16C4774C}"/>
              </a:ext>
            </a:extLst>
          </p:cNvPr>
          <p:cNvSpPr/>
          <p:nvPr/>
        </p:nvSpPr>
        <p:spPr>
          <a:xfrm>
            <a:off x="818639" y="1707654"/>
            <a:ext cx="7457856" cy="21785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“Para ir generando más confianza en la gente, </a:t>
            </a:r>
            <a:r>
              <a:rPr lang="es-ES" sz="1050" i="1" u="sng" dirty="0">
                <a:solidFill>
                  <a:schemeClr val="tx1"/>
                </a:solidFill>
                <a:latin typeface="Calibri"/>
              </a:rPr>
              <a:t>la gente debe saber qué funciones cumple el CPLT</a:t>
            </a:r>
            <a:r>
              <a:rPr lang="es-ES" sz="1050" i="1" dirty="0">
                <a:solidFill>
                  <a:schemeClr val="tx1"/>
                </a:solidFill>
                <a:latin typeface="Calibri"/>
              </a:rPr>
              <a:t>“ (H2, MRM)</a:t>
            </a:r>
          </a:p>
        </p:txBody>
      </p:sp>
      <p:sp>
        <p:nvSpPr>
          <p:cNvPr id="6" name="Rectángulo 5">
            <a:extLst>
              <a:ext uri="{FF2B5EF4-FFF2-40B4-BE49-F238E27FC236}">
                <a16:creationId xmlns:a16="http://schemas.microsoft.com/office/drawing/2014/main" id="{323809AD-2E4C-4CC6-86FA-6670F5881C31}"/>
              </a:ext>
            </a:extLst>
          </p:cNvPr>
          <p:cNvSpPr/>
          <p:nvPr/>
        </p:nvSpPr>
        <p:spPr>
          <a:xfrm>
            <a:off x="827584" y="1976568"/>
            <a:ext cx="7457856" cy="68182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“La mitad del placer es hacerlo y la otra mitad es contarlo. Tú tienes que saber mostrar qué es lo que estás haciendo y ese es un tema al debe que tiene el Consejo. Absolutamente. Y ahora con esta nueva dirección, han habido cambios sustantivos en aquello, </a:t>
            </a:r>
            <a:r>
              <a:rPr lang="es-ES" sz="1050" i="1" u="sng" dirty="0">
                <a:solidFill>
                  <a:schemeClr val="tx1"/>
                </a:solidFill>
                <a:latin typeface="Calibri"/>
              </a:rPr>
              <a:t>pero todavía le falta asociarse con entes del pensamiento, con casas de estudio, o con alguna universidad, hacer más en el tema de ser un ente que dé las directrices públicas</a:t>
            </a:r>
            <a:r>
              <a:rPr lang="es-ES" sz="1050" i="1" dirty="0">
                <a:solidFill>
                  <a:schemeClr val="tx1"/>
                </a:solidFill>
                <a:latin typeface="Calibri"/>
              </a:rPr>
              <a:t>” (H1, MRM)</a:t>
            </a:r>
          </a:p>
        </p:txBody>
      </p:sp>
      <p:sp>
        <p:nvSpPr>
          <p:cNvPr id="7" name="Rectángulo 6">
            <a:extLst>
              <a:ext uri="{FF2B5EF4-FFF2-40B4-BE49-F238E27FC236}">
                <a16:creationId xmlns:a16="http://schemas.microsoft.com/office/drawing/2014/main" id="{5AEBF2F8-92B2-4E57-8F6E-041EB28B4DF0}"/>
              </a:ext>
            </a:extLst>
          </p:cNvPr>
          <p:cNvSpPr/>
          <p:nvPr/>
        </p:nvSpPr>
        <p:spPr>
          <a:xfrm>
            <a:off x="843072" y="2712962"/>
            <a:ext cx="7457856" cy="68182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"Informar. Y yo creo que ahí el Consejo es clave (…) </a:t>
            </a:r>
            <a:r>
              <a:rPr lang="es-ES" sz="1050" i="1" u="sng" dirty="0">
                <a:solidFill>
                  <a:schemeClr val="tx1"/>
                </a:solidFill>
                <a:latin typeface="Calibri"/>
              </a:rPr>
              <a:t>Es clave que pueda informar a la gente 'usted del municipio puede pedir esto, esto, esto, esto’, o ‘esa información está en constante disposición de las personas</a:t>
            </a:r>
            <a:r>
              <a:rPr lang="es-ES" sz="1050" i="1" dirty="0">
                <a:solidFill>
                  <a:schemeClr val="tx1"/>
                </a:solidFill>
                <a:latin typeface="Calibri"/>
              </a:rPr>
              <a:t>’. Esa es una pega que le haría muy bien, el poder acercar la gente al Consejo (…) Al menos el 50% de las Transparencias Pasivas que contestamos, es información que está en el link que nosotros tenemos constantemente publicado en la página web“ (H2, MRM)</a:t>
            </a:r>
          </a:p>
        </p:txBody>
      </p:sp>
      <p:sp>
        <p:nvSpPr>
          <p:cNvPr id="8" name="Rectángulo 7">
            <a:extLst>
              <a:ext uri="{FF2B5EF4-FFF2-40B4-BE49-F238E27FC236}">
                <a16:creationId xmlns:a16="http://schemas.microsoft.com/office/drawing/2014/main" id="{F8E4B86A-F5E0-418C-9148-2A7CC9ED29F6}"/>
              </a:ext>
            </a:extLst>
          </p:cNvPr>
          <p:cNvSpPr/>
          <p:nvPr/>
        </p:nvSpPr>
        <p:spPr>
          <a:xfrm>
            <a:off x="395536" y="126816"/>
            <a:ext cx="2088232" cy="47330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9" name="3 CuadroTexto">
            <a:extLst>
              <a:ext uri="{FF2B5EF4-FFF2-40B4-BE49-F238E27FC236}">
                <a16:creationId xmlns:a16="http://schemas.microsoft.com/office/drawing/2014/main" id="{053AD3C5-65A8-4383-9659-9B5BEA512625}"/>
              </a:ext>
            </a:extLst>
          </p:cNvPr>
          <p:cNvSpPr txBox="1"/>
          <p:nvPr/>
        </p:nvSpPr>
        <p:spPr>
          <a:xfrm>
            <a:off x="395536" y="126816"/>
            <a:ext cx="1826040"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6. DIFUSIÓN</a:t>
            </a:r>
            <a:endParaRPr lang="es-ES" sz="1600" dirty="0">
              <a:solidFill>
                <a:srgbClr val="22FFFF"/>
              </a:solidFill>
              <a:latin typeface="Trebuchet MS"/>
              <a:cs typeface="Trebuchet MS"/>
            </a:endParaRPr>
          </a:p>
        </p:txBody>
      </p:sp>
      <p:pic>
        <p:nvPicPr>
          <p:cNvPr id="10" name="Imagen 9">
            <a:extLst>
              <a:ext uri="{FF2B5EF4-FFF2-40B4-BE49-F238E27FC236}">
                <a16:creationId xmlns:a16="http://schemas.microsoft.com/office/drawing/2014/main" id="{4A9B5128-2951-4992-AD88-D7EE546353F1}"/>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368368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BF9BF4B-A0F7-45C7-9376-CE264B0CE4C8}"/>
              </a:ext>
            </a:extLst>
          </p:cNvPr>
          <p:cNvSpPr/>
          <p:nvPr/>
        </p:nvSpPr>
        <p:spPr>
          <a:xfrm>
            <a:off x="395535" y="133350"/>
            <a:ext cx="3771811" cy="46676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4" name="Rectángulo 3">
            <a:extLst>
              <a:ext uri="{FF2B5EF4-FFF2-40B4-BE49-F238E27FC236}">
                <a16:creationId xmlns:a16="http://schemas.microsoft.com/office/drawing/2014/main" id="{998C325B-125A-448E-9037-15C700616043}"/>
              </a:ext>
            </a:extLst>
          </p:cNvPr>
          <p:cNvSpPr/>
          <p:nvPr/>
        </p:nvSpPr>
        <p:spPr>
          <a:xfrm>
            <a:off x="490686" y="751003"/>
            <a:ext cx="7728088" cy="4516605"/>
          </a:xfrm>
          <a:prstGeom prst="rect">
            <a:avLst/>
          </a:prstGeom>
        </p:spPr>
        <p:txBody>
          <a:bodyPr wrap="square" lIns="91424" tIns="45712" rIns="91424" bIns="45712">
            <a:spAutoFit/>
          </a:bodyPr>
          <a:lstStyle/>
          <a:p>
            <a:pPr marL="234087" marR="2311" indent="-228600">
              <a:lnSpc>
                <a:spcPts val="1424"/>
              </a:lnSpc>
              <a:spcBef>
                <a:spcPts val="343"/>
              </a:spcBef>
              <a:buFont typeface="+mj-lt"/>
              <a:buAutoNum type="arabicPeriod"/>
            </a:pPr>
            <a:r>
              <a:rPr lang="es-ES_tradnl" sz="1200" dirty="0">
                <a:latin typeface="Trebuchet MS"/>
                <a:cs typeface="Trebuchet MS"/>
              </a:rPr>
              <a:t>Ampliar el marco de acción del CPLT</a:t>
            </a:r>
          </a:p>
          <a:p>
            <a:pPr marL="441966" marR="2311" lvl="1" indent="-228600" algn="just">
              <a:lnSpc>
                <a:spcPts val="1424"/>
              </a:lnSpc>
              <a:spcBef>
                <a:spcPts val="343"/>
              </a:spcBef>
              <a:buFont typeface="+mj-lt"/>
              <a:buAutoNum type="alphaLcParenR"/>
            </a:pPr>
            <a:r>
              <a:rPr lang="es-ES_tradnl" sz="1200" dirty="0">
                <a:latin typeface="Trebuchet MS"/>
                <a:cs typeface="Trebuchet MS"/>
              </a:rPr>
              <a:t>Respecto a su alcance como ente fiscalizador a nivel Estatal, en cuanto no tendría poder sobre algunos organismos de la administración.</a:t>
            </a: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441966" marR="2311" lvl="1" indent="-228600" algn="just">
              <a:lnSpc>
                <a:spcPts val="1424"/>
              </a:lnSpc>
              <a:spcBef>
                <a:spcPts val="343"/>
              </a:spcBef>
              <a:buFont typeface="+mj-lt"/>
              <a:buAutoNum type="alphaLcParenR"/>
            </a:pPr>
            <a:r>
              <a:rPr lang="es-ES_tradnl" sz="1200" dirty="0">
                <a:latin typeface="Trebuchet MS"/>
                <a:cs typeface="Trebuchet MS"/>
              </a:rPr>
              <a:t>Respecto de la aplicación de sanciones, endureciéndolas y simplificando los mecanismos que rigen el sistema sancionatorio, para una efectiva aplicación de las medidas que la ley establece como atribuciones del Consejo.</a:t>
            </a:r>
          </a:p>
          <a:p>
            <a:pPr marL="441966" marR="2311" lvl="1" indent="-228600">
              <a:lnSpc>
                <a:spcPts val="1424"/>
              </a:lnSpc>
              <a:spcBef>
                <a:spcPts val="343"/>
              </a:spcBef>
              <a:buFont typeface="+mj-lt"/>
              <a:buAutoNum type="alphaLcParenR"/>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649840" marR="2311" lvl="2"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234087" marR="2311" indent="-228600">
              <a:lnSpc>
                <a:spcPts val="1424"/>
              </a:lnSpc>
              <a:spcBef>
                <a:spcPts val="343"/>
              </a:spcBef>
              <a:buFont typeface="+mj-lt"/>
              <a:buAutoNum type="arabicPeriod"/>
            </a:pPr>
            <a:endParaRPr lang="es-ES_tradnl" sz="1200" dirty="0">
              <a:latin typeface="Trebuchet MS"/>
              <a:cs typeface="Trebuchet MS"/>
            </a:endParaRPr>
          </a:p>
          <a:p>
            <a:pPr marL="5487" marR="2311">
              <a:lnSpc>
                <a:spcPts val="1424"/>
              </a:lnSpc>
              <a:spcBef>
                <a:spcPts val="343"/>
              </a:spcBef>
            </a:pPr>
            <a:endParaRPr lang="es-ES_tradnl" sz="1200" dirty="0">
              <a:latin typeface="Trebuchet MS"/>
              <a:cs typeface="Trebuchet MS"/>
            </a:endParaRPr>
          </a:p>
        </p:txBody>
      </p:sp>
      <p:sp>
        <p:nvSpPr>
          <p:cNvPr id="5" name="Rectángulo 4">
            <a:extLst>
              <a:ext uri="{FF2B5EF4-FFF2-40B4-BE49-F238E27FC236}">
                <a16:creationId xmlns:a16="http://schemas.microsoft.com/office/drawing/2014/main" id="{FD57D69F-0C31-4489-BDF6-3DE54DC145B4}"/>
              </a:ext>
            </a:extLst>
          </p:cNvPr>
          <p:cNvSpPr/>
          <p:nvPr/>
        </p:nvSpPr>
        <p:spPr>
          <a:xfrm>
            <a:off x="827584" y="1419622"/>
            <a:ext cx="7391190" cy="68292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"Tenemos que entrar todos a jugar a este tema de la transparencia. Hoy vemos que de los tres poderes, 2, ni el poder judicial ni el poder legislativo están en este tema de la transparencia, por lo tanto ¿qué tanta autonomía puede tener el Consejo si no puede controlar a todos lo jugadores que hay en la cancha? </a:t>
            </a:r>
            <a:r>
              <a:rPr lang="es-ES" sz="1050" i="1" u="sng" dirty="0">
                <a:solidFill>
                  <a:schemeClr val="tx1"/>
                </a:solidFill>
                <a:latin typeface="Calibri"/>
              </a:rPr>
              <a:t>Es como que un árbitro no pudiera actuar sobre el arquero o sobre los defensas. Ahí el partido deja de ser transparente</a:t>
            </a:r>
            <a:r>
              <a:rPr lang="es-ES" sz="1050" i="1" dirty="0">
                <a:solidFill>
                  <a:schemeClr val="tx1"/>
                </a:solidFill>
                <a:latin typeface="Calibri"/>
              </a:rPr>
              <a:t>“ (H1, OAC)</a:t>
            </a:r>
          </a:p>
        </p:txBody>
      </p:sp>
      <p:sp>
        <p:nvSpPr>
          <p:cNvPr id="6" name="Rectángulo 5">
            <a:extLst>
              <a:ext uri="{FF2B5EF4-FFF2-40B4-BE49-F238E27FC236}">
                <a16:creationId xmlns:a16="http://schemas.microsoft.com/office/drawing/2014/main" id="{3DD3325F-7ECD-4E2B-A128-38CB7AC59DD3}"/>
              </a:ext>
            </a:extLst>
          </p:cNvPr>
          <p:cNvSpPr/>
          <p:nvPr/>
        </p:nvSpPr>
        <p:spPr>
          <a:xfrm>
            <a:off x="827584" y="2164401"/>
            <a:ext cx="7391190" cy="68292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Le faltan algunas herramientas</a:t>
            </a:r>
            <a:r>
              <a:rPr lang="es-ES" sz="1050" i="1" dirty="0">
                <a:solidFill>
                  <a:schemeClr val="tx1"/>
                </a:solidFill>
                <a:latin typeface="Calibri"/>
              </a:rPr>
              <a:t>. El Consejo no puede obligar a las instituciones públicas a que cumplan con la ley de Transparencia ni puede pedir que sean destituidos los que no quieren (…) Hay un problema, que no tiene que ver con el CPLT sino que </a:t>
            </a:r>
            <a:r>
              <a:rPr lang="es-ES" sz="1050" i="1" u="sng" dirty="0">
                <a:solidFill>
                  <a:schemeClr val="tx1"/>
                </a:solidFill>
                <a:latin typeface="Calibri"/>
              </a:rPr>
              <a:t>tiene que ver con el Estado, que los legisladores, primero, tienen una transparencia distinta</a:t>
            </a:r>
            <a:r>
              <a:rPr lang="es-ES" sz="1050" i="1" dirty="0">
                <a:solidFill>
                  <a:schemeClr val="tx1"/>
                </a:solidFill>
                <a:latin typeface="Calibri"/>
              </a:rPr>
              <a:t>, (...) entonces eso ha permitido que sea eficaz dentro de las posibilidades que tiene" (H3, MRM)</a:t>
            </a:r>
          </a:p>
        </p:txBody>
      </p:sp>
      <p:sp>
        <p:nvSpPr>
          <p:cNvPr id="7" name="3 CuadroTexto">
            <a:extLst>
              <a:ext uri="{FF2B5EF4-FFF2-40B4-BE49-F238E27FC236}">
                <a16:creationId xmlns:a16="http://schemas.microsoft.com/office/drawing/2014/main" id="{73D97DDC-78F1-4EEA-B542-6660603B1331}"/>
              </a:ext>
            </a:extLst>
          </p:cNvPr>
          <p:cNvSpPr txBox="1"/>
          <p:nvPr/>
        </p:nvSpPr>
        <p:spPr>
          <a:xfrm>
            <a:off x="457202" y="133350"/>
            <a:ext cx="3710145"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7. CAMBIOS LEGISLATIVOS</a:t>
            </a:r>
            <a:endParaRPr lang="es-ES" sz="1600" dirty="0">
              <a:solidFill>
                <a:srgbClr val="22FFFF"/>
              </a:solidFill>
              <a:latin typeface="Trebuchet MS"/>
              <a:cs typeface="Trebuchet MS"/>
            </a:endParaRPr>
          </a:p>
        </p:txBody>
      </p:sp>
      <p:sp>
        <p:nvSpPr>
          <p:cNvPr id="8" name="Rectángulo 7">
            <a:extLst>
              <a:ext uri="{FF2B5EF4-FFF2-40B4-BE49-F238E27FC236}">
                <a16:creationId xmlns:a16="http://schemas.microsoft.com/office/drawing/2014/main" id="{9F58DA6B-5D04-45A0-A2FB-E36A91C8D079}"/>
              </a:ext>
            </a:extLst>
          </p:cNvPr>
          <p:cNvSpPr/>
          <p:nvPr/>
        </p:nvSpPr>
        <p:spPr>
          <a:xfrm>
            <a:off x="827584" y="3507854"/>
            <a:ext cx="7391190" cy="35675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Hacerlos más fuertes</a:t>
            </a:r>
            <a:r>
              <a:rPr lang="es-ES" sz="1050" i="1" dirty="0">
                <a:solidFill>
                  <a:schemeClr val="tx1"/>
                </a:solidFill>
                <a:latin typeface="Calibri"/>
              </a:rPr>
              <a:t>,</a:t>
            </a:r>
            <a:r>
              <a:rPr lang="es-ES" sz="1050" i="1" u="sng" dirty="0">
                <a:solidFill>
                  <a:schemeClr val="tx1"/>
                </a:solidFill>
                <a:latin typeface="Calibri"/>
              </a:rPr>
              <a:t> </a:t>
            </a:r>
            <a:r>
              <a:rPr lang="es-ES" sz="1050" i="1" dirty="0">
                <a:solidFill>
                  <a:schemeClr val="tx1"/>
                </a:solidFill>
                <a:latin typeface="Calibri"/>
              </a:rPr>
              <a:t>que la gente realmente sienta el impacto de los errores que está cometiendo. Porque suspensión de 5 días, o baja de sueldo, un porcentaje, puede ser que sea muy poco“ (M5, MR)</a:t>
            </a:r>
          </a:p>
        </p:txBody>
      </p:sp>
      <p:sp>
        <p:nvSpPr>
          <p:cNvPr id="9" name="Rectángulo 8">
            <a:extLst>
              <a:ext uri="{FF2B5EF4-FFF2-40B4-BE49-F238E27FC236}">
                <a16:creationId xmlns:a16="http://schemas.microsoft.com/office/drawing/2014/main" id="{086D4316-5EDE-4CB0-97E7-D5841801F59C}"/>
              </a:ext>
            </a:extLst>
          </p:cNvPr>
          <p:cNvSpPr/>
          <p:nvPr/>
        </p:nvSpPr>
        <p:spPr>
          <a:xfrm>
            <a:off x="827584" y="3953880"/>
            <a:ext cx="7391190" cy="374873"/>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"Podría ser un poco más estricto en el tema de las medidas hacia los funcionarios, o hacia los órganos del Estado, porque en mi caso, </a:t>
            </a:r>
            <a:r>
              <a:rPr lang="es-ES" sz="1050" i="1" u="sng" dirty="0">
                <a:solidFill>
                  <a:schemeClr val="tx1"/>
                </a:solidFill>
                <a:latin typeface="Calibri"/>
              </a:rPr>
              <a:t>como que a nadie le importa la Ley de Transparencia</a:t>
            </a:r>
            <a:r>
              <a:rPr lang="es-ES" sz="1050" i="1" dirty="0">
                <a:solidFill>
                  <a:schemeClr val="tx1"/>
                </a:solidFill>
                <a:latin typeface="Calibri"/>
              </a:rPr>
              <a:t>“ (M3, MR)</a:t>
            </a:r>
          </a:p>
        </p:txBody>
      </p:sp>
      <p:pic>
        <p:nvPicPr>
          <p:cNvPr id="10" name="Imagen 9">
            <a:extLst>
              <a:ext uri="{FF2B5EF4-FFF2-40B4-BE49-F238E27FC236}">
                <a16:creationId xmlns:a16="http://schemas.microsoft.com/office/drawing/2014/main" id="{AFD8550A-2663-497A-8091-6408704905FF}"/>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346096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429FA21-F4B9-424B-8EA2-986315191FF1}"/>
              </a:ext>
            </a:extLst>
          </p:cNvPr>
          <p:cNvSpPr/>
          <p:nvPr/>
        </p:nvSpPr>
        <p:spPr>
          <a:xfrm>
            <a:off x="485877" y="807602"/>
            <a:ext cx="7595009" cy="2195457"/>
          </a:xfrm>
          <a:prstGeom prst="rect">
            <a:avLst/>
          </a:prstGeom>
        </p:spPr>
        <p:txBody>
          <a:bodyPr wrap="square" lIns="91424" tIns="45712" rIns="91424" bIns="45712">
            <a:spAutoFit/>
          </a:bodyPr>
          <a:lstStyle/>
          <a:p>
            <a:pPr marL="234087" marR="2311" indent="-228600" algn="just">
              <a:lnSpc>
                <a:spcPts val="1424"/>
              </a:lnSpc>
              <a:spcBef>
                <a:spcPts val="343"/>
              </a:spcBef>
              <a:buFont typeface="+mj-lt"/>
              <a:buAutoNum type="arabicPeriod" startAt="2"/>
            </a:pPr>
            <a:r>
              <a:rPr lang="es-ES_tradnl" sz="1200" dirty="0">
                <a:latin typeface="Trebuchet MS"/>
                <a:cs typeface="Trebuchet MS"/>
              </a:rPr>
              <a:t>Cambiar el mecanismo de elección de Consejeros/as, promoviendo espacios centrados en el mérito y desligados de los vaivenes políticos.</a:t>
            </a: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a:p>
            <a:pPr marL="234087" marR="2311" indent="-228600">
              <a:lnSpc>
                <a:spcPts val="1424"/>
              </a:lnSpc>
              <a:spcBef>
                <a:spcPts val="343"/>
              </a:spcBef>
              <a:buFont typeface="+mj-lt"/>
              <a:buAutoNum type="arabicPeriod" startAt="2"/>
            </a:pPr>
            <a:endParaRPr lang="es-ES_tradnl" sz="1200" dirty="0">
              <a:latin typeface="Trebuchet MS"/>
              <a:cs typeface="Trebuchet MS"/>
            </a:endParaRPr>
          </a:p>
        </p:txBody>
      </p:sp>
      <p:sp>
        <p:nvSpPr>
          <p:cNvPr id="4" name="Rectángulo 3">
            <a:extLst>
              <a:ext uri="{FF2B5EF4-FFF2-40B4-BE49-F238E27FC236}">
                <a16:creationId xmlns:a16="http://schemas.microsoft.com/office/drawing/2014/main" id="{642EE856-8E91-4487-BFEB-437B8DA54D3F}"/>
              </a:ext>
            </a:extLst>
          </p:cNvPr>
          <p:cNvSpPr/>
          <p:nvPr/>
        </p:nvSpPr>
        <p:spPr>
          <a:xfrm>
            <a:off x="838856" y="1327380"/>
            <a:ext cx="7391190" cy="22999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Por qué no podría hacerse mediante concurso público</a:t>
            </a:r>
            <a:r>
              <a:rPr lang="es-ES" sz="1050" i="1" dirty="0">
                <a:solidFill>
                  <a:schemeClr val="tx1"/>
                </a:solidFill>
                <a:latin typeface="Calibri"/>
              </a:rPr>
              <a:t>? ¿Por qué no podría ser eso y no la designación?“ (M6, MR)</a:t>
            </a:r>
          </a:p>
        </p:txBody>
      </p:sp>
      <p:sp>
        <p:nvSpPr>
          <p:cNvPr id="5" name="Rectángulo 4">
            <a:extLst>
              <a:ext uri="{FF2B5EF4-FFF2-40B4-BE49-F238E27FC236}">
                <a16:creationId xmlns:a16="http://schemas.microsoft.com/office/drawing/2014/main" id="{35A56509-43DF-4DF9-9520-1F999169D211}"/>
              </a:ext>
            </a:extLst>
          </p:cNvPr>
          <p:cNvSpPr/>
          <p:nvPr/>
        </p:nvSpPr>
        <p:spPr>
          <a:xfrm>
            <a:off x="853218" y="1923211"/>
            <a:ext cx="7391190" cy="115259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"Entiendo que el Presidente designa uno, y se van cambiando; por lo tanto, que sean designados por uno u otro lado, -porque por lo menos los últimos varios años han habido como dos extremos- </a:t>
            </a:r>
            <a:r>
              <a:rPr lang="es-ES" sz="1050" i="1" u="sng" dirty="0">
                <a:solidFill>
                  <a:schemeClr val="tx1"/>
                </a:solidFill>
                <a:latin typeface="Calibri"/>
              </a:rPr>
              <a:t>eso hace que un año vayamos pa allá, otro año vengamos pa acá</a:t>
            </a:r>
            <a:r>
              <a:rPr lang="es-ES" sz="1050" i="1" dirty="0">
                <a:solidFill>
                  <a:schemeClr val="tx1"/>
                </a:solidFill>
                <a:latin typeface="Calibri"/>
              </a:rPr>
              <a:t>. (...) </a:t>
            </a:r>
            <a:r>
              <a:rPr lang="es-ES" sz="1050" i="1" u="sng" dirty="0">
                <a:solidFill>
                  <a:schemeClr val="tx1"/>
                </a:solidFill>
                <a:latin typeface="Calibri"/>
              </a:rPr>
              <a:t>Que sean elegidos por otro sistema</a:t>
            </a:r>
            <a:r>
              <a:rPr lang="es-ES" sz="1050" i="1" dirty="0">
                <a:solidFill>
                  <a:schemeClr val="tx1"/>
                </a:solidFill>
                <a:latin typeface="Calibri"/>
              </a:rPr>
              <a:t>, no se cómo funciona lo de la Alta Dirección Pública, si es tan transparente o no como para designar a un Consejero, pero quizás, </a:t>
            </a:r>
            <a:r>
              <a:rPr lang="es-ES" sz="1050" i="1" u="sng" dirty="0">
                <a:solidFill>
                  <a:schemeClr val="tx1"/>
                </a:solidFill>
                <a:latin typeface="Calibri"/>
              </a:rPr>
              <a:t>buscando que los Consejeros tengan un poquito de independencia del ente político</a:t>
            </a:r>
            <a:r>
              <a:rPr lang="es-ES" sz="1050" i="1" dirty="0">
                <a:solidFill>
                  <a:schemeClr val="tx1"/>
                </a:solidFill>
                <a:latin typeface="Calibri"/>
              </a:rPr>
              <a:t>. (...) Y obviamente que todos estos Consejeros funcionen y decidan en base a argumentos técnicos y legales, más que al 'cómo me desperté hoy día, qué pienso yo´. Ver </a:t>
            </a:r>
            <a:r>
              <a:rPr lang="es-ES" sz="1050" i="1" u="sng" dirty="0">
                <a:solidFill>
                  <a:schemeClr val="tx1"/>
                </a:solidFill>
                <a:latin typeface="Calibri"/>
              </a:rPr>
              <a:t>que ellos están actuando representando a toda la ciudadanía y no a un lado político, a una tendencia religiosa o lo que sea</a:t>
            </a:r>
            <a:r>
              <a:rPr lang="es-ES" sz="1050" i="1" dirty="0">
                <a:solidFill>
                  <a:schemeClr val="tx1"/>
                </a:solidFill>
                <a:latin typeface="Calibri"/>
              </a:rPr>
              <a:t>.“ (H1, OAC)</a:t>
            </a:r>
          </a:p>
        </p:txBody>
      </p:sp>
      <p:sp>
        <p:nvSpPr>
          <p:cNvPr id="6" name="Rectángulo 5">
            <a:extLst>
              <a:ext uri="{FF2B5EF4-FFF2-40B4-BE49-F238E27FC236}">
                <a16:creationId xmlns:a16="http://schemas.microsoft.com/office/drawing/2014/main" id="{56BA93C8-1224-480E-8615-7D8E5FF45974}"/>
              </a:ext>
            </a:extLst>
          </p:cNvPr>
          <p:cNvSpPr/>
          <p:nvPr/>
        </p:nvSpPr>
        <p:spPr>
          <a:xfrm>
            <a:off x="838856" y="1629747"/>
            <a:ext cx="7391190" cy="22999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r>
              <a:rPr lang="es-ES" sz="1050" i="1" dirty="0">
                <a:solidFill>
                  <a:schemeClr val="tx1"/>
                </a:solidFill>
                <a:latin typeface="Calibri"/>
              </a:rPr>
              <a:t>"</a:t>
            </a:r>
            <a:r>
              <a:rPr lang="es-ES" sz="1050" i="1" u="sng" dirty="0">
                <a:solidFill>
                  <a:schemeClr val="tx1"/>
                </a:solidFill>
                <a:latin typeface="Calibri"/>
              </a:rPr>
              <a:t>Que sus Consejeros no sean por acuerdos políticos </a:t>
            </a:r>
            <a:r>
              <a:rPr lang="es-ES" sz="1050" i="1" dirty="0">
                <a:solidFill>
                  <a:schemeClr val="tx1"/>
                </a:solidFill>
                <a:latin typeface="Calibri"/>
              </a:rPr>
              <a:t>ni por el gobierno de turno“ (M4, OAC)</a:t>
            </a:r>
          </a:p>
        </p:txBody>
      </p:sp>
      <p:sp>
        <p:nvSpPr>
          <p:cNvPr id="7" name="Rectángulo 6">
            <a:extLst>
              <a:ext uri="{FF2B5EF4-FFF2-40B4-BE49-F238E27FC236}">
                <a16:creationId xmlns:a16="http://schemas.microsoft.com/office/drawing/2014/main" id="{12839FD2-D729-423C-B16D-6746419E4A84}"/>
              </a:ext>
            </a:extLst>
          </p:cNvPr>
          <p:cNvSpPr/>
          <p:nvPr/>
        </p:nvSpPr>
        <p:spPr>
          <a:xfrm>
            <a:off x="395535" y="133350"/>
            <a:ext cx="3771811" cy="46676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8" name="3 CuadroTexto">
            <a:extLst>
              <a:ext uri="{FF2B5EF4-FFF2-40B4-BE49-F238E27FC236}">
                <a16:creationId xmlns:a16="http://schemas.microsoft.com/office/drawing/2014/main" id="{2A0A7C4C-5F7F-4D0B-86FF-6BA9342D72CF}"/>
              </a:ext>
            </a:extLst>
          </p:cNvPr>
          <p:cNvSpPr txBox="1"/>
          <p:nvPr/>
        </p:nvSpPr>
        <p:spPr>
          <a:xfrm>
            <a:off x="457202" y="133350"/>
            <a:ext cx="3710145"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7. CAMBIOS LEGISLATIVOS</a:t>
            </a:r>
            <a:endParaRPr lang="es-ES" sz="1600" dirty="0">
              <a:solidFill>
                <a:srgbClr val="22FFFF"/>
              </a:solidFill>
              <a:latin typeface="Trebuchet MS"/>
              <a:cs typeface="Trebuchet MS"/>
            </a:endParaRPr>
          </a:p>
        </p:txBody>
      </p:sp>
      <p:pic>
        <p:nvPicPr>
          <p:cNvPr id="9" name="Imagen 8">
            <a:extLst>
              <a:ext uri="{FF2B5EF4-FFF2-40B4-BE49-F238E27FC236}">
                <a16:creationId xmlns:a16="http://schemas.microsoft.com/office/drawing/2014/main" id="{FBE31B17-FFC7-4C77-9DE3-D188753EF216}"/>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39438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36ED43-3C6B-48BC-9DBC-8C65E6C3BB96}"/>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4" name="Rectángulo 3">
            <a:extLst>
              <a:ext uri="{FF2B5EF4-FFF2-40B4-BE49-F238E27FC236}">
                <a16:creationId xmlns:a16="http://schemas.microsoft.com/office/drawing/2014/main" id="{F0DF1DE0-FBD9-450A-9532-9DC0570EF251}"/>
              </a:ext>
            </a:extLst>
          </p:cNvPr>
          <p:cNvSpPr/>
          <p:nvPr/>
        </p:nvSpPr>
        <p:spPr>
          <a:xfrm>
            <a:off x="2247900" y="1989770"/>
            <a:ext cx="4648200" cy="584769"/>
          </a:xfrm>
          <a:prstGeom prst="rect">
            <a:avLst/>
          </a:prstGeom>
        </p:spPr>
        <p:txBody>
          <a:bodyPr wrap="square" lIns="91434" tIns="45717" rIns="91434" bIns="45717">
            <a:spAutoFit/>
          </a:bodyPr>
          <a:lstStyle/>
          <a:p>
            <a:pPr algn="ctr" defTabSz="257108"/>
            <a:r>
              <a:rPr lang="es-CL" sz="3200" b="1" dirty="0">
                <a:solidFill>
                  <a:prstClr val="white"/>
                </a:solidFill>
                <a:effectLst>
                  <a:outerShdw blurRad="50800" dist="38100" dir="2700000" algn="tl" rotWithShape="0">
                    <a:srgbClr val="000000">
                      <a:alpha val="43000"/>
                    </a:srgbClr>
                  </a:outerShdw>
                </a:effectLst>
                <a:latin typeface="Trebuchet MS"/>
                <a:cs typeface="Trebuchet MS"/>
              </a:rPr>
              <a:t>3. Conclusiones</a:t>
            </a:r>
          </a:p>
        </p:txBody>
      </p:sp>
    </p:spTree>
    <p:extLst>
      <p:ext uri="{BB962C8B-B14F-4D97-AF65-F5344CB8AC3E}">
        <p14:creationId xmlns:p14="http://schemas.microsoft.com/office/powerpoint/2010/main" val="18869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305E8E-5FCD-4BEA-A280-33C669018B85}"/>
              </a:ext>
            </a:extLst>
          </p:cNvPr>
          <p:cNvSpPr/>
          <p:nvPr/>
        </p:nvSpPr>
        <p:spPr>
          <a:xfrm>
            <a:off x="107504" y="1771942"/>
            <a:ext cx="8982375" cy="296004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pic>
        <p:nvPicPr>
          <p:cNvPr id="3" name="Imagen 2">
            <a:extLst>
              <a:ext uri="{FF2B5EF4-FFF2-40B4-BE49-F238E27FC236}">
                <a16:creationId xmlns:a16="http://schemas.microsoft.com/office/drawing/2014/main" id="{BC6C8B18-FC60-4E3C-94EB-F89E57A83894}"/>
              </a:ext>
            </a:extLst>
          </p:cNvPr>
          <p:cNvPicPr>
            <a:picLocks noChangeAspect="1"/>
          </p:cNvPicPr>
          <p:nvPr/>
        </p:nvPicPr>
        <p:blipFill>
          <a:blip r:embed="rId3"/>
          <a:stretch>
            <a:fillRect/>
          </a:stretch>
        </p:blipFill>
        <p:spPr>
          <a:xfrm>
            <a:off x="304904" y="1864271"/>
            <a:ext cx="8712968" cy="2774226"/>
          </a:xfrm>
          <a:prstGeom prst="rect">
            <a:avLst/>
          </a:prstGeom>
        </p:spPr>
      </p:pic>
      <p:sp>
        <p:nvSpPr>
          <p:cNvPr id="11" name="Rectángulo 10">
            <a:extLst>
              <a:ext uri="{FF2B5EF4-FFF2-40B4-BE49-F238E27FC236}">
                <a16:creationId xmlns:a16="http://schemas.microsoft.com/office/drawing/2014/main" id="{12FBBFFC-5154-4B7E-95E2-F07C51DA8BE9}"/>
              </a:ext>
            </a:extLst>
          </p:cNvPr>
          <p:cNvSpPr/>
          <p:nvPr/>
        </p:nvSpPr>
        <p:spPr>
          <a:xfrm>
            <a:off x="399383" y="88081"/>
            <a:ext cx="2300409"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2" name="3 CuadroTexto">
            <a:extLst>
              <a:ext uri="{FF2B5EF4-FFF2-40B4-BE49-F238E27FC236}">
                <a16:creationId xmlns:a16="http://schemas.microsoft.com/office/drawing/2014/main" id="{63CA2216-257A-45F7-8C20-4A889D1CF58E}"/>
              </a:ext>
            </a:extLst>
          </p:cNvPr>
          <p:cNvSpPr txBox="1"/>
          <p:nvPr/>
        </p:nvSpPr>
        <p:spPr>
          <a:xfrm>
            <a:off x="480465" y="90997"/>
            <a:ext cx="226205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CONCLUSIONES</a:t>
            </a:r>
            <a:endParaRPr lang="es-ES" sz="1600" dirty="0">
              <a:solidFill>
                <a:srgbClr val="22FFFF"/>
              </a:solidFill>
              <a:latin typeface="Trebuchet MS"/>
              <a:cs typeface="Trebuchet MS"/>
            </a:endParaRPr>
          </a:p>
        </p:txBody>
      </p:sp>
      <p:pic>
        <p:nvPicPr>
          <p:cNvPr id="13" name="Imagen 12">
            <a:extLst>
              <a:ext uri="{FF2B5EF4-FFF2-40B4-BE49-F238E27FC236}">
                <a16:creationId xmlns:a16="http://schemas.microsoft.com/office/drawing/2014/main" id="{28A07621-52EB-4D4C-80B9-2214AEF04732}"/>
              </a:ext>
            </a:extLst>
          </p:cNvPr>
          <p:cNvPicPr>
            <a:picLocks noChangeAspect="1"/>
          </p:cNvPicPr>
          <p:nvPr/>
        </p:nvPicPr>
        <p:blipFill>
          <a:blip r:embed="rId4">
            <a:duotone>
              <a:prstClr val="black"/>
              <a:schemeClr val="accent5">
                <a:tint val="45000"/>
                <a:satMod val="400000"/>
              </a:schemeClr>
            </a:duotone>
          </a:blip>
          <a:stretch>
            <a:fillRect/>
          </a:stretch>
        </p:blipFill>
        <p:spPr>
          <a:xfrm>
            <a:off x="7517981" y="0"/>
            <a:ext cx="1626019" cy="620657"/>
          </a:xfrm>
          <a:prstGeom prst="rect">
            <a:avLst/>
          </a:prstGeom>
        </p:spPr>
      </p:pic>
      <p:sp>
        <p:nvSpPr>
          <p:cNvPr id="9" name="object 455">
            <a:extLst>
              <a:ext uri="{FF2B5EF4-FFF2-40B4-BE49-F238E27FC236}">
                <a16:creationId xmlns:a16="http://schemas.microsoft.com/office/drawing/2014/main" id="{13465509-71F1-4AEA-9A7D-3FF379604CF8}"/>
              </a:ext>
            </a:extLst>
          </p:cNvPr>
          <p:cNvSpPr/>
          <p:nvPr/>
        </p:nvSpPr>
        <p:spPr>
          <a:xfrm>
            <a:off x="332892" y="729209"/>
            <a:ext cx="8199547" cy="94924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algn="just"/>
            <a:r>
              <a:rPr lang="es-CL" sz="1400" dirty="0">
                <a:latin typeface="Calibri"/>
                <a:cs typeface="Calibri"/>
              </a:rPr>
              <a:t>Respecto del objetivo secundario que buscaba “comprender </a:t>
            </a:r>
            <a:r>
              <a:rPr lang="es-CL" sz="1400" dirty="0">
                <a:cs typeface="Calibri"/>
              </a:rPr>
              <a:t>qué ha motivado los niveles de evaluación observados para estos atributos en las encuestas a Enlaces efectuadas por el Consejo”, </a:t>
            </a:r>
            <a:r>
              <a:rPr lang="es-CL" sz="1400" dirty="0">
                <a:latin typeface="Calibri"/>
                <a:cs typeface="Calibri"/>
              </a:rPr>
              <a:t>esta investigación nos ha entregado algunas nociones expresadas a continuación, no obstante, no es posible explicar los resultados completamente en base a lo cualitativo.</a:t>
            </a:r>
          </a:p>
        </p:txBody>
      </p:sp>
    </p:spTree>
    <p:extLst>
      <p:ext uri="{BB962C8B-B14F-4D97-AF65-F5344CB8AC3E}">
        <p14:creationId xmlns:p14="http://schemas.microsoft.com/office/powerpoint/2010/main" val="1040559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149CEAE-C9DC-43A8-8A2F-2E814D8F6F54}"/>
              </a:ext>
            </a:extLst>
          </p:cNvPr>
          <p:cNvSpPr/>
          <p:nvPr/>
        </p:nvSpPr>
        <p:spPr>
          <a:xfrm>
            <a:off x="399383" y="88081"/>
            <a:ext cx="2300409"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8" name="Rectángulo 7">
            <a:extLst>
              <a:ext uri="{FF2B5EF4-FFF2-40B4-BE49-F238E27FC236}">
                <a16:creationId xmlns:a16="http://schemas.microsoft.com/office/drawing/2014/main" id="{AA0F5210-CF0B-47E0-9044-80B1B8B0D509}"/>
              </a:ext>
            </a:extLst>
          </p:cNvPr>
          <p:cNvSpPr/>
          <p:nvPr/>
        </p:nvSpPr>
        <p:spPr>
          <a:xfrm>
            <a:off x="474423" y="226398"/>
            <a:ext cx="7409946" cy="3146808"/>
          </a:xfrm>
          <a:prstGeom prst="rect">
            <a:avLst/>
          </a:prstGeom>
          <a:no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1400" dirty="0">
                <a:solidFill>
                  <a:schemeClr val="tx1"/>
                </a:solidFill>
              </a:rPr>
              <a:t>El alto nivel de Autonomía reportado en la encuesta 2020, y sobre todo el alza  experimentada por este concepto,</a:t>
            </a:r>
            <a:r>
              <a:rPr lang="es-ES" sz="1400" kern="1200" dirty="0">
                <a:solidFill>
                  <a:schemeClr val="tx1"/>
                </a:solidFill>
              </a:rPr>
              <a:t> puede explicarse en parte desde el estudio cualitativo, en cuanto </a:t>
            </a:r>
            <a:r>
              <a:rPr lang="es-ES" sz="1400" kern="1200" dirty="0">
                <a:solidFill>
                  <a:srgbClr val="0F80FF"/>
                </a:solidFill>
              </a:rPr>
              <a:t>la visión de autonomía del Consejo resultó estar fuertemente ligada a su quehacer como un ente transversal, imparcial y que en su labor enfrenta y cuestiona a los poderes</a:t>
            </a:r>
            <a:r>
              <a:rPr lang="es-ES" sz="1400" kern="1200" dirty="0">
                <a:solidFill>
                  <a:schemeClr val="tx1"/>
                </a:solidFill>
              </a:rPr>
              <a:t>, la que se ha reforzado el último tiempo sobre todo desde un posicionamiento mediático del CPLT.</a:t>
            </a:r>
          </a:p>
          <a:p>
            <a:r>
              <a:rPr lang="es-ES" sz="1400" dirty="0">
                <a:solidFill>
                  <a:srgbClr val="0F80FF"/>
                </a:solidFill>
              </a:rPr>
              <a:t>Por el contrario, también se le vinculó al</a:t>
            </a:r>
            <a:r>
              <a:rPr lang="es-ES" sz="1400" kern="1200" dirty="0">
                <a:solidFill>
                  <a:srgbClr val="0F80FF"/>
                </a:solidFill>
              </a:rPr>
              <a:t> actuar público y discursivo de los/as Consejeros/as</a:t>
            </a:r>
            <a:r>
              <a:rPr lang="es-ES" sz="1400" kern="1200" dirty="0">
                <a:solidFill>
                  <a:schemeClr val="tx1"/>
                </a:solidFill>
              </a:rPr>
              <a:t>, lo que no presenta resonancia en este estudio, en la medida que se levantaron críticas a la administraci</a:t>
            </a:r>
            <a:r>
              <a:rPr lang="es-ES" sz="1400" dirty="0">
                <a:solidFill>
                  <a:schemeClr val="tx1"/>
                </a:solidFill>
              </a:rPr>
              <a:t>ón de aquellos que estuvieron en la presidencia justamente en los años de alza. </a:t>
            </a:r>
            <a:endParaRPr lang="es-ES" sz="1400" kern="1200" dirty="0">
              <a:solidFill>
                <a:schemeClr val="tx1"/>
              </a:solidFill>
            </a:endParaRPr>
          </a:p>
        </p:txBody>
      </p:sp>
      <p:sp>
        <p:nvSpPr>
          <p:cNvPr id="18" name="3 CuadroTexto">
            <a:extLst>
              <a:ext uri="{FF2B5EF4-FFF2-40B4-BE49-F238E27FC236}">
                <a16:creationId xmlns:a16="http://schemas.microsoft.com/office/drawing/2014/main" id="{94A8745E-5EF2-4322-BAB6-DFE0B30F100D}"/>
              </a:ext>
            </a:extLst>
          </p:cNvPr>
          <p:cNvSpPr txBox="1"/>
          <p:nvPr/>
        </p:nvSpPr>
        <p:spPr>
          <a:xfrm>
            <a:off x="480465" y="90997"/>
            <a:ext cx="1821873"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AUTONOMÍA</a:t>
            </a:r>
            <a:endParaRPr lang="es-ES" sz="1600" dirty="0">
              <a:solidFill>
                <a:srgbClr val="22FFFF"/>
              </a:solidFill>
              <a:latin typeface="Trebuchet MS"/>
              <a:cs typeface="Trebuchet MS"/>
            </a:endParaRPr>
          </a:p>
        </p:txBody>
      </p:sp>
      <p:sp>
        <p:nvSpPr>
          <p:cNvPr id="19" name="object 455">
            <a:extLst>
              <a:ext uri="{FF2B5EF4-FFF2-40B4-BE49-F238E27FC236}">
                <a16:creationId xmlns:a16="http://schemas.microsoft.com/office/drawing/2014/main" id="{92937ABE-2A47-43D1-8D48-96E3473F6704}"/>
              </a:ext>
            </a:extLst>
          </p:cNvPr>
          <p:cNvSpPr/>
          <p:nvPr/>
        </p:nvSpPr>
        <p:spPr>
          <a:xfrm>
            <a:off x="397659" y="847055"/>
            <a:ext cx="7774741" cy="194072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defTabSz="457106">
              <a:buFont typeface="Arial" panose="020B0604020202020204" pitchFamily="34" charset="0"/>
              <a:buChar char="•"/>
            </a:pPr>
            <a:endParaRPr lang="es-CL" sz="1600" dirty="0">
              <a:cs typeface="Calibri"/>
            </a:endParaRPr>
          </a:p>
        </p:txBody>
      </p:sp>
      <p:pic>
        <p:nvPicPr>
          <p:cNvPr id="26" name="Imagen 25">
            <a:extLst>
              <a:ext uri="{FF2B5EF4-FFF2-40B4-BE49-F238E27FC236}">
                <a16:creationId xmlns:a16="http://schemas.microsoft.com/office/drawing/2014/main" id="{2ACD0333-1EFF-423B-8C1A-39A0A3F98012}"/>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27" name="Rectángulo 26">
            <a:extLst>
              <a:ext uri="{FF2B5EF4-FFF2-40B4-BE49-F238E27FC236}">
                <a16:creationId xmlns:a16="http://schemas.microsoft.com/office/drawing/2014/main" id="{2FCEC731-75DF-4D5F-AEA0-4C11EAEA1061}"/>
              </a:ext>
            </a:extLst>
          </p:cNvPr>
          <p:cNvSpPr/>
          <p:nvPr/>
        </p:nvSpPr>
        <p:spPr>
          <a:xfrm>
            <a:off x="364424" y="3082219"/>
            <a:ext cx="259426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¿CÓMO SEGUIR MEJORANDO?</a:t>
            </a:r>
            <a:endParaRPr lang="es-CL" sz="1200" dirty="0">
              <a:latin typeface="Trebuchet MS"/>
              <a:cs typeface="Trebuchet MS"/>
            </a:endParaRPr>
          </a:p>
        </p:txBody>
      </p:sp>
      <p:sp>
        <p:nvSpPr>
          <p:cNvPr id="28" name="object 455">
            <a:extLst>
              <a:ext uri="{FF2B5EF4-FFF2-40B4-BE49-F238E27FC236}">
                <a16:creationId xmlns:a16="http://schemas.microsoft.com/office/drawing/2014/main" id="{44A53F21-E852-4170-B896-D7EE5A15783B}"/>
              </a:ext>
            </a:extLst>
          </p:cNvPr>
          <p:cNvSpPr/>
          <p:nvPr/>
        </p:nvSpPr>
        <p:spPr>
          <a:xfrm>
            <a:off x="494538" y="3401492"/>
            <a:ext cx="7389830" cy="151561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pPr marL="285750" marR="2311" indent="-285750" defTabSz="457106">
              <a:buFont typeface="Arial" panose="020B0604020202020204" pitchFamily="34" charset="0"/>
              <a:buChar char="•"/>
            </a:pPr>
            <a:endParaRPr lang="es-CL" sz="1400" dirty="0">
              <a:solidFill>
                <a:schemeClr val="tx1"/>
              </a:solidFill>
              <a:latin typeface="Calibri"/>
              <a:cs typeface="Calibri"/>
            </a:endParaRPr>
          </a:p>
        </p:txBody>
      </p:sp>
      <p:sp>
        <p:nvSpPr>
          <p:cNvPr id="29" name="Rectángulo 28">
            <a:extLst>
              <a:ext uri="{FF2B5EF4-FFF2-40B4-BE49-F238E27FC236}">
                <a16:creationId xmlns:a16="http://schemas.microsoft.com/office/drawing/2014/main" id="{7E780781-9A21-46F5-8A63-5E0D29B44CF8}"/>
              </a:ext>
            </a:extLst>
          </p:cNvPr>
          <p:cNvSpPr/>
          <p:nvPr/>
        </p:nvSpPr>
        <p:spPr>
          <a:xfrm>
            <a:off x="436041" y="3354072"/>
            <a:ext cx="7664351" cy="116189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L="285750" marR="2311" indent="-285750" defTabSz="457106">
              <a:buFont typeface="Arial" panose="020B0604020202020204" pitchFamily="34" charset="0"/>
              <a:buChar char="•"/>
            </a:pPr>
            <a:r>
              <a:rPr lang="es-CL" sz="1400" dirty="0">
                <a:solidFill>
                  <a:schemeClr val="tx1"/>
                </a:solidFill>
                <a:latin typeface="Calibri"/>
                <a:cs typeface="Calibri"/>
              </a:rPr>
              <a:t>Poniendo </a:t>
            </a:r>
            <a:r>
              <a:rPr lang="es-CL" sz="1400" u="sng" dirty="0">
                <a:solidFill>
                  <a:schemeClr val="tx1"/>
                </a:solidFill>
                <a:latin typeface="Calibri"/>
                <a:cs typeface="Calibri"/>
              </a:rPr>
              <a:t>atención a la imagen pública </a:t>
            </a:r>
            <a:r>
              <a:rPr lang="es-CL" sz="1400" dirty="0">
                <a:solidFill>
                  <a:schemeClr val="tx1"/>
                </a:solidFill>
                <a:latin typeface="Calibri"/>
                <a:cs typeface="Calibri"/>
              </a:rPr>
              <a:t>de Consejeros/as.</a:t>
            </a:r>
          </a:p>
          <a:p>
            <a:pPr marL="285750" marR="2311" indent="-285750" algn="just" defTabSz="457106">
              <a:buFont typeface="Arial" panose="020B0604020202020204" pitchFamily="34" charset="0"/>
              <a:buChar char="•"/>
            </a:pPr>
            <a:r>
              <a:rPr lang="es-CL" sz="1400" u="sng" dirty="0">
                <a:solidFill>
                  <a:schemeClr val="tx1"/>
                </a:solidFill>
                <a:latin typeface="Calibri"/>
                <a:cs typeface="Calibri"/>
              </a:rPr>
              <a:t>Aclarando dudas respecto del proceso de elección</a:t>
            </a:r>
            <a:r>
              <a:rPr lang="es-CL" sz="1400" dirty="0">
                <a:solidFill>
                  <a:schemeClr val="tx1"/>
                </a:solidFill>
                <a:latin typeface="Calibri"/>
                <a:cs typeface="Calibri"/>
              </a:rPr>
              <a:t> de Consejeros/as en relación a su carácter binominal.</a:t>
            </a:r>
          </a:p>
          <a:p>
            <a:pPr marL="285750" marR="2311" indent="-285750" algn="just" defTabSz="457106">
              <a:buFont typeface="Arial" panose="020B0604020202020204" pitchFamily="34" charset="0"/>
              <a:buChar char="•"/>
            </a:pPr>
            <a:r>
              <a:rPr lang="es-CL" sz="1400" dirty="0">
                <a:solidFill>
                  <a:schemeClr val="tx1"/>
                </a:solidFill>
                <a:latin typeface="Calibri"/>
                <a:cs typeface="Calibri"/>
              </a:rPr>
              <a:t>Poniendo énfasis en la </a:t>
            </a:r>
            <a:r>
              <a:rPr lang="es-CL" sz="1400" u="sng" dirty="0">
                <a:solidFill>
                  <a:schemeClr val="tx1"/>
                </a:solidFill>
                <a:latin typeface="Calibri"/>
                <a:cs typeface="Calibri"/>
              </a:rPr>
              <a:t>formación académica</a:t>
            </a:r>
            <a:r>
              <a:rPr lang="es-CL" sz="1400" dirty="0">
                <a:solidFill>
                  <a:schemeClr val="tx1"/>
                </a:solidFill>
                <a:latin typeface="Calibri"/>
                <a:cs typeface="Calibri"/>
              </a:rPr>
              <a:t> –por sobre la carrera política- de los postulantes y elegidos como Consejeros/as.</a:t>
            </a:r>
          </a:p>
        </p:txBody>
      </p:sp>
    </p:spTree>
    <p:extLst>
      <p:ext uri="{BB962C8B-B14F-4D97-AF65-F5344CB8AC3E}">
        <p14:creationId xmlns:p14="http://schemas.microsoft.com/office/powerpoint/2010/main" val="4259813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149CEAE-C9DC-43A8-8A2F-2E814D8F6F54}"/>
              </a:ext>
            </a:extLst>
          </p:cNvPr>
          <p:cNvSpPr/>
          <p:nvPr/>
        </p:nvSpPr>
        <p:spPr>
          <a:xfrm>
            <a:off x="399383" y="88081"/>
            <a:ext cx="1796353"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1" name="Rectángulo 10">
            <a:extLst>
              <a:ext uri="{FF2B5EF4-FFF2-40B4-BE49-F238E27FC236}">
                <a16:creationId xmlns:a16="http://schemas.microsoft.com/office/drawing/2014/main" id="{C3FC24F3-EBC7-4FDD-97D4-92CF8F2DD1D8}"/>
              </a:ext>
            </a:extLst>
          </p:cNvPr>
          <p:cNvSpPr/>
          <p:nvPr/>
        </p:nvSpPr>
        <p:spPr>
          <a:xfrm>
            <a:off x="460368" y="549695"/>
            <a:ext cx="7800809" cy="1158082"/>
          </a:xfrm>
          <a:prstGeom prst="rect">
            <a:avLst/>
          </a:prstGeom>
          <a:no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1400" dirty="0">
                <a:solidFill>
                  <a:schemeClr val="tx1"/>
                </a:solidFill>
              </a:rPr>
              <a:t>Los altos niveles de Eficacia (83%) reportados en la encuesta podrían explicarse desde el </a:t>
            </a:r>
            <a:r>
              <a:rPr lang="es-ES" sz="1400" dirty="0">
                <a:solidFill>
                  <a:srgbClr val="0F80FF"/>
                </a:solidFill>
              </a:rPr>
              <a:t>entendimiento del concepto sin que se le incluya el elemento de la eficiencia, </a:t>
            </a:r>
            <a:r>
              <a:rPr lang="es-ES" sz="1400" dirty="0">
                <a:solidFill>
                  <a:schemeClr val="tx1"/>
                </a:solidFill>
              </a:rPr>
              <a:t>que fue fuertemente elaborado desde lo cualitativo como un elemento que no se encuentra consolidado dentro del CPLT aun.</a:t>
            </a:r>
            <a:endParaRPr lang="es-ES" sz="1400" kern="1200" dirty="0">
              <a:solidFill>
                <a:schemeClr val="tx1"/>
              </a:solidFill>
            </a:endParaRPr>
          </a:p>
        </p:txBody>
      </p:sp>
      <p:sp>
        <p:nvSpPr>
          <p:cNvPr id="18" name="3 CuadroTexto">
            <a:extLst>
              <a:ext uri="{FF2B5EF4-FFF2-40B4-BE49-F238E27FC236}">
                <a16:creationId xmlns:a16="http://schemas.microsoft.com/office/drawing/2014/main" id="{94A8745E-5EF2-4322-BAB6-DFE0B30F100D}"/>
              </a:ext>
            </a:extLst>
          </p:cNvPr>
          <p:cNvSpPr txBox="1"/>
          <p:nvPr/>
        </p:nvSpPr>
        <p:spPr>
          <a:xfrm>
            <a:off x="480465" y="90997"/>
            <a:ext cx="1412465"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EFICACIA</a:t>
            </a:r>
            <a:endParaRPr lang="es-ES" sz="1600" dirty="0">
              <a:solidFill>
                <a:srgbClr val="22FFFF"/>
              </a:solidFill>
              <a:latin typeface="Trebuchet MS"/>
              <a:cs typeface="Trebuchet MS"/>
            </a:endParaRPr>
          </a:p>
        </p:txBody>
      </p:sp>
      <p:sp>
        <p:nvSpPr>
          <p:cNvPr id="23" name="object 455">
            <a:extLst>
              <a:ext uri="{FF2B5EF4-FFF2-40B4-BE49-F238E27FC236}">
                <a16:creationId xmlns:a16="http://schemas.microsoft.com/office/drawing/2014/main" id="{E53647D5-09DC-4816-A88F-C34AB4BBDE7F}"/>
              </a:ext>
            </a:extLst>
          </p:cNvPr>
          <p:cNvSpPr/>
          <p:nvPr/>
        </p:nvSpPr>
        <p:spPr>
          <a:xfrm>
            <a:off x="399383" y="699542"/>
            <a:ext cx="7701009" cy="936104"/>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defTabSz="457106">
              <a:buFont typeface="Arial" panose="020B0604020202020204" pitchFamily="34" charset="0"/>
              <a:buChar char="•"/>
            </a:pPr>
            <a:endParaRPr lang="es-CL" sz="1600" dirty="0">
              <a:cs typeface="Calibri"/>
            </a:endParaRPr>
          </a:p>
        </p:txBody>
      </p:sp>
      <p:pic>
        <p:nvPicPr>
          <p:cNvPr id="24" name="Imagen 23">
            <a:extLst>
              <a:ext uri="{FF2B5EF4-FFF2-40B4-BE49-F238E27FC236}">
                <a16:creationId xmlns:a16="http://schemas.microsoft.com/office/drawing/2014/main" id="{6D45951A-C1E0-4ED0-B013-0937517FA60D}"/>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25" name="Rectángulo 24">
            <a:extLst>
              <a:ext uri="{FF2B5EF4-FFF2-40B4-BE49-F238E27FC236}">
                <a16:creationId xmlns:a16="http://schemas.microsoft.com/office/drawing/2014/main" id="{6F338172-AF45-4563-8AC8-E62B93546168}"/>
              </a:ext>
            </a:extLst>
          </p:cNvPr>
          <p:cNvSpPr/>
          <p:nvPr/>
        </p:nvSpPr>
        <p:spPr>
          <a:xfrm>
            <a:off x="323528" y="1707654"/>
            <a:ext cx="259426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¿CÓMO SEGUIR MEJORANDO?</a:t>
            </a:r>
            <a:endParaRPr lang="es-CL" sz="1200" dirty="0">
              <a:latin typeface="Trebuchet MS"/>
              <a:cs typeface="Trebuchet MS"/>
            </a:endParaRPr>
          </a:p>
        </p:txBody>
      </p:sp>
      <p:sp>
        <p:nvSpPr>
          <p:cNvPr id="26" name="Rectángulo 25">
            <a:extLst>
              <a:ext uri="{FF2B5EF4-FFF2-40B4-BE49-F238E27FC236}">
                <a16:creationId xmlns:a16="http://schemas.microsoft.com/office/drawing/2014/main" id="{0D7EE0BF-5E94-477B-834C-998233EBB5EA}"/>
              </a:ext>
            </a:extLst>
          </p:cNvPr>
          <p:cNvSpPr/>
          <p:nvPr/>
        </p:nvSpPr>
        <p:spPr>
          <a:xfrm>
            <a:off x="460369" y="1979507"/>
            <a:ext cx="7640023" cy="307299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R="2311" defTabSz="457106"/>
            <a:r>
              <a:rPr lang="es-ES" sz="1400" dirty="0">
                <a:solidFill>
                  <a:schemeClr val="tx1"/>
                </a:solidFill>
                <a:latin typeface="Calibri"/>
                <a:cs typeface="Calibri"/>
              </a:rPr>
              <a:t>En EFICIENCIA, “</a:t>
            </a:r>
            <a:r>
              <a:rPr lang="es-ES" sz="1400" i="1" dirty="0">
                <a:solidFill>
                  <a:schemeClr val="tx1"/>
                </a:solidFill>
                <a:latin typeface="Calibri"/>
                <a:cs typeface="Calibri"/>
              </a:rPr>
              <a:t>Haciendo más salchichas y no tanta carne gourmet</a:t>
            </a:r>
            <a:r>
              <a:rPr lang="es-ES" sz="1400" dirty="0">
                <a:solidFill>
                  <a:schemeClr val="tx1"/>
                </a:solidFill>
                <a:latin typeface="Calibri"/>
                <a:cs typeface="Calibri"/>
              </a:rPr>
              <a:t>”:</a:t>
            </a:r>
            <a:endParaRPr lang="es-ES" sz="1400" dirty="0">
              <a:solidFill>
                <a:schemeClr val="tx1"/>
              </a:solidFill>
              <a:latin typeface="Calibri"/>
              <a:cs typeface="Calibri"/>
              <a:sym typeface="Wingdings" panose="05000000000000000000" pitchFamily="2" charset="2"/>
            </a:endParaRPr>
          </a:p>
          <a:p>
            <a:pPr marL="285750" marR="2311" indent="-285750" defTabSz="457106">
              <a:buFont typeface="Arial" panose="020B0604020202020204" pitchFamily="34" charset="0"/>
              <a:buChar char="•"/>
            </a:pPr>
            <a:r>
              <a:rPr lang="es-ES" sz="1400" u="sng" dirty="0">
                <a:solidFill>
                  <a:schemeClr val="tx1"/>
                </a:solidFill>
                <a:cs typeface="Calibri"/>
              </a:rPr>
              <a:t>Manteniendo la calidad </a:t>
            </a:r>
            <a:r>
              <a:rPr lang="es-ES" sz="1400" dirty="0">
                <a:solidFill>
                  <a:schemeClr val="tx1"/>
                </a:solidFill>
                <a:cs typeface="Calibri"/>
              </a:rPr>
              <a:t>de las respuestas para amparos complejos, pero simplificando el proceso de aquellos más simples.</a:t>
            </a:r>
          </a:p>
          <a:p>
            <a:pPr marL="285750" marR="2311" indent="-285750" defTabSz="457106">
              <a:buFont typeface="Arial" panose="020B0604020202020204" pitchFamily="34" charset="0"/>
              <a:buChar char="•"/>
            </a:pPr>
            <a:r>
              <a:rPr lang="es-ES" sz="1400" dirty="0">
                <a:solidFill>
                  <a:schemeClr val="tx1"/>
                </a:solidFill>
                <a:latin typeface="Calibri"/>
                <a:cs typeface="Calibri"/>
              </a:rPr>
              <a:t>Instalando </a:t>
            </a:r>
            <a:r>
              <a:rPr lang="es-ES" sz="1400" u="sng" dirty="0">
                <a:solidFill>
                  <a:schemeClr val="tx1"/>
                </a:solidFill>
                <a:latin typeface="Calibri"/>
                <a:cs typeface="Calibri"/>
              </a:rPr>
              <a:t>acciones que hagan más rápida la tramitación de amparos/reclamos simples</a:t>
            </a:r>
            <a:r>
              <a:rPr lang="es-ES" sz="1400" dirty="0">
                <a:solidFill>
                  <a:schemeClr val="tx1"/>
                </a:solidFill>
                <a:latin typeface="Calibri"/>
                <a:cs typeface="Calibri"/>
              </a:rPr>
              <a:t>, como: herramientas en la plataforma de Transparencia para cerrar automáticamente amparos que no son propiamente </a:t>
            </a:r>
            <a:r>
              <a:rPr lang="es-ES" sz="1400" dirty="0" err="1">
                <a:solidFill>
                  <a:schemeClr val="tx1"/>
                </a:solidFill>
                <a:latin typeface="Calibri"/>
                <a:cs typeface="Calibri"/>
              </a:rPr>
              <a:t>SAIs</a:t>
            </a:r>
            <a:r>
              <a:rPr lang="es-ES" sz="1400" dirty="0">
                <a:solidFill>
                  <a:schemeClr val="tx1"/>
                </a:solidFill>
                <a:latin typeface="Calibri"/>
                <a:cs typeface="Calibri"/>
              </a:rPr>
              <a:t>; Canales rápidos de tramitación de amparos, sin que todo deba pasar por el Consejo Directivo.</a:t>
            </a:r>
          </a:p>
          <a:p>
            <a:pPr marL="285750" marR="2311" indent="-285750" defTabSz="457106">
              <a:buFont typeface="Arial" panose="020B0604020202020204" pitchFamily="34" charset="0"/>
              <a:buChar char="•"/>
            </a:pPr>
            <a:r>
              <a:rPr lang="es-ES" sz="1400" dirty="0">
                <a:solidFill>
                  <a:schemeClr val="tx1"/>
                </a:solidFill>
                <a:latin typeface="Calibri"/>
                <a:cs typeface="Calibri"/>
              </a:rPr>
              <a:t>Más sesiones al mes para reducir el tiempo de respuesta de amparos y reclamos complejos.</a:t>
            </a:r>
          </a:p>
          <a:p>
            <a:pPr marL="285750" marR="2311" indent="-285750" defTabSz="457106">
              <a:buFont typeface="Arial" panose="020B0604020202020204" pitchFamily="34" charset="0"/>
              <a:buChar char="•"/>
            </a:pPr>
            <a:endParaRPr lang="es-ES" sz="1400" dirty="0">
              <a:solidFill>
                <a:schemeClr val="tx1"/>
              </a:solidFill>
              <a:latin typeface="Calibri"/>
              <a:cs typeface="Calibri"/>
            </a:endParaRPr>
          </a:p>
          <a:p>
            <a:pPr marR="2311" defTabSz="457106"/>
            <a:r>
              <a:rPr lang="es-ES" sz="1400" dirty="0">
                <a:solidFill>
                  <a:schemeClr val="tx1"/>
                </a:solidFill>
                <a:latin typeface="Calibri"/>
                <a:cs typeface="Calibri"/>
              </a:rPr>
              <a:t>En EFICACIA, </a:t>
            </a:r>
            <a:r>
              <a:rPr lang="es-ES" sz="1400" u="sng" dirty="0">
                <a:solidFill>
                  <a:schemeClr val="tx1"/>
                </a:solidFill>
                <a:latin typeface="Calibri"/>
                <a:cs typeface="Calibri"/>
              </a:rPr>
              <a:t>educando a la población</a:t>
            </a:r>
            <a:r>
              <a:rPr lang="es-ES" sz="1400" dirty="0">
                <a:solidFill>
                  <a:schemeClr val="tx1"/>
                </a:solidFill>
                <a:latin typeface="Calibri"/>
                <a:cs typeface="Calibri"/>
              </a:rPr>
              <a:t>, para evitar la generación de amparos sin fundamento:</a:t>
            </a:r>
          </a:p>
          <a:p>
            <a:pPr marL="285750" marR="2311" indent="-285750" defTabSz="457106">
              <a:buFont typeface="Arial" panose="020B0604020202020204" pitchFamily="34" charset="0"/>
              <a:buChar char="•"/>
            </a:pPr>
            <a:r>
              <a:rPr lang="es-ES" sz="1400" dirty="0">
                <a:solidFill>
                  <a:schemeClr val="tx1"/>
                </a:solidFill>
                <a:cs typeface="Calibri"/>
              </a:rPr>
              <a:t>En la información que está disponible </a:t>
            </a:r>
            <a:r>
              <a:rPr lang="es-ES" sz="1400" u="sng" dirty="0">
                <a:solidFill>
                  <a:schemeClr val="tx1"/>
                </a:solidFill>
                <a:cs typeface="Calibri"/>
              </a:rPr>
              <a:t>en Transparencia Activa </a:t>
            </a:r>
            <a:r>
              <a:rPr lang="es-ES" sz="1400" dirty="0">
                <a:solidFill>
                  <a:schemeClr val="tx1"/>
                </a:solidFill>
                <a:cs typeface="Calibri"/>
              </a:rPr>
              <a:t>(y cómo llegar a ella).</a:t>
            </a:r>
          </a:p>
          <a:p>
            <a:pPr marL="285750" marR="2311" indent="-285750" defTabSz="457106">
              <a:buFont typeface="Arial" panose="020B0604020202020204" pitchFamily="34" charset="0"/>
              <a:buChar char="•"/>
            </a:pPr>
            <a:r>
              <a:rPr lang="es-ES" sz="1400" u="sng" dirty="0">
                <a:solidFill>
                  <a:schemeClr val="tx1"/>
                </a:solidFill>
                <a:latin typeface="Calibri"/>
                <a:cs typeface="Calibri"/>
              </a:rPr>
              <a:t>En el uso de la Ley de Transparencia</a:t>
            </a:r>
            <a:r>
              <a:rPr lang="es-ES" sz="1400" dirty="0">
                <a:solidFill>
                  <a:schemeClr val="tx1"/>
                </a:solidFill>
                <a:latin typeface="Calibri"/>
                <a:cs typeface="Calibri"/>
              </a:rPr>
              <a:t>, en los alcances de ésta (</a:t>
            </a:r>
            <a:r>
              <a:rPr lang="es-ES" sz="1400" u="sng" dirty="0">
                <a:solidFill>
                  <a:schemeClr val="tx1"/>
                </a:solidFill>
                <a:latin typeface="Calibri"/>
                <a:cs typeface="Calibri"/>
              </a:rPr>
              <a:t>qué se puede pedir y cómo</a:t>
            </a:r>
            <a:r>
              <a:rPr lang="es-ES" sz="1400" dirty="0">
                <a:solidFill>
                  <a:schemeClr val="tx1"/>
                </a:solidFill>
                <a:latin typeface="Calibri"/>
                <a:cs typeface="Calibri"/>
              </a:rPr>
              <a:t>) y en las etapas del proceso.</a:t>
            </a:r>
            <a:endParaRPr lang="es-CL" sz="1400" dirty="0">
              <a:solidFill>
                <a:schemeClr val="tx1"/>
              </a:solidFill>
              <a:latin typeface="Calibri"/>
              <a:cs typeface="Calibri"/>
            </a:endParaRPr>
          </a:p>
        </p:txBody>
      </p:sp>
    </p:spTree>
    <p:extLst>
      <p:ext uri="{BB962C8B-B14F-4D97-AF65-F5344CB8AC3E}">
        <p14:creationId xmlns:p14="http://schemas.microsoft.com/office/powerpoint/2010/main" val="1441304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149CEAE-C9DC-43A8-8A2F-2E814D8F6F54}"/>
              </a:ext>
            </a:extLst>
          </p:cNvPr>
          <p:cNvSpPr/>
          <p:nvPr/>
        </p:nvSpPr>
        <p:spPr>
          <a:xfrm>
            <a:off x="399383" y="88081"/>
            <a:ext cx="1796353"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7" name="Rectángulo 16">
            <a:extLst>
              <a:ext uri="{FF2B5EF4-FFF2-40B4-BE49-F238E27FC236}">
                <a16:creationId xmlns:a16="http://schemas.microsoft.com/office/drawing/2014/main" id="{297000FF-4073-4A24-892B-1C1512A9CCD8}"/>
              </a:ext>
            </a:extLst>
          </p:cNvPr>
          <p:cNvSpPr/>
          <p:nvPr/>
        </p:nvSpPr>
        <p:spPr>
          <a:xfrm>
            <a:off x="399383" y="747343"/>
            <a:ext cx="8081264" cy="853687"/>
          </a:xfrm>
          <a:prstGeom prst="rect">
            <a:avLst/>
          </a:prstGeom>
          <a:no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1400" kern="1200" dirty="0">
                <a:solidFill>
                  <a:schemeClr val="tx1"/>
                </a:solidFill>
              </a:rPr>
              <a:t>Resulta difícil explicar los bajos niveles del atributo Técnico reportado en la encuesta, en cuanto desde la visión de los/as entrevistados/as, </a:t>
            </a:r>
            <a:r>
              <a:rPr lang="es-ES" sz="1400" kern="1200" dirty="0">
                <a:solidFill>
                  <a:srgbClr val="0F80FF"/>
                </a:solidFill>
              </a:rPr>
              <a:t>el CPLT se perfiló como una institución altamente técnica en relación a su funcionamiento, RRHH y fallos.</a:t>
            </a:r>
          </a:p>
        </p:txBody>
      </p:sp>
      <p:sp>
        <p:nvSpPr>
          <p:cNvPr id="18" name="3 CuadroTexto">
            <a:extLst>
              <a:ext uri="{FF2B5EF4-FFF2-40B4-BE49-F238E27FC236}">
                <a16:creationId xmlns:a16="http://schemas.microsoft.com/office/drawing/2014/main" id="{94A8745E-5EF2-4322-BAB6-DFE0B30F100D}"/>
              </a:ext>
            </a:extLst>
          </p:cNvPr>
          <p:cNvSpPr txBox="1"/>
          <p:nvPr/>
        </p:nvSpPr>
        <p:spPr>
          <a:xfrm>
            <a:off x="480465" y="90997"/>
            <a:ext cx="135956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TÉCNICA</a:t>
            </a:r>
            <a:endParaRPr lang="es-ES" sz="1600" dirty="0">
              <a:solidFill>
                <a:srgbClr val="22FFFF"/>
              </a:solidFill>
              <a:latin typeface="Trebuchet MS"/>
              <a:cs typeface="Trebuchet MS"/>
            </a:endParaRPr>
          </a:p>
        </p:txBody>
      </p:sp>
      <p:sp>
        <p:nvSpPr>
          <p:cNvPr id="22" name="object 455">
            <a:extLst>
              <a:ext uri="{FF2B5EF4-FFF2-40B4-BE49-F238E27FC236}">
                <a16:creationId xmlns:a16="http://schemas.microsoft.com/office/drawing/2014/main" id="{E99EA6E4-A6E1-4C00-A6AF-AED4FD0FB9C2}"/>
              </a:ext>
            </a:extLst>
          </p:cNvPr>
          <p:cNvSpPr/>
          <p:nvPr/>
        </p:nvSpPr>
        <p:spPr>
          <a:xfrm>
            <a:off x="419573" y="747343"/>
            <a:ext cx="7824835" cy="92290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defTabSz="457106">
              <a:buFont typeface="Arial" panose="020B0604020202020204" pitchFamily="34" charset="0"/>
              <a:buChar char="•"/>
            </a:pPr>
            <a:endParaRPr lang="es-CL" sz="1600" dirty="0">
              <a:cs typeface="Calibri"/>
            </a:endParaRPr>
          </a:p>
        </p:txBody>
      </p:sp>
      <p:pic>
        <p:nvPicPr>
          <p:cNvPr id="24" name="Imagen 23">
            <a:extLst>
              <a:ext uri="{FF2B5EF4-FFF2-40B4-BE49-F238E27FC236}">
                <a16:creationId xmlns:a16="http://schemas.microsoft.com/office/drawing/2014/main" id="{BB2F1EC1-5A96-4718-A297-1223344A0701}"/>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27" name="Rectángulo 26">
            <a:extLst>
              <a:ext uri="{FF2B5EF4-FFF2-40B4-BE49-F238E27FC236}">
                <a16:creationId xmlns:a16="http://schemas.microsoft.com/office/drawing/2014/main" id="{9BDF96DC-92E4-47CD-9EC2-4C1AD79E3637}"/>
              </a:ext>
            </a:extLst>
          </p:cNvPr>
          <p:cNvSpPr/>
          <p:nvPr/>
        </p:nvSpPr>
        <p:spPr>
          <a:xfrm>
            <a:off x="323528" y="1923678"/>
            <a:ext cx="259426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¿CÓMO SEGUIR MEJORANDO?</a:t>
            </a:r>
            <a:endParaRPr lang="es-CL" sz="1200" dirty="0">
              <a:latin typeface="Trebuchet MS"/>
              <a:cs typeface="Trebuchet MS"/>
            </a:endParaRPr>
          </a:p>
        </p:txBody>
      </p:sp>
      <p:sp>
        <p:nvSpPr>
          <p:cNvPr id="28" name="Rectángulo 27">
            <a:extLst>
              <a:ext uri="{FF2B5EF4-FFF2-40B4-BE49-F238E27FC236}">
                <a16:creationId xmlns:a16="http://schemas.microsoft.com/office/drawing/2014/main" id="{5C50E740-C836-4F77-9B97-6C8D15E93083}"/>
              </a:ext>
            </a:extLst>
          </p:cNvPr>
          <p:cNvSpPr/>
          <p:nvPr/>
        </p:nvSpPr>
        <p:spPr>
          <a:xfrm>
            <a:off x="449905" y="2283717"/>
            <a:ext cx="7722495" cy="1189539"/>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L="285750" marR="2311" indent="-285750" defTabSz="457106">
              <a:buFont typeface="Arial" panose="020B0604020202020204" pitchFamily="34" charset="0"/>
              <a:buChar char="•"/>
            </a:pPr>
            <a:r>
              <a:rPr lang="es-CL" sz="1400" dirty="0">
                <a:solidFill>
                  <a:schemeClr val="tx1"/>
                </a:solidFill>
                <a:latin typeface="Calibri"/>
                <a:cs typeface="Calibri"/>
              </a:rPr>
              <a:t>Generando </a:t>
            </a:r>
            <a:r>
              <a:rPr lang="es-CL" sz="1400" u="sng" dirty="0">
                <a:solidFill>
                  <a:schemeClr val="tx1"/>
                </a:solidFill>
                <a:latin typeface="Calibri"/>
                <a:cs typeface="Calibri"/>
              </a:rPr>
              <a:t>estándares claros y homogéneos de fiscalización.</a:t>
            </a:r>
          </a:p>
          <a:p>
            <a:pPr marL="285750" marR="2311" indent="-285750" defTabSz="457106">
              <a:buFont typeface="Arial" panose="020B0604020202020204" pitchFamily="34" charset="0"/>
              <a:buChar char="•"/>
            </a:pPr>
            <a:r>
              <a:rPr lang="es-CL" sz="1400" dirty="0">
                <a:solidFill>
                  <a:schemeClr val="tx1"/>
                </a:solidFill>
                <a:latin typeface="Calibri"/>
                <a:cs typeface="Calibri"/>
              </a:rPr>
              <a:t>Reforzando los procesos de </a:t>
            </a:r>
            <a:r>
              <a:rPr lang="es-CL" sz="1400" u="sng" dirty="0">
                <a:solidFill>
                  <a:schemeClr val="tx1"/>
                </a:solidFill>
                <a:latin typeface="Calibri"/>
                <a:cs typeface="Calibri"/>
              </a:rPr>
              <a:t>selección y formación de RRHH</a:t>
            </a:r>
            <a:r>
              <a:rPr lang="es-CL" sz="1400" dirty="0">
                <a:solidFill>
                  <a:schemeClr val="tx1"/>
                </a:solidFill>
                <a:latin typeface="Calibri"/>
                <a:cs typeface="Calibri"/>
              </a:rPr>
              <a:t>.</a:t>
            </a:r>
          </a:p>
          <a:p>
            <a:pPr marL="285750" marR="2311" indent="-285750" defTabSz="457106">
              <a:buFont typeface="Arial" panose="020B0604020202020204" pitchFamily="34" charset="0"/>
              <a:buChar char="•"/>
            </a:pPr>
            <a:r>
              <a:rPr lang="es-CL" sz="1400" u="sng" dirty="0">
                <a:solidFill>
                  <a:schemeClr val="tx1"/>
                </a:solidFill>
                <a:latin typeface="Calibri"/>
                <a:cs typeface="Calibri"/>
              </a:rPr>
              <a:t>Integrando conocimiento respecto de las instituciones fiscalizadas</a:t>
            </a:r>
            <a:r>
              <a:rPr lang="es-CL" sz="1400" dirty="0">
                <a:solidFill>
                  <a:schemeClr val="tx1"/>
                </a:solidFill>
                <a:latin typeface="Calibri"/>
                <a:cs typeface="Calibri"/>
              </a:rPr>
              <a:t> y ojalá estableciendo equipos focalizados a la atención de ciertos grupos de instituciones para atender a sus especificidades de funcionamiento y alcance.</a:t>
            </a:r>
          </a:p>
        </p:txBody>
      </p:sp>
    </p:spTree>
    <p:extLst>
      <p:ext uri="{BB962C8B-B14F-4D97-AF65-F5344CB8AC3E}">
        <p14:creationId xmlns:p14="http://schemas.microsoft.com/office/powerpoint/2010/main" val="3392570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object 455">
            <a:extLst>
              <a:ext uri="{FF2B5EF4-FFF2-40B4-BE49-F238E27FC236}">
                <a16:creationId xmlns:a16="http://schemas.microsoft.com/office/drawing/2014/main" id="{2593DD10-05F4-47C5-B9F5-ECEF15820C7C}"/>
              </a:ext>
            </a:extLst>
          </p:cNvPr>
          <p:cNvSpPr/>
          <p:nvPr/>
        </p:nvSpPr>
        <p:spPr>
          <a:xfrm>
            <a:off x="397807" y="931637"/>
            <a:ext cx="7800072" cy="1146918"/>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algn="just" defTabSz="457106">
              <a:buFont typeface="Arial" panose="020B0604020202020204" pitchFamily="34" charset="0"/>
              <a:buChar char="•"/>
            </a:pPr>
            <a:endParaRPr lang="es-CL" sz="1600" dirty="0">
              <a:cs typeface="Calibri"/>
            </a:endParaRPr>
          </a:p>
        </p:txBody>
      </p:sp>
      <p:pic>
        <p:nvPicPr>
          <p:cNvPr id="4" name="Imagen 3">
            <a:extLst>
              <a:ext uri="{FF2B5EF4-FFF2-40B4-BE49-F238E27FC236}">
                <a16:creationId xmlns:a16="http://schemas.microsoft.com/office/drawing/2014/main" id="{37A680C7-153F-40D1-AABB-3BB62FE1F099}"/>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5" name="Rectángulo 4">
            <a:extLst>
              <a:ext uri="{FF2B5EF4-FFF2-40B4-BE49-F238E27FC236}">
                <a16:creationId xmlns:a16="http://schemas.microsoft.com/office/drawing/2014/main" id="{6149CEAE-C9DC-43A8-8A2F-2E814D8F6F54}"/>
              </a:ext>
            </a:extLst>
          </p:cNvPr>
          <p:cNvSpPr/>
          <p:nvPr/>
        </p:nvSpPr>
        <p:spPr>
          <a:xfrm>
            <a:off x="399383" y="88081"/>
            <a:ext cx="2513765"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3" name="Rectángulo 12">
            <a:extLst>
              <a:ext uri="{FF2B5EF4-FFF2-40B4-BE49-F238E27FC236}">
                <a16:creationId xmlns:a16="http://schemas.microsoft.com/office/drawing/2014/main" id="{C49FE2AC-4EB5-489A-A6AC-CCECD0285633}"/>
              </a:ext>
            </a:extLst>
          </p:cNvPr>
          <p:cNvSpPr/>
          <p:nvPr/>
        </p:nvSpPr>
        <p:spPr>
          <a:xfrm>
            <a:off x="440550" y="555526"/>
            <a:ext cx="7773017" cy="1899140"/>
          </a:xfrm>
          <a:prstGeom prst="rect">
            <a:avLst/>
          </a:prstGeom>
          <a:no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s-ES" sz="1400" dirty="0">
                <a:solidFill>
                  <a:schemeClr val="tx1"/>
                </a:solidFill>
              </a:rPr>
              <a:t>Los bajos niveles de la Transparencia, así como su tendencia a la baja, no pueden ser explicados desde este estudio, en cuanto desde la voz de los/as entrevistados/as, </a:t>
            </a:r>
            <a:r>
              <a:rPr lang="es-ES" sz="1400" dirty="0">
                <a:solidFill>
                  <a:srgbClr val="0F80FF"/>
                </a:solidFill>
              </a:rPr>
              <a:t>el CPLT fue visto en general como una institución transparente, y el serlo o no, se vinculó más que nada a elementos poco variables</a:t>
            </a:r>
            <a:r>
              <a:rPr lang="es-ES" sz="1400" dirty="0">
                <a:solidFill>
                  <a:srgbClr val="FECC66"/>
                </a:solidFill>
              </a:rPr>
              <a:t> </a:t>
            </a:r>
            <a:r>
              <a:rPr lang="es-ES" sz="1400" dirty="0">
                <a:solidFill>
                  <a:schemeClr val="tx1"/>
                </a:solidFill>
              </a:rPr>
              <a:t>como lo es el apego a la normativa, y el sistema de nombramiento de los/as Consejeros/as (que no ha experimentado cambios recientes).</a:t>
            </a:r>
            <a:endParaRPr lang="es-ES" sz="1400" kern="1200" dirty="0">
              <a:solidFill>
                <a:schemeClr val="tx1"/>
              </a:solidFill>
            </a:endParaRPr>
          </a:p>
        </p:txBody>
      </p:sp>
      <p:sp>
        <p:nvSpPr>
          <p:cNvPr id="18" name="3 CuadroTexto">
            <a:extLst>
              <a:ext uri="{FF2B5EF4-FFF2-40B4-BE49-F238E27FC236}">
                <a16:creationId xmlns:a16="http://schemas.microsoft.com/office/drawing/2014/main" id="{94A8745E-5EF2-4322-BAB6-DFE0B30F100D}"/>
              </a:ext>
            </a:extLst>
          </p:cNvPr>
          <p:cNvSpPr txBox="1"/>
          <p:nvPr/>
        </p:nvSpPr>
        <p:spPr>
          <a:xfrm>
            <a:off x="480465" y="90997"/>
            <a:ext cx="2271098"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TRANSPARENTE</a:t>
            </a:r>
            <a:endParaRPr lang="es-ES" sz="1600" dirty="0">
              <a:solidFill>
                <a:srgbClr val="22FFFF"/>
              </a:solidFill>
              <a:latin typeface="Trebuchet MS"/>
              <a:cs typeface="Trebuchet MS"/>
            </a:endParaRPr>
          </a:p>
        </p:txBody>
      </p:sp>
      <p:sp>
        <p:nvSpPr>
          <p:cNvPr id="26" name="Rectángulo 25">
            <a:extLst>
              <a:ext uri="{FF2B5EF4-FFF2-40B4-BE49-F238E27FC236}">
                <a16:creationId xmlns:a16="http://schemas.microsoft.com/office/drawing/2014/main" id="{215BED30-58D3-4DC7-ABEA-26DE25FB064A}"/>
              </a:ext>
            </a:extLst>
          </p:cNvPr>
          <p:cNvSpPr/>
          <p:nvPr/>
        </p:nvSpPr>
        <p:spPr>
          <a:xfrm>
            <a:off x="318880" y="2370868"/>
            <a:ext cx="259426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¿CÓMO SEGUIR MEJORANDO?</a:t>
            </a:r>
            <a:endParaRPr lang="es-CL" sz="1200" dirty="0">
              <a:latin typeface="Trebuchet MS"/>
              <a:cs typeface="Trebuchet MS"/>
            </a:endParaRPr>
          </a:p>
        </p:txBody>
      </p:sp>
      <p:sp>
        <p:nvSpPr>
          <p:cNvPr id="27" name="Rectángulo 26">
            <a:extLst>
              <a:ext uri="{FF2B5EF4-FFF2-40B4-BE49-F238E27FC236}">
                <a16:creationId xmlns:a16="http://schemas.microsoft.com/office/drawing/2014/main" id="{E8B1F502-42B3-42F0-B197-ED7C9D3A54EA}"/>
              </a:ext>
            </a:extLst>
          </p:cNvPr>
          <p:cNvSpPr/>
          <p:nvPr/>
        </p:nvSpPr>
        <p:spPr>
          <a:xfrm>
            <a:off x="412168" y="2710189"/>
            <a:ext cx="7722495" cy="187778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L="285750" marR="2311" indent="-285750" algn="just" defTabSz="457106">
              <a:buFont typeface="Arial" panose="020B0604020202020204" pitchFamily="34" charset="0"/>
              <a:buChar char="•"/>
            </a:pPr>
            <a:r>
              <a:rPr lang="es-ES" sz="1400" dirty="0">
                <a:solidFill>
                  <a:schemeClr val="tx1"/>
                </a:solidFill>
                <a:latin typeface="Calibri"/>
                <a:cs typeface="Calibri"/>
              </a:rPr>
              <a:t>Aplicando estándares de </a:t>
            </a:r>
            <a:r>
              <a:rPr lang="es-ES" sz="1400" u="sng" dirty="0">
                <a:solidFill>
                  <a:schemeClr val="tx1"/>
                </a:solidFill>
                <a:latin typeface="Calibri"/>
                <a:cs typeface="Calibri"/>
              </a:rPr>
              <a:t>transparencia que van más allá de lo establecido por la legislación</a:t>
            </a:r>
            <a:r>
              <a:rPr lang="es-ES" sz="1400" dirty="0">
                <a:solidFill>
                  <a:schemeClr val="tx1"/>
                </a:solidFill>
                <a:latin typeface="Calibri"/>
                <a:cs typeface="Calibri"/>
              </a:rPr>
              <a:t>, actuando como “punta de lanza” en la temática e invitando a otras instituciones a mostrar más y mejor (apoyándolas a su vez en esta tarea mediante la habilitación de herramientas tecnológicas y de gestión, capacitaciones y generación y difusión de conocimiento en la materia).</a:t>
            </a:r>
          </a:p>
          <a:p>
            <a:pPr marR="2311" lvl="2" algn="just" defTabSz="457106"/>
            <a:r>
              <a:rPr lang="es-ES" sz="1400" dirty="0">
                <a:solidFill>
                  <a:schemeClr val="tx1"/>
                </a:solidFill>
                <a:latin typeface="Calibri"/>
                <a:cs typeface="Calibri"/>
              </a:rPr>
              <a:t>- En particular, se solicitan acciones como el hacer públicas las actas completas de las sesiones del Consejo y generar actas de reuniones con los Enlaces, así como descartar ciertas prácticas mal vistas (Fiscalización “encubierta”).</a:t>
            </a:r>
          </a:p>
          <a:p>
            <a:pPr marL="285750" marR="2311" indent="-285750" defTabSz="457106">
              <a:buFont typeface="Arial" panose="020B0604020202020204" pitchFamily="34" charset="0"/>
              <a:buChar char="•"/>
            </a:pPr>
            <a:r>
              <a:rPr lang="es-ES" sz="1400" dirty="0">
                <a:solidFill>
                  <a:schemeClr val="tx1"/>
                </a:solidFill>
                <a:latin typeface="Calibri"/>
                <a:cs typeface="Calibri"/>
              </a:rPr>
              <a:t>Transparentando a la ciudadanía el </a:t>
            </a:r>
            <a:r>
              <a:rPr lang="es-ES" sz="1400" u="sng" dirty="0">
                <a:solidFill>
                  <a:schemeClr val="tx1"/>
                </a:solidFill>
                <a:latin typeface="Calibri"/>
                <a:cs typeface="Calibri"/>
              </a:rPr>
              <a:t>proceso de selección de Consejeros/as.</a:t>
            </a:r>
          </a:p>
        </p:txBody>
      </p:sp>
    </p:spTree>
    <p:extLst>
      <p:ext uri="{BB962C8B-B14F-4D97-AF65-F5344CB8AC3E}">
        <p14:creationId xmlns:p14="http://schemas.microsoft.com/office/powerpoint/2010/main" val="207710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75E4D0-DED3-45E0-920A-3764BCE73571}"/>
              </a:ext>
            </a:extLst>
          </p:cNvPr>
          <p:cNvSpPr/>
          <p:nvPr/>
        </p:nvSpPr>
        <p:spPr>
          <a:xfrm>
            <a:off x="1043607" y="2190004"/>
            <a:ext cx="7271605" cy="268600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pic>
        <p:nvPicPr>
          <p:cNvPr id="3" name="Imagen 2">
            <a:extLst>
              <a:ext uri="{FF2B5EF4-FFF2-40B4-BE49-F238E27FC236}">
                <a16:creationId xmlns:a16="http://schemas.microsoft.com/office/drawing/2014/main" id="{5C3AC872-9CC4-4B5A-AC80-A82C310AF653}"/>
              </a:ext>
            </a:extLst>
          </p:cNvPr>
          <p:cNvPicPr>
            <a:picLocks noChangeAspect="1"/>
          </p:cNvPicPr>
          <p:nvPr/>
        </p:nvPicPr>
        <p:blipFill>
          <a:blip r:embed="rId3"/>
          <a:stretch>
            <a:fillRect/>
          </a:stretch>
        </p:blipFill>
        <p:spPr>
          <a:xfrm>
            <a:off x="1187624" y="2321019"/>
            <a:ext cx="7000124" cy="2344726"/>
          </a:xfrm>
          <a:prstGeom prst="rect">
            <a:avLst/>
          </a:prstGeom>
        </p:spPr>
      </p:pic>
      <p:sp>
        <p:nvSpPr>
          <p:cNvPr id="5" name="Rectángulo 4">
            <a:extLst>
              <a:ext uri="{FF2B5EF4-FFF2-40B4-BE49-F238E27FC236}">
                <a16:creationId xmlns:a16="http://schemas.microsoft.com/office/drawing/2014/main" id="{03E4B9BE-4256-44C3-9D08-3E5955447793}"/>
              </a:ext>
            </a:extLst>
          </p:cNvPr>
          <p:cNvSpPr/>
          <p:nvPr/>
        </p:nvSpPr>
        <p:spPr>
          <a:xfrm>
            <a:off x="533399" y="78407"/>
            <a:ext cx="3309371" cy="516557"/>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B5006FE3-8455-4AF0-B2B9-EA89343206D0}"/>
              </a:ext>
            </a:extLst>
          </p:cNvPr>
          <p:cNvSpPr txBox="1"/>
          <p:nvPr/>
        </p:nvSpPr>
        <p:spPr>
          <a:xfrm>
            <a:off x="457202" y="133350"/>
            <a:ext cx="3385569"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OBJETIVO DEL ESTUDIO</a:t>
            </a:r>
            <a:endParaRPr lang="es-ES" sz="1600" dirty="0">
              <a:solidFill>
                <a:srgbClr val="22FFFF"/>
              </a:solidFill>
              <a:latin typeface="Trebuchet MS"/>
              <a:cs typeface="Trebuchet MS"/>
            </a:endParaRPr>
          </a:p>
        </p:txBody>
      </p:sp>
      <p:cxnSp>
        <p:nvCxnSpPr>
          <p:cNvPr id="7" name="Conector recto de flecha 6">
            <a:extLst>
              <a:ext uri="{FF2B5EF4-FFF2-40B4-BE49-F238E27FC236}">
                <a16:creationId xmlns:a16="http://schemas.microsoft.com/office/drawing/2014/main" id="{1F14CDBF-45A4-4B01-839B-B8C046648212}"/>
              </a:ext>
            </a:extLst>
          </p:cNvPr>
          <p:cNvCxnSpPr>
            <a:cxnSpLocks/>
          </p:cNvCxnSpPr>
          <p:nvPr/>
        </p:nvCxnSpPr>
        <p:spPr>
          <a:xfrm>
            <a:off x="4788024" y="3075806"/>
            <a:ext cx="277703" cy="6328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1ED63542-4710-42DD-B8B4-0EF80BBE6881}"/>
              </a:ext>
            </a:extLst>
          </p:cNvPr>
          <p:cNvSpPr/>
          <p:nvPr/>
        </p:nvSpPr>
        <p:spPr>
          <a:xfrm>
            <a:off x="605645" y="1007661"/>
            <a:ext cx="7870616" cy="738658"/>
          </a:xfrm>
          <a:prstGeom prst="rect">
            <a:avLst/>
          </a:prstGeom>
          <a:ln cap="rnd">
            <a:noFill/>
            <a:prstDash val="sysDash"/>
          </a:ln>
        </p:spPr>
        <p:txBody>
          <a:bodyPr wrap="square" lIns="91434" tIns="45717" rIns="91434" bIns="45717">
            <a:spAutoFit/>
          </a:bodyPr>
          <a:lstStyle/>
          <a:p>
            <a:pPr marR="2311" indent="-289" algn="just" defTabSz="457106"/>
            <a:r>
              <a:rPr lang="es-ES" sz="1400" dirty="0">
                <a:latin typeface="Calibri"/>
                <a:cs typeface="Calibri"/>
              </a:rPr>
              <a:t>Los atributos evaluados en este estudio cualitativo hacen referencia a aquellos preguntados en la Encuesta a Enlaces 2020, y se profundizan a fin de acercarnos a comprender qué elementos han motivado el alza en la Autonomía, la baja en Transparencia y los relativamente bajos niveles de Confiable y Técnico.</a:t>
            </a:r>
            <a:endParaRPr lang="es-CL" sz="1400" dirty="0">
              <a:latin typeface="Calibri"/>
              <a:cs typeface="Calibri"/>
            </a:endParaRPr>
          </a:p>
        </p:txBody>
      </p:sp>
      <p:cxnSp>
        <p:nvCxnSpPr>
          <p:cNvPr id="11" name="Conector recto de flecha 10">
            <a:extLst>
              <a:ext uri="{FF2B5EF4-FFF2-40B4-BE49-F238E27FC236}">
                <a16:creationId xmlns:a16="http://schemas.microsoft.com/office/drawing/2014/main" id="{7ECC189D-C3F6-4903-8053-2D955ADD2DC2}"/>
              </a:ext>
            </a:extLst>
          </p:cNvPr>
          <p:cNvCxnSpPr>
            <a:cxnSpLocks/>
          </p:cNvCxnSpPr>
          <p:nvPr/>
        </p:nvCxnSpPr>
        <p:spPr>
          <a:xfrm flipV="1">
            <a:off x="2049232" y="3075806"/>
            <a:ext cx="277703" cy="7353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8477DB7F-E987-4D93-B1C9-19D16C678549}"/>
              </a:ext>
            </a:extLst>
          </p:cNvPr>
          <p:cNvPicPr>
            <a:picLocks noChangeAspect="1"/>
          </p:cNvPicPr>
          <p:nvPr/>
        </p:nvPicPr>
        <p:blipFill>
          <a:blip r:embed="rId4">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201972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object 455">
            <a:extLst>
              <a:ext uri="{FF2B5EF4-FFF2-40B4-BE49-F238E27FC236}">
                <a16:creationId xmlns:a16="http://schemas.microsoft.com/office/drawing/2014/main" id="{1CAD59CF-BE0A-478E-A767-3EF0CCC9EC83}"/>
              </a:ext>
            </a:extLst>
          </p:cNvPr>
          <p:cNvSpPr/>
          <p:nvPr/>
        </p:nvSpPr>
        <p:spPr>
          <a:xfrm>
            <a:off x="480465" y="819766"/>
            <a:ext cx="7731216" cy="98908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solidFill>
            <a:srgbClr val="66CDFF">
              <a:alpha val="15000"/>
            </a:srgbClr>
          </a:solidFill>
          <a:ln>
            <a:noFill/>
          </a:ln>
          <a:effectLst>
            <a:outerShdw blurRad="82550" dist="38100" dir="2700000" algn="tl" rotWithShape="0">
              <a:srgbClr val="000000">
                <a:alpha val="43000"/>
              </a:srgbClr>
            </a:outerShdw>
          </a:effectLst>
        </p:spPr>
        <p:txBody>
          <a:bodyPr wrap="square" lIns="0" tIns="0" rIns="0" bIns="0" rtlCol="0"/>
          <a:lstStyle/>
          <a:p>
            <a:pPr marL="285461" marR="2311" indent="-285750" algn="just" defTabSz="457106">
              <a:buFont typeface="Arial" panose="020B0604020202020204" pitchFamily="34" charset="0"/>
              <a:buChar char="•"/>
            </a:pPr>
            <a:endParaRPr lang="es-CL" sz="1600" dirty="0">
              <a:cs typeface="Calibri"/>
            </a:endParaRPr>
          </a:p>
        </p:txBody>
      </p:sp>
      <p:sp>
        <p:nvSpPr>
          <p:cNvPr id="5" name="Rectángulo 4">
            <a:extLst>
              <a:ext uri="{FF2B5EF4-FFF2-40B4-BE49-F238E27FC236}">
                <a16:creationId xmlns:a16="http://schemas.microsoft.com/office/drawing/2014/main" id="{6149CEAE-C9DC-43A8-8A2F-2E814D8F6F54}"/>
              </a:ext>
            </a:extLst>
          </p:cNvPr>
          <p:cNvSpPr/>
          <p:nvPr/>
        </p:nvSpPr>
        <p:spPr>
          <a:xfrm>
            <a:off x="399383" y="88081"/>
            <a:ext cx="2012377" cy="461614"/>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5" name="Rectángulo 14">
            <a:extLst>
              <a:ext uri="{FF2B5EF4-FFF2-40B4-BE49-F238E27FC236}">
                <a16:creationId xmlns:a16="http://schemas.microsoft.com/office/drawing/2014/main" id="{0B224F57-F36D-4D46-ACD0-9EC4859BBFAF}"/>
              </a:ext>
            </a:extLst>
          </p:cNvPr>
          <p:cNvSpPr/>
          <p:nvPr/>
        </p:nvSpPr>
        <p:spPr>
          <a:xfrm>
            <a:off x="442760" y="699542"/>
            <a:ext cx="7513616" cy="1061094"/>
          </a:xfrm>
          <a:prstGeom prst="rect">
            <a:avLst/>
          </a:prstGeom>
          <a:no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s-ES" sz="1400" kern="1200" dirty="0">
                <a:solidFill>
                  <a:schemeClr val="tx1"/>
                </a:solidFill>
              </a:rPr>
              <a:t>Como se expresa durante el curso del informe, la </a:t>
            </a:r>
            <a:r>
              <a:rPr lang="es-ES" sz="1400" kern="1200" dirty="0">
                <a:solidFill>
                  <a:srgbClr val="0F80FF"/>
                </a:solidFill>
              </a:rPr>
              <a:t>Confianza es un atributo que se determina por la existencia –o no- de los otros atributos; </a:t>
            </a:r>
            <a:r>
              <a:rPr lang="es-ES" sz="1400" kern="1200" dirty="0">
                <a:solidFill>
                  <a:schemeClr val="tx1"/>
                </a:solidFill>
              </a:rPr>
              <a:t>así, los niveles de confianza de la encuesta y del cualitativo han siempre de conversar con aquellos observados en los otros </a:t>
            </a:r>
            <a:r>
              <a:rPr lang="es-ES" sz="1400" dirty="0">
                <a:solidFill>
                  <a:schemeClr val="tx1"/>
                </a:solidFill>
              </a:rPr>
              <a:t>atributos</a:t>
            </a:r>
            <a:r>
              <a:rPr lang="es-ES" sz="1400" kern="1200" dirty="0">
                <a:solidFill>
                  <a:schemeClr val="tx1"/>
                </a:solidFill>
              </a:rPr>
              <a:t>.</a:t>
            </a:r>
          </a:p>
        </p:txBody>
      </p:sp>
      <p:sp>
        <p:nvSpPr>
          <p:cNvPr id="18" name="3 CuadroTexto">
            <a:extLst>
              <a:ext uri="{FF2B5EF4-FFF2-40B4-BE49-F238E27FC236}">
                <a16:creationId xmlns:a16="http://schemas.microsoft.com/office/drawing/2014/main" id="{94A8745E-5EF2-4322-BAB6-DFE0B30F100D}"/>
              </a:ext>
            </a:extLst>
          </p:cNvPr>
          <p:cNvSpPr txBox="1"/>
          <p:nvPr/>
        </p:nvSpPr>
        <p:spPr>
          <a:xfrm>
            <a:off x="480465" y="90997"/>
            <a:ext cx="1696197" cy="461614"/>
          </a:xfrm>
          <a:prstGeom prst="rect">
            <a:avLst/>
          </a:prstGeom>
          <a:noFill/>
        </p:spPr>
        <p:txBody>
          <a:bodyPr wrap="none" lIns="91390" tIns="45695" rIns="91390" bIns="45695" rtlCol="0">
            <a:spAutoFit/>
          </a:bodyPr>
          <a:lstStyle/>
          <a:p>
            <a:r>
              <a:rPr lang="es-ES" sz="2400" dirty="0">
                <a:solidFill>
                  <a:schemeClr val="bg1"/>
                </a:solidFill>
                <a:latin typeface="Trebuchet MS"/>
                <a:cs typeface="Trebuchet MS"/>
              </a:rPr>
              <a:t>CONFIABLE</a:t>
            </a:r>
            <a:endParaRPr lang="es-ES" sz="1600" dirty="0">
              <a:solidFill>
                <a:srgbClr val="22FFFF"/>
              </a:solidFill>
              <a:latin typeface="Trebuchet MS"/>
              <a:cs typeface="Trebuchet MS"/>
            </a:endParaRPr>
          </a:p>
        </p:txBody>
      </p:sp>
      <p:pic>
        <p:nvPicPr>
          <p:cNvPr id="24" name="Imagen 23">
            <a:extLst>
              <a:ext uri="{FF2B5EF4-FFF2-40B4-BE49-F238E27FC236}">
                <a16:creationId xmlns:a16="http://schemas.microsoft.com/office/drawing/2014/main" id="{ED431271-E45A-48FA-9F60-A06EB6E736BC}"/>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
        <p:nvSpPr>
          <p:cNvPr id="27" name="Rectángulo 26">
            <a:extLst>
              <a:ext uri="{FF2B5EF4-FFF2-40B4-BE49-F238E27FC236}">
                <a16:creationId xmlns:a16="http://schemas.microsoft.com/office/drawing/2014/main" id="{2D8C0AC0-67CC-4248-B791-045EB538BFC6}"/>
              </a:ext>
            </a:extLst>
          </p:cNvPr>
          <p:cNvSpPr/>
          <p:nvPr/>
        </p:nvSpPr>
        <p:spPr>
          <a:xfrm>
            <a:off x="376165" y="2013647"/>
            <a:ext cx="2594268" cy="271853"/>
          </a:xfrm>
          <a:prstGeom prst="rect">
            <a:avLst/>
          </a:prstGeom>
        </p:spPr>
        <p:txBody>
          <a:bodyPr wrap="none" lIns="91424" tIns="45712" rIns="91424" bIns="45712">
            <a:spAutoFit/>
          </a:bodyPr>
          <a:lstStyle/>
          <a:p>
            <a:pPr marL="5776" marR="2311" indent="-289" algn="ctr">
              <a:lnSpc>
                <a:spcPts val="1424"/>
              </a:lnSpc>
              <a:spcBef>
                <a:spcPts val="343"/>
              </a:spcBef>
            </a:pPr>
            <a:r>
              <a:rPr lang="es-ES_tradnl" sz="1400" b="1" dirty="0">
                <a:latin typeface="Trebuchet MS"/>
                <a:cs typeface="Trebuchet MS"/>
              </a:rPr>
              <a:t>¿CÓMO SEGUIR MEJORANDO?</a:t>
            </a:r>
            <a:endParaRPr lang="es-CL" sz="1200" dirty="0">
              <a:latin typeface="Trebuchet MS"/>
              <a:cs typeface="Trebuchet MS"/>
            </a:endParaRPr>
          </a:p>
        </p:txBody>
      </p:sp>
      <p:sp>
        <p:nvSpPr>
          <p:cNvPr id="28" name="Rectángulo 27">
            <a:extLst>
              <a:ext uri="{FF2B5EF4-FFF2-40B4-BE49-F238E27FC236}">
                <a16:creationId xmlns:a16="http://schemas.microsoft.com/office/drawing/2014/main" id="{9A4DBE5E-A6C9-4F18-8701-CD2FCB156006}"/>
              </a:ext>
            </a:extLst>
          </p:cNvPr>
          <p:cNvSpPr/>
          <p:nvPr/>
        </p:nvSpPr>
        <p:spPr>
          <a:xfrm>
            <a:off x="449905" y="2283718"/>
            <a:ext cx="7731216" cy="1584176"/>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marL="285750" marR="2311" indent="-285750" algn="just" defTabSz="457106">
              <a:buFont typeface="Arial" panose="020B0604020202020204" pitchFamily="34" charset="0"/>
              <a:buChar char="•"/>
            </a:pPr>
            <a:r>
              <a:rPr lang="es-ES" sz="1400" dirty="0">
                <a:solidFill>
                  <a:schemeClr val="tx1"/>
                </a:solidFill>
                <a:latin typeface="Calibri"/>
                <a:cs typeface="Calibri"/>
              </a:rPr>
              <a:t>Reforzando la </a:t>
            </a:r>
            <a:r>
              <a:rPr lang="es-ES" sz="1400" b="1" dirty="0">
                <a:solidFill>
                  <a:schemeClr val="tx1"/>
                </a:solidFill>
                <a:latin typeface="Calibri"/>
                <a:cs typeface="Calibri"/>
              </a:rPr>
              <a:t>Transparencia</a:t>
            </a:r>
            <a:r>
              <a:rPr lang="es-ES" sz="1400" dirty="0">
                <a:solidFill>
                  <a:schemeClr val="tx1"/>
                </a:solidFill>
                <a:latin typeface="Calibri"/>
                <a:cs typeface="Calibri"/>
              </a:rPr>
              <a:t>: implementando </a:t>
            </a:r>
            <a:r>
              <a:rPr lang="es-ES" sz="1400" u="sng" dirty="0">
                <a:solidFill>
                  <a:schemeClr val="tx1"/>
                </a:solidFill>
                <a:latin typeface="Calibri"/>
                <a:cs typeface="Calibri"/>
              </a:rPr>
              <a:t>prácticas de Transparencia que vayan más allá de lo impuesto por la legislación</a:t>
            </a:r>
            <a:r>
              <a:rPr lang="es-ES" sz="1400" dirty="0">
                <a:solidFill>
                  <a:schemeClr val="tx1"/>
                </a:solidFill>
                <a:latin typeface="Calibri"/>
                <a:cs typeface="Calibri"/>
              </a:rPr>
              <a:t> </a:t>
            </a:r>
          </a:p>
          <a:p>
            <a:pPr marL="285750" marR="2311" indent="-285750" algn="just" defTabSz="457106">
              <a:buFont typeface="Arial" panose="020B0604020202020204" pitchFamily="34" charset="0"/>
              <a:buChar char="•"/>
            </a:pPr>
            <a:r>
              <a:rPr lang="es-ES" sz="1400" dirty="0">
                <a:solidFill>
                  <a:schemeClr val="tx1"/>
                </a:solidFill>
                <a:cs typeface="Calibri"/>
              </a:rPr>
              <a:t>Reforzando la </a:t>
            </a:r>
            <a:r>
              <a:rPr lang="es-ES" sz="1400" b="1" dirty="0">
                <a:solidFill>
                  <a:schemeClr val="tx1"/>
                </a:solidFill>
                <a:cs typeface="Calibri"/>
              </a:rPr>
              <a:t>Técnica</a:t>
            </a:r>
            <a:r>
              <a:rPr lang="es-ES" sz="1400" dirty="0">
                <a:solidFill>
                  <a:schemeClr val="tx1"/>
                </a:solidFill>
                <a:cs typeface="Calibri"/>
              </a:rPr>
              <a:t>: Generando estándares claros y homogéneos de fiscalización que no admitan espacios de parcialidad en las decisiones.</a:t>
            </a:r>
            <a:endParaRPr lang="es-CL" sz="1400" dirty="0">
              <a:solidFill>
                <a:schemeClr val="tx1"/>
              </a:solidFill>
              <a:cs typeface="Calibri"/>
            </a:endParaRPr>
          </a:p>
          <a:p>
            <a:pPr marL="285750" marR="2311" indent="-285750" algn="just" defTabSz="457106">
              <a:buFont typeface="Arial" panose="020B0604020202020204" pitchFamily="34" charset="0"/>
              <a:buChar char="•"/>
            </a:pPr>
            <a:r>
              <a:rPr lang="es-ES" sz="1400" dirty="0">
                <a:solidFill>
                  <a:schemeClr val="tx1"/>
                </a:solidFill>
                <a:latin typeface="Calibri"/>
                <a:cs typeface="Calibri"/>
              </a:rPr>
              <a:t>Reforzando la </a:t>
            </a:r>
            <a:r>
              <a:rPr lang="es-ES" sz="1400" b="1" dirty="0">
                <a:solidFill>
                  <a:schemeClr val="tx1"/>
                </a:solidFill>
                <a:latin typeface="Calibri"/>
                <a:cs typeface="Calibri"/>
              </a:rPr>
              <a:t>Autonomía</a:t>
            </a:r>
            <a:r>
              <a:rPr lang="es-ES" sz="1400" dirty="0">
                <a:solidFill>
                  <a:schemeClr val="tx1"/>
                </a:solidFill>
                <a:latin typeface="Calibri"/>
                <a:cs typeface="Calibri"/>
              </a:rPr>
              <a:t>: </a:t>
            </a:r>
            <a:r>
              <a:rPr lang="es-ES" sz="1400" u="sng" dirty="0">
                <a:solidFill>
                  <a:schemeClr val="tx1"/>
                </a:solidFill>
                <a:latin typeface="Calibri"/>
                <a:cs typeface="Calibri"/>
              </a:rPr>
              <a:t>Despolitizando el actuar </a:t>
            </a:r>
            <a:r>
              <a:rPr lang="es-ES" sz="1400" dirty="0">
                <a:solidFill>
                  <a:schemeClr val="tx1"/>
                </a:solidFill>
                <a:latin typeface="Calibri"/>
                <a:cs typeface="Calibri"/>
              </a:rPr>
              <a:t>de los/as Consejeros/as.</a:t>
            </a:r>
          </a:p>
          <a:p>
            <a:pPr marL="285750" marR="2311" indent="-285750" algn="just" defTabSz="457106">
              <a:buFont typeface="Arial" panose="020B0604020202020204" pitchFamily="34" charset="0"/>
              <a:buChar char="•"/>
            </a:pPr>
            <a:r>
              <a:rPr lang="es-ES" sz="1400" u="sng" dirty="0">
                <a:solidFill>
                  <a:schemeClr val="tx1"/>
                </a:solidFill>
                <a:latin typeface="Calibri"/>
                <a:cs typeface="Calibri"/>
              </a:rPr>
              <a:t>Reforzando la </a:t>
            </a:r>
            <a:r>
              <a:rPr lang="es-ES" sz="1400" b="1" u="sng" dirty="0">
                <a:solidFill>
                  <a:schemeClr val="tx1"/>
                </a:solidFill>
                <a:latin typeface="Calibri"/>
                <a:cs typeface="Calibri"/>
              </a:rPr>
              <a:t>Probidad</a:t>
            </a:r>
            <a:r>
              <a:rPr lang="es-ES" sz="1400" u="sng" dirty="0">
                <a:solidFill>
                  <a:schemeClr val="tx1"/>
                </a:solidFill>
                <a:latin typeface="Calibri"/>
                <a:cs typeface="Calibri"/>
              </a:rPr>
              <a:t> de Consejeros/as</a:t>
            </a:r>
            <a:r>
              <a:rPr lang="es-ES" sz="1400" dirty="0">
                <a:solidFill>
                  <a:schemeClr val="tx1"/>
                </a:solidFill>
                <a:latin typeface="Calibri"/>
                <a:cs typeface="Calibri"/>
              </a:rPr>
              <a:t>, para evitar “escándalos” o mediatización de actuares cuestionables, desde la óptica de la transparencia y probidad funcionaria.</a:t>
            </a:r>
          </a:p>
        </p:txBody>
      </p:sp>
    </p:spTree>
    <p:extLst>
      <p:ext uri="{BB962C8B-B14F-4D97-AF65-F5344CB8AC3E}">
        <p14:creationId xmlns:p14="http://schemas.microsoft.com/office/powerpoint/2010/main" val="3869722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2951791E-936B-43FD-8C6F-FCA8A0E991D1}"/>
              </a:ext>
            </a:extLst>
          </p:cNvPr>
          <p:cNvSpPr txBox="1">
            <a:spLocks/>
          </p:cNvSpPr>
          <p:nvPr/>
        </p:nvSpPr>
        <p:spPr>
          <a:xfrm>
            <a:off x="1598613" y="3257552"/>
            <a:ext cx="5867400" cy="450861"/>
          </a:xfrm>
          <a:prstGeom prst="rect">
            <a:avLst/>
          </a:prstGeom>
        </p:spPr>
        <p:txBody>
          <a:bodyPr vert="horz" wrap="square" lIns="0" tIns="6065" rIns="0" bIns="0" rtlCol="0">
            <a:spAutoFit/>
          </a:bodyPr>
          <a:lstStyle>
            <a:lvl1pPr>
              <a:defRPr sz="2700" b="0" i="0">
                <a:solidFill>
                  <a:srgbClr val="00637A"/>
                </a:solidFill>
                <a:latin typeface="Arial Black"/>
                <a:ea typeface="+mj-ea"/>
                <a:cs typeface="Arial Black"/>
              </a:defRPr>
            </a:lvl1pPr>
          </a:lstStyle>
          <a:p>
            <a:pPr marL="5776" algn="ctr" defTabSz="914196">
              <a:spcBef>
                <a:spcPts val="48"/>
              </a:spcBef>
            </a:pPr>
            <a:r>
              <a:rPr lang="es-CL" sz="1400" b="1" dirty="0">
                <a:solidFill>
                  <a:schemeClr val="bg1"/>
                </a:solidFill>
                <a:latin typeface="+mn-lt"/>
                <a:ea typeface="+mn-ea"/>
                <a:cs typeface="+mn-cs"/>
              </a:rPr>
              <a:t>Dirección de Estudios</a:t>
            </a:r>
          </a:p>
          <a:p>
            <a:pPr marL="5776" algn="ctr" defTabSz="914196">
              <a:spcBef>
                <a:spcPts val="48"/>
              </a:spcBef>
            </a:pPr>
            <a:r>
              <a:rPr lang="es-CL" sz="1400" i="1" dirty="0">
                <a:solidFill>
                  <a:srgbClr val="FFFFFF"/>
                </a:solidFill>
                <a:latin typeface="Calibri Light"/>
                <a:ea typeface="+mn-ea"/>
                <a:cs typeface="Calibri Light"/>
              </a:rPr>
              <a:t>Agosto 2021</a:t>
            </a:r>
          </a:p>
        </p:txBody>
      </p:sp>
      <p:pic>
        <p:nvPicPr>
          <p:cNvPr id="16" name="Imagen 15">
            <a:extLst>
              <a:ext uri="{FF2B5EF4-FFF2-40B4-BE49-F238E27FC236}">
                <a16:creationId xmlns:a16="http://schemas.microsoft.com/office/drawing/2014/main" id="{4EF5882B-6803-4164-BC95-28C00EB7492A}"/>
              </a:ext>
            </a:extLst>
          </p:cNvPr>
          <p:cNvPicPr>
            <a:picLocks noChangeAspect="1"/>
          </p:cNvPicPr>
          <p:nvPr/>
        </p:nvPicPr>
        <p:blipFill>
          <a:blip r:embed="rId3"/>
          <a:stretch>
            <a:fillRect/>
          </a:stretch>
        </p:blipFill>
        <p:spPr>
          <a:xfrm>
            <a:off x="3444479" y="4095758"/>
            <a:ext cx="2175669" cy="830461"/>
          </a:xfrm>
          <a:prstGeom prst="rect">
            <a:avLst/>
          </a:prstGeom>
        </p:spPr>
      </p:pic>
      <p:sp>
        <p:nvSpPr>
          <p:cNvPr id="17" name="Rectángulo 16">
            <a:extLst>
              <a:ext uri="{FF2B5EF4-FFF2-40B4-BE49-F238E27FC236}">
                <a16:creationId xmlns:a16="http://schemas.microsoft.com/office/drawing/2014/main" id="{FC3CF525-68C0-4D96-AE3A-5E9F46074D67}"/>
              </a:ext>
            </a:extLst>
          </p:cNvPr>
          <p:cNvSpPr/>
          <p:nvPr/>
        </p:nvSpPr>
        <p:spPr>
          <a:xfrm>
            <a:off x="971600" y="1779662"/>
            <a:ext cx="7506493" cy="954091"/>
          </a:xfrm>
          <a:prstGeom prst="rect">
            <a:avLst/>
          </a:prstGeom>
        </p:spPr>
        <p:txBody>
          <a:bodyPr wrap="square" lIns="91424" tIns="45712" rIns="91424" bIns="45712">
            <a:spAutoFit/>
          </a:bodyPr>
          <a:lstStyle/>
          <a:p>
            <a:pPr algn="ctr"/>
            <a:r>
              <a:rPr lang="es-ES" sz="2800" dirty="0">
                <a:solidFill>
                  <a:schemeClr val="bg1"/>
                </a:solidFill>
                <a:latin typeface="Trebuchet MS"/>
                <a:cs typeface="Trebuchet MS"/>
              </a:rPr>
              <a:t>ESTUDIO DE PERCEPCIONES </a:t>
            </a:r>
          </a:p>
          <a:p>
            <a:pPr algn="ctr"/>
            <a:r>
              <a:rPr lang="es-ES" sz="2800" dirty="0">
                <a:solidFill>
                  <a:schemeClr val="bg1"/>
                </a:solidFill>
                <a:latin typeface="Trebuchet MS"/>
                <a:cs typeface="Trebuchet MS"/>
              </a:rPr>
              <a:t>ENTRE ENLACES DEL CPLT</a:t>
            </a:r>
            <a:endParaRPr lang="es-ES" sz="2800" dirty="0">
              <a:solidFill>
                <a:srgbClr val="66CDFF"/>
              </a:solidFill>
            </a:endParaRPr>
          </a:p>
        </p:txBody>
      </p:sp>
    </p:spTree>
    <p:extLst>
      <p:ext uri="{BB962C8B-B14F-4D97-AF65-F5344CB8AC3E}">
        <p14:creationId xmlns:p14="http://schemas.microsoft.com/office/powerpoint/2010/main" val="200423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DACFD4-6F8C-45DC-A58F-EB3C4D942215}"/>
              </a:ext>
            </a:extLst>
          </p:cNvPr>
          <p:cNvSpPr/>
          <p:nvPr/>
        </p:nvSpPr>
        <p:spPr>
          <a:xfrm>
            <a:off x="2677455" y="2643758"/>
            <a:ext cx="3465254" cy="96018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3" name="Rectángulo 2">
            <a:extLst>
              <a:ext uri="{FF2B5EF4-FFF2-40B4-BE49-F238E27FC236}">
                <a16:creationId xmlns:a16="http://schemas.microsoft.com/office/drawing/2014/main" id="{4179E73A-323D-41D1-86F7-66585130247A}"/>
              </a:ext>
            </a:extLst>
          </p:cNvPr>
          <p:cNvSpPr/>
          <p:nvPr/>
        </p:nvSpPr>
        <p:spPr>
          <a:xfrm>
            <a:off x="342689" y="740867"/>
            <a:ext cx="8458622" cy="3567627"/>
          </a:xfrm>
          <a:prstGeom prst="rect">
            <a:avLst/>
          </a:prstGeom>
        </p:spPr>
        <p:txBody>
          <a:bodyPr wrap="square" lIns="91424" tIns="45712" rIns="91424" bIns="45712">
            <a:spAutoFit/>
          </a:bodyPr>
          <a:lstStyle/>
          <a:p>
            <a:pPr marL="5487" marR="2311" algn="just">
              <a:lnSpc>
                <a:spcPts val="1424"/>
              </a:lnSpc>
              <a:spcBef>
                <a:spcPts val="343"/>
              </a:spcBef>
            </a:pPr>
            <a:endParaRPr lang="es-ES_tradnl" sz="1300" dirty="0">
              <a:solidFill>
                <a:schemeClr val="bg1"/>
              </a:solidFill>
              <a:latin typeface="Trebuchet MS"/>
              <a:cs typeface="Trebuchet MS"/>
            </a:endParaRPr>
          </a:p>
          <a:p>
            <a:pPr marL="176937" marR="2311" indent="-171450" algn="just">
              <a:lnSpc>
                <a:spcPts val="1424"/>
              </a:lnSpc>
              <a:spcBef>
                <a:spcPts val="343"/>
              </a:spcBef>
              <a:buFont typeface="Arial" panose="020B0604020202020204" pitchFamily="34" charset="0"/>
              <a:buChar char="•"/>
            </a:pPr>
            <a:r>
              <a:rPr lang="es-ES_tradnl" sz="1300" u="sng" dirty="0">
                <a:solidFill>
                  <a:srgbClr val="FECC66"/>
                </a:solidFill>
                <a:latin typeface="Trebuchet MS"/>
                <a:cs typeface="Trebuchet MS"/>
              </a:rPr>
              <a:t>DISEÑO 2021</a:t>
            </a:r>
            <a:r>
              <a:rPr lang="es-ES_tradnl" sz="1300" dirty="0">
                <a:solidFill>
                  <a:srgbClr val="FECC66"/>
                </a:solidFill>
                <a:latin typeface="Trebuchet MS"/>
                <a:cs typeface="Trebuchet MS"/>
              </a:rPr>
              <a:t>: ESTUDIO CUALITATIVO </a:t>
            </a:r>
            <a:r>
              <a:rPr lang="es-ES_tradnl" sz="1300" dirty="0">
                <a:solidFill>
                  <a:srgbClr val="FECC66"/>
                </a:solidFill>
                <a:latin typeface="Trebuchet MS"/>
              </a:rPr>
              <a:t>EN BASE A ENTREVISTAS SEMI-ESTRUCTURADAS A ENLACES DE INSTITUCIONES CON FRECUENTE RELACIÓN CON EL CPLT </a:t>
            </a:r>
            <a:r>
              <a:rPr lang="es-ES_tradnl" sz="1200" dirty="0">
                <a:cs typeface="Calibri"/>
              </a:rPr>
              <a:t>(se seleccionaron</a:t>
            </a:r>
            <a:r>
              <a:rPr lang="es-CL" sz="1200" dirty="0">
                <a:cs typeface="Calibri"/>
              </a:rPr>
              <a:t> los organismos respecto de los cuales se presentaron más amparos al CPLT en el último año, excluyéndose aquellos que a la fecha se encontraban siendo partícipes de otro estudio de la Dirección de Estudios: Carabineros, Registro Civil, Ejército, PDI, Gendarmería, SII, Superintendencia de Pensiones, Ministerio de Educación y SAG. Además, la SEREMI de Salud RM y la Municipalidad de Quilicura no dieron respuesta, por lo que se contactó a los siguientes de la lista).  </a:t>
            </a: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r>
              <a:rPr lang="es-ES_tradnl" sz="1200" dirty="0">
                <a:latin typeface="Trebuchet MS"/>
                <a:cs typeface="Trebuchet MS"/>
              </a:rPr>
              <a:t>Distribución de la Muestra (N=20).</a:t>
            </a: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endParaRPr lang="es-ES_tradnl" sz="1200" dirty="0">
              <a:latin typeface="Trebuchet MS"/>
              <a:cs typeface="Trebuchet MS"/>
            </a:endParaRPr>
          </a:p>
          <a:p>
            <a:pPr marL="176937" marR="2311" indent="-171450" algn="just">
              <a:lnSpc>
                <a:spcPts val="1424"/>
              </a:lnSpc>
              <a:spcBef>
                <a:spcPts val="343"/>
              </a:spcBef>
              <a:buFont typeface="Arial" panose="020B0604020202020204" pitchFamily="34" charset="0"/>
              <a:buChar char="•"/>
            </a:pPr>
            <a:r>
              <a:rPr lang="es-ES_tradnl" sz="1200" dirty="0">
                <a:latin typeface="Trebuchet MS"/>
                <a:cs typeface="Trebuchet MS"/>
              </a:rPr>
              <a:t>Aplicación: 19 mayo- 3 junio.</a:t>
            </a:r>
          </a:p>
          <a:p>
            <a:pPr marL="176937" marR="2311" indent="-171450" algn="just">
              <a:lnSpc>
                <a:spcPts val="1424"/>
              </a:lnSpc>
              <a:spcBef>
                <a:spcPts val="343"/>
              </a:spcBef>
              <a:buFont typeface="Arial" panose="020B0604020202020204" pitchFamily="34" charset="0"/>
              <a:buChar char="•"/>
            </a:pPr>
            <a:endParaRPr lang="es-CL" sz="1300" dirty="0">
              <a:solidFill>
                <a:srgbClr val="FECC66"/>
              </a:solidFill>
              <a:latin typeface="Trebuchet MS"/>
              <a:cs typeface="Trebuchet MS"/>
            </a:endParaRPr>
          </a:p>
        </p:txBody>
      </p:sp>
      <p:sp>
        <p:nvSpPr>
          <p:cNvPr id="5" name="Rectángulo 4">
            <a:extLst>
              <a:ext uri="{FF2B5EF4-FFF2-40B4-BE49-F238E27FC236}">
                <a16:creationId xmlns:a16="http://schemas.microsoft.com/office/drawing/2014/main" id="{930518E6-B0B9-42FE-A2BD-881495B60C37}"/>
              </a:ext>
            </a:extLst>
          </p:cNvPr>
          <p:cNvSpPr/>
          <p:nvPr/>
        </p:nvSpPr>
        <p:spPr>
          <a:xfrm>
            <a:off x="422297" y="107747"/>
            <a:ext cx="3645647" cy="46161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840B1742-8A57-460B-B0D0-94F0BACF0E64}"/>
              </a:ext>
            </a:extLst>
          </p:cNvPr>
          <p:cNvSpPr txBox="1"/>
          <p:nvPr/>
        </p:nvSpPr>
        <p:spPr>
          <a:xfrm>
            <a:off x="457202" y="113254"/>
            <a:ext cx="3496648" cy="461614"/>
          </a:xfrm>
          <a:prstGeom prst="rect">
            <a:avLst/>
          </a:prstGeom>
          <a:noFill/>
        </p:spPr>
        <p:txBody>
          <a:bodyPr wrap="square" lIns="91390" tIns="45695" rIns="91390" bIns="45695" rtlCol="0">
            <a:spAutoFit/>
          </a:bodyPr>
          <a:lstStyle/>
          <a:p>
            <a:r>
              <a:rPr lang="es-ES" sz="2400" dirty="0">
                <a:solidFill>
                  <a:schemeClr val="bg1"/>
                </a:solidFill>
                <a:latin typeface="Trebuchet MS"/>
                <a:cs typeface="Trebuchet MS"/>
              </a:rPr>
              <a:t>DISEÑO METODOLÓGICO</a:t>
            </a:r>
            <a:endParaRPr lang="es-ES" sz="1600" dirty="0">
              <a:solidFill>
                <a:srgbClr val="22FFFF"/>
              </a:solidFill>
              <a:latin typeface="Trebuchet MS"/>
              <a:cs typeface="Trebuchet MS"/>
            </a:endParaRPr>
          </a:p>
        </p:txBody>
      </p:sp>
      <p:graphicFrame>
        <p:nvGraphicFramePr>
          <p:cNvPr id="7" name="Tabla 6">
            <a:extLst>
              <a:ext uri="{FF2B5EF4-FFF2-40B4-BE49-F238E27FC236}">
                <a16:creationId xmlns:a16="http://schemas.microsoft.com/office/drawing/2014/main" id="{C3BA42ED-8CAB-4337-BCF5-D4F93EF32969}"/>
              </a:ext>
            </a:extLst>
          </p:cNvPr>
          <p:cNvGraphicFramePr>
            <a:graphicFrameLocks noGrp="1"/>
          </p:cNvGraphicFramePr>
          <p:nvPr>
            <p:extLst>
              <p:ext uri="{D42A27DB-BD31-4B8C-83A1-F6EECF244321}">
                <p14:modId xmlns:p14="http://schemas.microsoft.com/office/powerpoint/2010/main" val="645587441"/>
              </p:ext>
            </p:extLst>
          </p:nvPr>
        </p:nvGraphicFramePr>
        <p:xfrm>
          <a:off x="2768541" y="2724999"/>
          <a:ext cx="3283083" cy="797768"/>
        </p:xfrm>
        <a:graphic>
          <a:graphicData uri="http://schemas.openxmlformats.org/drawingml/2006/table">
            <a:tbl>
              <a:tblPr>
                <a:tableStyleId>{5C22544A-7EE6-4342-B048-85BDC9FD1C3A}</a:tableStyleId>
              </a:tblPr>
              <a:tblGrid>
                <a:gridCol w="1367951">
                  <a:extLst>
                    <a:ext uri="{9D8B030D-6E8A-4147-A177-3AD203B41FA5}">
                      <a16:colId xmlns:a16="http://schemas.microsoft.com/office/drawing/2014/main" val="20000"/>
                    </a:ext>
                  </a:extLst>
                </a:gridCol>
                <a:gridCol w="579880">
                  <a:extLst>
                    <a:ext uri="{9D8B030D-6E8A-4147-A177-3AD203B41FA5}">
                      <a16:colId xmlns:a16="http://schemas.microsoft.com/office/drawing/2014/main" val="20001"/>
                    </a:ext>
                  </a:extLst>
                </a:gridCol>
                <a:gridCol w="1335252">
                  <a:extLst>
                    <a:ext uri="{9D8B030D-6E8A-4147-A177-3AD203B41FA5}">
                      <a16:colId xmlns:a16="http://schemas.microsoft.com/office/drawing/2014/main" val="20002"/>
                    </a:ext>
                  </a:extLst>
                </a:gridCol>
              </a:tblGrid>
              <a:tr h="324578">
                <a:tc>
                  <a:txBody>
                    <a:bodyPr/>
                    <a:lstStyle/>
                    <a:p>
                      <a:pPr algn="ctr">
                        <a:lnSpc>
                          <a:spcPct val="100000"/>
                        </a:lnSpc>
                        <a:spcAft>
                          <a:spcPts val="0"/>
                        </a:spcAft>
                      </a:pPr>
                      <a:r>
                        <a:rPr lang="es-ES" sz="1200" b="1" i="0" kern="1200" dirty="0">
                          <a:solidFill>
                            <a:srgbClr val="FFFFFF"/>
                          </a:solidFill>
                          <a:effectLst/>
                          <a:latin typeface="Calibri"/>
                          <a:ea typeface="Calibri" panose="020F0502020204030204" pitchFamily="34" charset="0"/>
                          <a:cs typeface="Calibri"/>
                        </a:rPr>
                        <a:t>INSTITUCIÓN</a:t>
                      </a:r>
                      <a:endParaRPr lang="es-CL" sz="1200" b="1" i="0" dirty="0">
                        <a:solidFill>
                          <a:srgbClr val="FFFFFF"/>
                        </a:solidFill>
                        <a:effectLst/>
                        <a:latin typeface="Calibri"/>
                        <a:ea typeface="Calibri" panose="020F0502020204030204" pitchFamily="34" charset="0"/>
                        <a:cs typeface="Calibri"/>
                      </a:endParaRPr>
                    </a:p>
                  </a:txBody>
                  <a:tcPr marL="15722" marR="15722" marT="2184" marB="0">
                    <a:noFill/>
                  </a:tcPr>
                </a:tc>
                <a:tc>
                  <a:txBody>
                    <a:bodyPr/>
                    <a:lstStyle/>
                    <a:p>
                      <a:pPr algn="ctr">
                        <a:lnSpc>
                          <a:spcPct val="100000"/>
                        </a:lnSpc>
                        <a:spcAft>
                          <a:spcPts val="0"/>
                        </a:spcAft>
                      </a:pPr>
                      <a:r>
                        <a:rPr lang="es-ES" sz="1200" b="1" kern="1200" dirty="0">
                          <a:solidFill>
                            <a:srgbClr val="FFFFFF"/>
                          </a:solidFill>
                          <a:effectLst/>
                          <a:latin typeface="Calibri"/>
                          <a:ea typeface="Calibri" panose="020F0502020204030204" pitchFamily="34" charset="0"/>
                        </a:rPr>
                        <a:t>N</a:t>
                      </a:r>
                      <a:endParaRPr lang="es-CL" sz="1200" b="1" dirty="0">
                        <a:solidFill>
                          <a:srgbClr val="FFFFFF"/>
                        </a:solidFill>
                        <a:effectLst/>
                        <a:latin typeface="Calibri"/>
                        <a:ea typeface="Calibri" panose="020F0502020204030204" pitchFamily="34" charset="0"/>
                      </a:endParaRPr>
                    </a:p>
                  </a:txBody>
                  <a:tcPr marL="15722" marR="15722" marT="2184" marB="0">
                    <a:noFill/>
                  </a:tcPr>
                </a:tc>
                <a:tc>
                  <a:txBody>
                    <a:bodyPr/>
                    <a:lstStyle/>
                    <a:p>
                      <a:pPr algn="ctr">
                        <a:lnSpc>
                          <a:spcPct val="100000"/>
                        </a:lnSpc>
                        <a:spcAft>
                          <a:spcPts val="0"/>
                        </a:spcAft>
                      </a:pPr>
                      <a:r>
                        <a:rPr lang="es-ES_tradnl" sz="1200" b="1" kern="1200" dirty="0">
                          <a:solidFill>
                            <a:srgbClr val="FFFFFF"/>
                          </a:solidFill>
                          <a:effectLst/>
                          <a:latin typeface="Calibri"/>
                          <a:ea typeface="Calibri" panose="020F0502020204030204" pitchFamily="34" charset="0"/>
                        </a:rPr>
                        <a:t>DISTRIBUCIÓN TERRITORIAL</a:t>
                      </a:r>
                      <a:endParaRPr lang="es-CL" sz="1200" b="1" dirty="0">
                        <a:solidFill>
                          <a:srgbClr val="FFFFFF"/>
                        </a:solidFill>
                        <a:effectLst/>
                        <a:latin typeface="Calibri"/>
                        <a:ea typeface="Calibri" panose="020F0502020204030204" pitchFamily="34" charset="0"/>
                      </a:endParaRPr>
                    </a:p>
                  </a:txBody>
                  <a:tcPr marL="15722" marR="15722" marT="2184" marB="0">
                    <a:noFill/>
                  </a:tcPr>
                </a:tc>
                <a:extLst>
                  <a:ext uri="{0D108BD9-81ED-4DB2-BD59-A6C34878D82A}">
                    <a16:rowId xmlns:a16="http://schemas.microsoft.com/office/drawing/2014/main" val="10000"/>
                  </a:ext>
                </a:extLst>
              </a:tr>
              <a:tr h="175110">
                <a:tc>
                  <a:txBody>
                    <a:bodyPr/>
                    <a:lstStyle/>
                    <a:p>
                      <a:pPr algn="ctr">
                        <a:lnSpc>
                          <a:spcPct val="115000"/>
                        </a:lnSpc>
                        <a:spcAft>
                          <a:spcPts val="0"/>
                        </a:spcAft>
                      </a:pPr>
                      <a:r>
                        <a:rPr lang="es-ES" sz="1200" kern="1200" dirty="0">
                          <a:solidFill>
                            <a:srgbClr val="FFFFFF"/>
                          </a:solidFill>
                          <a:effectLst/>
                          <a:latin typeface="Calibri"/>
                          <a:ea typeface="Calibri" panose="020F0502020204030204" pitchFamily="34" charset="0"/>
                        </a:rPr>
                        <a:t>OAC</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algn="ctr">
                        <a:lnSpc>
                          <a:spcPct val="115000"/>
                        </a:lnSpc>
                        <a:spcAft>
                          <a:spcPts val="0"/>
                        </a:spcAft>
                      </a:pPr>
                      <a:r>
                        <a:rPr lang="es-CL" sz="1200" kern="1200" dirty="0">
                          <a:solidFill>
                            <a:srgbClr val="FFFFFF"/>
                          </a:solidFill>
                          <a:effectLst/>
                          <a:latin typeface="Calibri"/>
                          <a:ea typeface="+mn-ea"/>
                          <a:cs typeface="+mn-cs"/>
                        </a:rPr>
                        <a:t>10</a:t>
                      </a:r>
                    </a:p>
                  </a:txBody>
                  <a:tcPr marL="15722" marR="15722" marT="2184" marB="0">
                    <a:noFill/>
                  </a:tcPr>
                </a:tc>
                <a:tc>
                  <a:txBody>
                    <a:bodyPr/>
                    <a:lstStyle/>
                    <a:p>
                      <a:pPr algn="ctr">
                        <a:lnSpc>
                          <a:spcPct val="115000"/>
                        </a:lnSpc>
                        <a:spcAft>
                          <a:spcPts val="0"/>
                        </a:spcAft>
                      </a:pPr>
                      <a:r>
                        <a:rPr lang="es-ES" sz="1200" kern="1200" dirty="0">
                          <a:solidFill>
                            <a:srgbClr val="FFFFFF"/>
                          </a:solidFill>
                          <a:effectLst/>
                          <a:latin typeface="Calibri"/>
                          <a:ea typeface="Calibri" panose="020F0502020204030204" pitchFamily="34" charset="0"/>
                        </a:rPr>
                        <a:t>N/A</a:t>
                      </a:r>
                      <a:endParaRPr lang="es-CL" sz="1200" dirty="0">
                        <a:solidFill>
                          <a:srgbClr val="FFFFFF"/>
                        </a:solidFill>
                        <a:effectLst/>
                        <a:latin typeface="Calibri"/>
                        <a:ea typeface="Calibri" panose="020F0502020204030204" pitchFamily="34" charset="0"/>
                      </a:endParaRPr>
                    </a:p>
                  </a:txBody>
                  <a:tcPr marL="15722" marR="15722" marT="2184" marB="0">
                    <a:noFill/>
                  </a:tcPr>
                </a:tc>
                <a:extLst>
                  <a:ext uri="{0D108BD9-81ED-4DB2-BD59-A6C34878D82A}">
                    <a16:rowId xmlns:a16="http://schemas.microsoft.com/office/drawing/2014/main" val="10001"/>
                  </a:ext>
                </a:extLst>
              </a:tr>
              <a:tr h="229647">
                <a:tc>
                  <a:txBody>
                    <a:bodyPr/>
                    <a:lstStyle/>
                    <a:p>
                      <a:pPr algn="ctr">
                        <a:lnSpc>
                          <a:spcPct val="115000"/>
                        </a:lnSpc>
                        <a:spcAft>
                          <a:spcPts val="0"/>
                        </a:spcAft>
                      </a:pPr>
                      <a:r>
                        <a:rPr lang="es-ES" sz="1200" kern="1200" dirty="0">
                          <a:solidFill>
                            <a:srgbClr val="FFFFFF"/>
                          </a:solidFill>
                          <a:effectLst/>
                          <a:latin typeface="Calibri"/>
                          <a:ea typeface="Calibri" panose="020F0502020204030204" pitchFamily="34" charset="0"/>
                        </a:rPr>
                        <a:t>Municipalidad</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algn="ctr">
                        <a:lnSpc>
                          <a:spcPct val="115000"/>
                        </a:lnSpc>
                        <a:spcAft>
                          <a:spcPts val="0"/>
                        </a:spcAft>
                      </a:pPr>
                      <a:r>
                        <a:rPr lang="es-ES" sz="1200" kern="1200" dirty="0">
                          <a:solidFill>
                            <a:srgbClr val="FFFFFF"/>
                          </a:solidFill>
                          <a:effectLst/>
                          <a:latin typeface="Calibri"/>
                          <a:ea typeface="+mn-ea"/>
                        </a:rPr>
                        <a:t>10</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algn="ctr">
                        <a:lnSpc>
                          <a:spcPct val="115000"/>
                        </a:lnSpc>
                        <a:spcAft>
                          <a:spcPts val="0"/>
                        </a:spcAft>
                      </a:pPr>
                      <a:r>
                        <a:rPr lang="es-ES" sz="1200" kern="1200" dirty="0">
                          <a:solidFill>
                            <a:srgbClr val="FFFFFF"/>
                          </a:solidFill>
                          <a:effectLst/>
                          <a:latin typeface="Calibri"/>
                          <a:ea typeface="Calibri" panose="020F0502020204030204" pitchFamily="34" charset="0"/>
                        </a:rPr>
                        <a:t>5 RM – 5 Regiones</a:t>
                      </a:r>
                      <a:endParaRPr lang="es-CL" sz="1200" dirty="0">
                        <a:solidFill>
                          <a:srgbClr val="FFFFFF"/>
                        </a:solidFill>
                        <a:effectLst/>
                        <a:latin typeface="Calibri"/>
                        <a:ea typeface="Calibri" panose="020F0502020204030204" pitchFamily="34" charset="0"/>
                      </a:endParaRPr>
                    </a:p>
                  </a:txBody>
                  <a:tcPr marL="15722" marR="15722" marT="2184" marB="0">
                    <a:noFill/>
                  </a:tcPr>
                </a:tc>
                <a:extLst>
                  <a:ext uri="{0D108BD9-81ED-4DB2-BD59-A6C34878D82A}">
                    <a16:rowId xmlns:a16="http://schemas.microsoft.com/office/drawing/2014/main" val="10002"/>
                  </a:ext>
                </a:extLst>
              </a:tr>
            </a:tbl>
          </a:graphicData>
        </a:graphic>
      </p:graphicFrame>
      <p:sp>
        <p:nvSpPr>
          <p:cNvPr id="8" name="Rectángulo 7">
            <a:extLst>
              <a:ext uri="{FF2B5EF4-FFF2-40B4-BE49-F238E27FC236}">
                <a16:creationId xmlns:a16="http://schemas.microsoft.com/office/drawing/2014/main" id="{EE69DDF0-AFC9-4A58-8531-3C5705E093D6}"/>
              </a:ext>
            </a:extLst>
          </p:cNvPr>
          <p:cNvSpPr/>
          <p:nvPr/>
        </p:nvSpPr>
        <p:spPr>
          <a:xfrm>
            <a:off x="498377" y="4172567"/>
            <a:ext cx="8147246" cy="271853"/>
          </a:xfrm>
          <a:prstGeom prst="rect">
            <a:avLst/>
          </a:prstGeom>
        </p:spPr>
        <p:txBody>
          <a:bodyPr wrap="square" lIns="91424" tIns="45712" rIns="91424" bIns="45712">
            <a:spAutoFit/>
          </a:bodyPr>
          <a:lstStyle/>
          <a:p>
            <a:pPr marL="5776" marR="2311" indent="-289">
              <a:lnSpc>
                <a:spcPts val="1424"/>
              </a:lnSpc>
              <a:spcBef>
                <a:spcPts val="343"/>
              </a:spcBef>
            </a:pPr>
            <a:r>
              <a:rPr lang="es-ES_tradnl" sz="1300" dirty="0">
                <a:latin typeface="Trebuchet MS"/>
                <a:cs typeface="Trebuchet MS"/>
              </a:rPr>
              <a:t>El análisis se realizó en base a una transcripción de las entrevistas, enrejillado y codificación temática. </a:t>
            </a:r>
          </a:p>
        </p:txBody>
      </p:sp>
      <p:pic>
        <p:nvPicPr>
          <p:cNvPr id="9" name="Imagen 8">
            <a:extLst>
              <a:ext uri="{FF2B5EF4-FFF2-40B4-BE49-F238E27FC236}">
                <a16:creationId xmlns:a16="http://schemas.microsoft.com/office/drawing/2014/main" id="{304A4DC5-8264-4794-8039-BC9C4662DCAA}"/>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429137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6AD03B1-63C3-44E5-8EA4-43C3A61AC4E3}"/>
              </a:ext>
            </a:extLst>
          </p:cNvPr>
          <p:cNvSpPr/>
          <p:nvPr/>
        </p:nvSpPr>
        <p:spPr>
          <a:xfrm>
            <a:off x="365561" y="946917"/>
            <a:ext cx="8310895" cy="268600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3" name="Rectángulo 2">
            <a:extLst>
              <a:ext uri="{FF2B5EF4-FFF2-40B4-BE49-F238E27FC236}">
                <a16:creationId xmlns:a16="http://schemas.microsoft.com/office/drawing/2014/main" id="{43682C6D-0F3F-4DD3-AB6E-816FD83D5D19}"/>
              </a:ext>
            </a:extLst>
          </p:cNvPr>
          <p:cNvSpPr/>
          <p:nvPr/>
        </p:nvSpPr>
        <p:spPr>
          <a:xfrm>
            <a:off x="323528" y="571705"/>
            <a:ext cx="3051701"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200" dirty="0">
                <a:solidFill>
                  <a:srgbClr val="FECC66"/>
                </a:solidFill>
                <a:latin typeface="Trebuchet MS"/>
                <a:cs typeface="Trebuchet MS"/>
              </a:rPr>
              <a:t>LISTADO INSTITUCIONES ENTREVISTADAS: </a:t>
            </a:r>
          </a:p>
        </p:txBody>
      </p:sp>
      <p:sp>
        <p:nvSpPr>
          <p:cNvPr id="5" name="Rectángulo 4">
            <a:extLst>
              <a:ext uri="{FF2B5EF4-FFF2-40B4-BE49-F238E27FC236}">
                <a16:creationId xmlns:a16="http://schemas.microsoft.com/office/drawing/2014/main" id="{72266411-49BD-4845-A785-BAF222444B53}"/>
              </a:ext>
            </a:extLst>
          </p:cNvPr>
          <p:cNvSpPr/>
          <p:nvPr/>
        </p:nvSpPr>
        <p:spPr>
          <a:xfrm>
            <a:off x="395536" y="93911"/>
            <a:ext cx="3667426" cy="461615"/>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6" name="3 CuadroTexto">
            <a:extLst>
              <a:ext uri="{FF2B5EF4-FFF2-40B4-BE49-F238E27FC236}">
                <a16:creationId xmlns:a16="http://schemas.microsoft.com/office/drawing/2014/main" id="{5CC00306-D7E7-41C0-B77C-452732B2C4FB}"/>
              </a:ext>
            </a:extLst>
          </p:cNvPr>
          <p:cNvSpPr txBox="1"/>
          <p:nvPr/>
        </p:nvSpPr>
        <p:spPr>
          <a:xfrm>
            <a:off x="396196" y="80076"/>
            <a:ext cx="3461744" cy="461614"/>
          </a:xfrm>
          <a:prstGeom prst="rect">
            <a:avLst/>
          </a:prstGeom>
          <a:noFill/>
        </p:spPr>
        <p:txBody>
          <a:bodyPr wrap="square" lIns="91390" tIns="45695" rIns="91390" bIns="45695" rtlCol="0">
            <a:spAutoFit/>
          </a:bodyPr>
          <a:lstStyle/>
          <a:p>
            <a:r>
              <a:rPr lang="es-ES" sz="2400" dirty="0">
                <a:solidFill>
                  <a:schemeClr val="bg1"/>
                </a:solidFill>
                <a:latin typeface="Trebuchet MS"/>
                <a:cs typeface="Trebuchet MS"/>
              </a:rPr>
              <a:t>DISEÑO METODOLÓGICO</a:t>
            </a:r>
            <a:endParaRPr lang="es-ES" sz="1600" dirty="0">
              <a:solidFill>
                <a:srgbClr val="22FFFF"/>
              </a:solidFill>
              <a:latin typeface="Trebuchet MS"/>
              <a:cs typeface="Trebuchet MS"/>
            </a:endParaRPr>
          </a:p>
        </p:txBody>
      </p:sp>
      <p:graphicFrame>
        <p:nvGraphicFramePr>
          <p:cNvPr id="7" name="Tabla 6">
            <a:extLst>
              <a:ext uri="{FF2B5EF4-FFF2-40B4-BE49-F238E27FC236}">
                <a16:creationId xmlns:a16="http://schemas.microsoft.com/office/drawing/2014/main" id="{EF40F6B6-5E7E-4AE3-B7A9-1BD399A98B57}"/>
              </a:ext>
            </a:extLst>
          </p:cNvPr>
          <p:cNvGraphicFramePr>
            <a:graphicFrameLocks noGrp="1"/>
          </p:cNvGraphicFramePr>
          <p:nvPr>
            <p:extLst>
              <p:ext uri="{D42A27DB-BD31-4B8C-83A1-F6EECF244321}">
                <p14:modId xmlns:p14="http://schemas.microsoft.com/office/powerpoint/2010/main" val="4115751325"/>
              </p:ext>
            </p:extLst>
          </p:nvPr>
        </p:nvGraphicFramePr>
        <p:xfrm>
          <a:off x="457202" y="1026815"/>
          <a:ext cx="4186806" cy="2529497"/>
        </p:xfrm>
        <a:graphic>
          <a:graphicData uri="http://schemas.openxmlformats.org/drawingml/2006/table">
            <a:tbl>
              <a:tblPr>
                <a:tableStyleId>{5C22544A-7EE6-4342-B048-85BDC9FD1C3A}</a:tableStyleId>
              </a:tblPr>
              <a:tblGrid>
                <a:gridCol w="353873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260214">
                <a:tc>
                  <a:txBody>
                    <a:bodyPr/>
                    <a:lstStyle/>
                    <a:p>
                      <a:pPr algn="l">
                        <a:lnSpc>
                          <a:spcPct val="100000"/>
                        </a:lnSpc>
                        <a:spcAft>
                          <a:spcPts val="0"/>
                        </a:spcAft>
                      </a:pPr>
                      <a:r>
                        <a:rPr lang="es-ES" sz="1200" b="1" i="0" kern="1200" dirty="0">
                          <a:solidFill>
                            <a:srgbClr val="FFFFFF"/>
                          </a:solidFill>
                          <a:effectLst/>
                          <a:latin typeface="Calibri"/>
                          <a:ea typeface="Calibri" panose="020F0502020204030204" pitchFamily="34" charset="0"/>
                          <a:cs typeface="Calibri"/>
                        </a:rPr>
                        <a:t>INSTITUCIÓN</a:t>
                      </a:r>
                      <a:endParaRPr lang="es-CL" sz="1200" b="1" i="0" dirty="0">
                        <a:solidFill>
                          <a:srgbClr val="FFFFFF"/>
                        </a:solidFill>
                        <a:effectLst/>
                        <a:latin typeface="Calibri"/>
                        <a:ea typeface="Calibri" panose="020F0502020204030204" pitchFamily="34" charset="0"/>
                        <a:cs typeface="Calibri"/>
                      </a:endParaRPr>
                    </a:p>
                  </a:txBody>
                  <a:tcPr marL="15722" marR="15722" marT="2184" marB="0">
                    <a:noFill/>
                  </a:tcPr>
                </a:tc>
                <a:tc>
                  <a:txBody>
                    <a:bodyPr/>
                    <a:lstStyle/>
                    <a:p>
                      <a:pPr algn="l">
                        <a:lnSpc>
                          <a:spcPct val="100000"/>
                        </a:lnSpc>
                        <a:spcAft>
                          <a:spcPts val="0"/>
                        </a:spcAft>
                      </a:pPr>
                      <a:r>
                        <a:rPr lang="es-ES" sz="1200" b="1" kern="1200" dirty="0">
                          <a:solidFill>
                            <a:srgbClr val="FFFFFF"/>
                          </a:solidFill>
                          <a:effectLst/>
                          <a:latin typeface="Calibri"/>
                          <a:ea typeface="Calibri" panose="020F0502020204030204" pitchFamily="34" charset="0"/>
                        </a:rPr>
                        <a:t>Tipo</a:t>
                      </a:r>
                      <a:endParaRPr lang="es-CL" sz="1200" b="1" dirty="0">
                        <a:solidFill>
                          <a:srgbClr val="FFFFFF"/>
                        </a:solidFill>
                        <a:effectLst/>
                        <a:latin typeface="Calibri"/>
                        <a:ea typeface="Calibri" panose="020F0502020204030204" pitchFamily="34" charset="0"/>
                      </a:endParaRPr>
                    </a:p>
                  </a:txBody>
                  <a:tcPr marL="15722" marR="15722" marT="2184" marB="0">
                    <a:noFill/>
                  </a:tcPr>
                </a:tc>
                <a:extLst>
                  <a:ext uri="{0D108BD9-81ED-4DB2-BD59-A6C34878D82A}">
                    <a16:rowId xmlns:a16="http://schemas.microsoft.com/office/drawing/2014/main" val="10000"/>
                  </a:ext>
                </a:extLst>
              </a:tr>
              <a:tr h="238315">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Superintendencia de Salud</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algn="l">
                        <a:lnSpc>
                          <a:spcPct val="115000"/>
                        </a:lnSpc>
                        <a:spcAft>
                          <a:spcPts val="0"/>
                        </a:spcAft>
                      </a:pPr>
                      <a:r>
                        <a:rPr lang="es-CL" sz="1200" kern="1200" dirty="0">
                          <a:solidFill>
                            <a:srgbClr val="FFFFFF"/>
                          </a:solidFill>
                          <a:effectLst/>
                          <a:latin typeface="Calibri"/>
                          <a:ea typeface="+mn-ea"/>
                          <a:cs typeface="+mn-cs"/>
                        </a:rPr>
                        <a:t>OAC</a:t>
                      </a:r>
                    </a:p>
                  </a:txBody>
                  <a:tcPr marL="15722" marR="15722" marT="2184" marB="0">
                    <a:noFill/>
                  </a:tcPr>
                </a:tc>
                <a:extLst>
                  <a:ext uri="{0D108BD9-81ED-4DB2-BD59-A6C34878D82A}">
                    <a16:rowId xmlns:a16="http://schemas.microsoft.com/office/drawing/2014/main" val="10001"/>
                  </a:ext>
                </a:extLst>
              </a:tr>
              <a:tr h="230117">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Superintendencia de Educación</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985960703"/>
                  </a:ext>
                </a:extLst>
              </a:tr>
              <a:tr h="239715">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Superintendencia de Seguridad Social (SUSESO)</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2357426288"/>
                  </a:ext>
                </a:extLst>
              </a:tr>
              <a:tr h="216024">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Servicio Nacional de Geología y Minería (Sernageomin)</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1799352212"/>
                  </a:ext>
                </a:extLst>
              </a:tr>
              <a:tr h="197582">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Servicio Nacional de Aduanas</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2045582436"/>
                  </a:ext>
                </a:extLst>
              </a:tr>
              <a:tr h="0">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dirty="0">
                          <a:solidFill>
                            <a:srgbClr val="FFFFFF"/>
                          </a:solidFill>
                          <a:effectLst/>
                          <a:latin typeface="+mn-lt"/>
                          <a:ea typeface="Calibri" panose="020F0502020204030204" pitchFamily="34" charset="0"/>
                        </a:rPr>
                        <a:t>Subsecretaría de Salud Pública</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1877140583"/>
                  </a:ext>
                </a:extLst>
              </a:tr>
              <a:tr h="231871">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Subsecretaría del Interior</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3558566617"/>
                  </a:ext>
                </a:extLst>
              </a:tr>
              <a:tr h="241469">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Armada de Chile</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kern="1200" dirty="0">
                          <a:solidFill>
                            <a:srgbClr val="FFFFFF"/>
                          </a:solidFill>
                          <a:effectLst/>
                          <a:latin typeface="+mn-lt"/>
                          <a:ea typeface="+mn-ea"/>
                          <a:cs typeface="+mn-cs"/>
                        </a:rPr>
                        <a:t>OAC</a:t>
                      </a:r>
                      <a:endParaRPr lang="es-CL" sz="1200" kern="1200" dirty="0">
                        <a:solidFill>
                          <a:srgbClr val="FFFFFF"/>
                        </a:solidFill>
                        <a:effectLst/>
                        <a:latin typeface="+mn-lt"/>
                        <a:ea typeface="+mn-ea"/>
                        <a:cs typeface="+mn-cs"/>
                      </a:endParaRPr>
                    </a:p>
                  </a:txBody>
                  <a:tcPr marL="15722" marR="15722" marT="2184" marB="0">
                    <a:noFill/>
                  </a:tcPr>
                </a:tc>
                <a:extLst>
                  <a:ext uri="{0D108BD9-81ED-4DB2-BD59-A6C34878D82A}">
                    <a16:rowId xmlns:a16="http://schemas.microsoft.com/office/drawing/2014/main" val="1850914773"/>
                  </a:ext>
                </a:extLst>
              </a:tr>
              <a:tr h="241469">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Dirección del Trabajo (DT)</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2376621869"/>
                  </a:ext>
                </a:extLst>
              </a:tr>
              <a:tr h="229949">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Instituto de Previsión Social (IPS)</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OAC</a:t>
                      </a:r>
                    </a:p>
                  </a:txBody>
                  <a:tcPr marL="15722" marR="15722" marT="2184" marB="0">
                    <a:noFill/>
                  </a:tcPr>
                </a:tc>
                <a:extLst>
                  <a:ext uri="{0D108BD9-81ED-4DB2-BD59-A6C34878D82A}">
                    <a16:rowId xmlns:a16="http://schemas.microsoft.com/office/drawing/2014/main" val="3463036976"/>
                  </a:ext>
                </a:extLst>
              </a:tr>
            </a:tbl>
          </a:graphicData>
        </a:graphic>
      </p:graphicFrame>
      <p:graphicFrame>
        <p:nvGraphicFramePr>
          <p:cNvPr id="8" name="Tabla 7">
            <a:extLst>
              <a:ext uri="{FF2B5EF4-FFF2-40B4-BE49-F238E27FC236}">
                <a16:creationId xmlns:a16="http://schemas.microsoft.com/office/drawing/2014/main" id="{02C348A4-0054-4028-91C5-C346E2E80462}"/>
              </a:ext>
            </a:extLst>
          </p:cNvPr>
          <p:cNvGraphicFramePr>
            <a:graphicFrameLocks noGrp="1"/>
          </p:cNvGraphicFramePr>
          <p:nvPr>
            <p:extLst>
              <p:ext uri="{D42A27DB-BD31-4B8C-83A1-F6EECF244321}">
                <p14:modId xmlns:p14="http://schemas.microsoft.com/office/powerpoint/2010/main" val="1738877965"/>
              </p:ext>
            </p:extLst>
          </p:nvPr>
        </p:nvGraphicFramePr>
        <p:xfrm>
          <a:off x="4860032" y="1026814"/>
          <a:ext cx="3702384" cy="2529497"/>
        </p:xfrm>
        <a:graphic>
          <a:graphicData uri="http://schemas.openxmlformats.org/drawingml/2006/table">
            <a:tbl>
              <a:tblPr>
                <a:tableStyleId>{5C22544A-7EE6-4342-B048-85BDC9FD1C3A}</a:tableStyleId>
              </a:tblPr>
              <a:tblGrid>
                <a:gridCol w="2664296">
                  <a:extLst>
                    <a:ext uri="{9D8B030D-6E8A-4147-A177-3AD203B41FA5}">
                      <a16:colId xmlns:a16="http://schemas.microsoft.com/office/drawing/2014/main" val="20000"/>
                    </a:ext>
                  </a:extLst>
                </a:gridCol>
                <a:gridCol w="1038088">
                  <a:extLst>
                    <a:ext uri="{9D8B030D-6E8A-4147-A177-3AD203B41FA5}">
                      <a16:colId xmlns:a16="http://schemas.microsoft.com/office/drawing/2014/main" val="20001"/>
                    </a:ext>
                  </a:extLst>
                </a:gridCol>
              </a:tblGrid>
              <a:tr h="260214">
                <a:tc>
                  <a:txBody>
                    <a:bodyPr/>
                    <a:lstStyle/>
                    <a:p>
                      <a:pPr algn="l">
                        <a:lnSpc>
                          <a:spcPct val="100000"/>
                        </a:lnSpc>
                        <a:spcAft>
                          <a:spcPts val="0"/>
                        </a:spcAft>
                      </a:pPr>
                      <a:r>
                        <a:rPr lang="es-ES" sz="1200" b="1" i="0" kern="1200" dirty="0">
                          <a:solidFill>
                            <a:srgbClr val="FFFFFF"/>
                          </a:solidFill>
                          <a:effectLst/>
                          <a:latin typeface="Calibri"/>
                          <a:ea typeface="Calibri" panose="020F0502020204030204" pitchFamily="34" charset="0"/>
                          <a:cs typeface="Calibri"/>
                        </a:rPr>
                        <a:t>INSTITUCIÓN</a:t>
                      </a:r>
                      <a:endParaRPr lang="es-CL" sz="1200" b="1" i="0" dirty="0">
                        <a:solidFill>
                          <a:srgbClr val="FFFFFF"/>
                        </a:solidFill>
                        <a:effectLst/>
                        <a:latin typeface="Calibri"/>
                        <a:ea typeface="Calibri" panose="020F0502020204030204" pitchFamily="34" charset="0"/>
                        <a:cs typeface="Calibri"/>
                      </a:endParaRPr>
                    </a:p>
                  </a:txBody>
                  <a:tcPr marL="15722" marR="15722" marT="2184" marB="0">
                    <a:noFill/>
                  </a:tcPr>
                </a:tc>
                <a:tc>
                  <a:txBody>
                    <a:bodyPr/>
                    <a:lstStyle/>
                    <a:p>
                      <a:pPr algn="l">
                        <a:lnSpc>
                          <a:spcPct val="100000"/>
                        </a:lnSpc>
                        <a:spcAft>
                          <a:spcPts val="0"/>
                        </a:spcAft>
                      </a:pPr>
                      <a:r>
                        <a:rPr lang="es-ES" sz="1200" b="1" kern="1200" dirty="0">
                          <a:solidFill>
                            <a:srgbClr val="FFFFFF"/>
                          </a:solidFill>
                          <a:effectLst/>
                          <a:latin typeface="Calibri"/>
                          <a:ea typeface="Calibri" panose="020F0502020204030204" pitchFamily="34" charset="0"/>
                        </a:rPr>
                        <a:t>Tipo</a:t>
                      </a:r>
                      <a:endParaRPr lang="es-CL" sz="1200" b="1" dirty="0">
                        <a:solidFill>
                          <a:srgbClr val="FFFFFF"/>
                        </a:solidFill>
                        <a:effectLst/>
                        <a:latin typeface="Calibri"/>
                        <a:ea typeface="Calibri" panose="020F0502020204030204" pitchFamily="34" charset="0"/>
                      </a:endParaRPr>
                    </a:p>
                  </a:txBody>
                  <a:tcPr marL="15722" marR="15722" marT="2184" marB="0">
                    <a:noFill/>
                  </a:tcPr>
                </a:tc>
                <a:extLst>
                  <a:ext uri="{0D108BD9-81ED-4DB2-BD59-A6C34878D82A}">
                    <a16:rowId xmlns:a16="http://schemas.microsoft.com/office/drawing/2014/main" val="10000"/>
                  </a:ext>
                </a:extLst>
              </a:tr>
              <a:tr h="238315">
                <a:tc>
                  <a:txBody>
                    <a:bodyPr/>
                    <a:lstStyle/>
                    <a:p>
                      <a:pPr algn="l">
                        <a:lnSpc>
                          <a:spcPct val="115000"/>
                        </a:lnSpc>
                        <a:spcAft>
                          <a:spcPts val="0"/>
                        </a:spcAft>
                      </a:pPr>
                      <a:r>
                        <a:rPr lang="es-ES" sz="1200" dirty="0">
                          <a:solidFill>
                            <a:srgbClr val="FFFFFF"/>
                          </a:solidFill>
                          <a:effectLst/>
                          <a:latin typeface="Calibri"/>
                          <a:ea typeface="Calibri" panose="020F0502020204030204" pitchFamily="34" charset="0"/>
                        </a:rPr>
                        <a:t>Municipalidad de Las Conde</a:t>
                      </a:r>
                      <a:endParaRPr lang="es-CL" sz="1200" dirty="0">
                        <a:solidFill>
                          <a:srgbClr val="FFFFFF"/>
                        </a:solidFill>
                        <a:effectLst/>
                        <a:latin typeface="Calibri"/>
                        <a:ea typeface="Calibri" panose="020F0502020204030204" pitchFamily="34" charset="0"/>
                      </a:endParaRPr>
                    </a:p>
                  </a:txBody>
                  <a:tcPr marL="15722" marR="15722" marT="2184" marB="0">
                    <a:noFill/>
                  </a:tcPr>
                </a:tc>
                <a:tc>
                  <a:txBody>
                    <a:bodyPr/>
                    <a:lstStyle/>
                    <a:p>
                      <a:pPr marL="0" algn="l">
                        <a:lnSpc>
                          <a:spcPct val="115000"/>
                        </a:lnSpc>
                        <a:spcAft>
                          <a:spcPts val="0"/>
                        </a:spcAft>
                      </a:pPr>
                      <a:r>
                        <a:rPr lang="es-ES" sz="1200" kern="1200" dirty="0">
                          <a:solidFill>
                            <a:srgbClr val="FFFFFF"/>
                          </a:solidFill>
                          <a:effectLst/>
                          <a:latin typeface="Calibri"/>
                          <a:ea typeface="+mn-ea"/>
                          <a:cs typeface="+mn-cs"/>
                        </a:rPr>
                        <a:t>M</a:t>
                      </a:r>
                      <a:r>
                        <a:rPr lang="es-CL" sz="1200" kern="1200" dirty="0">
                          <a:solidFill>
                            <a:srgbClr val="FFFFFF"/>
                          </a:solidFill>
                          <a:effectLst/>
                          <a:latin typeface="Calibri"/>
                          <a:ea typeface="+mn-ea"/>
                          <a:cs typeface="+mn-cs"/>
                        </a:rPr>
                        <a:t>. RM</a:t>
                      </a:r>
                    </a:p>
                  </a:txBody>
                  <a:tcPr marL="15722" marR="15722" marT="2184" marB="0">
                    <a:noFill/>
                  </a:tcPr>
                </a:tc>
                <a:extLst>
                  <a:ext uri="{0D108BD9-81ED-4DB2-BD59-A6C34878D82A}">
                    <a16:rowId xmlns:a16="http://schemas.microsoft.com/office/drawing/2014/main" val="10001"/>
                  </a:ext>
                </a:extLst>
              </a:tr>
              <a:tr h="230117">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Santiago</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kern="1200" dirty="0">
                          <a:solidFill>
                            <a:srgbClr val="FFFFFF"/>
                          </a:solidFill>
                          <a:effectLst/>
                          <a:latin typeface="+mn-lt"/>
                          <a:ea typeface="+mn-ea"/>
                          <a:cs typeface="+mn-cs"/>
                        </a:rPr>
                        <a:t>M</a:t>
                      </a:r>
                      <a:r>
                        <a:rPr lang="es-CL" sz="1200" kern="1200" dirty="0">
                          <a:solidFill>
                            <a:srgbClr val="FFFFFF"/>
                          </a:solidFill>
                          <a:effectLst/>
                          <a:latin typeface="+mn-lt"/>
                          <a:ea typeface="+mn-ea"/>
                          <a:cs typeface="+mn-cs"/>
                        </a:rPr>
                        <a:t>. RM</a:t>
                      </a:r>
                    </a:p>
                  </a:txBody>
                  <a:tcPr marL="15722" marR="15722" marT="2184" marB="0">
                    <a:noFill/>
                  </a:tcPr>
                </a:tc>
                <a:extLst>
                  <a:ext uri="{0D108BD9-81ED-4DB2-BD59-A6C34878D82A}">
                    <a16:rowId xmlns:a16="http://schemas.microsoft.com/office/drawing/2014/main" val="985960703"/>
                  </a:ext>
                </a:extLst>
              </a:tr>
              <a:tr h="239715">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La Florida</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kern="1200" dirty="0">
                          <a:solidFill>
                            <a:srgbClr val="FFFFFF"/>
                          </a:solidFill>
                          <a:effectLst/>
                          <a:latin typeface="+mn-lt"/>
                          <a:ea typeface="+mn-ea"/>
                          <a:cs typeface="+mn-cs"/>
                        </a:rPr>
                        <a:t>M</a:t>
                      </a:r>
                      <a:r>
                        <a:rPr lang="es-CL" sz="1200" kern="1200" dirty="0">
                          <a:solidFill>
                            <a:srgbClr val="FFFFFF"/>
                          </a:solidFill>
                          <a:effectLst/>
                          <a:latin typeface="+mn-lt"/>
                          <a:ea typeface="+mn-ea"/>
                          <a:cs typeface="+mn-cs"/>
                        </a:rPr>
                        <a:t>. RM</a:t>
                      </a:r>
                    </a:p>
                  </a:txBody>
                  <a:tcPr marL="15722" marR="15722" marT="2184" marB="0">
                    <a:noFill/>
                  </a:tcPr>
                </a:tc>
                <a:extLst>
                  <a:ext uri="{0D108BD9-81ED-4DB2-BD59-A6C34878D82A}">
                    <a16:rowId xmlns:a16="http://schemas.microsoft.com/office/drawing/2014/main" val="2357426288"/>
                  </a:ext>
                </a:extLst>
              </a:tr>
              <a:tr h="216024">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dirty="0">
                          <a:solidFill>
                            <a:srgbClr val="FFFFFF"/>
                          </a:solidFill>
                          <a:effectLst/>
                          <a:latin typeface="+mn-lt"/>
                          <a:ea typeface="Calibri" panose="020F0502020204030204" pitchFamily="34" charset="0"/>
                        </a:rPr>
                        <a:t>Municipalidad de </a:t>
                      </a:r>
                      <a:r>
                        <a:rPr lang="es-CL" sz="1200" dirty="0">
                          <a:solidFill>
                            <a:srgbClr val="FFFFFF"/>
                          </a:solidFill>
                          <a:effectLst/>
                          <a:latin typeface="Calibri"/>
                          <a:ea typeface="Calibri" panose="020F0502020204030204" pitchFamily="34" charset="0"/>
                        </a:rPr>
                        <a:t>Recoleta</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kern="1200" dirty="0">
                          <a:solidFill>
                            <a:srgbClr val="FFFFFF"/>
                          </a:solidFill>
                          <a:effectLst/>
                          <a:latin typeface="+mn-lt"/>
                          <a:ea typeface="+mn-ea"/>
                          <a:cs typeface="+mn-cs"/>
                        </a:rPr>
                        <a:t>M</a:t>
                      </a:r>
                      <a:r>
                        <a:rPr lang="es-CL" sz="1200" kern="1200" dirty="0">
                          <a:solidFill>
                            <a:srgbClr val="FFFFFF"/>
                          </a:solidFill>
                          <a:effectLst/>
                          <a:latin typeface="+mn-lt"/>
                          <a:ea typeface="+mn-ea"/>
                          <a:cs typeface="+mn-cs"/>
                        </a:rPr>
                        <a:t>. RM</a:t>
                      </a:r>
                    </a:p>
                  </a:txBody>
                  <a:tcPr marL="15722" marR="15722" marT="2184" marB="0">
                    <a:noFill/>
                  </a:tcPr>
                </a:tc>
                <a:extLst>
                  <a:ext uri="{0D108BD9-81ED-4DB2-BD59-A6C34878D82A}">
                    <a16:rowId xmlns:a16="http://schemas.microsoft.com/office/drawing/2014/main" val="1799352212"/>
                  </a:ext>
                </a:extLst>
              </a:tr>
              <a:tr h="53567">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Maipú</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ES" sz="1200" kern="1200" dirty="0">
                          <a:solidFill>
                            <a:srgbClr val="FFFFFF"/>
                          </a:solidFill>
                          <a:effectLst/>
                          <a:latin typeface="+mn-lt"/>
                          <a:ea typeface="+mn-ea"/>
                          <a:cs typeface="+mn-cs"/>
                        </a:rPr>
                        <a:t>M</a:t>
                      </a:r>
                      <a:r>
                        <a:rPr lang="es-CL" sz="1200" kern="1200" dirty="0">
                          <a:solidFill>
                            <a:srgbClr val="FFFFFF"/>
                          </a:solidFill>
                          <a:effectLst/>
                          <a:latin typeface="+mn-lt"/>
                          <a:ea typeface="+mn-ea"/>
                          <a:cs typeface="+mn-cs"/>
                        </a:rPr>
                        <a:t>. RM</a:t>
                      </a:r>
                    </a:p>
                  </a:txBody>
                  <a:tcPr marL="15722" marR="15722" marT="2184" marB="0">
                    <a:noFill/>
                  </a:tcPr>
                </a:tc>
                <a:extLst>
                  <a:ext uri="{0D108BD9-81ED-4DB2-BD59-A6C34878D82A}">
                    <a16:rowId xmlns:a16="http://schemas.microsoft.com/office/drawing/2014/main" val="2045582436"/>
                  </a:ext>
                </a:extLst>
              </a:tr>
              <a:tr h="0">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Coquimbo</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M. Regiones</a:t>
                      </a:r>
                    </a:p>
                  </a:txBody>
                  <a:tcPr marL="15722" marR="15722" marT="2184" marB="0">
                    <a:noFill/>
                  </a:tcPr>
                </a:tc>
                <a:extLst>
                  <a:ext uri="{0D108BD9-81ED-4DB2-BD59-A6C34878D82A}">
                    <a16:rowId xmlns:a16="http://schemas.microsoft.com/office/drawing/2014/main" val="1877140583"/>
                  </a:ext>
                </a:extLst>
              </a:tr>
              <a:tr h="231871">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Valparaíso</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M. Regiones</a:t>
                      </a:r>
                    </a:p>
                  </a:txBody>
                  <a:tcPr marL="15722" marR="15722" marT="2184" marB="0">
                    <a:noFill/>
                  </a:tcPr>
                </a:tc>
                <a:extLst>
                  <a:ext uri="{0D108BD9-81ED-4DB2-BD59-A6C34878D82A}">
                    <a16:rowId xmlns:a16="http://schemas.microsoft.com/office/drawing/2014/main" val="3558566617"/>
                  </a:ext>
                </a:extLst>
              </a:tr>
              <a:tr h="241469">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Villa Alegre</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M. Regiones</a:t>
                      </a:r>
                    </a:p>
                  </a:txBody>
                  <a:tcPr marL="15722" marR="15722" marT="2184" marB="0">
                    <a:noFill/>
                  </a:tcPr>
                </a:tc>
                <a:extLst>
                  <a:ext uri="{0D108BD9-81ED-4DB2-BD59-A6C34878D82A}">
                    <a16:rowId xmlns:a16="http://schemas.microsoft.com/office/drawing/2014/main" val="1850914773"/>
                  </a:ext>
                </a:extLst>
              </a:tr>
              <a:tr h="241469">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Navidad</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M. Regiones</a:t>
                      </a:r>
                    </a:p>
                  </a:txBody>
                  <a:tcPr marL="15722" marR="15722" marT="2184" marB="0">
                    <a:noFill/>
                  </a:tcPr>
                </a:tc>
                <a:extLst>
                  <a:ext uri="{0D108BD9-81ED-4DB2-BD59-A6C34878D82A}">
                    <a16:rowId xmlns:a16="http://schemas.microsoft.com/office/drawing/2014/main" val="2376621869"/>
                  </a:ext>
                </a:extLst>
              </a:tr>
              <a:tr h="229949">
                <a:tc>
                  <a:txBody>
                    <a:bodyPr/>
                    <a:lstStyle/>
                    <a:p>
                      <a:pPr algn="l">
                        <a:lnSpc>
                          <a:spcPct val="115000"/>
                        </a:lnSpc>
                        <a:spcAft>
                          <a:spcPts val="0"/>
                        </a:spcAft>
                      </a:pPr>
                      <a:r>
                        <a:rPr lang="es-ES" sz="1200" dirty="0">
                          <a:solidFill>
                            <a:srgbClr val="FFFFFF"/>
                          </a:solidFill>
                          <a:effectLst/>
                          <a:latin typeface="+mn-lt"/>
                          <a:ea typeface="Calibri" panose="020F0502020204030204" pitchFamily="34" charset="0"/>
                        </a:rPr>
                        <a:t>Municipalidad de Concepción</a:t>
                      </a:r>
                      <a:endParaRPr lang="es-CL" sz="1200" dirty="0">
                        <a:solidFill>
                          <a:srgbClr val="FFFFFF"/>
                        </a:solidFill>
                        <a:effectLst/>
                        <a:latin typeface="+mn-lt"/>
                        <a:ea typeface="Calibri" panose="020F0502020204030204" pitchFamily="34" charset="0"/>
                      </a:endParaRPr>
                    </a:p>
                  </a:txBody>
                  <a:tcPr marL="15722" marR="15722" marT="2184" marB="0">
                    <a:noFill/>
                  </a:tcPr>
                </a:tc>
                <a:tc>
                  <a:txBody>
                    <a:bodyPr/>
                    <a:lstStyle/>
                    <a:p>
                      <a:pPr marL="0" marR="0" lvl="0" indent="0" algn="l" defTabSz="914400" eaLnBrk="1" fontAlgn="auto" latinLnBrk="0" hangingPunct="1">
                        <a:lnSpc>
                          <a:spcPct val="115000"/>
                        </a:lnSpc>
                        <a:spcBef>
                          <a:spcPts val="0"/>
                        </a:spcBef>
                        <a:spcAft>
                          <a:spcPts val="0"/>
                        </a:spcAft>
                        <a:buClrTx/>
                        <a:buSzTx/>
                        <a:buFontTx/>
                        <a:buNone/>
                        <a:tabLst/>
                        <a:defRPr/>
                      </a:pPr>
                      <a:r>
                        <a:rPr lang="es-CL" sz="1200" kern="1200" dirty="0">
                          <a:solidFill>
                            <a:srgbClr val="FFFFFF"/>
                          </a:solidFill>
                          <a:effectLst/>
                          <a:latin typeface="+mn-lt"/>
                          <a:ea typeface="+mn-ea"/>
                          <a:cs typeface="+mn-cs"/>
                        </a:rPr>
                        <a:t>M. Regiones</a:t>
                      </a:r>
                    </a:p>
                  </a:txBody>
                  <a:tcPr marL="15722" marR="15722" marT="2184" marB="0">
                    <a:noFill/>
                  </a:tcPr>
                </a:tc>
                <a:extLst>
                  <a:ext uri="{0D108BD9-81ED-4DB2-BD59-A6C34878D82A}">
                    <a16:rowId xmlns:a16="http://schemas.microsoft.com/office/drawing/2014/main" val="3463036976"/>
                  </a:ext>
                </a:extLst>
              </a:tr>
            </a:tbl>
          </a:graphicData>
        </a:graphic>
      </p:graphicFrame>
      <p:sp>
        <p:nvSpPr>
          <p:cNvPr id="9" name="Rectángulo 8">
            <a:extLst>
              <a:ext uri="{FF2B5EF4-FFF2-40B4-BE49-F238E27FC236}">
                <a16:creationId xmlns:a16="http://schemas.microsoft.com/office/drawing/2014/main" id="{47E246E8-B9A7-446B-A23C-A80BB2E93080}"/>
              </a:ext>
            </a:extLst>
          </p:cNvPr>
          <p:cNvSpPr/>
          <p:nvPr/>
        </p:nvSpPr>
        <p:spPr>
          <a:xfrm>
            <a:off x="251520" y="3859465"/>
            <a:ext cx="8458622" cy="1232565"/>
          </a:xfrm>
          <a:prstGeom prst="rect">
            <a:avLst/>
          </a:prstGeom>
        </p:spPr>
        <p:txBody>
          <a:bodyPr wrap="square" lIns="91424" tIns="45712" rIns="91424" bIns="45712">
            <a:spAutoFit/>
          </a:bodyPr>
          <a:lstStyle/>
          <a:p>
            <a:pPr marL="176937" marR="2311" indent="-171450" algn="just">
              <a:lnSpc>
                <a:spcPts val="1424"/>
              </a:lnSpc>
              <a:spcBef>
                <a:spcPts val="343"/>
              </a:spcBef>
              <a:buFont typeface="Arial" panose="020B0604020202020204" pitchFamily="34" charset="0"/>
              <a:buChar char="•"/>
            </a:pPr>
            <a:r>
              <a:rPr lang="es-ES_tradnl" sz="1050" dirty="0">
                <a:latin typeface="Trebuchet MS"/>
                <a:cs typeface="Trebuchet MS"/>
              </a:rPr>
              <a:t>Las visualizaciones de conceptos por tamaño se hicieron con el programa </a:t>
            </a:r>
            <a:r>
              <a:rPr lang="es-ES_tradnl" sz="1050" dirty="0" err="1">
                <a:latin typeface="Trebuchet MS"/>
                <a:cs typeface="Trebuchet MS"/>
              </a:rPr>
              <a:t>Worddle</a:t>
            </a:r>
            <a:r>
              <a:rPr lang="es-ES_tradnl" sz="1050" dirty="0">
                <a:latin typeface="Trebuchet MS"/>
                <a:cs typeface="Trebuchet MS"/>
              </a:rPr>
              <a:t>, el que asigna peso en base a la frecuencia de aparición de palabras o categorizaciones.</a:t>
            </a:r>
          </a:p>
          <a:p>
            <a:pPr marL="176937" marR="2311" indent="-171450" algn="just">
              <a:lnSpc>
                <a:spcPts val="1424"/>
              </a:lnSpc>
              <a:spcBef>
                <a:spcPts val="343"/>
              </a:spcBef>
              <a:buFont typeface="Arial" panose="020B0604020202020204" pitchFamily="34" charset="0"/>
              <a:buChar char="•"/>
            </a:pPr>
            <a:r>
              <a:rPr lang="es-ES_tradnl" sz="1050" dirty="0">
                <a:latin typeface="Trebuchet MS"/>
                <a:cs typeface="Trebuchet MS"/>
              </a:rPr>
              <a:t>El código usado al cierre de cada cita “(H2, MRM)” se integra como un identificador de género del/la participante - pudiendo tomar valores de H o M y un número para marcar diferencia de actores-; y un identificador de institución – pudiendo tomar valores OAC: Organismo de Administración Central, MR: Municipalidad Regiones, o MRM: Municipalidad Región Metropolitana.</a:t>
            </a:r>
          </a:p>
          <a:p>
            <a:pPr marL="176937" marR="2311" indent="-171450" algn="just">
              <a:lnSpc>
                <a:spcPts val="1424"/>
              </a:lnSpc>
              <a:spcBef>
                <a:spcPts val="343"/>
              </a:spcBef>
              <a:buFont typeface="Arial" panose="020B0604020202020204" pitchFamily="34" charset="0"/>
              <a:buChar char="•"/>
            </a:pPr>
            <a:r>
              <a:rPr lang="es-ES_tradnl" sz="1050" dirty="0">
                <a:latin typeface="Trebuchet MS"/>
                <a:cs typeface="Trebuchet MS"/>
              </a:rPr>
              <a:t>Los subrayados de las citas son a criterio de los/as investigadores/as, a modo de resaltar puntos.</a:t>
            </a:r>
          </a:p>
        </p:txBody>
      </p:sp>
      <p:sp>
        <p:nvSpPr>
          <p:cNvPr id="10" name="Rectángulo 9">
            <a:extLst>
              <a:ext uri="{FF2B5EF4-FFF2-40B4-BE49-F238E27FC236}">
                <a16:creationId xmlns:a16="http://schemas.microsoft.com/office/drawing/2014/main" id="{B5A1D691-FEF6-40D3-85DF-5089BE73FEBF}"/>
              </a:ext>
            </a:extLst>
          </p:cNvPr>
          <p:cNvSpPr/>
          <p:nvPr/>
        </p:nvSpPr>
        <p:spPr>
          <a:xfrm>
            <a:off x="405903" y="3667490"/>
            <a:ext cx="1719028" cy="271853"/>
          </a:xfrm>
          <a:prstGeom prst="rect">
            <a:avLst/>
          </a:prstGeom>
        </p:spPr>
        <p:txBody>
          <a:bodyPr wrap="none" lIns="91424" tIns="45712" rIns="91424" bIns="45712">
            <a:spAutoFit/>
          </a:bodyPr>
          <a:lstStyle/>
          <a:p>
            <a:pPr marL="5776" marR="2311" indent="-289">
              <a:lnSpc>
                <a:spcPts val="1424"/>
              </a:lnSpc>
              <a:spcBef>
                <a:spcPts val="343"/>
              </a:spcBef>
            </a:pPr>
            <a:r>
              <a:rPr lang="es-ES_tradnl" sz="1200" dirty="0">
                <a:solidFill>
                  <a:srgbClr val="FECC66"/>
                </a:solidFill>
                <a:latin typeface="Trebuchet MS"/>
                <a:cs typeface="Trebuchet MS"/>
              </a:rPr>
              <a:t>Notas metodológicas: </a:t>
            </a:r>
          </a:p>
        </p:txBody>
      </p:sp>
      <p:pic>
        <p:nvPicPr>
          <p:cNvPr id="11" name="Imagen 10">
            <a:extLst>
              <a:ext uri="{FF2B5EF4-FFF2-40B4-BE49-F238E27FC236}">
                <a16:creationId xmlns:a16="http://schemas.microsoft.com/office/drawing/2014/main" id="{ABB678C9-0335-4C4D-B5B7-86836B374222}"/>
              </a:ext>
            </a:extLst>
          </p:cNvPr>
          <p:cNvPicPr>
            <a:picLocks noChangeAspect="1"/>
          </p:cNvPicPr>
          <p:nvPr/>
        </p:nvPicPr>
        <p:blipFill>
          <a:blip r:embed="rId3">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184478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41CDEB6-BD5D-4DF4-A16E-C1802FC5E968}"/>
              </a:ext>
            </a:extLst>
          </p:cNvPr>
          <p:cNvPicPr>
            <a:picLocks noChangeAspect="1"/>
          </p:cNvPicPr>
          <p:nvPr/>
        </p:nvPicPr>
        <p:blipFill>
          <a:blip r:embed="rId3"/>
          <a:stretch>
            <a:fillRect/>
          </a:stretch>
        </p:blipFill>
        <p:spPr>
          <a:xfrm>
            <a:off x="3962403" y="4400552"/>
            <a:ext cx="1702219" cy="649743"/>
          </a:xfrm>
          <a:prstGeom prst="rect">
            <a:avLst/>
          </a:prstGeom>
        </p:spPr>
      </p:pic>
      <p:sp>
        <p:nvSpPr>
          <p:cNvPr id="13" name="Rectángulo 12">
            <a:extLst>
              <a:ext uri="{FF2B5EF4-FFF2-40B4-BE49-F238E27FC236}">
                <a16:creationId xmlns:a16="http://schemas.microsoft.com/office/drawing/2014/main" id="{5525A26F-D729-481A-B531-C2ED6063D86E}"/>
              </a:ext>
            </a:extLst>
          </p:cNvPr>
          <p:cNvSpPr/>
          <p:nvPr/>
        </p:nvSpPr>
        <p:spPr>
          <a:xfrm>
            <a:off x="2209800" y="1923678"/>
            <a:ext cx="4724400" cy="1077212"/>
          </a:xfrm>
          <a:prstGeom prst="rect">
            <a:avLst/>
          </a:prstGeom>
        </p:spPr>
        <p:txBody>
          <a:bodyPr wrap="square" lIns="91434" tIns="45717" rIns="91434" bIns="45717">
            <a:spAutoFit/>
          </a:bodyPr>
          <a:lstStyle/>
          <a:p>
            <a:pPr algn="ctr" defTabSz="257108"/>
            <a:r>
              <a:rPr lang="es-CL" sz="3200" b="1" dirty="0">
                <a:solidFill>
                  <a:srgbClr val="66CDFF"/>
                </a:solidFill>
                <a:effectLst>
                  <a:outerShdw blurRad="50800" dist="38100" dir="2700000" algn="tl" rotWithShape="0">
                    <a:srgbClr val="000000">
                      <a:alpha val="43000"/>
                    </a:srgbClr>
                  </a:outerShdw>
                </a:effectLst>
                <a:latin typeface="Trebuchet MS"/>
                <a:cs typeface="Trebuchet MS"/>
              </a:rPr>
              <a:t>2. Resultados</a:t>
            </a:r>
          </a:p>
          <a:p>
            <a:pPr algn="ctr" defTabSz="257108"/>
            <a:endParaRPr lang="es-CL" sz="3200" b="1" dirty="0">
              <a:solidFill>
                <a:srgbClr val="66CDFF"/>
              </a:solidFill>
              <a:latin typeface="Gotham Black" pitchFamily="2" charset="0"/>
              <a:cs typeface="Arial"/>
            </a:endParaRPr>
          </a:p>
        </p:txBody>
      </p:sp>
    </p:spTree>
    <p:extLst>
      <p:ext uri="{BB962C8B-B14F-4D97-AF65-F5344CB8AC3E}">
        <p14:creationId xmlns:p14="http://schemas.microsoft.com/office/powerpoint/2010/main" val="275629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EA898CF-2D4B-4C2F-A7CE-2B70790BA03D}"/>
              </a:ext>
            </a:extLst>
          </p:cNvPr>
          <p:cNvSpPr/>
          <p:nvPr/>
        </p:nvSpPr>
        <p:spPr>
          <a:xfrm>
            <a:off x="2483768" y="923281"/>
            <a:ext cx="6552728" cy="1630878"/>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2" name="Rectángulo 11">
            <a:extLst>
              <a:ext uri="{FF2B5EF4-FFF2-40B4-BE49-F238E27FC236}">
                <a16:creationId xmlns:a16="http://schemas.microsoft.com/office/drawing/2014/main" id="{0177D785-420C-41B4-9F25-F757EA1F6687}"/>
              </a:ext>
            </a:extLst>
          </p:cNvPr>
          <p:cNvSpPr/>
          <p:nvPr/>
        </p:nvSpPr>
        <p:spPr>
          <a:xfrm>
            <a:off x="3672408" y="3162708"/>
            <a:ext cx="5364088" cy="1569282"/>
          </a:xfrm>
          <a:prstGeom prst="rect">
            <a:avLst/>
          </a:prstGeom>
          <a:solidFill>
            <a:srgbClr val="FECC66">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3" name="object 455">
            <a:extLst>
              <a:ext uri="{FF2B5EF4-FFF2-40B4-BE49-F238E27FC236}">
                <a16:creationId xmlns:a16="http://schemas.microsoft.com/office/drawing/2014/main" id="{66F256DE-755D-4FEF-92A3-06BBB7D784CA}"/>
              </a:ext>
            </a:extLst>
          </p:cNvPr>
          <p:cNvSpPr/>
          <p:nvPr/>
        </p:nvSpPr>
        <p:spPr>
          <a:xfrm>
            <a:off x="264080" y="1492066"/>
            <a:ext cx="2334038" cy="151561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pPr marR="2311" indent="-289" defTabSz="457106"/>
            <a:r>
              <a:rPr lang="es-CL" sz="1400" dirty="0">
                <a:solidFill>
                  <a:srgbClr val="FECC66"/>
                </a:solidFill>
                <a:latin typeface="Calibri"/>
                <a:cs typeface="Calibri"/>
              </a:rPr>
              <a:t>FORMACIÓN</a:t>
            </a:r>
            <a:endParaRPr lang="es-CL" sz="1200" dirty="0">
              <a:solidFill>
                <a:schemeClr val="tx1"/>
              </a:solidFill>
              <a:latin typeface="Calibri"/>
              <a:cs typeface="Calibri"/>
            </a:endParaRPr>
          </a:p>
          <a:p>
            <a:pPr marL="285750" marR="2311" indent="-285750" defTabSz="457106">
              <a:buFont typeface="Arial" panose="020B0604020202020204" pitchFamily="34" charset="0"/>
              <a:buChar char="•"/>
            </a:pPr>
            <a:r>
              <a:rPr lang="es-CL" sz="1200" dirty="0">
                <a:solidFill>
                  <a:schemeClr val="tx1"/>
                </a:solidFill>
                <a:latin typeface="Calibri"/>
                <a:cs typeface="Calibri"/>
              </a:rPr>
              <a:t>Leyes (8)</a:t>
            </a:r>
          </a:p>
          <a:p>
            <a:pPr marL="285750" marR="2311" indent="-285750" defTabSz="457106">
              <a:buFont typeface="Arial" panose="020B0604020202020204" pitchFamily="34" charset="0"/>
              <a:buChar char="•"/>
            </a:pPr>
            <a:r>
              <a:rPr lang="es-CL" sz="1200" dirty="0">
                <a:solidFill>
                  <a:schemeClr val="tx1"/>
                </a:solidFill>
                <a:latin typeface="Calibri"/>
                <a:cs typeface="Calibri"/>
              </a:rPr>
              <a:t>Administración Pública (4)</a:t>
            </a:r>
          </a:p>
          <a:p>
            <a:pPr marL="285750" marR="2311" indent="-285750" defTabSz="457106">
              <a:buFont typeface="Arial" panose="020B0604020202020204" pitchFamily="34" charset="0"/>
              <a:buChar char="•"/>
            </a:pPr>
            <a:r>
              <a:rPr lang="es-CL" sz="1200" dirty="0">
                <a:solidFill>
                  <a:schemeClr val="tx1"/>
                </a:solidFill>
                <a:latin typeface="Calibri"/>
                <a:cs typeface="Calibri"/>
              </a:rPr>
              <a:t>Ingeniería (3)</a:t>
            </a:r>
          </a:p>
          <a:p>
            <a:pPr marL="285750" marR="2311" indent="-285750" defTabSz="457106">
              <a:buFont typeface="Arial" panose="020B0604020202020204" pitchFamily="34" charset="0"/>
              <a:buChar char="•"/>
            </a:pPr>
            <a:r>
              <a:rPr lang="es-CL" sz="1200" dirty="0">
                <a:solidFill>
                  <a:schemeClr val="tx1"/>
                </a:solidFill>
                <a:cs typeface="Calibri"/>
              </a:rPr>
              <a:t>Estudios Técnicos (2)</a:t>
            </a:r>
          </a:p>
          <a:p>
            <a:pPr marL="285750" marR="2311" indent="-285750" defTabSz="457106">
              <a:buFont typeface="Arial" panose="020B0604020202020204" pitchFamily="34" charset="0"/>
              <a:buChar char="•"/>
            </a:pPr>
            <a:r>
              <a:rPr lang="es-CL" sz="1200" dirty="0">
                <a:solidFill>
                  <a:schemeClr val="tx1"/>
                </a:solidFill>
                <a:latin typeface="Calibri"/>
                <a:cs typeface="Calibri"/>
              </a:rPr>
              <a:t>Bibliotecología (1)</a:t>
            </a:r>
          </a:p>
          <a:p>
            <a:pPr marL="285750" marR="2311" indent="-285750" defTabSz="457106">
              <a:buFont typeface="Arial" panose="020B0604020202020204" pitchFamily="34" charset="0"/>
              <a:buChar char="•"/>
            </a:pPr>
            <a:r>
              <a:rPr lang="es-CL" sz="1200" dirty="0">
                <a:solidFill>
                  <a:schemeClr val="tx1"/>
                </a:solidFill>
                <a:latin typeface="Calibri"/>
                <a:cs typeface="Calibri"/>
              </a:rPr>
              <a:t>Administración de Empresas (1)</a:t>
            </a:r>
          </a:p>
          <a:p>
            <a:pPr marL="285750" marR="2311" indent="-285750" defTabSz="457106">
              <a:buFont typeface="Arial" panose="020B0604020202020204" pitchFamily="34" charset="0"/>
              <a:buChar char="•"/>
            </a:pPr>
            <a:r>
              <a:rPr lang="es-CL" sz="1200" dirty="0">
                <a:solidFill>
                  <a:schemeClr val="tx1"/>
                </a:solidFill>
                <a:latin typeface="Calibri"/>
                <a:cs typeface="Calibri"/>
              </a:rPr>
              <a:t>No declarado (1) </a:t>
            </a:r>
          </a:p>
        </p:txBody>
      </p:sp>
      <p:sp>
        <p:nvSpPr>
          <p:cNvPr id="15" name="object 455">
            <a:extLst>
              <a:ext uri="{FF2B5EF4-FFF2-40B4-BE49-F238E27FC236}">
                <a16:creationId xmlns:a16="http://schemas.microsoft.com/office/drawing/2014/main" id="{91942111-7FDB-491F-83DB-0BCBB445B7E2}"/>
              </a:ext>
            </a:extLst>
          </p:cNvPr>
          <p:cNvSpPr/>
          <p:nvPr/>
        </p:nvSpPr>
        <p:spPr>
          <a:xfrm>
            <a:off x="264079" y="3064522"/>
            <a:ext cx="3371818" cy="983350"/>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pPr marR="2311" indent="-289" defTabSz="457106"/>
            <a:r>
              <a:rPr lang="es-CL" sz="1400" dirty="0">
                <a:solidFill>
                  <a:srgbClr val="FECC66"/>
                </a:solidFill>
                <a:latin typeface="Calibri"/>
                <a:cs typeface="Calibri"/>
              </a:rPr>
              <a:t>TIEMPO EN EL CARGO</a:t>
            </a:r>
            <a:endParaRPr lang="es-CL" sz="1200" dirty="0">
              <a:solidFill>
                <a:schemeClr val="tx1"/>
              </a:solidFill>
              <a:latin typeface="Calibri"/>
              <a:cs typeface="Calibri"/>
            </a:endParaRPr>
          </a:p>
          <a:p>
            <a:pPr marR="2311" indent="-289" defTabSz="457106"/>
            <a:r>
              <a:rPr lang="es-ES" sz="1200" dirty="0">
                <a:solidFill>
                  <a:schemeClr val="tx1"/>
                </a:solidFill>
                <a:latin typeface="Calibri"/>
                <a:cs typeface="Calibri"/>
              </a:rPr>
              <a:t>La mayoría (15) lleva 4 o más años en labores de transparencia y como Enlace en su institución; de éstos/as, 3 llevan más de 10 años en la labor.</a:t>
            </a:r>
          </a:p>
          <a:p>
            <a:pPr marR="2311" indent="-289" defTabSz="457106"/>
            <a:r>
              <a:rPr lang="es-ES" sz="1200" dirty="0">
                <a:solidFill>
                  <a:schemeClr val="tx1"/>
                </a:solidFill>
                <a:latin typeface="Calibri"/>
                <a:cs typeface="Calibri"/>
              </a:rPr>
              <a:t> El resto lleva entre 4 meses y 1,5 años.</a:t>
            </a:r>
            <a:endParaRPr lang="es-CL" sz="1200" dirty="0">
              <a:solidFill>
                <a:schemeClr val="tx1"/>
              </a:solidFill>
              <a:latin typeface="Calibri"/>
              <a:cs typeface="Calibri"/>
            </a:endParaRPr>
          </a:p>
        </p:txBody>
      </p:sp>
      <p:sp>
        <p:nvSpPr>
          <p:cNvPr id="16" name="Rectángulo 15">
            <a:extLst>
              <a:ext uri="{FF2B5EF4-FFF2-40B4-BE49-F238E27FC236}">
                <a16:creationId xmlns:a16="http://schemas.microsoft.com/office/drawing/2014/main" id="{07038D98-B781-41B3-AF82-58B582FDE786}"/>
              </a:ext>
            </a:extLst>
          </p:cNvPr>
          <p:cNvSpPr/>
          <p:nvPr/>
        </p:nvSpPr>
        <p:spPr>
          <a:xfrm>
            <a:off x="457200" y="123478"/>
            <a:ext cx="3846208" cy="501185"/>
          </a:xfrm>
          <a:prstGeom prst="rect">
            <a:avLst/>
          </a:prstGeom>
          <a:solidFill>
            <a:srgbClr val="00A7FA">
              <a:alpha val="50000"/>
            </a:srgbClr>
          </a:solidFill>
          <a:ln>
            <a:noFill/>
          </a:ln>
        </p:spPr>
        <p:style>
          <a:lnRef idx="1">
            <a:schemeClr val="accent1"/>
          </a:lnRef>
          <a:fillRef idx="3">
            <a:schemeClr val="accent1"/>
          </a:fillRef>
          <a:effectRef idx="2">
            <a:schemeClr val="accent1"/>
          </a:effectRef>
          <a:fontRef idx="minor">
            <a:schemeClr val="lt1"/>
          </a:fontRef>
        </p:style>
        <p:txBody>
          <a:bodyPr lIns="91390" tIns="45695" rIns="91390" bIns="45695" spcCol="0" rtlCol="0" anchor="ctr"/>
          <a:lstStyle/>
          <a:p>
            <a:pPr algn="ctr" defTabSz="415574"/>
            <a:endParaRPr lang="es-ES" dirty="0">
              <a:solidFill>
                <a:prstClr val="white"/>
              </a:solidFill>
              <a:latin typeface="Calibri"/>
            </a:endParaRPr>
          </a:p>
        </p:txBody>
      </p:sp>
      <p:sp>
        <p:nvSpPr>
          <p:cNvPr id="17" name="3 CuadroTexto">
            <a:extLst>
              <a:ext uri="{FF2B5EF4-FFF2-40B4-BE49-F238E27FC236}">
                <a16:creationId xmlns:a16="http://schemas.microsoft.com/office/drawing/2014/main" id="{5CE76248-E689-4DE3-B0AB-F9C62FC6FF10}"/>
              </a:ext>
            </a:extLst>
          </p:cNvPr>
          <p:cNvSpPr txBox="1"/>
          <p:nvPr/>
        </p:nvSpPr>
        <p:spPr>
          <a:xfrm>
            <a:off x="457200" y="148982"/>
            <a:ext cx="3846208" cy="461614"/>
          </a:xfrm>
          <a:prstGeom prst="rect">
            <a:avLst/>
          </a:prstGeom>
          <a:noFill/>
        </p:spPr>
        <p:txBody>
          <a:bodyPr wrap="none" lIns="91390" tIns="45695" rIns="91390" bIns="45695" rtlCol="0">
            <a:spAutoFit/>
          </a:bodyPr>
          <a:lstStyle/>
          <a:p>
            <a:r>
              <a:rPr lang="es-ES" sz="2400" dirty="0">
                <a:solidFill>
                  <a:srgbClr val="FECC66"/>
                </a:solidFill>
                <a:latin typeface="Trebuchet MS"/>
                <a:cs typeface="Trebuchet MS"/>
              </a:rPr>
              <a:t>PERFIL ENTREVISTADOS/AS</a:t>
            </a:r>
            <a:endParaRPr lang="es-ES" sz="1600" dirty="0">
              <a:solidFill>
                <a:srgbClr val="FECC66"/>
              </a:solidFill>
              <a:latin typeface="Trebuchet MS"/>
              <a:cs typeface="Trebuchet MS"/>
            </a:endParaRPr>
          </a:p>
        </p:txBody>
      </p:sp>
      <p:sp>
        <p:nvSpPr>
          <p:cNvPr id="18" name="object 455">
            <a:extLst>
              <a:ext uri="{FF2B5EF4-FFF2-40B4-BE49-F238E27FC236}">
                <a16:creationId xmlns:a16="http://schemas.microsoft.com/office/drawing/2014/main" id="{5730E9D3-BA1D-410C-AB71-7B676FCAA46C}"/>
              </a:ext>
            </a:extLst>
          </p:cNvPr>
          <p:cNvSpPr/>
          <p:nvPr/>
        </p:nvSpPr>
        <p:spPr>
          <a:xfrm>
            <a:off x="251521" y="4104718"/>
            <a:ext cx="3384376" cy="794766"/>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pPr marR="2311" indent="-289" defTabSz="457106"/>
            <a:r>
              <a:rPr lang="es-CL" sz="1400" dirty="0">
                <a:solidFill>
                  <a:srgbClr val="FECC66"/>
                </a:solidFill>
                <a:latin typeface="Calibri"/>
                <a:cs typeface="Calibri"/>
              </a:rPr>
              <a:t>DEDICACIÓN</a:t>
            </a:r>
            <a:endParaRPr lang="es-CL" sz="1400" dirty="0">
              <a:solidFill>
                <a:schemeClr val="tx1"/>
              </a:solidFill>
              <a:latin typeface="Calibri"/>
              <a:cs typeface="Calibri"/>
            </a:endParaRPr>
          </a:p>
          <a:p>
            <a:pPr marR="2311" indent="-289" defTabSz="457106"/>
            <a:r>
              <a:rPr lang="es-ES" sz="1200" dirty="0">
                <a:solidFill>
                  <a:schemeClr val="tx1"/>
                </a:solidFill>
                <a:latin typeface="Calibri"/>
                <a:cs typeface="Calibri"/>
              </a:rPr>
              <a:t>9 tienen dedicación exclusiva a Transparencia, y 11 no; de esos, no obstante, en 4 casos sí existe alguien en el equipo con exclusividad a Transparencia.</a:t>
            </a:r>
            <a:endParaRPr lang="es-CL" sz="1200" dirty="0">
              <a:solidFill>
                <a:schemeClr val="tx1"/>
              </a:solidFill>
              <a:latin typeface="Calibri"/>
              <a:cs typeface="Calibri"/>
            </a:endParaRPr>
          </a:p>
        </p:txBody>
      </p:sp>
      <p:sp>
        <p:nvSpPr>
          <p:cNvPr id="19" name="object 455">
            <a:extLst>
              <a:ext uri="{FF2B5EF4-FFF2-40B4-BE49-F238E27FC236}">
                <a16:creationId xmlns:a16="http://schemas.microsoft.com/office/drawing/2014/main" id="{5AD7587F-D71F-48BF-8C9E-7FCEB6D5EF10}"/>
              </a:ext>
            </a:extLst>
          </p:cNvPr>
          <p:cNvSpPr/>
          <p:nvPr/>
        </p:nvSpPr>
        <p:spPr>
          <a:xfrm>
            <a:off x="264080" y="771550"/>
            <a:ext cx="2334038" cy="639431"/>
          </a:xfrm>
          <a:custGeom>
            <a:avLst/>
            <a:gdLst/>
            <a:ahLst/>
            <a:cxnLst/>
            <a:rect l="l" t="t" r="r" b="b"/>
            <a:pathLst>
              <a:path w="14444980" h="3060065">
                <a:moveTo>
                  <a:pt x="14444649" y="3059456"/>
                </a:moveTo>
                <a:lnTo>
                  <a:pt x="0" y="3059456"/>
                </a:lnTo>
                <a:lnTo>
                  <a:pt x="0" y="0"/>
                </a:lnTo>
                <a:lnTo>
                  <a:pt x="14444649" y="0"/>
                </a:lnTo>
                <a:lnTo>
                  <a:pt x="14444649" y="3059456"/>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pPr marR="2311" indent="-289" defTabSz="457106"/>
            <a:r>
              <a:rPr lang="es-CL" sz="1400" dirty="0">
                <a:solidFill>
                  <a:srgbClr val="FECC66"/>
                </a:solidFill>
                <a:latin typeface="Calibri"/>
                <a:cs typeface="Calibri"/>
              </a:rPr>
              <a:t>GÉNERO</a:t>
            </a:r>
            <a:endParaRPr lang="es-CL" sz="1200" dirty="0">
              <a:solidFill>
                <a:srgbClr val="FFFFFF"/>
              </a:solidFill>
              <a:latin typeface="Calibri"/>
              <a:cs typeface="Calibri"/>
            </a:endParaRPr>
          </a:p>
          <a:p>
            <a:pPr marL="285750" marR="2311" indent="-285750" defTabSz="457106">
              <a:buFont typeface="Arial" panose="020B0604020202020204" pitchFamily="34" charset="0"/>
              <a:buChar char="•"/>
            </a:pPr>
            <a:r>
              <a:rPr lang="es-CL" sz="1200" dirty="0">
                <a:solidFill>
                  <a:schemeClr val="tx1"/>
                </a:solidFill>
                <a:latin typeface="Calibri"/>
                <a:cs typeface="Calibri"/>
              </a:rPr>
              <a:t>12 Hombres </a:t>
            </a:r>
          </a:p>
          <a:p>
            <a:pPr marL="285750" marR="2311" indent="-285750" defTabSz="457106">
              <a:buFont typeface="Arial" panose="020B0604020202020204" pitchFamily="34" charset="0"/>
              <a:buChar char="•"/>
            </a:pPr>
            <a:r>
              <a:rPr lang="es-CL" sz="1200" dirty="0">
                <a:solidFill>
                  <a:schemeClr val="tx1"/>
                </a:solidFill>
                <a:latin typeface="Calibri"/>
                <a:cs typeface="Calibri"/>
              </a:rPr>
              <a:t>8 Mujeres</a:t>
            </a:r>
          </a:p>
        </p:txBody>
      </p:sp>
      <p:pic>
        <p:nvPicPr>
          <p:cNvPr id="24" name="Imagen 23">
            <a:extLst>
              <a:ext uri="{FF2B5EF4-FFF2-40B4-BE49-F238E27FC236}">
                <a16:creationId xmlns:a16="http://schemas.microsoft.com/office/drawing/2014/main" id="{0BC54D51-C04C-42CB-B96E-1AFF570C8DBD}"/>
              </a:ext>
            </a:extLst>
          </p:cNvPr>
          <p:cNvPicPr>
            <a:picLocks noChangeAspect="1"/>
          </p:cNvPicPr>
          <p:nvPr/>
        </p:nvPicPr>
        <p:blipFill>
          <a:blip r:embed="rId3"/>
          <a:stretch>
            <a:fillRect/>
          </a:stretch>
        </p:blipFill>
        <p:spPr>
          <a:xfrm>
            <a:off x="2601792" y="1016272"/>
            <a:ext cx="2714048" cy="1493662"/>
          </a:xfrm>
          <a:prstGeom prst="rect">
            <a:avLst/>
          </a:prstGeom>
        </p:spPr>
      </p:pic>
      <p:pic>
        <p:nvPicPr>
          <p:cNvPr id="26" name="Imagen 25">
            <a:extLst>
              <a:ext uri="{FF2B5EF4-FFF2-40B4-BE49-F238E27FC236}">
                <a16:creationId xmlns:a16="http://schemas.microsoft.com/office/drawing/2014/main" id="{E971CD91-9EE5-4DB8-B6CA-67E736B73D5C}"/>
              </a:ext>
            </a:extLst>
          </p:cNvPr>
          <p:cNvPicPr>
            <a:picLocks noChangeAspect="1"/>
          </p:cNvPicPr>
          <p:nvPr/>
        </p:nvPicPr>
        <p:blipFill>
          <a:blip r:embed="rId4"/>
          <a:stretch>
            <a:fillRect/>
          </a:stretch>
        </p:blipFill>
        <p:spPr>
          <a:xfrm>
            <a:off x="5417514" y="1016272"/>
            <a:ext cx="3546974" cy="1493662"/>
          </a:xfrm>
          <a:prstGeom prst="rect">
            <a:avLst/>
          </a:prstGeom>
        </p:spPr>
      </p:pic>
      <p:pic>
        <p:nvPicPr>
          <p:cNvPr id="27" name="Imagen 26">
            <a:extLst>
              <a:ext uri="{FF2B5EF4-FFF2-40B4-BE49-F238E27FC236}">
                <a16:creationId xmlns:a16="http://schemas.microsoft.com/office/drawing/2014/main" id="{F0FDC2D4-F3E8-41F9-BE9A-75E3F4F17797}"/>
              </a:ext>
            </a:extLst>
          </p:cNvPr>
          <p:cNvPicPr>
            <a:picLocks noChangeAspect="1"/>
          </p:cNvPicPr>
          <p:nvPr/>
        </p:nvPicPr>
        <p:blipFill>
          <a:blip r:embed="rId5"/>
          <a:stretch>
            <a:fillRect/>
          </a:stretch>
        </p:blipFill>
        <p:spPr>
          <a:xfrm>
            <a:off x="3732854" y="3234958"/>
            <a:ext cx="2567338" cy="1429460"/>
          </a:xfrm>
          <a:prstGeom prst="rect">
            <a:avLst/>
          </a:prstGeom>
        </p:spPr>
      </p:pic>
      <p:pic>
        <p:nvPicPr>
          <p:cNvPr id="28" name="Imagen 27">
            <a:extLst>
              <a:ext uri="{FF2B5EF4-FFF2-40B4-BE49-F238E27FC236}">
                <a16:creationId xmlns:a16="http://schemas.microsoft.com/office/drawing/2014/main" id="{7C0510DA-0AAB-41E1-99BC-8A47650D3CF7}"/>
              </a:ext>
            </a:extLst>
          </p:cNvPr>
          <p:cNvPicPr>
            <a:picLocks noChangeAspect="1"/>
          </p:cNvPicPr>
          <p:nvPr/>
        </p:nvPicPr>
        <p:blipFill>
          <a:blip r:embed="rId6"/>
          <a:stretch>
            <a:fillRect/>
          </a:stretch>
        </p:blipFill>
        <p:spPr>
          <a:xfrm>
            <a:off x="6365087" y="3215618"/>
            <a:ext cx="2632845" cy="1448800"/>
          </a:xfrm>
          <a:prstGeom prst="rect">
            <a:avLst/>
          </a:prstGeom>
        </p:spPr>
      </p:pic>
      <p:pic>
        <p:nvPicPr>
          <p:cNvPr id="29" name="Imagen 28">
            <a:extLst>
              <a:ext uri="{FF2B5EF4-FFF2-40B4-BE49-F238E27FC236}">
                <a16:creationId xmlns:a16="http://schemas.microsoft.com/office/drawing/2014/main" id="{24FFCCD1-ECF6-4B72-BDCC-ABE54C32A2C0}"/>
              </a:ext>
            </a:extLst>
          </p:cNvPr>
          <p:cNvPicPr>
            <a:picLocks noChangeAspect="1"/>
          </p:cNvPicPr>
          <p:nvPr/>
        </p:nvPicPr>
        <p:blipFill>
          <a:blip r:embed="rId7">
            <a:duotone>
              <a:prstClr val="black"/>
              <a:schemeClr val="accent5">
                <a:tint val="45000"/>
                <a:satMod val="400000"/>
              </a:schemeClr>
            </a:duotone>
          </a:blip>
          <a:stretch>
            <a:fillRect/>
          </a:stretch>
        </p:blipFill>
        <p:spPr>
          <a:xfrm>
            <a:off x="7517981" y="0"/>
            <a:ext cx="1626019" cy="620657"/>
          </a:xfrm>
          <a:prstGeom prst="rect">
            <a:avLst/>
          </a:prstGeom>
        </p:spPr>
      </p:pic>
    </p:spTree>
    <p:extLst>
      <p:ext uri="{BB962C8B-B14F-4D97-AF65-F5344CB8AC3E}">
        <p14:creationId xmlns:p14="http://schemas.microsoft.com/office/powerpoint/2010/main" val="7738916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PPT CPT final</Template>
  <TotalTime>2115</TotalTime>
  <Words>9883</Words>
  <Application>Microsoft Office PowerPoint</Application>
  <PresentationFormat>Presentación en pantalla (16:9)</PresentationFormat>
  <Paragraphs>569</Paragraphs>
  <Slides>51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51</vt:i4>
      </vt:variant>
    </vt:vector>
  </HeadingPairs>
  <TitlesOfParts>
    <vt:vector size="60" baseType="lpstr">
      <vt:lpstr>Arial</vt:lpstr>
      <vt:lpstr>Arial Black</vt:lpstr>
      <vt:lpstr>Calibri</vt:lpstr>
      <vt:lpstr>Calibri Light</vt:lpstr>
      <vt:lpstr>Century Gothic</vt:lpstr>
      <vt:lpstr>Gotham Black</vt:lpstr>
      <vt:lpstr>Trebuchet MS</vt:lpstr>
      <vt:lpstr>Tema de Office</vt:lpstr>
      <vt:lpstr>5_Office Theme</vt:lpstr>
      <vt:lpstr>Sobre los Atributos del Consejo para la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Subtítulos y bajadas. Trebuchet. </dc:title>
  <dc:creator>María Paz Torres Alcalde</dc:creator>
  <cp:keywords>Marcelo Drago Harvard University Kennedy School</cp:keywords>
  <cp:lastModifiedBy>Daniela Moreno Tacchi</cp:lastModifiedBy>
  <cp:revision>4</cp:revision>
  <dcterms:created xsi:type="dcterms:W3CDTF">2020-02-24T16:01:42Z</dcterms:created>
  <dcterms:modified xsi:type="dcterms:W3CDTF">2021-08-17T18:58:59Z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2019-04-05T00:00:00Z</vt:filetime>
  </property>
  <property fmtid="{D5CDD505-2E9C-101B-9397-08002B2CF9AE}" pid="3" name="Creator">
    <vt:lpwstr>Adobe Illustrator CC 22.1 (Windows)</vt:lpwstr>
  </property>
  <property fmtid="{D5CDD505-2E9C-101B-9397-08002B2CF9AE}" pid="4" name="LastSaved">
    <vt:filetime>2019-04-05T00:00:00Z</vt:filetime>
  </property>
</Properties>
</file>