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5" r:id="rId3"/>
    <p:sldId id="257" r:id="rId4"/>
    <p:sldId id="259" r:id="rId5"/>
    <p:sldId id="271" r:id="rId6"/>
    <p:sldId id="261" r:id="rId7"/>
    <p:sldId id="262" r:id="rId8"/>
    <p:sldId id="263" r:id="rId9"/>
    <p:sldId id="272" r:id="rId10"/>
    <p:sldId id="293" r:id="rId11"/>
    <p:sldId id="273" r:id="rId12"/>
    <p:sldId id="274" r:id="rId13"/>
    <p:sldId id="291" r:id="rId14"/>
    <p:sldId id="294" r:id="rId15"/>
    <p:sldId id="275" r:id="rId16"/>
    <p:sldId id="276" r:id="rId17"/>
    <p:sldId id="298" r:id="rId18"/>
    <p:sldId id="292" r:id="rId19"/>
    <p:sldId id="280" r:id="rId20"/>
    <p:sldId id="277" r:id="rId21"/>
    <p:sldId id="282" r:id="rId22"/>
    <p:sldId id="278" r:id="rId23"/>
    <p:sldId id="300" r:id="rId24"/>
    <p:sldId id="279" r:id="rId25"/>
    <p:sldId id="296" r:id="rId26"/>
    <p:sldId id="281" r:id="rId27"/>
    <p:sldId id="295" r:id="rId28"/>
    <p:sldId id="297" r:id="rId29"/>
    <p:sldId id="290" r:id="rId30"/>
    <p:sldId id="301" r:id="rId31"/>
    <p:sldId id="302" r:id="rId32"/>
    <p:sldId id="304" r:id="rId33"/>
    <p:sldId id="322" r:id="rId34"/>
    <p:sldId id="306" r:id="rId35"/>
    <p:sldId id="323" r:id="rId36"/>
    <p:sldId id="326" r:id="rId37"/>
    <p:sldId id="327" r:id="rId38"/>
    <p:sldId id="308" r:id="rId39"/>
    <p:sldId id="309" r:id="rId40"/>
    <p:sldId id="310" r:id="rId41"/>
    <p:sldId id="317" r:id="rId42"/>
    <p:sldId id="324" r:id="rId43"/>
    <p:sldId id="321" r:id="rId44"/>
    <p:sldId id="258" r:id="rId4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Paz Torres Alcalde" initials="MPTA" lastIdx="13" clrIdx="0">
    <p:extLst>
      <p:ext uri="{19B8F6BF-5375-455C-9EA6-DF929625EA0E}">
        <p15:presenceInfo xmlns:p15="http://schemas.microsoft.com/office/powerpoint/2012/main" userId="S-1-5-21-2711197063-1210480312-2249931052-2745" providerId="AD"/>
      </p:ext>
    </p:extLst>
  </p:cmAuthor>
  <p:cmAuthor id="2" name="Paula Alcaíno Palma" initials="PAP" lastIdx="3" clrIdx="1">
    <p:extLst>
      <p:ext uri="{19B8F6BF-5375-455C-9EA6-DF929625EA0E}">
        <p15:presenceInfo xmlns:p15="http://schemas.microsoft.com/office/powerpoint/2012/main" userId="S-1-5-21-2711197063-1210480312-2249931052-3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FCD5B5"/>
    <a:srgbClr val="55C8E9"/>
    <a:srgbClr val="858A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snapToObjects="1">
      <p:cViewPr varScale="1">
        <p:scale>
          <a:sx n="70" d="100"/>
          <a:sy n="70" d="100"/>
        </p:scale>
        <p:origin x="7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2.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Hoja_de_c_lculo_de_Microsoft_Excel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s-CL"/>
              <a:t>Satisfacción general con los servicios del Consejo por tipo de cliente</a:t>
            </a:r>
          </a:p>
          <a:p>
            <a:pPr>
              <a:defRPr/>
            </a:pPr>
            <a:r>
              <a:rPr lang="es-CL"/>
              <a:t>(% respuestas satisfecho/muy satisfecho)</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s-CL"/>
        </a:p>
      </c:txPr>
    </c:title>
    <c:autoTitleDeleted val="0"/>
    <c:plotArea>
      <c:layout/>
      <c:barChart>
        <c:barDir val="col"/>
        <c:grouping val="clustered"/>
        <c:varyColors val="0"/>
        <c:ser>
          <c:idx val="0"/>
          <c:order val="0"/>
          <c:tx>
            <c:strRef>
              <c:f>CONSULTAS!$C$33</c:f>
              <c:strCache>
                <c:ptCount val="1"/>
                <c:pt idx="0">
                  <c:v>2015</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CONSULTAS!$B$34:$B$37</c:f>
              <c:strCache>
                <c:ptCount val="4"/>
                <c:pt idx="0">
                  <c:v>Reclamantes</c:v>
                </c:pt>
                <c:pt idx="1">
                  <c:v>Solicitantes</c:v>
                </c:pt>
                <c:pt idx="2">
                  <c:v>Consultantes</c:v>
                </c:pt>
                <c:pt idx="3">
                  <c:v>Capacitados</c:v>
                </c:pt>
              </c:strCache>
            </c:strRef>
          </c:cat>
          <c:val>
            <c:numRef>
              <c:f>CONSULTAS!$C$34:$C$37</c:f>
              <c:numCache>
                <c:formatCode>General</c:formatCode>
                <c:ptCount val="4"/>
                <c:pt idx="0">
                  <c:v>66</c:v>
                </c:pt>
                <c:pt idx="1">
                  <c:v>73</c:v>
                </c:pt>
                <c:pt idx="2">
                  <c:v>83</c:v>
                </c:pt>
                <c:pt idx="3">
                  <c:v>98</c:v>
                </c:pt>
              </c:numCache>
            </c:numRef>
          </c:val>
        </c:ser>
        <c:ser>
          <c:idx val="1"/>
          <c:order val="1"/>
          <c:tx>
            <c:strRef>
              <c:f>CONSULTAS!$D$33</c:f>
              <c:strCache>
                <c:ptCount val="1"/>
                <c:pt idx="0">
                  <c:v>2016</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CONSULTAS!$B$34:$B$37</c:f>
              <c:strCache>
                <c:ptCount val="4"/>
                <c:pt idx="0">
                  <c:v>Reclamantes</c:v>
                </c:pt>
                <c:pt idx="1">
                  <c:v>Solicitantes</c:v>
                </c:pt>
                <c:pt idx="2">
                  <c:v>Consultantes</c:v>
                </c:pt>
                <c:pt idx="3">
                  <c:v>Capacitados</c:v>
                </c:pt>
              </c:strCache>
            </c:strRef>
          </c:cat>
          <c:val>
            <c:numRef>
              <c:f>CONSULTAS!$D$34:$D$37</c:f>
              <c:numCache>
                <c:formatCode>General</c:formatCode>
                <c:ptCount val="4"/>
                <c:pt idx="0">
                  <c:v>64</c:v>
                </c:pt>
                <c:pt idx="1">
                  <c:v>67</c:v>
                </c:pt>
                <c:pt idx="2">
                  <c:v>85</c:v>
                </c:pt>
                <c:pt idx="3">
                  <c:v>97</c:v>
                </c:pt>
              </c:numCache>
            </c:numRef>
          </c:val>
        </c:ser>
        <c:ser>
          <c:idx val="2"/>
          <c:order val="2"/>
          <c:tx>
            <c:strRef>
              <c:f>CONSULTAS!$E$33</c:f>
              <c:strCache>
                <c:ptCount val="1"/>
                <c:pt idx="0">
                  <c:v>2017</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CONSULTAS!$B$34:$B$37</c:f>
              <c:strCache>
                <c:ptCount val="4"/>
                <c:pt idx="0">
                  <c:v>Reclamantes</c:v>
                </c:pt>
                <c:pt idx="1">
                  <c:v>Solicitantes</c:v>
                </c:pt>
                <c:pt idx="2">
                  <c:v>Consultantes</c:v>
                </c:pt>
                <c:pt idx="3">
                  <c:v>Capacitados</c:v>
                </c:pt>
              </c:strCache>
            </c:strRef>
          </c:cat>
          <c:val>
            <c:numRef>
              <c:f>CONSULTAS!$E$34:$E$37</c:f>
              <c:numCache>
                <c:formatCode>General</c:formatCode>
                <c:ptCount val="4"/>
                <c:pt idx="0">
                  <c:v>64</c:v>
                </c:pt>
                <c:pt idx="1">
                  <c:v>75</c:v>
                </c:pt>
                <c:pt idx="2">
                  <c:v>85</c:v>
                </c:pt>
                <c:pt idx="3">
                  <c:v>97</c:v>
                </c:pt>
              </c:numCache>
            </c:numRef>
          </c:val>
        </c:ser>
        <c:ser>
          <c:idx val="3"/>
          <c:order val="3"/>
          <c:tx>
            <c:strRef>
              <c:f>CONSULTAS!$F$33</c:f>
              <c:strCache>
                <c:ptCount val="1"/>
                <c:pt idx="0">
                  <c:v>2018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CONSULTAS!$B$34:$B$37</c:f>
              <c:strCache>
                <c:ptCount val="4"/>
                <c:pt idx="0">
                  <c:v>Reclamantes</c:v>
                </c:pt>
                <c:pt idx="1">
                  <c:v>Solicitantes</c:v>
                </c:pt>
                <c:pt idx="2">
                  <c:v>Consultantes</c:v>
                </c:pt>
                <c:pt idx="3">
                  <c:v>Capacitados</c:v>
                </c:pt>
              </c:strCache>
            </c:strRef>
          </c:cat>
          <c:val>
            <c:numRef>
              <c:f>CONSULTAS!$F$34:$F$37</c:f>
              <c:numCache>
                <c:formatCode>General</c:formatCode>
                <c:ptCount val="4"/>
                <c:pt idx="0">
                  <c:v>72</c:v>
                </c:pt>
                <c:pt idx="1">
                  <c:v>79</c:v>
                </c:pt>
                <c:pt idx="2">
                  <c:v>86</c:v>
                </c:pt>
                <c:pt idx="3">
                  <c:v>95</c:v>
                </c:pt>
              </c:numCache>
            </c:numRef>
          </c:val>
        </c:ser>
        <c:dLbls>
          <c:showLegendKey val="0"/>
          <c:showVal val="0"/>
          <c:showCatName val="0"/>
          <c:showSerName val="0"/>
          <c:showPercent val="0"/>
          <c:showBubbleSize val="0"/>
        </c:dLbls>
        <c:gapWidth val="219"/>
        <c:overlap val="-27"/>
        <c:axId val="209578320"/>
        <c:axId val="209575184"/>
      </c:barChart>
      <c:catAx>
        <c:axId val="2095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209575184"/>
        <c:crosses val="autoZero"/>
        <c:auto val="1"/>
        <c:lblAlgn val="ctr"/>
        <c:lblOffset val="100"/>
        <c:noMultiLvlLbl val="0"/>
      </c:catAx>
      <c:valAx>
        <c:axId val="209575184"/>
        <c:scaling>
          <c:orientation val="minMax"/>
        </c:scaling>
        <c:delete val="1"/>
        <c:axPos val="l"/>
        <c:numFmt formatCode="General" sourceLinked="1"/>
        <c:majorTickMark val="none"/>
        <c:minorTickMark val="none"/>
        <c:tickLblPos val="nextTo"/>
        <c:crossAx val="209578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legend>
    <c:plotVisOnly val="1"/>
    <c:dispBlanksAs val="gap"/>
    <c:showDLblsOverMax val="0"/>
  </c:chart>
  <c:spPr>
    <a:solidFill>
      <a:schemeClr val="bg1"/>
    </a:solidFill>
    <a:ln>
      <a:solidFill>
        <a:schemeClr val="accent1"/>
      </a:solidFill>
    </a:ln>
    <a:effectLst/>
  </c:spPr>
  <c:txPr>
    <a:bodyPr/>
    <a:lstStyle/>
    <a:p>
      <a:pPr>
        <a:defRPr sz="1400">
          <a:solidFill>
            <a:sysClr val="windowText" lastClr="000000"/>
          </a:solidFill>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CL" sz="1400"/>
              <a:t>Evaluación</a:t>
            </a:r>
            <a:r>
              <a:rPr lang="es-CL" sz="1400" baseline="0"/>
              <a:t> del servicio de Consultas (Reclamantes y Consultantes)</a:t>
            </a:r>
            <a:endParaRPr lang="es-CL" sz="1400"/>
          </a:p>
        </c:rich>
      </c:tx>
      <c:layout/>
      <c:overlay val="0"/>
    </c:title>
    <c:autoTitleDeleted val="0"/>
    <c:plotArea>
      <c:layout/>
      <c:barChart>
        <c:barDir val="col"/>
        <c:grouping val="clustered"/>
        <c:varyColors val="0"/>
        <c:ser>
          <c:idx val="0"/>
          <c:order val="0"/>
          <c:tx>
            <c:strRef>
              <c:f>Hoja1!$C$20</c:f>
              <c:strCache>
                <c:ptCount val="1"/>
                <c:pt idx="0">
                  <c:v>Consultantes</c:v>
                </c:pt>
              </c:strCache>
            </c:strRef>
          </c:tx>
          <c:invertIfNegative val="0"/>
          <c:dLbls>
            <c:spPr>
              <a:noFill/>
              <a:ln>
                <a:noFill/>
              </a:ln>
              <a:effectLst/>
            </c:spPr>
            <c:txPr>
              <a:bodyPr wrap="square" lIns="38100" tIns="19050" rIns="38100" bIns="19050" anchor="ctr">
                <a:spAutoFit/>
              </a:bodyPr>
              <a:lstStyle/>
              <a:p>
                <a:pPr>
                  <a:defRPr sz="1100"/>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Hoja1!$A$21:$B$28</c:f>
              <c:multiLvlStrCache>
                <c:ptCount val="8"/>
                <c:lvl>
                  <c:pt idx="0">
                    <c:v>Correspondencia de la respuesta con la consulta</c:v>
                  </c:pt>
                  <c:pt idx="1">
                    <c:v>Claridad de la información entregada</c:v>
                  </c:pt>
                  <c:pt idx="2">
                    <c:v>Tiempo de respuesta</c:v>
                  </c:pt>
                  <c:pt idx="3">
                    <c:v>Utilidad de la información</c:v>
                  </c:pt>
                  <c:pt idx="4">
                    <c:v>Fue amable</c:v>
                  </c:pt>
                  <c:pt idx="5">
                    <c:v>Se mostró interesada en mi consulta</c:v>
                  </c:pt>
                  <c:pt idx="6">
                    <c:v>Comprendió fácilmente mi consulta</c:v>
                  </c:pt>
                  <c:pt idx="7">
                    <c:v>Fue clara y precisa en sus respuestas</c:v>
                  </c:pt>
                </c:lvl>
                <c:lvl>
                  <c:pt idx="0">
                    <c:v>Atención de la consulta</c:v>
                  </c:pt>
                  <c:pt idx="4">
                    <c:v>Persona que lo atiende</c:v>
                  </c:pt>
                </c:lvl>
              </c:multiLvlStrCache>
            </c:multiLvlStrRef>
          </c:cat>
          <c:val>
            <c:numRef>
              <c:f>Hoja1!$C$21:$C$28</c:f>
              <c:numCache>
                <c:formatCode>0%</c:formatCode>
                <c:ptCount val="8"/>
                <c:pt idx="0">
                  <c:v>0.82899999999999996</c:v>
                </c:pt>
                <c:pt idx="1">
                  <c:v>0.83000000000000007</c:v>
                </c:pt>
                <c:pt idx="2">
                  <c:v>0.80200000000000005</c:v>
                </c:pt>
                <c:pt idx="3">
                  <c:v>0.80800000000000005</c:v>
                </c:pt>
                <c:pt idx="4">
                  <c:v>0.94210526315789478</c:v>
                </c:pt>
                <c:pt idx="5">
                  <c:v>0.84455958549222787</c:v>
                </c:pt>
                <c:pt idx="6">
                  <c:v>0.86082474226804129</c:v>
                </c:pt>
                <c:pt idx="7">
                  <c:v>0.84183673469387754</c:v>
                </c:pt>
              </c:numCache>
            </c:numRef>
          </c:val>
        </c:ser>
        <c:ser>
          <c:idx val="1"/>
          <c:order val="1"/>
          <c:tx>
            <c:strRef>
              <c:f>Hoja1!$D$20</c:f>
              <c:strCache>
                <c:ptCount val="1"/>
                <c:pt idx="0">
                  <c:v>Reclamantes</c:v>
                </c:pt>
              </c:strCache>
            </c:strRef>
          </c:tx>
          <c:spPr>
            <a:solidFill>
              <a:schemeClr val="accent5">
                <a:lumMod val="60000"/>
                <a:lumOff val="40000"/>
              </a:schemeClr>
            </a:solidFill>
          </c:spPr>
          <c:invertIfNegative val="0"/>
          <c:dLbls>
            <c:spPr>
              <a:noFill/>
              <a:ln>
                <a:noFill/>
              </a:ln>
              <a:effectLst/>
            </c:spPr>
            <c:txPr>
              <a:bodyPr wrap="square" lIns="38100" tIns="19050" rIns="38100" bIns="19050" anchor="ctr">
                <a:spAutoFit/>
              </a:bodyPr>
              <a:lstStyle/>
              <a:p>
                <a:pPr>
                  <a:defRPr sz="1100"/>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Hoja1!$A$21:$B$28</c:f>
              <c:multiLvlStrCache>
                <c:ptCount val="8"/>
                <c:lvl>
                  <c:pt idx="0">
                    <c:v>Correspondencia de la respuesta con la consulta</c:v>
                  </c:pt>
                  <c:pt idx="1">
                    <c:v>Claridad de la información entregada</c:v>
                  </c:pt>
                  <c:pt idx="2">
                    <c:v>Tiempo de respuesta</c:v>
                  </c:pt>
                  <c:pt idx="3">
                    <c:v>Utilidad de la información</c:v>
                  </c:pt>
                  <c:pt idx="4">
                    <c:v>Fue amable</c:v>
                  </c:pt>
                  <c:pt idx="5">
                    <c:v>Se mostró interesada en mi consulta</c:v>
                  </c:pt>
                  <c:pt idx="6">
                    <c:v>Comprendió fácilmente mi consulta</c:v>
                  </c:pt>
                  <c:pt idx="7">
                    <c:v>Fue clara y precisa en sus respuestas</c:v>
                  </c:pt>
                </c:lvl>
                <c:lvl>
                  <c:pt idx="0">
                    <c:v>Atención de la consulta</c:v>
                  </c:pt>
                  <c:pt idx="4">
                    <c:v>Persona que lo atiende</c:v>
                  </c:pt>
                </c:lvl>
              </c:multiLvlStrCache>
            </c:multiLvlStrRef>
          </c:cat>
          <c:val>
            <c:numRef>
              <c:f>Hoja1!$D$21:$D$28</c:f>
              <c:numCache>
                <c:formatCode>0%</c:formatCode>
                <c:ptCount val="8"/>
                <c:pt idx="0">
                  <c:v>0.67200000000000004</c:v>
                </c:pt>
                <c:pt idx="1">
                  <c:v>0.63300000000000001</c:v>
                </c:pt>
                <c:pt idx="2">
                  <c:v>0.58099999999999996</c:v>
                </c:pt>
                <c:pt idx="3">
                  <c:v>0.59499999999999997</c:v>
                </c:pt>
                <c:pt idx="4">
                  <c:v>0.92400000000000004</c:v>
                </c:pt>
                <c:pt idx="5">
                  <c:v>0.81499999999999995</c:v>
                </c:pt>
                <c:pt idx="6">
                  <c:v>0.8</c:v>
                </c:pt>
                <c:pt idx="7">
                  <c:v>0.73599999999999999</c:v>
                </c:pt>
              </c:numCache>
            </c:numRef>
          </c:val>
        </c:ser>
        <c:dLbls>
          <c:showLegendKey val="0"/>
          <c:showVal val="1"/>
          <c:showCatName val="0"/>
          <c:showSerName val="0"/>
          <c:showPercent val="0"/>
          <c:showBubbleSize val="0"/>
        </c:dLbls>
        <c:gapWidth val="150"/>
        <c:overlap val="-25"/>
        <c:axId val="253596072"/>
        <c:axId val="253595288"/>
      </c:barChart>
      <c:catAx>
        <c:axId val="253596072"/>
        <c:scaling>
          <c:orientation val="minMax"/>
        </c:scaling>
        <c:delete val="0"/>
        <c:axPos val="b"/>
        <c:numFmt formatCode="General" sourceLinked="0"/>
        <c:majorTickMark val="none"/>
        <c:minorTickMark val="none"/>
        <c:tickLblPos val="nextTo"/>
        <c:txPr>
          <a:bodyPr/>
          <a:lstStyle/>
          <a:p>
            <a:pPr>
              <a:defRPr sz="1100"/>
            </a:pPr>
            <a:endParaRPr lang="es-CL"/>
          </a:p>
        </c:txPr>
        <c:crossAx val="253595288"/>
        <c:crosses val="autoZero"/>
        <c:auto val="1"/>
        <c:lblAlgn val="ctr"/>
        <c:lblOffset val="100"/>
        <c:noMultiLvlLbl val="0"/>
      </c:catAx>
      <c:valAx>
        <c:axId val="253595288"/>
        <c:scaling>
          <c:orientation val="minMax"/>
        </c:scaling>
        <c:delete val="1"/>
        <c:axPos val="l"/>
        <c:numFmt formatCode="0%" sourceLinked="1"/>
        <c:majorTickMark val="out"/>
        <c:minorTickMark val="none"/>
        <c:tickLblPos val="nextTo"/>
        <c:crossAx val="253596072"/>
        <c:crosses val="autoZero"/>
        <c:crossBetween val="between"/>
      </c:valAx>
    </c:plotArea>
    <c:legend>
      <c:legendPos val="t"/>
      <c:layout/>
      <c:overlay val="0"/>
    </c:legend>
    <c:plotVisOnly val="1"/>
    <c:dispBlanksAs val="gap"/>
    <c:showDLblsOverMax val="0"/>
  </c:chart>
  <c:spPr>
    <a:solidFill>
      <a:sysClr val="window" lastClr="FFFFFF"/>
    </a:solidFill>
    <a:ln>
      <a:solidFill>
        <a:srgbClr val="4F81BD"/>
      </a:solid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s-CL" b="1"/>
              <a:t>Satisfacción General de Solicitantes (Sólo CPLT)</a:t>
            </a:r>
          </a:p>
        </c:rich>
      </c:tx>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2.1133525456292025E-2"/>
          <c:y val="0.2547534495432322"/>
          <c:w val="0.95773294908741591"/>
          <c:h val="0.50334555787227597"/>
        </c:manualLayout>
      </c:layout>
      <c:barChart>
        <c:barDir val="col"/>
        <c:grouping val="clustered"/>
        <c:varyColors val="0"/>
        <c:ser>
          <c:idx val="0"/>
          <c:order val="0"/>
          <c:tx>
            <c:strRef>
              <c:f>Hoja1!$B$35</c:f>
              <c:strCache>
                <c:ptCount val="1"/>
                <c:pt idx="0">
                  <c:v>2016</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Hoja1!$A$36:$A$39</c:f>
              <c:strCache>
                <c:ptCount val="4"/>
                <c:pt idx="0">
                  <c:v>Correspondencia de la respuesta con lo solicitado</c:v>
                </c:pt>
                <c:pt idx="1">
                  <c:v>Claridad de la información entregada</c:v>
                </c:pt>
                <c:pt idx="2">
                  <c:v>Utilidad de la información</c:v>
                </c:pt>
                <c:pt idx="3">
                  <c:v>Tiempo de respuesta</c:v>
                </c:pt>
              </c:strCache>
            </c:strRef>
          </c:cat>
          <c:val>
            <c:numRef>
              <c:f>Hoja1!$B$36:$B$39</c:f>
              <c:numCache>
                <c:formatCode>0%</c:formatCode>
                <c:ptCount val="4"/>
                <c:pt idx="0">
                  <c:v>0.74137931034482762</c:v>
                </c:pt>
                <c:pt idx="1">
                  <c:v>0.75862068965517238</c:v>
                </c:pt>
                <c:pt idx="2">
                  <c:v>0.75862068965517238</c:v>
                </c:pt>
                <c:pt idx="3">
                  <c:v>0.77586206896551713</c:v>
                </c:pt>
              </c:numCache>
            </c:numRef>
          </c:val>
        </c:ser>
        <c:ser>
          <c:idx val="1"/>
          <c:order val="1"/>
          <c:tx>
            <c:strRef>
              <c:f>Hoja1!$C$35</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Hoja1!$A$36:$A$39</c:f>
              <c:strCache>
                <c:ptCount val="4"/>
                <c:pt idx="0">
                  <c:v>Correspondencia de la respuesta con lo solicitado</c:v>
                </c:pt>
                <c:pt idx="1">
                  <c:v>Claridad de la información entregada</c:v>
                </c:pt>
                <c:pt idx="2">
                  <c:v>Utilidad de la información</c:v>
                </c:pt>
                <c:pt idx="3">
                  <c:v>Tiempo de respuesta</c:v>
                </c:pt>
              </c:strCache>
            </c:strRef>
          </c:cat>
          <c:val>
            <c:numRef>
              <c:f>Hoja1!$C$36:$C$39</c:f>
              <c:numCache>
                <c:formatCode>0%</c:formatCode>
                <c:ptCount val="4"/>
                <c:pt idx="0">
                  <c:v>0.76</c:v>
                </c:pt>
                <c:pt idx="1">
                  <c:v>0.71</c:v>
                </c:pt>
                <c:pt idx="2">
                  <c:v>0.70199999999999996</c:v>
                </c:pt>
                <c:pt idx="3">
                  <c:v>0.77</c:v>
                </c:pt>
              </c:numCache>
            </c:numRef>
          </c:val>
        </c:ser>
        <c:ser>
          <c:idx val="2"/>
          <c:order val="2"/>
          <c:tx>
            <c:strRef>
              <c:f>Hoja1!$D$35</c:f>
              <c:strCache>
                <c:ptCount val="1"/>
                <c:pt idx="0">
                  <c:v>2018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Hoja1!$A$36:$A$39</c:f>
              <c:strCache>
                <c:ptCount val="4"/>
                <c:pt idx="0">
                  <c:v>Correspondencia de la respuesta con lo solicitado</c:v>
                </c:pt>
                <c:pt idx="1">
                  <c:v>Claridad de la información entregada</c:v>
                </c:pt>
                <c:pt idx="2">
                  <c:v>Utilidad de la información</c:v>
                </c:pt>
                <c:pt idx="3">
                  <c:v>Tiempo de respuesta</c:v>
                </c:pt>
              </c:strCache>
            </c:strRef>
          </c:cat>
          <c:val>
            <c:numRef>
              <c:f>Hoja1!$D$36:$D$39</c:f>
              <c:numCache>
                <c:formatCode>0%</c:formatCode>
                <c:ptCount val="4"/>
                <c:pt idx="0">
                  <c:v>0.80499999999999994</c:v>
                </c:pt>
                <c:pt idx="1">
                  <c:v>0.72100000000000009</c:v>
                </c:pt>
                <c:pt idx="2">
                  <c:v>0.73199999999999998</c:v>
                </c:pt>
                <c:pt idx="3">
                  <c:v>0.83299999999999996</c:v>
                </c:pt>
              </c:numCache>
            </c:numRef>
          </c:val>
        </c:ser>
        <c:dLbls>
          <c:showLegendKey val="0"/>
          <c:showVal val="0"/>
          <c:showCatName val="0"/>
          <c:showSerName val="0"/>
          <c:showPercent val="0"/>
          <c:showBubbleSize val="0"/>
        </c:dLbls>
        <c:gapWidth val="219"/>
        <c:overlap val="-27"/>
        <c:axId val="253592936"/>
        <c:axId val="253593328"/>
      </c:barChart>
      <c:catAx>
        <c:axId val="25359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crossAx val="253593328"/>
        <c:crosses val="autoZero"/>
        <c:auto val="1"/>
        <c:lblAlgn val="ctr"/>
        <c:lblOffset val="100"/>
        <c:noMultiLvlLbl val="0"/>
      </c:catAx>
      <c:valAx>
        <c:axId val="253593328"/>
        <c:scaling>
          <c:orientation val="minMax"/>
          <c:min val="0"/>
        </c:scaling>
        <c:delete val="1"/>
        <c:axPos val="l"/>
        <c:numFmt formatCode="0%" sourceLinked="1"/>
        <c:majorTickMark val="none"/>
        <c:minorTickMark val="none"/>
        <c:tickLblPos val="nextTo"/>
        <c:crossAx val="253592936"/>
        <c:crosses val="autoZero"/>
        <c:crossBetween val="between"/>
      </c:valAx>
      <c:spPr>
        <a:noFill/>
        <a:ln>
          <a:noFill/>
        </a:ln>
        <a:effectLst/>
      </c:spPr>
    </c:plotArea>
    <c:legend>
      <c:legendPos val="b"/>
      <c:layout>
        <c:manualLayout>
          <c:xMode val="edge"/>
          <c:yMode val="edge"/>
          <c:x val="0.39405031293621451"/>
          <c:y val="0.11692394280438004"/>
          <c:w val="0.19037005518642977"/>
          <c:h val="8.180459832274786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legend>
    <c:plotVisOnly val="1"/>
    <c:dispBlanksAs val="gap"/>
    <c:showDLblsOverMax val="0"/>
  </c:chart>
  <c:spPr>
    <a:solidFill>
      <a:schemeClr val="bg1"/>
    </a:solidFill>
    <a:ln>
      <a:solidFill>
        <a:schemeClr val="accent1"/>
      </a:solidFill>
    </a:ln>
    <a:effectLst/>
  </c:spPr>
  <c:txPr>
    <a:bodyPr/>
    <a:lstStyle/>
    <a:p>
      <a:pPr>
        <a:defRPr sz="1100">
          <a:solidFill>
            <a:schemeClr val="tx1"/>
          </a:solidFill>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a:pPr>
            <a:r>
              <a:rPr lang="es-CL" sz="1400" dirty="0"/>
              <a:t>En términos generales, y pensando en su último reclamo, ¿cuán satisfecho quedó Ud. con los siguientes aspectos? </a:t>
            </a:r>
          </a:p>
          <a:p>
            <a:pPr>
              <a:defRPr sz="1400"/>
            </a:pPr>
            <a:r>
              <a:rPr lang="es-CL" sz="1400" b="0" dirty="0"/>
              <a:t>(% Satisfecho/ Muy satisfecho)</a:t>
            </a:r>
          </a:p>
        </c:rich>
      </c:tx>
      <c:layout>
        <c:manualLayout>
          <c:xMode val="edge"/>
          <c:yMode val="edge"/>
          <c:x val="0.10433100049382557"/>
          <c:y val="2.6175670178311447E-2"/>
        </c:manualLayout>
      </c:layout>
      <c:overlay val="0"/>
    </c:title>
    <c:autoTitleDeleted val="0"/>
    <c:plotArea>
      <c:layout>
        <c:manualLayout>
          <c:layoutTarget val="inner"/>
          <c:xMode val="edge"/>
          <c:yMode val="edge"/>
          <c:x val="1.6017515847250915E-2"/>
          <c:y val="0.31088555884832575"/>
          <c:w val="0.96796496830549816"/>
          <c:h val="0.54740585780324147"/>
        </c:manualLayout>
      </c:layout>
      <c:barChart>
        <c:barDir val="col"/>
        <c:grouping val="clustered"/>
        <c:varyColors val="0"/>
        <c:ser>
          <c:idx val="1"/>
          <c:order val="0"/>
          <c:tx>
            <c:strRef>
              <c:f>sat!$C$2</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sat!$A$3:$A$7</c:f>
              <c:strCache>
                <c:ptCount val="5"/>
                <c:pt idx="0">
                  <c:v>Pertinencia de la decisión sobre su reclamo</c:v>
                </c:pt>
                <c:pt idx="1">
                  <c:v>Claridad del lenguaje usado al informarle sobre la decisión </c:v>
                </c:pt>
                <c:pt idx="2">
                  <c:v>Tiempo de entrega de la decisión final sobre su reclamo</c:v>
                </c:pt>
                <c:pt idx="3">
                  <c:v>Atención en general en el proceso de su reclamo</c:v>
                </c:pt>
                <c:pt idx="4">
                  <c:v>Promedio evaluación canales (%notas  5 a 7)</c:v>
                </c:pt>
              </c:strCache>
            </c:strRef>
          </c:cat>
          <c:val>
            <c:numRef>
              <c:f>sat!$C$3:$C$7</c:f>
              <c:numCache>
                <c:formatCode>0%</c:formatCode>
                <c:ptCount val="5"/>
                <c:pt idx="0">
                  <c:v>0.6</c:v>
                </c:pt>
                <c:pt idx="1">
                  <c:v>0.74</c:v>
                </c:pt>
                <c:pt idx="2">
                  <c:v>0.54</c:v>
                </c:pt>
                <c:pt idx="3">
                  <c:v>0.68</c:v>
                </c:pt>
                <c:pt idx="4">
                  <c:v>0.74399999999999999</c:v>
                </c:pt>
              </c:numCache>
            </c:numRef>
          </c:val>
        </c:ser>
        <c:ser>
          <c:idx val="2"/>
          <c:order val="1"/>
          <c:tx>
            <c:strRef>
              <c:f>sat!$D$2</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sat!$A$3:$A$7</c:f>
              <c:strCache>
                <c:ptCount val="5"/>
                <c:pt idx="0">
                  <c:v>Pertinencia de la decisión sobre su reclamo</c:v>
                </c:pt>
                <c:pt idx="1">
                  <c:v>Claridad del lenguaje usado al informarle sobre la decisión </c:v>
                </c:pt>
                <c:pt idx="2">
                  <c:v>Tiempo de entrega de la decisión final sobre su reclamo</c:v>
                </c:pt>
                <c:pt idx="3">
                  <c:v>Atención en general en el proceso de su reclamo</c:v>
                </c:pt>
                <c:pt idx="4">
                  <c:v>Promedio evaluación canales (%notas  5 a 7)</c:v>
                </c:pt>
              </c:strCache>
            </c:strRef>
          </c:cat>
          <c:val>
            <c:numRef>
              <c:f>sat!$D$3:$D$7</c:f>
              <c:numCache>
                <c:formatCode>0%</c:formatCode>
                <c:ptCount val="5"/>
                <c:pt idx="0">
                  <c:v>0.72</c:v>
                </c:pt>
                <c:pt idx="1">
                  <c:v>0.8</c:v>
                </c:pt>
                <c:pt idx="2">
                  <c:v>0.5</c:v>
                </c:pt>
                <c:pt idx="3">
                  <c:v>0.78</c:v>
                </c:pt>
                <c:pt idx="4">
                  <c:v>0.77600000000000002</c:v>
                </c:pt>
              </c:numCache>
            </c:numRef>
          </c:val>
        </c:ser>
        <c:ser>
          <c:idx val="3"/>
          <c:order val="2"/>
          <c:tx>
            <c:strRef>
              <c:f>sat!$E$2</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sat!$A$3:$A$7</c:f>
              <c:strCache>
                <c:ptCount val="5"/>
                <c:pt idx="0">
                  <c:v>Pertinencia de la decisión sobre su reclamo</c:v>
                </c:pt>
                <c:pt idx="1">
                  <c:v>Claridad del lenguaje usado al informarle sobre la decisión </c:v>
                </c:pt>
                <c:pt idx="2">
                  <c:v>Tiempo de entrega de la decisión final sobre su reclamo</c:v>
                </c:pt>
                <c:pt idx="3">
                  <c:v>Atención en general en el proceso de su reclamo</c:v>
                </c:pt>
                <c:pt idx="4">
                  <c:v>Promedio evaluación canales (%notas  5 a 7)</c:v>
                </c:pt>
              </c:strCache>
            </c:strRef>
          </c:cat>
          <c:val>
            <c:numRef>
              <c:f>sat!$E$3:$E$7</c:f>
              <c:numCache>
                <c:formatCode>0%</c:formatCode>
                <c:ptCount val="5"/>
                <c:pt idx="0">
                  <c:v>0.626</c:v>
                </c:pt>
                <c:pt idx="1">
                  <c:v>0.77</c:v>
                </c:pt>
                <c:pt idx="2">
                  <c:v>0.56399999999999995</c:v>
                </c:pt>
                <c:pt idx="3">
                  <c:v>0.71299999999999997</c:v>
                </c:pt>
                <c:pt idx="4">
                  <c:v>0.68600000000000005</c:v>
                </c:pt>
              </c:numCache>
            </c:numRef>
          </c:val>
        </c:ser>
        <c:ser>
          <c:idx val="4"/>
          <c:order val="3"/>
          <c:tx>
            <c:strRef>
              <c:f>sat!$F$2</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sat!$A$3:$A$7</c:f>
              <c:strCache>
                <c:ptCount val="5"/>
                <c:pt idx="0">
                  <c:v>Pertinencia de la decisión sobre su reclamo</c:v>
                </c:pt>
                <c:pt idx="1">
                  <c:v>Claridad del lenguaje usado al informarle sobre la decisión </c:v>
                </c:pt>
                <c:pt idx="2">
                  <c:v>Tiempo de entrega de la decisión final sobre su reclamo</c:v>
                </c:pt>
                <c:pt idx="3">
                  <c:v>Atención en general en el proceso de su reclamo</c:v>
                </c:pt>
                <c:pt idx="4">
                  <c:v>Promedio evaluación canales (%notas  5 a 7)</c:v>
                </c:pt>
              </c:strCache>
            </c:strRef>
          </c:cat>
          <c:val>
            <c:numRef>
              <c:f>sat!$F$3:$F$7</c:f>
              <c:numCache>
                <c:formatCode>0%</c:formatCode>
                <c:ptCount val="5"/>
                <c:pt idx="0">
                  <c:v>0.52927400468384078</c:v>
                </c:pt>
                <c:pt idx="1">
                  <c:v>0.74707259953161598</c:v>
                </c:pt>
                <c:pt idx="2">
                  <c:v>0.5714285714285714</c:v>
                </c:pt>
                <c:pt idx="3">
                  <c:v>0.67447306791569084</c:v>
                </c:pt>
                <c:pt idx="4">
                  <c:v>0.7176242973928606</c:v>
                </c:pt>
              </c:numCache>
            </c:numRef>
          </c:val>
        </c:ser>
        <c:ser>
          <c:idx val="5"/>
          <c:order val="4"/>
          <c:tx>
            <c:strRef>
              <c:f>sat!$G$2</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sat!$A$3:$A$7</c:f>
              <c:strCache>
                <c:ptCount val="5"/>
                <c:pt idx="0">
                  <c:v>Pertinencia de la decisión sobre su reclamo</c:v>
                </c:pt>
                <c:pt idx="1">
                  <c:v>Claridad del lenguaje usado al informarle sobre la decisión </c:v>
                </c:pt>
                <c:pt idx="2">
                  <c:v>Tiempo de entrega de la decisión final sobre su reclamo</c:v>
                </c:pt>
                <c:pt idx="3">
                  <c:v>Atención en general en el proceso de su reclamo</c:v>
                </c:pt>
                <c:pt idx="4">
                  <c:v>Promedio evaluación canales (%notas  5 a 7)</c:v>
                </c:pt>
              </c:strCache>
            </c:strRef>
          </c:cat>
          <c:val>
            <c:numRef>
              <c:f>sat!$G$3:$G$7</c:f>
              <c:numCache>
                <c:formatCode>0%</c:formatCode>
                <c:ptCount val="5"/>
                <c:pt idx="0">
                  <c:v>0.62107623318385652</c:v>
                </c:pt>
                <c:pt idx="1">
                  <c:v>0.73094170403587444</c:v>
                </c:pt>
                <c:pt idx="2">
                  <c:v>0.59641255605381172</c:v>
                </c:pt>
                <c:pt idx="3">
                  <c:v>0.7376681614349776</c:v>
                </c:pt>
                <c:pt idx="4">
                  <c:v>0.69491417810061873</c:v>
                </c:pt>
              </c:numCache>
            </c:numRef>
          </c:val>
        </c:ser>
        <c:ser>
          <c:idx val="6"/>
          <c:order val="5"/>
          <c:tx>
            <c:strRef>
              <c:f>sat!$H$2</c:f>
              <c:strCache>
                <c:ptCount val="1"/>
                <c:pt idx="0">
                  <c:v>2018</c:v>
                </c:pt>
              </c:strCache>
            </c:strRef>
          </c:tx>
          <c:spPr>
            <a:solidFill>
              <a:srgbClr val="F79646"/>
            </a:solidFill>
          </c:spPr>
          <c:invertIfNegative val="0"/>
          <c:dLbls>
            <c:spPr>
              <a:noFill/>
              <a:ln>
                <a:noFill/>
              </a:ln>
              <a:effectLst/>
            </c:spPr>
            <c:txPr>
              <a:bodyPr/>
              <a:lstStyle/>
              <a:p>
                <a:pPr>
                  <a:defRPr sz="1200"/>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sat!$A$3:$A$7</c:f>
              <c:strCache>
                <c:ptCount val="5"/>
                <c:pt idx="0">
                  <c:v>Pertinencia de la decisión sobre su reclamo</c:v>
                </c:pt>
                <c:pt idx="1">
                  <c:v>Claridad del lenguaje usado al informarle sobre la decisión </c:v>
                </c:pt>
                <c:pt idx="2">
                  <c:v>Tiempo de entrega de la decisión final sobre su reclamo</c:v>
                </c:pt>
                <c:pt idx="3">
                  <c:v>Atención en general en el proceso de su reclamo</c:v>
                </c:pt>
                <c:pt idx="4">
                  <c:v>Promedio evaluación canales (%notas  5 a 7)</c:v>
                </c:pt>
              </c:strCache>
            </c:strRef>
          </c:cat>
          <c:val>
            <c:numRef>
              <c:f>sat!$H$3:$H$7</c:f>
              <c:numCache>
                <c:formatCode>0%</c:formatCode>
                <c:ptCount val="5"/>
                <c:pt idx="0">
                  <c:v>0.63300000000000001</c:v>
                </c:pt>
                <c:pt idx="1">
                  <c:v>0.75</c:v>
                </c:pt>
                <c:pt idx="2">
                  <c:v>0.56999999999999995</c:v>
                </c:pt>
                <c:pt idx="3">
                  <c:v>0.71</c:v>
                </c:pt>
                <c:pt idx="4">
                  <c:v>0.75</c:v>
                </c:pt>
              </c:numCache>
            </c:numRef>
          </c:val>
        </c:ser>
        <c:dLbls>
          <c:showLegendKey val="0"/>
          <c:showVal val="1"/>
          <c:showCatName val="0"/>
          <c:showSerName val="0"/>
          <c:showPercent val="0"/>
          <c:showBubbleSize val="0"/>
        </c:dLbls>
        <c:gapWidth val="150"/>
        <c:overlap val="-25"/>
        <c:axId val="253593720"/>
        <c:axId val="253595680"/>
      </c:barChart>
      <c:catAx>
        <c:axId val="253593720"/>
        <c:scaling>
          <c:orientation val="minMax"/>
        </c:scaling>
        <c:delete val="0"/>
        <c:axPos val="b"/>
        <c:numFmt formatCode="General" sourceLinked="1"/>
        <c:majorTickMark val="none"/>
        <c:minorTickMark val="none"/>
        <c:tickLblPos val="nextTo"/>
        <c:txPr>
          <a:bodyPr/>
          <a:lstStyle/>
          <a:p>
            <a:pPr>
              <a:defRPr sz="1100"/>
            </a:pPr>
            <a:endParaRPr lang="es-CL"/>
          </a:p>
        </c:txPr>
        <c:crossAx val="253595680"/>
        <c:crosses val="autoZero"/>
        <c:auto val="1"/>
        <c:lblAlgn val="ctr"/>
        <c:lblOffset val="100"/>
        <c:noMultiLvlLbl val="0"/>
      </c:catAx>
      <c:valAx>
        <c:axId val="253595680"/>
        <c:scaling>
          <c:orientation val="minMax"/>
        </c:scaling>
        <c:delete val="1"/>
        <c:axPos val="l"/>
        <c:numFmt formatCode="0%" sourceLinked="1"/>
        <c:majorTickMark val="out"/>
        <c:minorTickMark val="none"/>
        <c:tickLblPos val="nextTo"/>
        <c:crossAx val="253593720"/>
        <c:crosses val="autoZero"/>
        <c:crossBetween val="between"/>
      </c:valAx>
    </c:plotArea>
    <c:legend>
      <c:legendPos val="t"/>
      <c:layout>
        <c:manualLayout>
          <c:xMode val="edge"/>
          <c:yMode val="edge"/>
          <c:x val="0.32798437736120772"/>
          <c:y val="0.20866406206713758"/>
          <c:w val="0.34403124527758461"/>
          <c:h val="6.4185758161586004E-2"/>
        </c:manualLayout>
      </c:layout>
      <c:overlay val="0"/>
    </c:legend>
    <c:plotVisOnly val="1"/>
    <c:dispBlanksAs val="gap"/>
    <c:showDLblsOverMax val="0"/>
  </c:chart>
  <c:spPr>
    <a:ln>
      <a:solidFill>
        <a:srgbClr val="4F81BD"/>
      </a:solidFill>
    </a:ln>
  </c:spPr>
  <c:txPr>
    <a:bodyPr/>
    <a:lstStyle/>
    <a:p>
      <a:pPr>
        <a:defRPr sz="1000"/>
      </a:pPr>
      <a:endParaRPr lang="es-C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dirty="0">
                <a:effectLst/>
              </a:rPr>
              <a:t>En general, ¿</a:t>
            </a:r>
            <a:r>
              <a:rPr lang="en-US" sz="1400" b="1" i="0" u="none" strike="noStrike" baseline="0" dirty="0" err="1">
                <a:effectLst/>
              </a:rPr>
              <a:t>Diría</a:t>
            </a:r>
            <a:r>
              <a:rPr lang="en-US" sz="1400" b="1" i="0" u="none" strike="noStrike" baseline="0" dirty="0">
                <a:effectLst/>
              </a:rPr>
              <a:t> </a:t>
            </a:r>
            <a:r>
              <a:rPr lang="en-US" sz="1400" b="1" i="0" u="none" strike="noStrike" baseline="0" dirty="0" err="1">
                <a:effectLst/>
              </a:rPr>
              <a:t>Ud</a:t>
            </a:r>
            <a:r>
              <a:rPr lang="en-US" sz="1400" b="1" i="0" u="none" strike="noStrike" baseline="0" dirty="0">
                <a:effectLst/>
              </a:rPr>
              <a:t>. </a:t>
            </a:r>
            <a:r>
              <a:rPr lang="en-US" sz="1400" b="1" i="0" u="none" strike="noStrike" baseline="0" dirty="0" err="1">
                <a:effectLst/>
              </a:rPr>
              <a:t>que</a:t>
            </a:r>
            <a:r>
              <a:rPr lang="en-US" sz="1400" b="1" i="0" u="none" strike="noStrike" baseline="0" dirty="0">
                <a:effectLst/>
              </a:rPr>
              <a:t> el Consejo para la Transparencia en un </a:t>
            </a:r>
            <a:r>
              <a:rPr lang="en-US" sz="1400" b="1" i="0" u="none" strike="noStrike" baseline="0" dirty="0" err="1">
                <a:effectLst/>
              </a:rPr>
              <a:t>organismo</a:t>
            </a:r>
            <a:r>
              <a:rPr lang="en-US" sz="1400" b="1" i="0" u="none" strike="noStrike" baseline="0" dirty="0">
                <a:effectLst/>
              </a:rPr>
              <a:t>?:  </a:t>
            </a:r>
            <a:endParaRPr lang="en-US" sz="1400" b="1" i="0" u="none" strike="noStrike" baseline="0" dirty="0" smtClean="0">
              <a:effectLst/>
            </a:endParaRPr>
          </a:p>
          <a:p>
            <a:pPr>
              <a:defRPr/>
            </a:pPr>
            <a:r>
              <a:rPr lang="en-US" sz="1200" b="0" i="0" u="none" strike="noStrike" baseline="0" dirty="0" smtClean="0">
                <a:effectLst/>
              </a:rPr>
              <a:t>(% </a:t>
            </a:r>
            <a:r>
              <a:rPr lang="en-US" sz="1200" b="0" i="0" u="none" strike="noStrike" baseline="0" dirty="0" err="1">
                <a:effectLst/>
              </a:rPr>
              <a:t>Respuestas</a:t>
            </a:r>
            <a:r>
              <a:rPr lang="en-US" sz="1200" b="0" i="0" u="none" strike="noStrike" baseline="0" dirty="0">
                <a:effectLst/>
              </a:rPr>
              <a:t> "</a:t>
            </a:r>
            <a:r>
              <a:rPr lang="en-US" sz="1200" b="0" i="0" u="none" strike="noStrike" baseline="0" dirty="0" err="1">
                <a:effectLst/>
              </a:rPr>
              <a:t>Sí</a:t>
            </a:r>
            <a:r>
              <a:rPr lang="en-US" sz="1200" b="0" i="0" u="none" strike="noStrike" baseline="0" dirty="0">
                <a:effectLst/>
              </a:rPr>
              <a:t>")</a:t>
            </a:r>
            <a:endParaRPr lang="es-CL" sz="12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2.4760832864378166E-2"/>
          <c:y val="0.40644574249376025"/>
          <c:w val="0.95047833427124362"/>
          <c:h val="0.38973764768791641"/>
        </c:manualLayout>
      </c:layout>
      <c:barChart>
        <c:barDir val="col"/>
        <c:grouping val="clustered"/>
        <c:varyColors val="0"/>
        <c:ser>
          <c:idx val="0"/>
          <c:order val="0"/>
          <c:tx>
            <c:strRef>
              <c:f>'P77'!$B$22</c:f>
              <c:strCache>
                <c:ptCount val="1"/>
                <c:pt idx="0">
                  <c:v>2012</c:v>
                </c:pt>
              </c:strCache>
            </c:strRef>
          </c:tx>
          <c:spPr>
            <a:solidFill>
              <a:schemeClr val="accent1">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'P77'!$A$23:$A$27</c:f>
              <c:strCache>
                <c:ptCount val="5"/>
                <c:pt idx="0">
                  <c:v>Autónomo</c:v>
                </c:pt>
                <c:pt idx="1">
                  <c:v>Que cumple con su misión</c:v>
                </c:pt>
                <c:pt idx="2">
                  <c:v>Transparente</c:v>
                </c:pt>
                <c:pt idx="3">
                  <c:v>Políticamente independiente</c:v>
                </c:pt>
                <c:pt idx="4">
                  <c:v> Eficiente</c:v>
                </c:pt>
              </c:strCache>
            </c:strRef>
          </c:cat>
          <c:val>
            <c:numRef>
              <c:f>'P77'!$B$23:$B$27</c:f>
              <c:numCache>
                <c:formatCode>0</c:formatCode>
                <c:ptCount val="5"/>
                <c:pt idx="0">
                  <c:v>86.742424242424249</c:v>
                </c:pt>
                <c:pt idx="1">
                  <c:v>96.212121212121204</c:v>
                </c:pt>
                <c:pt idx="2">
                  <c:v>94.696969696969703</c:v>
                </c:pt>
                <c:pt idx="3">
                  <c:v>75.757575757575751</c:v>
                </c:pt>
                <c:pt idx="4">
                  <c:v>89.015151515151516</c:v>
                </c:pt>
              </c:numCache>
            </c:numRef>
          </c:val>
        </c:ser>
        <c:ser>
          <c:idx val="1"/>
          <c:order val="1"/>
          <c:tx>
            <c:strRef>
              <c:f>'P77'!$C$22</c:f>
              <c:strCache>
                <c:ptCount val="1"/>
                <c:pt idx="0">
                  <c:v>2013</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'P77'!$A$23:$A$27</c:f>
              <c:strCache>
                <c:ptCount val="5"/>
                <c:pt idx="0">
                  <c:v>Autónomo</c:v>
                </c:pt>
                <c:pt idx="1">
                  <c:v>Que cumple con su misión</c:v>
                </c:pt>
                <c:pt idx="2">
                  <c:v>Transparente</c:v>
                </c:pt>
                <c:pt idx="3">
                  <c:v>Políticamente independiente</c:v>
                </c:pt>
                <c:pt idx="4">
                  <c:v> Eficiente</c:v>
                </c:pt>
              </c:strCache>
            </c:strRef>
          </c:cat>
          <c:val>
            <c:numRef>
              <c:f>'P77'!$C$23:$C$27</c:f>
              <c:numCache>
                <c:formatCode>0</c:formatCode>
                <c:ptCount val="5"/>
                <c:pt idx="0">
                  <c:v>86.407766990291236</c:v>
                </c:pt>
                <c:pt idx="1">
                  <c:v>97.087378640776706</c:v>
                </c:pt>
                <c:pt idx="2">
                  <c:v>95.631067961165044</c:v>
                </c:pt>
                <c:pt idx="3">
                  <c:v>83.980582524271824</c:v>
                </c:pt>
                <c:pt idx="4">
                  <c:v>90.77669902912622</c:v>
                </c:pt>
              </c:numCache>
            </c:numRef>
          </c:val>
        </c:ser>
        <c:ser>
          <c:idx val="2"/>
          <c:order val="2"/>
          <c:tx>
            <c:strRef>
              <c:f>'P77'!$D$22</c:f>
              <c:strCache>
                <c:ptCount val="1"/>
                <c:pt idx="0">
                  <c:v>2014</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'P77'!$A$23:$A$27</c:f>
              <c:strCache>
                <c:ptCount val="5"/>
                <c:pt idx="0">
                  <c:v>Autónomo</c:v>
                </c:pt>
                <c:pt idx="1">
                  <c:v>Que cumple con su misión</c:v>
                </c:pt>
                <c:pt idx="2">
                  <c:v>Transparente</c:v>
                </c:pt>
                <c:pt idx="3">
                  <c:v>Políticamente independiente</c:v>
                </c:pt>
                <c:pt idx="4">
                  <c:v> Eficiente</c:v>
                </c:pt>
              </c:strCache>
            </c:strRef>
          </c:cat>
          <c:val>
            <c:numRef>
              <c:f>'P77'!$D$23:$D$27</c:f>
              <c:numCache>
                <c:formatCode>0</c:formatCode>
                <c:ptCount val="5"/>
                <c:pt idx="0">
                  <c:v>88.6</c:v>
                </c:pt>
                <c:pt idx="1">
                  <c:v>96.243291592128799</c:v>
                </c:pt>
                <c:pt idx="2">
                  <c:v>95.419847328244273</c:v>
                </c:pt>
                <c:pt idx="3">
                  <c:v>85.245901639344254</c:v>
                </c:pt>
                <c:pt idx="4">
                  <c:v>92.125984251968504</c:v>
                </c:pt>
              </c:numCache>
            </c:numRef>
          </c:val>
        </c:ser>
        <c:ser>
          <c:idx val="3"/>
          <c:order val="3"/>
          <c:tx>
            <c:strRef>
              <c:f>'P77'!$E$22</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'P77'!$A$23:$A$27</c:f>
              <c:strCache>
                <c:ptCount val="5"/>
                <c:pt idx="0">
                  <c:v>Autónomo</c:v>
                </c:pt>
                <c:pt idx="1">
                  <c:v>Que cumple con su misión</c:v>
                </c:pt>
                <c:pt idx="2">
                  <c:v>Transparente</c:v>
                </c:pt>
                <c:pt idx="3">
                  <c:v>Políticamente independiente</c:v>
                </c:pt>
                <c:pt idx="4">
                  <c:v> Eficiente</c:v>
                </c:pt>
              </c:strCache>
            </c:strRef>
          </c:cat>
          <c:val>
            <c:numRef>
              <c:f>'P77'!$E$23:$E$27</c:f>
              <c:numCache>
                <c:formatCode>0</c:formatCode>
                <c:ptCount val="5"/>
                <c:pt idx="0">
                  <c:v>80.857142857142861</c:v>
                </c:pt>
                <c:pt idx="1">
                  <c:v>94.857142857142861</c:v>
                </c:pt>
                <c:pt idx="2">
                  <c:v>90.857142857142861</c:v>
                </c:pt>
                <c:pt idx="3">
                  <c:v>72</c:v>
                </c:pt>
                <c:pt idx="4">
                  <c:v>86.857142857142861</c:v>
                </c:pt>
              </c:numCache>
            </c:numRef>
          </c:val>
        </c:ser>
        <c:ser>
          <c:idx val="4"/>
          <c:order val="4"/>
          <c:tx>
            <c:strRef>
              <c:f>'P77'!$F$22</c:f>
              <c:strCache>
                <c:ptCount val="1"/>
                <c:pt idx="0">
                  <c:v>2016</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'P77'!$A$23:$A$27</c:f>
              <c:strCache>
                <c:ptCount val="5"/>
                <c:pt idx="0">
                  <c:v>Autónomo</c:v>
                </c:pt>
                <c:pt idx="1">
                  <c:v>Que cumple con su misión</c:v>
                </c:pt>
                <c:pt idx="2">
                  <c:v>Transparente</c:v>
                </c:pt>
                <c:pt idx="3">
                  <c:v>Políticamente independiente</c:v>
                </c:pt>
                <c:pt idx="4">
                  <c:v> Eficiente</c:v>
                </c:pt>
              </c:strCache>
            </c:strRef>
          </c:cat>
          <c:val>
            <c:numRef>
              <c:f>'P77'!$F$23:$F$27</c:f>
              <c:numCache>
                <c:formatCode>0</c:formatCode>
                <c:ptCount val="5"/>
                <c:pt idx="0">
                  <c:v>75.735294117647058</c:v>
                </c:pt>
                <c:pt idx="1">
                  <c:v>95.588235294117652</c:v>
                </c:pt>
                <c:pt idx="2">
                  <c:v>87.500000000000014</c:v>
                </c:pt>
                <c:pt idx="3">
                  <c:v>70.955882352941174</c:v>
                </c:pt>
                <c:pt idx="4">
                  <c:v>89.705882352941174</c:v>
                </c:pt>
              </c:numCache>
            </c:numRef>
          </c:val>
        </c:ser>
        <c:ser>
          <c:idx val="5"/>
          <c:order val="5"/>
          <c:tx>
            <c:strRef>
              <c:f>'P77'!$G$22</c:f>
              <c:strCache>
                <c:ptCount val="1"/>
                <c:pt idx="0">
                  <c:v>2017</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'P77'!$A$23:$A$27</c:f>
              <c:strCache>
                <c:ptCount val="5"/>
                <c:pt idx="0">
                  <c:v>Autónomo</c:v>
                </c:pt>
                <c:pt idx="1">
                  <c:v>Que cumple con su misión</c:v>
                </c:pt>
                <c:pt idx="2">
                  <c:v>Transparente</c:v>
                </c:pt>
                <c:pt idx="3">
                  <c:v>Políticamente independiente</c:v>
                </c:pt>
                <c:pt idx="4">
                  <c:v> Eficiente</c:v>
                </c:pt>
              </c:strCache>
            </c:strRef>
          </c:cat>
          <c:val>
            <c:numRef>
              <c:f>'P77'!$G$23:$G$27</c:f>
              <c:numCache>
                <c:formatCode>0</c:formatCode>
                <c:ptCount val="5"/>
                <c:pt idx="0">
                  <c:v>81.538461538461533</c:v>
                </c:pt>
                <c:pt idx="1">
                  <c:v>94.102564102564116</c:v>
                </c:pt>
                <c:pt idx="2">
                  <c:v>90.256410256410248</c:v>
                </c:pt>
                <c:pt idx="3">
                  <c:v>69.230769230769226</c:v>
                </c:pt>
                <c:pt idx="4">
                  <c:v>87.948717948717942</c:v>
                </c:pt>
              </c:numCache>
            </c:numRef>
          </c:val>
        </c:ser>
        <c:ser>
          <c:idx val="6"/>
          <c:order val="6"/>
          <c:tx>
            <c:strRef>
              <c:f>'P77'!$H$22</c:f>
              <c:strCache>
                <c:ptCount val="1"/>
                <c:pt idx="0">
                  <c:v>2018</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'P77'!$A$23:$A$27</c:f>
              <c:strCache>
                <c:ptCount val="5"/>
                <c:pt idx="0">
                  <c:v>Autónomo</c:v>
                </c:pt>
                <c:pt idx="1">
                  <c:v>Que cumple con su misión</c:v>
                </c:pt>
                <c:pt idx="2">
                  <c:v>Transparente</c:v>
                </c:pt>
                <c:pt idx="3">
                  <c:v>Políticamente independiente</c:v>
                </c:pt>
                <c:pt idx="4">
                  <c:v> Eficiente</c:v>
                </c:pt>
              </c:strCache>
            </c:strRef>
          </c:cat>
          <c:val>
            <c:numRef>
              <c:f>'P77'!$H$23:$H$27</c:f>
              <c:numCache>
                <c:formatCode>0</c:formatCode>
                <c:ptCount val="5"/>
                <c:pt idx="0">
                  <c:v>80</c:v>
                </c:pt>
                <c:pt idx="1">
                  <c:v>92</c:v>
                </c:pt>
                <c:pt idx="2">
                  <c:v>88</c:v>
                </c:pt>
                <c:pt idx="3">
                  <c:v>73</c:v>
                </c:pt>
                <c:pt idx="4">
                  <c:v>85</c:v>
                </c:pt>
              </c:numCache>
            </c:numRef>
          </c:val>
        </c:ser>
        <c:dLbls>
          <c:showLegendKey val="0"/>
          <c:showVal val="0"/>
          <c:showCatName val="0"/>
          <c:showSerName val="0"/>
          <c:showPercent val="0"/>
          <c:showBubbleSize val="0"/>
        </c:dLbls>
        <c:gapWidth val="219"/>
        <c:overlap val="-27"/>
        <c:axId val="253594896"/>
        <c:axId val="253588624"/>
      </c:barChart>
      <c:catAx>
        <c:axId val="25359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253588624"/>
        <c:crosses val="autoZero"/>
        <c:auto val="1"/>
        <c:lblAlgn val="ctr"/>
        <c:lblOffset val="100"/>
        <c:noMultiLvlLbl val="0"/>
      </c:catAx>
      <c:valAx>
        <c:axId val="253588624"/>
        <c:scaling>
          <c:orientation val="minMax"/>
          <c:max val="100"/>
        </c:scaling>
        <c:delete val="1"/>
        <c:axPos val="l"/>
        <c:numFmt formatCode="0" sourceLinked="1"/>
        <c:majorTickMark val="none"/>
        <c:minorTickMark val="none"/>
        <c:tickLblPos val="nextTo"/>
        <c:crossAx val="2535948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solidFill>
        <a:sysClr val="windowText" lastClr="000000">
          <a:lumMod val="50000"/>
          <a:lumOff val="50000"/>
        </a:sysClr>
      </a:solid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CL" sz="1400" dirty="0"/>
              <a:t>Evaluación del Consejo en comparación con otros servicios públicos por tipo de cliente </a:t>
            </a:r>
          </a:p>
          <a:p>
            <a:pPr>
              <a:defRPr sz="1400"/>
            </a:pPr>
            <a:r>
              <a:rPr lang="es-CL" sz="1400" dirty="0"/>
              <a:t>(% respuestas </a:t>
            </a:r>
            <a:r>
              <a:rPr lang="es-CL" sz="1400" dirty="0" smtClean="0"/>
              <a:t>“Mejor/Mucho </a:t>
            </a:r>
            <a:r>
              <a:rPr lang="es-CL" sz="1400" dirty="0"/>
              <a:t>mejor que otros servicios </a:t>
            </a:r>
            <a:r>
              <a:rPr lang="es-CL" sz="1400" dirty="0" smtClean="0"/>
              <a:t>públicos”)</a:t>
            </a:r>
            <a:endParaRPr lang="es-CL" sz="1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CL"/>
        </a:p>
      </c:txPr>
    </c:title>
    <c:autoTitleDeleted val="0"/>
    <c:plotArea>
      <c:layout/>
      <c:barChart>
        <c:barDir val="col"/>
        <c:grouping val="clustered"/>
        <c:varyColors val="0"/>
        <c:ser>
          <c:idx val="0"/>
          <c:order val="0"/>
          <c:tx>
            <c:strRef>
              <c:f>'comp otras inst'!$C$3</c:f>
              <c:strCache>
                <c:ptCount val="1"/>
                <c:pt idx="0">
                  <c:v>2015</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 otras inst'!$B$4:$B$6</c:f>
              <c:strCache>
                <c:ptCount val="3"/>
                <c:pt idx="0">
                  <c:v>Reclamantes</c:v>
                </c:pt>
                <c:pt idx="1">
                  <c:v>Consultantes</c:v>
                </c:pt>
                <c:pt idx="2">
                  <c:v>Solicitantes CPLT</c:v>
                </c:pt>
              </c:strCache>
            </c:strRef>
          </c:cat>
          <c:val>
            <c:numRef>
              <c:f>'comp otras inst'!$C$4:$C$6</c:f>
              <c:numCache>
                <c:formatCode>General</c:formatCode>
                <c:ptCount val="3"/>
                <c:pt idx="0">
                  <c:v>58</c:v>
                </c:pt>
                <c:pt idx="1">
                  <c:v>68</c:v>
                </c:pt>
                <c:pt idx="2">
                  <c:v>62</c:v>
                </c:pt>
              </c:numCache>
            </c:numRef>
          </c:val>
        </c:ser>
        <c:ser>
          <c:idx val="1"/>
          <c:order val="1"/>
          <c:tx>
            <c:strRef>
              <c:f>'comp otras inst'!$D$3</c:f>
              <c:strCache>
                <c:ptCount val="1"/>
                <c:pt idx="0">
                  <c:v>2016</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 otras inst'!$B$4:$B$6</c:f>
              <c:strCache>
                <c:ptCount val="3"/>
                <c:pt idx="0">
                  <c:v>Reclamantes</c:v>
                </c:pt>
                <c:pt idx="1">
                  <c:v>Consultantes</c:v>
                </c:pt>
                <c:pt idx="2">
                  <c:v>Solicitantes CPLT</c:v>
                </c:pt>
              </c:strCache>
            </c:strRef>
          </c:cat>
          <c:val>
            <c:numRef>
              <c:f>'comp otras inst'!$D$4:$D$6</c:f>
              <c:numCache>
                <c:formatCode>General</c:formatCode>
                <c:ptCount val="3"/>
                <c:pt idx="0">
                  <c:v>57</c:v>
                </c:pt>
                <c:pt idx="1">
                  <c:v>68</c:v>
                </c:pt>
                <c:pt idx="2">
                  <c:v>58</c:v>
                </c:pt>
              </c:numCache>
            </c:numRef>
          </c:val>
        </c:ser>
        <c:ser>
          <c:idx val="2"/>
          <c:order val="2"/>
          <c:tx>
            <c:strRef>
              <c:f>'comp otras inst'!$E$3</c:f>
              <c:strCache>
                <c:ptCount val="1"/>
                <c:pt idx="0">
                  <c:v>2017</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 otras inst'!$B$4:$B$6</c:f>
              <c:strCache>
                <c:ptCount val="3"/>
                <c:pt idx="0">
                  <c:v>Reclamantes</c:v>
                </c:pt>
                <c:pt idx="1">
                  <c:v>Consultantes</c:v>
                </c:pt>
                <c:pt idx="2">
                  <c:v>Solicitantes CPLT</c:v>
                </c:pt>
              </c:strCache>
            </c:strRef>
          </c:cat>
          <c:val>
            <c:numRef>
              <c:f>'comp otras inst'!$E$4:$E$6</c:f>
              <c:numCache>
                <c:formatCode>General</c:formatCode>
                <c:ptCount val="3"/>
                <c:pt idx="0">
                  <c:v>57</c:v>
                </c:pt>
                <c:pt idx="1">
                  <c:v>70</c:v>
                </c:pt>
                <c:pt idx="2">
                  <c:v>64</c:v>
                </c:pt>
              </c:numCache>
            </c:numRef>
          </c:val>
        </c:ser>
        <c:ser>
          <c:idx val="3"/>
          <c:order val="3"/>
          <c:tx>
            <c:strRef>
              <c:f>'comp otras inst'!$F$3</c:f>
              <c:strCache>
                <c:ptCount val="1"/>
                <c:pt idx="0">
                  <c:v>2018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 otras inst'!$B$4:$B$6</c:f>
              <c:strCache>
                <c:ptCount val="3"/>
                <c:pt idx="0">
                  <c:v>Reclamantes</c:v>
                </c:pt>
                <c:pt idx="1">
                  <c:v>Consultantes</c:v>
                </c:pt>
                <c:pt idx="2">
                  <c:v>Solicitantes CPLT</c:v>
                </c:pt>
              </c:strCache>
            </c:strRef>
          </c:cat>
          <c:val>
            <c:numRef>
              <c:f>'comp otras inst'!$F$4:$F$6</c:f>
              <c:numCache>
                <c:formatCode>General</c:formatCode>
                <c:ptCount val="3"/>
                <c:pt idx="0" formatCode="0">
                  <c:v>63.6</c:v>
                </c:pt>
                <c:pt idx="1">
                  <c:v>68</c:v>
                </c:pt>
                <c:pt idx="2">
                  <c:v>68</c:v>
                </c:pt>
              </c:numCache>
            </c:numRef>
          </c:val>
        </c:ser>
        <c:dLbls>
          <c:showLegendKey val="0"/>
          <c:showVal val="0"/>
          <c:showCatName val="0"/>
          <c:showSerName val="0"/>
          <c:showPercent val="0"/>
          <c:showBubbleSize val="0"/>
        </c:dLbls>
        <c:gapWidth val="219"/>
        <c:overlap val="-27"/>
        <c:axId val="209578712"/>
        <c:axId val="209580672"/>
      </c:barChart>
      <c:catAx>
        <c:axId val="20957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crossAx val="209580672"/>
        <c:crosses val="autoZero"/>
        <c:auto val="1"/>
        <c:lblAlgn val="ctr"/>
        <c:lblOffset val="100"/>
        <c:noMultiLvlLbl val="0"/>
      </c:catAx>
      <c:valAx>
        <c:axId val="209580672"/>
        <c:scaling>
          <c:orientation val="minMax"/>
        </c:scaling>
        <c:delete val="1"/>
        <c:axPos val="l"/>
        <c:numFmt formatCode="General" sourceLinked="1"/>
        <c:majorTickMark val="none"/>
        <c:minorTickMark val="none"/>
        <c:tickLblPos val="nextTo"/>
        <c:crossAx val="209578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legend>
    <c:plotVisOnly val="1"/>
    <c:dispBlanksAs val="gap"/>
    <c:showDLblsOverMax val="0"/>
  </c:chart>
  <c:spPr>
    <a:solidFill>
      <a:sysClr val="window" lastClr="FFFFFF"/>
    </a:solidFill>
    <a:ln>
      <a:solidFill>
        <a:srgbClr val="4F81BD"/>
      </a:solidFill>
    </a:ln>
    <a:effectLst/>
  </c:spPr>
  <c:txPr>
    <a:bodyPr/>
    <a:lstStyle/>
    <a:p>
      <a:pPr>
        <a:defRPr sz="1400">
          <a:solidFill>
            <a:schemeClr val="tx1"/>
          </a:solidFill>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s-CL" dirty="0"/>
              <a:t>Evolución en la percepción de los atributos del Consejo </a:t>
            </a:r>
            <a:endParaRPr lang="es-CL" dirty="0" smtClean="0"/>
          </a:p>
          <a:p>
            <a:pPr>
              <a:defRPr/>
            </a:pPr>
            <a:r>
              <a:rPr lang="es-CL" sz="1400" dirty="0" smtClean="0"/>
              <a:t>(% </a:t>
            </a:r>
            <a:r>
              <a:rPr lang="es-CL" sz="1400" dirty="0"/>
              <a:t>Promedio Reclamantes, Solicitantes CPLT y Consultantes)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s-CL"/>
        </a:p>
      </c:txPr>
    </c:title>
    <c:autoTitleDeleted val="0"/>
    <c:plotArea>
      <c:layout>
        <c:manualLayout>
          <c:layoutTarget val="inner"/>
          <c:xMode val="edge"/>
          <c:yMode val="edge"/>
          <c:x val="1.5901700400581704E-2"/>
          <c:y val="0.24668589259444382"/>
          <c:w val="0.9681965991988366"/>
          <c:h val="0.47102188066154432"/>
        </c:manualLayout>
      </c:layout>
      <c:barChart>
        <c:barDir val="col"/>
        <c:grouping val="clustered"/>
        <c:varyColors val="0"/>
        <c:ser>
          <c:idx val="0"/>
          <c:order val="0"/>
          <c:tx>
            <c:strRef>
              <c:f>'Atributos agregado'!$E$15</c:f>
              <c:strCache>
                <c:ptCount val="1"/>
                <c:pt idx="0">
                  <c:v>2014</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agregado'!$B$16:$B$20</c:f>
              <c:strCache>
                <c:ptCount val="5"/>
                <c:pt idx="0">
                  <c:v>Que cumple con su misión</c:v>
                </c:pt>
                <c:pt idx="1">
                  <c:v>Transparente</c:v>
                </c:pt>
                <c:pt idx="2">
                  <c:v>Eficiente</c:v>
                </c:pt>
                <c:pt idx="3">
                  <c:v>Autónomo</c:v>
                </c:pt>
                <c:pt idx="4">
                  <c:v>Políticamente Independiente</c:v>
                </c:pt>
              </c:strCache>
            </c:strRef>
          </c:cat>
          <c:val>
            <c:numRef>
              <c:f>'Atributos agregado'!$E$16:$E$20</c:f>
              <c:numCache>
                <c:formatCode>0%</c:formatCode>
                <c:ptCount val="5"/>
                <c:pt idx="0">
                  <c:v>0.84</c:v>
                </c:pt>
                <c:pt idx="1">
                  <c:v>0.88</c:v>
                </c:pt>
                <c:pt idx="2">
                  <c:v>0.69</c:v>
                </c:pt>
                <c:pt idx="3">
                  <c:v>0.78</c:v>
                </c:pt>
                <c:pt idx="4">
                  <c:v>0.7</c:v>
                </c:pt>
              </c:numCache>
            </c:numRef>
          </c:val>
        </c:ser>
        <c:ser>
          <c:idx val="1"/>
          <c:order val="1"/>
          <c:tx>
            <c:strRef>
              <c:f>'Atributos agregado'!$F$15</c:f>
              <c:strCache>
                <c:ptCount val="1"/>
                <c:pt idx="0">
                  <c:v>2015</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agregado'!$B$16:$B$20</c:f>
              <c:strCache>
                <c:ptCount val="5"/>
                <c:pt idx="0">
                  <c:v>Que cumple con su misión</c:v>
                </c:pt>
                <c:pt idx="1">
                  <c:v>Transparente</c:v>
                </c:pt>
                <c:pt idx="2">
                  <c:v>Eficiente</c:v>
                </c:pt>
                <c:pt idx="3">
                  <c:v>Autónomo</c:v>
                </c:pt>
                <c:pt idx="4">
                  <c:v>Políticamente Independiente</c:v>
                </c:pt>
              </c:strCache>
            </c:strRef>
          </c:cat>
          <c:val>
            <c:numRef>
              <c:f>'Atributos agregado'!$F$16:$F$20</c:f>
              <c:numCache>
                <c:formatCode>0%</c:formatCode>
                <c:ptCount val="5"/>
                <c:pt idx="0">
                  <c:v>0.76758409785932724</c:v>
                </c:pt>
                <c:pt idx="1">
                  <c:v>0.792332268370607</c:v>
                </c:pt>
                <c:pt idx="2">
                  <c:v>0.63719512195121952</c:v>
                </c:pt>
                <c:pt idx="3">
                  <c:v>0.67752442996742668</c:v>
                </c:pt>
                <c:pt idx="4">
                  <c:v>0.69366197183098588</c:v>
                </c:pt>
              </c:numCache>
            </c:numRef>
          </c:val>
        </c:ser>
        <c:ser>
          <c:idx val="2"/>
          <c:order val="2"/>
          <c:tx>
            <c:strRef>
              <c:f>'Atributos agregado'!$G$15</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agregado'!$B$16:$B$20</c:f>
              <c:strCache>
                <c:ptCount val="5"/>
                <c:pt idx="0">
                  <c:v>Que cumple con su misión</c:v>
                </c:pt>
                <c:pt idx="1">
                  <c:v>Transparente</c:v>
                </c:pt>
                <c:pt idx="2">
                  <c:v>Eficiente</c:v>
                </c:pt>
                <c:pt idx="3">
                  <c:v>Autónomo</c:v>
                </c:pt>
                <c:pt idx="4">
                  <c:v>Políticamente Independiente</c:v>
                </c:pt>
              </c:strCache>
            </c:strRef>
          </c:cat>
          <c:val>
            <c:numRef>
              <c:f>'Atributos agregado'!$G$16:$G$20</c:f>
              <c:numCache>
                <c:formatCode>0%</c:formatCode>
                <c:ptCount val="5"/>
                <c:pt idx="0">
                  <c:v>0.753</c:v>
                </c:pt>
                <c:pt idx="1">
                  <c:v>0.77800000000000002</c:v>
                </c:pt>
                <c:pt idx="2">
                  <c:v>0.64900000000000002</c:v>
                </c:pt>
                <c:pt idx="3">
                  <c:v>0.72499999999999998</c:v>
                </c:pt>
                <c:pt idx="4">
                  <c:v>0.70099999999999996</c:v>
                </c:pt>
              </c:numCache>
            </c:numRef>
          </c:val>
        </c:ser>
        <c:ser>
          <c:idx val="3"/>
          <c:order val="3"/>
          <c:tx>
            <c:strRef>
              <c:f>'Atributos agregado'!$H$15</c:f>
              <c:strCache>
                <c:ptCount val="1"/>
                <c:pt idx="0">
                  <c:v>2017</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agregado'!$B$16:$B$20</c:f>
              <c:strCache>
                <c:ptCount val="5"/>
                <c:pt idx="0">
                  <c:v>Que cumple con su misión</c:v>
                </c:pt>
                <c:pt idx="1">
                  <c:v>Transparente</c:v>
                </c:pt>
                <c:pt idx="2">
                  <c:v>Eficiente</c:v>
                </c:pt>
                <c:pt idx="3">
                  <c:v>Autónomo</c:v>
                </c:pt>
                <c:pt idx="4">
                  <c:v>Políticamente Independiente</c:v>
                </c:pt>
              </c:strCache>
            </c:strRef>
          </c:cat>
          <c:val>
            <c:numRef>
              <c:f>'Atributos agregado'!$H$16:$H$20</c:f>
              <c:numCache>
                <c:formatCode>0%</c:formatCode>
                <c:ptCount val="5"/>
                <c:pt idx="0">
                  <c:v>0.8</c:v>
                </c:pt>
                <c:pt idx="1">
                  <c:v>0.85</c:v>
                </c:pt>
                <c:pt idx="2">
                  <c:v>0.69</c:v>
                </c:pt>
                <c:pt idx="3">
                  <c:v>0.74</c:v>
                </c:pt>
                <c:pt idx="4">
                  <c:v>0.7</c:v>
                </c:pt>
              </c:numCache>
            </c:numRef>
          </c:val>
        </c:ser>
        <c:ser>
          <c:idx val="4"/>
          <c:order val="4"/>
          <c:tx>
            <c:strRef>
              <c:f>'Atributos agregado'!$I$15</c:f>
              <c:strCache>
                <c:ptCount val="1"/>
                <c:pt idx="0">
                  <c:v>2018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agregado'!$B$16:$B$20</c:f>
              <c:strCache>
                <c:ptCount val="5"/>
                <c:pt idx="0">
                  <c:v>Que cumple con su misión</c:v>
                </c:pt>
                <c:pt idx="1">
                  <c:v>Transparente</c:v>
                </c:pt>
                <c:pt idx="2">
                  <c:v>Eficiente</c:v>
                </c:pt>
                <c:pt idx="3">
                  <c:v>Autónomo</c:v>
                </c:pt>
                <c:pt idx="4">
                  <c:v>Políticamente Independiente</c:v>
                </c:pt>
              </c:strCache>
            </c:strRef>
          </c:cat>
          <c:val>
            <c:numRef>
              <c:f>'Atributos agregado'!$I$16:$I$20</c:f>
              <c:numCache>
                <c:formatCode>0%</c:formatCode>
                <c:ptCount val="5"/>
                <c:pt idx="0">
                  <c:v>0.8653333333333334</c:v>
                </c:pt>
                <c:pt idx="1">
                  <c:v>0.85199999999999998</c:v>
                </c:pt>
                <c:pt idx="2">
                  <c:v>0.78166666666666662</c:v>
                </c:pt>
                <c:pt idx="3">
                  <c:v>0.78833333333333344</c:v>
                </c:pt>
                <c:pt idx="4">
                  <c:v>0.78500000000000003</c:v>
                </c:pt>
              </c:numCache>
            </c:numRef>
          </c:val>
        </c:ser>
        <c:dLbls>
          <c:showLegendKey val="0"/>
          <c:showVal val="0"/>
          <c:showCatName val="0"/>
          <c:showSerName val="0"/>
          <c:showPercent val="0"/>
          <c:showBubbleSize val="0"/>
        </c:dLbls>
        <c:gapWidth val="219"/>
        <c:overlap val="-27"/>
        <c:axId val="209581456"/>
        <c:axId val="251983040"/>
      </c:barChart>
      <c:catAx>
        <c:axId val="2095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251983040"/>
        <c:crosses val="autoZero"/>
        <c:auto val="1"/>
        <c:lblAlgn val="ctr"/>
        <c:lblOffset val="100"/>
        <c:noMultiLvlLbl val="0"/>
      </c:catAx>
      <c:valAx>
        <c:axId val="251983040"/>
        <c:scaling>
          <c:orientation val="minMax"/>
        </c:scaling>
        <c:delete val="1"/>
        <c:axPos val="l"/>
        <c:numFmt formatCode="0%" sourceLinked="1"/>
        <c:majorTickMark val="none"/>
        <c:minorTickMark val="none"/>
        <c:tickLblPos val="nextTo"/>
        <c:crossAx val="209581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legend>
    <c:plotVisOnly val="1"/>
    <c:dispBlanksAs val="gap"/>
    <c:showDLblsOverMax val="0"/>
  </c:chart>
  <c:spPr>
    <a:noFill/>
    <a:ln>
      <a:solidFill>
        <a:schemeClr val="accent1"/>
      </a:solidFill>
    </a:ln>
    <a:effectLst/>
  </c:spPr>
  <c:txPr>
    <a:bodyPr/>
    <a:lstStyle/>
    <a:p>
      <a:pPr>
        <a:defRPr sz="1400">
          <a:solidFill>
            <a:sysClr val="windowText" lastClr="000000"/>
          </a:solidFill>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s-CL"/>
              <a:t>Atributos del  Consejo por tipo de Cliente</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s-CL"/>
        </a:p>
      </c:txPr>
    </c:title>
    <c:autoTitleDeleted val="0"/>
    <c:plotArea>
      <c:layout/>
      <c:barChart>
        <c:barDir val="col"/>
        <c:grouping val="clustered"/>
        <c:varyColors val="0"/>
        <c:ser>
          <c:idx val="0"/>
          <c:order val="0"/>
          <c:tx>
            <c:strRef>
              <c:f>'Atributos agregado'!$C$26</c:f>
              <c:strCache>
                <c:ptCount val="1"/>
                <c:pt idx="0">
                  <c:v>Capacitados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agregado'!$B$27:$B$31</c:f>
              <c:strCache>
                <c:ptCount val="5"/>
                <c:pt idx="0">
                  <c:v>Transparente</c:v>
                </c:pt>
                <c:pt idx="1">
                  <c:v>Que cumple con su misión</c:v>
                </c:pt>
                <c:pt idx="2">
                  <c:v>Políticamente independiente</c:v>
                </c:pt>
                <c:pt idx="3">
                  <c:v>Autónomo</c:v>
                </c:pt>
                <c:pt idx="4">
                  <c:v>Eficiente</c:v>
                </c:pt>
              </c:strCache>
            </c:strRef>
          </c:cat>
          <c:val>
            <c:numRef>
              <c:f>'Atributos agregado'!$C$27:$C$31</c:f>
              <c:numCache>
                <c:formatCode>0%</c:formatCode>
                <c:ptCount val="5"/>
                <c:pt idx="0">
                  <c:v>0.96875</c:v>
                </c:pt>
                <c:pt idx="1">
                  <c:v>0.97807017543859653</c:v>
                </c:pt>
                <c:pt idx="2">
                  <c:v>0.90314769975786935</c:v>
                </c:pt>
                <c:pt idx="3">
                  <c:v>0.82014388489208623</c:v>
                </c:pt>
                <c:pt idx="4">
                  <c:v>0.94890510948905105</c:v>
                </c:pt>
              </c:numCache>
            </c:numRef>
          </c:val>
        </c:ser>
        <c:ser>
          <c:idx val="1"/>
          <c:order val="1"/>
          <c:tx>
            <c:strRef>
              <c:f>'Atributos agregado'!$D$26</c:f>
              <c:strCache>
                <c:ptCount val="1"/>
                <c:pt idx="0">
                  <c:v>Consultantes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agregado'!$B$27:$B$31</c:f>
              <c:strCache>
                <c:ptCount val="5"/>
                <c:pt idx="0">
                  <c:v>Transparente</c:v>
                </c:pt>
                <c:pt idx="1">
                  <c:v>Que cumple con su misión</c:v>
                </c:pt>
                <c:pt idx="2">
                  <c:v>Políticamente independiente</c:v>
                </c:pt>
                <c:pt idx="3">
                  <c:v>Autónomo</c:v>
                </c:pt>
                <c:pt idx="4">
                  <c:v>Eficiente</c:v>
                </c:pt>
              </c:strCache>
            </c:strRef>
          </c:cat>
          <c:val>
            <c:numRef>
              <c:f>'Atributos agregado'!$D$27:$D$31</c:f>
              <c:numCache>
                <c:formatCode>###0%</c:formatCode>
                <c:ptCount val="5"/>
                <c:pt idx="0">
                  <c:v>0.91700000000000004</c:v>
                </c:pt>
                <c:pt idx="1">
                  <c:v>0.88300000000000001</c:v>
                </c:pt>
                <c:pt idx="2">
                  <c:v>0.84499999999999997</c:v>
                </c:pt>
                <c:pt idx="3">
                  <c:v>0.86399999999999999</c:v>
                </c:pt>
                <c:pt idx="4">
                  <c:v>0.81799999999999995</c:v>
                </c:pt>
              </c:numCache>
            </c:numRef>
          </c:val>
        </c:ser>
        <c:ser>
          <c:idx val="2"/>
          <c:order val="2"/>
          <c:tx>
            <c:strRef>
              <c:f>'Atributos agregado'!$E$26</c:f>
              <c:strCache>
                <c:ptCount val="1"/>
                <c:pt idx="0">
                  <c:v>Solicitantes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agregado'!$B$27:$B$31</c:f>
              <c:strCache>
                <c:ptCount val="5"/>
                <c:pt idx="0">
                  <c:v>Transparente</c:v>
                </c:pt>
                <c:pt idx="1">
                  <c:v>Que cumple con su misión</c:v>
                </c:pt>
                <c:pt idx="2">
                  <c:v>Políticamente independiente</c:v>
                </c:pt>
                <c:pt idx="3">
                  <c:v>Autónomo</c:v>
                </c:pt>
                <c:pt idx="4">
                  <c:v>Eficiente</c:v>
                </c:pt>
              </c:strCache>
            </c:strRef>
          </c:cat>
          <c:val>
            <c:numRef>
              <c:f>'Atributos agregado'!$E$27:$E$31</c:f>
              <c:numCache>
                <c:formatCode>0%</c:formatCode>
                <c:ptCount val="5"/>
                <c:pt idx="0">
                  <c:v>0.81100000000000005</c:v>
                </c:pt>
                <c:pt idx="1">
                  <c:v>0.9</c:v>
                </c:pt>
                <c:pt idx="2">
                  <c:v>0.74199999999999999</c:v>
                </c:pt>
                <c:pt idx="3">
                  <c:v>0.76300000000000001</c:v>
                </c:pt>
                <c:pt idx="4">
                  <c:v>0.85699999999999998</c:v>
                </c:pt>
              </c:numCache>
            </c:numRef>
          </c:val>
        </c:ser>
        <c:ser>
          <c:idx val="3"/>
          <c:order val="3"/>
          <c:tx>
            <c:strRef>
              <c:f>'Atributos agregado'!$F$26</c:f>
              <c:strCache>
                <c:ptCount val="1"/>
                <c:pt idx="0">
                  <c:v>Reclamantes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'Atributos agregado'!$B$27:$B$31</c:f>
              <c:strCache>
                <c:ptCount val="5"/>
                <c:pt idx="0">
                  <c:v>Transparente</c:v>
                </c:pt>
                <c:pt idx="1">
                  <c:v>Que cumple con su misión</c:v>
                </c:pt>
                <c:pt idx="2">
                  <c:v>Políticamente independiente</c:v>
                </c:pt>
                <c:pt idx="3">
                  <c:v>Autónomo</c:v>
                </c:pt>
                <c:pt idx="4">
                  <c:v>Eficiente</c:v>
                </c:pt>
              </c:strCache>
            </c:strRef>
          </c:cat>
          <c:val>
            <c:numRef>
              <c:f>'Atributos agregado'!$F$27:$F$31</c:f>
              <c:numCache>
                <c:formatCode>###0%</c:formatCode>
                <c:ptCount val="5"/>
                <c:pt idx="0">
                  <c:v>0.82780082987551862</c:v>
                </c:pt>
                <c:pt idx="1">
                  <c:v>0.81299212598425197</c:v>
                </c:pt>
                <c:pt idx="2">
                  <c:v>0.77803203661327236</c:v>
                </c:pt>
                <c:pt idx="3">
                  <c:v>0.72847682119205293</c:v>
                </c:pt>
                <c:pt idx="4">
                  <c:v>0.67019027484143767</c:v>
                </c:pt>
              </c:numCache>
            </c:numRef>
          </c:val>
        </c:ser>
        <c:dLbls>
          <c:showLegendKey val="0"/>
          <c:showVal val="0"/>
          <c:showCatName val="0"/>
          <c:showSerName val="0"/>
          <c:showPercent val="0"/>
          <c:showBubbleSize val="0"/>
        </c:dLbls>
        <c:gapWidth val="219"/>
        <c:overlap val="-27"/>
        <c:axId val="251981472"/>
        <c:axId val="251983432"/>
      </c:barChart>
      <c:catAx>
        <c:axId val="2519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crossAx val="251983432"/>
        <c:crosses val="autoZero"/>
        <c:auto val="1"/>
        <c:lblAlgn val="ctr"/>
        <c:lblOffset val="100"/>
        <c:noMultiLvlLbl val="0"/>
      </c:catAx>
      <c:valAx>
        <c:axId val="2519834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51981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legend>
    <c:plotVisOnly val="1"/>
    <c:dispBlanksAs val="gap"/>
    <c:showDLblsOverMax val="0"/>
  </c:chart>
  <c:spPr>
    <a:noFill/>
    <a:ln>
      <a:solidFill>
        <a:schemeClr val="accent1"/>
      </a:solidFill>
    </a:ln>
    <a:effectLst/>
  </c:spPr>
  <c:txPr>
    <a:bodyPr/>
    <a:lstStyle/>
    <a:p>
      <a:pPr>
        <a:defRPr sz="1400">
          <a:solidFill>
            <a:schemeClr val="tx1"/>
          </a:solidFill>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s-CL"/>
              <a:t>¿Qué tan satisfacho se encuentra con...? (% satisfecho/muy satisfecho)</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s-CL"/>
        </a:p>
      </c:txPr>
    </c:title>
    <c:autoTitleDeleted val="0"/>
    <c:plotArea>
      <c:layout>
        <c:manualLayout>
          <c:layoutTarget val="inner"/>
          <c:xMode val="edge"/>
          <c:yMode val="edge"/>
          <c:x val="1.6396907991514924E-2"/>
          <c:y val="0.20691002657240076"/>
          <c:w val="0.96720618401697012"/>
          <c:h val="0.54299318255600049"/>
        </c:manualLayout>
      </c:layout>
      <c:barChart>
        <c:barDir val="col"/>
        <c:grouping val="clustered"/>
        <c:varyColors val="0"/>
        <c:ser>
          <c:idx val="0"/>
          <c:order val="0"/>
          <c:tx>
            <c:strRef>
              <c:f>'Leng seguimiento'!$B$3</c:f>
              <c:strCache>
                <c:ptCount val="1"/>
                <c:pt idx="0">
                  <c:v>Solicitantes Derivados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'Leng seguimiento'!$C$2:$D$2</c:f>
              <c:strCache>
                <c:ptCount val="2"/>
                <c:pt idx="0">
                  <c:v>Claridad del lenguaje cuando es atendido por un funcionario</c:v>
                </c:pt>
                <c:pt idx="1">
                  <c:v>Claridad del lenguaje en los documentos entregados</c:v>
                </c:pt>
              </c:strCache>
            </c:strRef>
          </c:cat>
          <c:val>
            <c:numRef>
              <c:f>'Leng seguimiento'!$C$3:$D$3</c:f>
              <c:numCache>
                <c:formatCode>0%</c:formatCode>
                <c:ptCount val="2"/>
                <c:pt idx="0">
                  <c:v>0.49</c:v>
                </c:pt>
                <c:pt idx="1">
                  <c:v>0.62</c:v>
                </c:pt>
              </c:numCache>
            </c:numRef>
          </c:val>
        </c:ser>
        <c:ser>
          <c:idx val="1"/>
          <c:order val="1"/>
          <c:tx>
            <c:strRef>
              <c:f>'Leng seguimiento'!$B$4</c:f>
              <c:strCache>
                <c:ptCount val="1"/>
                <c:pt idx="0">
                  <c:v>Solicitantes CPLT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'Leng seguimiento'!$C$2:$D$2</c:f>
              <c:strCache>
                <c:ptCount val="2"/>
                <c:pt idx="0">
                  <c:v>Claridad del lenguaje cuando es atendido por un funcionario</c:v>
                </c:pt>
                <c:pt idx="1">
                  <c:v>Claridad del lenguaje en los documentos entregados</c:v>
                </c:pt>
              </c:strCache>
            </c:strRef>
          </c:cat>
          <c:val>
            <c:numRef>
              <c:f>'Leng seguimiento'!$C$4:$D$4</c:f>
              <c:numCache>
                <c:formatCode>0%</c:formatCode>
                <c:ptCount val="2"/>
                <c:pt idx="0">
                  <c:v>0.53</c:v>
                </c:pt>
                <c:pt idx="1">
                  <c:v>0.74</c:v>
                </c:pt>
              </c:numCache>
            </c:numRef>
          </c:val>
        </c:ser>
        <c:ser>
          <c:idx val="2"/>
          <c:order val="2"/>
          <c:tx>
            <c:strRef>
              <c:f>'Leng seguimiento'!$B$5</c:f>
              <c:strCache>
                <c:ptCount val="1"/>
                <c:pt idx="0">
                  <c:v>Consultantes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'Leng seguimiento'!$C$2:$D$2</c:f>
              <c:strCache>
                <c:ptCount val="2"/>
                <c:pt idx="0">
                  <c:v>Claridad del lenguaje cuando es atendido por un funcionario</c:v>
                </c:pt>
                <c:pt idx="1">
                  <c:v>Claridad del lenguaje en los documentos entregados</c:v>
                </c:pt>
              </c:strCache>
            </c:strRef>
          </c:cat>
          <c:val>
            <c:numRef>
              <c:f>'Leng seguimiento'!$C$5:$D$5</c:f>
              <c:numCache>
                <c:formatCode>0%</c:formatCode>
                <c:ptCount val="2"/>
                <c:pt idx="0">
                  <c:v>0.91700000000000004</c:v>
                </c:pt>
                <c:pt idx="1">
                  <c:v>0.85399999999999998</c:v>
                </c:pt>
              </c:numCache>
            </c:numRef>
          </c:val>
        </c:ser>
        <c:ser>
          <c:idx val="3"/>
          <c:order val="3"/>
          <c:tx>
            <c:strRef>
              <c:f>'Leng seguimiento'!$B$6</c:f>
              <c:strCache>
                <c:ptCount val="1"/>
                <c:pt idx="0">
                  <c:v>Reclamantes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'Leng seguimiento'!$C$2:$D$2</c:f>
              <c:strCache>
                <c:ptCount val="2"/>
                <c:pt idx="0">
                  <c:v>Claridad del lenguaje cuando es atendido por un funcionario</c:v>
                </c:pt>
                <c:pt idx="1">
                  <c:v>Claridad del lenguaje en los documentos entregados</c:v>
                </c:pt>
              </c:strCache>
            </c:strRef>
          </c:cat>
          <c:val>
            <c:numRef>
              <c:f>'Leng seguimiento'!$C$6:$D$6</c:f>
              <c:numCache>
                <c:formatCode>0%</c:formatCode>
                <c:ptCount val="2"/>
                <c:pt idx="0">
                  <c:v>0.82299999999999995</c:v>
                </c:pt>
                <c:pt idx="1">
                  <c:v>0.755</c:v>
                </c:pt>
              </c:numCache>
            </c:numRef>
          </c:val>
        </c:ser>
        <c:dLbls>
          <c:showLegendKey val="0"/>
          <c:showVal val="0"/>
          <c:showCatName val="0"/>
          <c:showSerName val="0"/>
          <c:showPercent val="0"/>
          <c:showBubbleSize val="0"/>
        </c:dLbls>
        <c:gapWidth val="219"/>
        <c:overlap val="-27"/>
        <c:axId val="251983824"/>
        <c:axId val="251984216"/>
      </c:barChart>
      <c:catAx>
        <c:axId val="25198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L"/>
          </a:p>
        </c:txPr>
        <c:crossAx val="251984216"/>
        <c:crosses val="autoZero"/>
        <c:auto val="1"/>
        <c:lblAlgn val="ctr"/>
        <c:lblOffset val="100"/>
        <c:noMultiLvlLbl val="0"/>
      </c:catAx>
      <c:valAx>
        <c:axId val="251984216"/>
        <c:scaling>
          <c:orientation val="minMax"/>
        </c:scaling>
        <c:delete val="1"/>
        <c:axPos val="l"/>
        <c:numFmt formatCode="0%" sourceLinked="1"/>
        <c:majorTickMark val="none"/>
        <c:minorTickMark val="none"/>
        <c:tickLblPos val="nextTo"/>
        <c:crossAx val="251983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L"/>
        </a:p>
      </c:txPr>
    </c:legend>
    <c:plotVisOnly val="1"/>
    <c:dispBlanksAs val="gap"/>
    <c:showDLblsOverMax val="0"/>
  </c:chart>
  <c:spPr>
    <a:noFill/>
    <a:ln>
      <a:solidFill>
        <a:schemeClr val="accent1"/>
      </a:solidFill>
    </a:ln>
    <a:effectLst/>
  </c:spPr>
  <c:txPr>
    <a:bodyPr/>
    <a:lstStyle/>
    <a:p>
      <a:pPr>
        <a:defRPr sz="1100">
          <a:solidFill>
            <a:sysClr val="windowText" lastClr="000000"/>
          </a:solidFill>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CL" sz="1200" b="1" dirty="0"/>
              <a:t>Solicitantes: </a:t>
            </a:r>
            <a:r>
              <a:rPr lang="es-CL" sz="1200" b="0" dirty="0"/>
              <a:t>¿Qué tan satisfecho se encuentra con...? </a:t>
            </a:r>
            <a:r>
              <a:rPr lang="es-CL" sz="1200" b="0" dirty="0" smtClean="0"/>
              <a:t>(% </a:t>
            </a:r>
            <a:r>
              <a:rPr lang="es-CL" sz="1200" b="0" dirty="0"/>
              <a:t>satisfecho/muy satisfecho)</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0.14908229664314745"/>
          <c:y val="0.23749999999999996"/>
          <c:w val="0.7050763262059474"/>
          <c:h val="0.54554753572470105"/>
        </c:manualLayout>
      </c:layout>
      <c:barChart>
        <c:barDir val="col"/>
        <c:grouping val="clustered"/>
        <c:varyColors val="0"/>
        <c:ser>
          <c:idx val="0"/>
          <c:order val="0"/>
          <c:tx>
            <c:strRef>
              <c:f>'Leng seguimiento'!$J$27</c:f>
              <c:strCache>
                <c:ptCount val="1"/>
                <c:pt idx="0">
                  <c:v>Solicitantes Derivados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'Leng seguimiento'!$K$26</c:f>
              <c:strCache>
                <c:ptCount val="1"/>
                <c:pt idx="0">
                  <c:v>Seguimiento de decisiones/ SAI</c:v>
                </c:pt>
              </c:strCache>
            </c:strRef>
          </c:cat>
          <c:val>
            <c:numRef>
              <c:f>'Leng seguimiento'!$K$27</c:f>
              <c:numCache>
                <c:formatCode>0%</c:formatCode>
                <c:ptCount val="1"/>
                <c:pt idx="0">
                  <c:v>0.623</c:v>
                </c:pt>
              </c:numCache>
            </c:numRef>
          </c:val>
        </c:ser>
        <c:ser>
          <c:idx val="1"/>
          <c:order val="1"/>
          <c:tx>
            <c:strRef>
              <c:f>'Leng seguimiento'!$J$28</c:f>
              <c:strCache>
                <c:ptCount val="1"/>
                <c:pt idx="0">
                  <c:v>Solicitantes CPLT</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'Leng seguimiento'!$K$26</c:f>
              <c:strCache>
                <c:ptCount val="1"/>
                <c:pt idx="0">
                  <c:v>Seguimiento de decisiones/ SAI</c:v>
                </c:pt>
              </c:strCache>
            </c:strRef>
          </c:cat>
          <c:val>
            <c:numRef>
              <c:f>'Leng seguimiento'!$K$28</c:f>
              <c:numCache>
                <c:formatCode>0%</c:formatCode>
                <c:ptCount val="1"/>
                <c:pt idx="0">
                  <c:v>0.81599999999999995</c:v>
                </c:pt>
              </c:numCache>
            </c:numRef>
          </c:val>
        </c:ser>
        <c:dLbls>
          <c:showLegendKey val="0"/>
          <c:showVal val="0"/>
          <c:showCatName val="0"/>
          <c:showSerName val="0"/>
          <c:showPercent val="0"/>
          <c:showBubbleSize val="0"/>
        </c:dLbls>
        <c:gapWidth val="219"/>
        <c:overlap val="-27"/>
        <c:axId val="251978728"/>
        <c:axId val="251982256"/>
      </c:barChart>
      <c:catAx>
        <c:axId val="251978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crossAx val="251982256"/>
        <c:crosses val="autoZero"/>
        <c:auto val="1"/>
        <c:lblAlgn val="ctr"/>
        <c:lblOffset val="100"/>
        <c:noMultiLvlLbl val="0"/>
      </c:catAx>
      <c:valAx>
        <c:axId val="251982256"/>
        <c:scaling>
          <c:orientation val="minMax"/>
        </c:scaling>
        <c:delete val="1"/>
        <c:axPos val="l"/>
        <c:numFmt formatCode="0%" sourceLinked="1"/>
        <c:majorTickMark val="none"/>
        <c:minorTickMark val="none"/>
        <c:tickLblPos val="nextTo"/>
        <c:crossAx val="251978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legend>
    <c:plotVisOnly val="1"/>
    <c:dispBlanksAs val="gap"/>
    <c:showDLblsOverMax val="0"/>
  </c:chart>
  <c:spPr>
    <a:solidFill>
      <a:schemeClr val="bg1"/>
    </a:solidFill>
    <a:ln>
      <a:solidFill>
        <a:schemeClr val="accent1"/>
      </a:solidFill>
    </a:ln>
    <a:effectLst/>
  </c:spPr>
  <c:txPr>
    <a:bodyPr/>
    <a:lstStyle/>
    <a:p>
      <a:pPr>
        <a:defRPr sz="1100">
          <a:solidFill>
            <a:schemeClr val="tx1"/>
          </a:solidFill>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0" i="0" u="none" strike="noStrike" kern="1200" spc="0" baseline="0">
                <a:solidFill>
                  <a:schemeClr val="tx1"/>
                </a:solidFill>
                <a:latin typeface="+mn-lt"/>
                <a:ea typeface="+mn-ea"/>
                <a:cs typeface="+mn-cs"/>
              </a:defRPr>
            </a:pPr>
            <a:r>
              <a:rPr lang="en-US" sz="1200" b="1" dirty="0" err="1"/>
              <a:t>Reclamantes</a:t>
            </a:r>
            <a:r>
              <a:rPr lang="en-US" sz="1200" b="1" dirty="0"/>
              <a:t>: </a:t>
            </a:r>
            <a:r>
              <a:rPr lang="es-CL" sz="1200" dirty="0"/>
              <a:t>¿Qué tan satisfecho se encuentra con...? (% satisfecho/muy satisfecho)</a:t>
            </a:r>
          </a:p>
        </c:rich>
      </c:tx>
      <c:layout/>
      <c:overlay val="0"/>
      <c:spPr>
        <a:noFill/>
        <a:ln>
          <a:noFill/>
        </a:ln>
        <a:effectLst/>
      </c:spPr>
      <c:txPr>
        <a:bodyPr rot="0" spcFirstLastPara="1" vertOverflow="ellipsis" vert="horz" wrap="square" anchor="ctr" anchorCtr="1"/>
        <a:lstStyle/>
        <a:p>
          <a:pPr algn="ctr" rtl="0">
            <a:defRPr sz="1200" b="0"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3.5298841202465008E-2"/>
          <c:y val="0.26479597067473226"/>
          <c:w val="0.92940231759506997"/>
          <c:h val="0.49735803037045939"/>
        </c:manualLayout>
      </c:layout>
      <c:barChart>
        <c:barDir val="col"/>
        <c:grouping val="clustered"/>
        <c:varyColors val="0"/>
        <c:ser>
          <c:idx val="0"/>
          <c:order val="0"/>
          <c:tx>
            <c:strRef>
              <c:f>'Leng seguimiento'!$C$28</c:f>
              <c:strCache>
                <c:ptCount val="1"/>
                <c:pt idx="0">
                  <c:v>Reclamantes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'Leng seguimiento'!$D$27:$E$27</c:f>
              <c:strCache>
                <c:ptCount val="2"/>
                <c:pt idx="0">
                  <c:v>Seguimiento de decisiones/ SAI</c:v>
                </c:pt>
                <c:pt idx="1">
                  <c:v>La información que recibió durante el proceso de tramitación de su caso</c:v>
                </c:pt>
              </c:strCache>
            </c:strRef>
          </c:cat>
          <c:val>
            <c:numRef>
              <c:f>'Leng seguimiento'!$D$28:$E$28</c:f>
              <c:numCache>
                <c:formatCode>0%</c:formatCode>
                <c:ptCount val="2"/>
                <c:pt idx="0">
                  <c:v>0.63600000000000001</c:v>
                </c:pt>
                <c:pt idx="1">
                  <c:v>0.65</c:v>
                </c:pt>
              </c:numCache>
            </c:numRef>
          </c:val>
        </c:ser>
        <c:dLbls>
          <c:showLegendKey val="0"/>
          <c:showVal val="0"/>
          <c:showCatName val="0"/>
          <c:showSerName val="0"/>
          <c:showPercent val="0"/>
          <c:showBubbleSize val="0"/>
        </c:dLbls>
        <c:gapWidth val="219"/>
        <c:overlap val="-27"/>
        <c:axId val="251985000"/>
        <c:axId val="251977552"/>
      </c:barChart>
      <c:catAx>
        <c:axId val="25198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L"/>
          </a:p>
        </c:txPr>
        <c:crossAx val="251977552"/>
        <c:crosses val="autoZero"/>
        <c:auto val="1"/>
        <c:lblAlgn val="ctr"/>
        <c:lblOffset val="100"/>
        <c:noMultiLvlLbl val="0"/>
      </c:catAx>
      <c:valAx>
        <c:axId val="251977552"/>
        <c:scaling>
          <c:orientation val="minMax"/>
          <c:max val="1"/>
          <c:min val="0"/>
        </c:scaling>
        <c:delete val="1"/>
        <c:axPos val="l"/>
        <c:numFmt formatCode="0%" sourceLinked="1"/>
        <c:majorTickMark val="none"/>
        <c:minorTickMark val="none"/>
        <c:tickLblPos val="nextTo"/>
        <c:crossAx val="251985000"/>
        <c:crosses val="autoZero"/>
        <c:crossBetween val="between"/>
      </c:valAx>
      <c:spPr>
        <a:noFill/>
        <a:ln>
          <a:noFill/>
        </a:ln>
        <a:effectLst/>
      </c:spPr>
    </c:plotArea>
    <c:plotVisOnly val="1"/>
    <c:dispBlanksAs val="gap"/>
    <c:showDLblsOverMax val="0"/>
  </c:chart>
  <c:spPr>
    <a:solidFill>
      <a:schemeClr val="bg1"/>
    </a:solidFill>
    <a:ln>
      <a:solidFill>
        <a:schemeClr val="accent1"/>
      </a:solidFill>
    </a:ln>
    <a:effectLst/>
  </c:spPr>
  <c:txPr>
    <a:bodyPr/>
    <a:lstStyle/>
    <a:p>
      <a:pPr>
        <a:defRPr>
          <a:solidFill>
            <a:schemeClr val="tx1"/>
          </a:solidFill>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US" dirty="0" err="1"/>
              <a:t>Satisfacción</a:t>
            </a:r>
            <a:r>
              <a:rPr lang="en-US" dirty="0"/>
              <a:t> con el CPLT </a:t>
            </a:r>
            <a:r>
              <a:rPr lang="en-US" dirty="0" err="1"/>
              <a:t>como</a:t>
            </a:r>
            <a:r>
              <a:rPr lang="en-US" dirty="0"/>
              <a:t> </a:t>
            </a:r>
            <a:r>
              <a:rPr lang="en-US" dirty="0" err="1"/>
              <a:t>fuente</a:t>
            </a:r>
            <a:r>
              <a:rPr lang="en-US" dirty="0"/>
              <a:t> de </a:t>
            </a:r>
            <a:r>
              <a:rPr lang="en-US" dirty="0" err="1"/>
              <a:t>información</a:t>
            </a:r>
            <a:r>
              <a:rPr lang="en-US" dirty="0"/>
              <a:t> para </a:t>
            </a:r>
            <a:r>
              <a:rPr lang="en-US" dirty="0" err="1"/>
              <a:t>canalizar</a:t>
            </a:r>
            <a:r>
              <a:rPr lang="en-US" dirty="0"/>
              <a:t> </a:t>
            </a:r>
            <a:r>
              <a:rPr lang="en-US" dirty="0" err="1"/>
              <a:t>necesidades</a:t>
            </a:r>
            <a:r>
              <a:rPr lang="en-US" dirty="0"/>
              <a:t> </a:t>
            </a:r>
            <a:r>
              <a:rPr lang="en-US" dirty="0" err="1"/>
              <a:t>frente</a:t>
            </a:r>
            <a:r>
              <a:rPr lang="en-US" dirty="0"/>
              <a:t> al </a:t>
            </a:r>
            <a:r>
              <a:rPr lang="en-US" dirty="0" err="1"/>
              <a:t>aparato</a:t>
            </a:r>
            <a:r>
              <a:rPr lang="en-US" dirty="0"/>
              <a:t> </a:t>
            </a:r>
            <a:r>
              <a:rPr lang="en-US" dirty="0" err="1"/>
              <a:t>público</a:t>
            </a:r>
            <a:r>
              <a:rPr lang="en-US" dirty="0"/>
              <a:t> </a:t>
            </a:r>
            <a:endParaRPr lang="en-US" dirty="0" smtClean="0"/>
          </a:p>
          <a:p>
            <a:pPr>
              <a:defRPr/>
            </a:pPr>
            <a:r>
              <a:rPr lang="en-US" dirty="0" smtClean="0"/>
              <a:t>(% </a:t>
            </a:r>
            <a:r>
              <a:rPr lang="en-US" dirty="0" err="1"/>
              <a:t>satisfecho</a:t>
            </a:r>
            <a:r>
              <a:rPr lang="en-US" dirty="0"/>
              <a:t>/</a:t>
            </a:r>
            <a:r>
              <a:rPr lang="en-US" dirty="0" err="1"/>
              <a:t>muy</a:t>
            </a:r>
            <a:r>
              <a:rPr lang="en-US" dirty="0"/>
              <a:t> </a:t>
            </a:r>
            <a:r>
              <a:rPr lang="en-US" dirty="0" err="1"/>
              <a:t>satisfecho</a:t>
            </a:r>
            <a:r>
              <a:rPr lang="en-US" dirty="0"/>
              <a:t>)</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s-CL"/>
        </a:p>
      </c:txPr>
    </c:title>
    <c:autoTitleDeleted val="0"/>
    <c:plotArea>
      <c:layout/>
      <c:barChart>
        <c:barDir val="col"/>
        <c:grouping val="clustered"/>
        <c:varyColors val="0"/>
        <c:ser>
          <c:idx val="0"/>
          <c:order val="0"/>
          <c:tx>
            <c:strRef>
              <c:f>'Leng seguimiento'!$C$67</c:f>
              <c:strCache>
                <c:ptCount val="1"/>
                <c:pt idx="0">
                  <c:v>CPLT como fuente de información para canalizar necesidades frente al Estado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'Leng seguimiento'!$B$68:$B$70</c:f>
              <c:strCache>
                <c:ptCount val="3"/>
                <c:pt idx="0">
                  <c:v>Reclamantes</c:v>
                </c:pt>
                <c:pt idx="1">
                  <c:v>Solicitantes Derivados</c:v>
                </c:pt>
                <c:pt idx="2">
                  <c:v>Solicitantes CPLT</c:v>
                </c:pt>
              </c:strCache>
            </c:strRef>
          </c:cat>
          <c:val>
            <c:numRef>
              <c:f>'Leng seguimiento'!$C$68:$C$70</c:f>
              <c:numCache>
                <c:formatCode>0%</c:formatCode>
                <c:ptCount val="3"/>
                <c:pt idx="0">
                  <c:v>0.66900000000000004</c:v>
                </c:pt>
                <c:pt idx="1">
                  <c:v>0.66900000000000004</c:v>
                </c:pt>
                <c:pt idx="2">
                  <c:v>0.71799999999999997</c:v>
                </c:pt>
              </c:numCache>
            </c:numRef>
          </c:val>
        </c:ser>
        <c:dLbls>
          <c:showLegendKey val="0"/>
          <c:showVal val="0"/>
          <c:showCatName val="0"/>
          <c:showSerName val="0"/>
          <c:showPercent val="0"/>
          <c:showBubbleSize val="0"/>
        </c:dLbls>
        <c:gapWidth val="219"/>
        <c:overlap val="-27"/>
        <c:axId val="251977944"/>
        <c:axId val="251981864"/>
      </c:barChart>
      <c:catAx>
        <c:axId val="25197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L"/>
          </a:p>
        </c:txPr>
        <c:crossAx val="251981864"/>
        <c:crosses val="autoZero"/>
        <c:auto val="1"/>
        <c:lblAlgn val="ctr"/>
        <c:lblOffset val="100"/>
        <c:noMultiLvlLbl val="0"/>
      </c:catAx>
      <c:valAx>
        <c:axId val="251981864"/>
        <c:scaling>
          <c:orientation val="minMax"/>
          <c:min val="0"/>
        </c:scaling>
        <c:delete val="1"/>
        <c:axPos val="l"/>
        <c:numFmt formatCode="0%" sourceLinked="1"/>
        <c:majorTickMark val="none"/>
        <c:minorTickMark val="none"/>
        <c:tickLblPos val="nextTo"/>
        <c:crossAx val="251977944"/>
        <c:crosses val="autoZero"/>
        <c:crossBetween val="between"/>
      </c:valAx>
      <c:spPr>
        <a:noFill/>
        <a:ln>
          <a:noFill/>
        </a:ln>
        <a:effectLst/>
      </c:spPr>
    </c:plotArea>
    <c:plotVisOnly val="1"/>
    <c:dispBlanksAs val="gap"/>
    <c:showDLblsOverMax val="0"/>
  </c:chart>
  <c:spPr>
    <a:solidFill>
      <a:sysClr val="window" lastClr="FFFFFF"/>
    </a:solidFill>
    <a:ln>
      <a:solidFill>
        <a:srgbClr val="4F81BD"/>
      </a:solidFill>
    </a:ln>
    <a:effectLst/>
  </c:spPr>
  <c:txPr>
    <a:bodyPr/>
    <a:lstStyle/>
    <a:p>
      <a:pPr>
        <a:defRPr sz="1100">
          <a:solidFill>
            <a:sysClr val="windowText" lastClr="000000"/>
          </a:solidFill>
        </a:defRPr>
      </a:pPr>
      <a:endParaRPr lang="es-C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ysClr val="windowText" lastClr="000000"/>
                </a:solidFill>
                <a:latin typeface="+mn-lt"/>
                <a:ea typeface="+mn-ea"/>
                <a:cs typeface="+mn-cs"/>
              </a:defRPr>
            </a:pPr>
            <a:r>
              <a:rPr lang="en-US" b="1"/>
              <a:t>¿Cuán satisfecho se encuentra Ud. con…? La orientación que da el Consejo, cuando no puede atender directamente su consulta </a:t>
            </a:r>
            <a:r>
              <a:rPr lang="en-US" b="0"/>
              <a:t> </a:t>
            </a:r>
          </a:p>
          <a:p>
            <a:pPr>
              <a:defRPr b="1"/>
            </a:pPr>
            <a:r>
              <a:rPr lang="en-US" b="0"/>
              <a:t>(% satisfecho/muy satisfecho)</a:t>
            </a:r>
          </a:p>
        </c:rich>
      </c:tx>
      <c:layout/>
      <c:overlay val="0"/>
      <c:spPr>
        <a:noFill/>
        <a:ln>
          <a:noFill/>
        </a:ln>
        <a:effectLst/>
      </c:spPr>
      <c:txPr>
        <a:bodyPr rot="0" spcFirstLastPara="1" vertOverflow="ellipsis" vert="horz" wrap="square" anchor="ctr" anchorCtr="1"/>
        <a:lstStyle/>
        <a:p>
          <a:pPr>
            <a:defRPr sz="1260" b="1" i="0" u="none" strike="noStrike" kern="1200" spc="0" baseline="0">
              <a:solidFill>
                <a:sysClr val="windowText" lastClr="000000"/>
              </a:solidFill>
              <a:latin typeface="+mn-lt"/>
              <a:ea typeface="+mn-ea"/>
              <a:cs typeface="+mn-cs"/>
            </a:defRPr>
          </a:pPr>
          <a:endParaRPr lang="es-CL"/>
        </a:p>
      </c:txPr>
    </c:title>
    <c:autoTitleDeleted val="0"/>
    <c:plotArea>
      <c:layout/>
      <c:barChart>
        <c:barDir val="col"/>
        <c:grouping val="clustered"/>
        <c:varyColors val="0"/>
        <c:ser>
          <c:idx val="0"/>
          <c:order val="0"/>
          <c:tx>
            <c:strRef>
              <c:f>'Leng seguimiento'!$C$49</c:f>
              <c:strCache>
                <c:ptCount val="1"/>
                <c:pt idx="0">
                  <c:v>¿Cuán satisfecho se encuentra Ud. con…? La orientación que da el Consejo, cuando no puede atender directamente su consulta</c:v>
                </c:pt>
              </c:strCache>
            </c:strRef>
          </c:tx>
          <c:spPr>
            <a:solidFill>
              <a:schemeClr val="accent1"/>
            </a:solidFill>
            <a:ln>
              <a:noFill/>
            </a:ln>
            <a:effectLst/>
          </c:spPr>
          <c:invertIfNegative val="0"/>
          <c:dPt>
            <c:idx val="0"/>
            <c:invertIfNegative val="0"/>
            <c:bubble3D val="0"/>
            <c:spPr>
              <a:solidFill>
                <a:srgbClr val="9BBB59">
                  <a:lumMod val="75000"/>
                </a:srgbClr>
              </a:solidFill>
              <a:ln>
                <a:noFill/>
              </a:ln>
              <a:effectLst/>
            </c:spPr>
          </c:dPt>
          <c:dPt>
            <c:idx val="1"/>
            <c:invertIfNegative val="0"/>
            <c:bubble3D val="0"/>
            <c:spPr>
              <a:solidFill>
                <a:srgbClr val="0070C0"/>
              </a:solidFill>
              <a:ln>
                <a:noFill/>
              </a:ln>
              <a:effectLst/>
            </c:spPr>
          </c:dPt>
          <c:dLbls>
            <c:dLbl>
              <c:idx val="0"/>
              <c:layout>
                <c:manualLayout>
                  <c:x val="-2.5462668816039986E-17"/>
                  <c:y val="0.11111111111111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11111111111111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'Leng seguimiento'!$B$50:$B$51</c:f>
              <c:strCache>
                <c:ptCount val="2"/>
                <c:pt idx="0">
                  <c:v>Consultantes</c:v>
                </c:pt>
                <c:pt idx="1">
                  <c:v>Solicitante Derivado</c:v>
                </c:pt>
              </c:strCache>
            </c:strRef>
          </c:cat>
          <c:val>
            <c:numRef>
              <c:f>'Leng seguimiento'!$C$50:$C$51</c:f>
              <c:numCache>
                <c:formatCode>0%</c:formatCode>
                <c:ptCount val="2"/>
                <c:pt idx="0">
                  <c:v>0.79800000000000004</c:v>
                </c:pt>
                <c:pt idx="1">
                  <c:v>0.63500000000000001</c:v>
                </c:pt>
              </c:numCache>
            </c:numRef>
          </c:val>
        </c:ser>
        <c:dLbls>
          <c:showLegendKey val="0"/>
          <c:showVal val="0"/>
          <c:showCatName val="0"/>
          <c:showSerName val="0"/>
          <c:showPercent val="0"/>
          <c:showBubbleSize val="0"/>
        </c:dLbls>
        <c:gapWidth val="219"/>
        <c:overlap val="-27"/>
        <c:axId val="251979512"/>
        <c:axId val="251979904"/>
      </c:barChart>
      <c:catAx>
        <c:axId val="2519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L"/>
          </a:p>
        </c:txPr>
        <c:crossAx val="251979904"/>
        <c:crosses val="autoZero"/>
        <c:auto val="1"/>
        <c:lblAlgn val="ctr"/>
        <c:lblOffset val="100"/>
        <c:noMultiLvlLbl val="0"/>
      </c:catAx>
      <c:valAx>
        <c:axId val="251979904"/>
        <c:scaling>
          <c:orientation val="minMax"/>
        </c:scaling>
        <c:delete val="1"/>
        <c:axPos val="l"/>
        <c:numFmt formatCode="0%" sourceLinked="1"/>
        <c:majorTickMark val="none"/>
        <c:minorTickMark val="none"/>
        <c:tickLblPos val="nextTo"/>
        <c:crossAx val="251979512"/>
        <c:crosses val="autoZero"/>
        <c:crossBetween val="between"/>
      </c:valAx>
      <c:spPr>
        <a:noFill/>
        <a:ln>
          <a:noFill/>
        </a:ln>
        <a:effectLst/>
      </c:spPr>
    </c:plotArea>
    <c:plotVisOnly val="1"/>
    <c:dispBlanksAs val="gap"/>
    <c:showDLblsOverMax val="0"/>
  </c:chart>
  <c:spPr>
    <a:solidFill>
      <a:sysClr val="window" lastClr="FFFFFF"/>
    </a:solidFill>
    <a:ln w="9525" cap="flat" cmpd="sng" algn="ctr">
      <a:solidFill>
        <a:schemeClr val="accent1"/>
      </a:solidFill>
      <a:round/>
    </a:ln>
    <a:effectLst/>
  </c:spPr>
  <c:txPr>
    <a:bodyPr/>
    <a:lstStyle/>
    <a:p>
      <a:pPr>
        <a:defRPr sz="1050">
          <a:solidFill>
            <a:sysClr val="windowText" lastClr="000000"/>
          </a:solidFill>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4295ED3-D7B8-284D-85C9-34AD19B6894A}" type="datetimeFigureOut">
              <a:rPr lang="es-ES" smtClean="0"/>
              <a:t>04/04/2019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423767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4295ED3-D7B8-284D-85C9-34AD19B6894A}" type="datetimeFigureOut">
              <a:rPr lang="es-ES" smtClean="0"/>
              <a:t>04/04/2019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79936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4295ED3-D7B8-284D-85C9-34AD19B6894A}" type="datetimeFigureOut">
              <a:rPr lang="es-ES" smtClean="0"/>
              <a:t>04/04/2019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7137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4295ED3-D7B8-284D-85C9-34AD19B6894A}" type="datetimeFigureOut">
              <a:rPr lang="es-ES" smtClean="0"/>
              <a:t>04/04/2019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397065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4295ED3-D7B8-284D-85C9-34AD19B6894A}" type="datetimeFigureOut">
              <a:rPr lang="es-ES" smtClean="0"/>
              <a:t>04/04/2019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223771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4295ED3-D7B8-284D-85C9-34AD19B6894A}" type="datetimeFigureOut">
              <a:rPr lang="es-ES" smtClean="0"/>
              <a:t>04/04/2019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418770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4295ED3-D7B8-284D-85C9-34AD19B6894A}" type="datetimeFigureOut">
              <a:rPr lang="es-ES" smtClean="0"/>
              <a:t>04/04/2019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380224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4295ED3-D7B8-284D-85C9-34AD19B6894A}" type="datetimeFigureOut">
              <a:rPr lang="es-ES" smtClean="0"/>
              <a:t>04/04/2019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42743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295ED3-D7B8-284D-85C9-34AD19B6894A}" type="datetimeFigureOut">
              <a:rPr lang="es-ES" smtClean="0"/>
              <a:t>04/04/2019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30662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295ED3-D7B8-284D-85C9-34AD19B6894A}" type="datetimeFigureOut">
              <a:rPr lang="es-ES" smtClean="0"/>
              <a:t>04/04/2019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90592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295ED3-D7B8-284D-85C9-34AD19B6894A}" type="datetimeFigureOut">
              <a:rPr lang="es-ES" smtClean="0"/>
              <a:t>04/04/2019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5FEC7AE-5C91-E64C-9988-461FB385EBA9}" type="slidenum">
              <a:rPr lang="es-ES" smtClean="0"/>
              <a:t>‹Nº›</a:t>
            </a:fld>
            <a:endParaRPr lang="es-ES"/>
          </a:p>
        </p:txBody>
      </p:sp>
    </p:spTree>
    <p:extLst>
      <p:ext uri="{BB962C8B-B14F-4D97-AF65-F5344CB8AC3E}">
        <p14:creationId xmlns:p14="http://schemas.microsoft.com/office/powerpoint/2010/main" val="314663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95ED3-D7B8-284D-85C9-34AD19B6894A}" type="datetimeFigureOut">
              <a:rPr lang="es-ES" smtClean="0"/>
              <a:t>04/04/2019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C7AE-5C91-E64C-9988-461FB385EBA9}" type="slidenum">
              <a:rPr lang="es-ES" smtClean="0"/>
              <a:t>‹Nº›</a:t>
            </a:fld>
            <a:endParaRPr lang="es-ES"/>
          </a:p>
        </p:txBody>
      </p:sp>
    </p:spTree>
    <p:extLst>
      <p:ext uri="{BB962C8B-B14F-4D97-AF65-F5344CB8AC3E}">
        <p14:creationId xmlns:p14="http://schemas.microsoft.com/office/powerpoint/2010/main" val="81125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Hoja_de_c_lculo_de_Microsoft_Excel_97-20031.xls"/><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28185" y="5742627"/>
            <a:ext cx="5543828" cy="909187"/>
          </a:xfrm>
          <a:prstGeom prst="rect">
            <a:avLst/>
          </a:prstGeom>
        </p:spPr>
      </p:pic>
      <p:sp>
        <p:nvSpPr>
          <p:cNvPr id="6" name="Rectángulo 5"/>
          <p:cNvSpPr/>
          <p:nvPr/>
        </p:nvSpPr>
        <p:spPr>
          <a:xfrm>
            <a:off x="396819" y="2113016"/>
            <a:ext cx="8339589" cy="20638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5" name="1 Título"/>
          <p:cNvSpPr>
            <a:spLocks noGrp="1"/>
          </p:cNvSpPr>
          <p:nvPr>
            <p:ph type="ctrTitle"/>
          </p:nvPr>
        </p:nvSpPr>
        <p:spPr>
          <a:xfrm>
            <a:off x="503548" y="2113016"/>
            <a:ext cx="8136904" cy="2063846"/>
          </a:xfrm>
          <a:effectLst/>
        </p:spPr>
        <p:txBody>
          <a:bodyPr>
            <a:normAutofit/>
          </a:bodyPr>
          <a:lstStyle/>
          <a:p>
            <a:pPr>
              <a:defRPr/>
            </a:pPr>
            <a:r>
              <a:rPr lang="es-ES" sz="2800" b="1" dirty="0" smtClean="0">
                <a:solidFill>
                  <a:schemeClr val="tx2"/>
                </a:solidFill>
              </a:rPr>
              <a:t>ESTUDIO </a:t>
            </a:r>
            <a:r>
              <a:rPr lang="es-ES" sz="2800" b="1" dirty="0">
                <a:solidFill>
                  <a:schemeClr val="tx2"/>
                </a:solidFill>
              </a:rPr>
              <a:t>DE SATISFACCIÓN DE CLIENTES </a:t>
            </a:r>
            <a:r>
              <a:rPr lang="es-ES" sz="2800" b="1" dirty="0" smtClean="0">
                <a:solidFill>
                  <a:schemeClr val="tx2"/>
                </a:solidFill>
              </a:rPr>
              <a:t>PRIVADOS Y PÚBLICOS </a:t>
            </a:r>
            <a:r>
              <a:rPr lang="es-ES" sz="2800" b="1" dirty="0">
                <a:solidFill>
                  <a:schemeClr val="tx2"/>
                </a:solidFill>
              </a:rPr>
              <a:t/>
            </a:r>
            <a:br>
              <a:rPr lang="es-ES" sz="2800" b="1" dirty="0">
                <a:solidFill>
                  <a:schemeClr val="tx2"/>
                </a:solidFill>
              </a:rPr>
            </a:br>
            <a:r>
              <a:rPr lang="es-ES" sz="2800" b="1" dirty="0">
                <a:solidFill>
                  <a:schemeClr val="tx2"/>
                </a:solidFill>
              </a:rPr>
              <a:t>RESULTADOS </a:t>
            </a:r>
            <a:r>
              <a:rPr lang="es-ES" sz="2800" b="1" dirty="0" smtClean="0">
                <a:solidFill>
                  <a:schemeClr val="tx2"/>
                </a:solidFill>
              </a:rPr>
              <a:t>GENERALES</a:t>
            </a:r>
            <a:r>
              <a:rPr lang="es-ES" sz="2800" b="1" dirty="0">
                <a:solidFill>
                  <a:schemeClr val="tx2"/>
                </a:solidFill>
              </a:rPr>
              <a:t> </a:t>
            </a:r>
            <a:r>
              <a:rPr lang="es-ES" sz="2800" b="1" dirty="0" smtClean="0">
                <a:solidFill>
                  <a:schemeClr val="tx2"/>
                </a:solidFill>
              </a:rPr>
              <a:t>2018</a:t>
            </a:r>
            <a:r>
              <a:rPr lang="es-ES" sz="2800" b="1" dirty="0">
                <a:solidFill>
                  <a:schemeClr val="tx2"/>
                </a:solidFill>
              </a:rPr>
              <a:t/>
            </a:r>
            <a:br>
              <a:rPr lang="es-ES" sz="2800" b="1" dirty="0">
                <a:solidFill>
                  <a:schemeClr val="tx2"/>
                </a:solidFill>
              </a:rPr>
            </a:br>
            <a:r>
              <a:rPr lang="es-ES" sz="2800" dirty="0" smtClean="0">
                <a:solidFill>
                  <a:schemeClr val="tx2"/>
                </a:solidFill>
              </a:rPr>
              <a:t>Unidad de Estudios y Publicaciones, CPLT</a:t>
            </a:r>
            <a:endParaRPr lang="es-CL" sz="2800" i="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647080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2"/>
            <a:ext cx="9144000" cy="646766"/>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8989384" cy="584775"/>
          </a:xfrm>
          <a:prstGeom prst="rect">
            <a:avLst/>
          </a:prstGeom>
          <a:noFill/>
        </p:spPr>
        <p:txBody>
          <a:bodyPr wrap="none" rtlCol="0">
            <a:spAutoFit/>
          </a:bodyPr>
          <a:lstStyle/>
          <a:p>
            <a:r>
              <a:rPr lang="es-CL" altLang="es-CL" sz="3200" b="1" dirty="0" smtClean="0">
                <a:solidFill>
                  <a:srgbClr val="FFFFFF"/>
                </a:solidFill>
              </a:rPr>
              <a:t>Satisfacción con el CPLT en relación a otros servicios</a:t>
            </a:r>
            <a:endParaRPr lang="es-CL" altLang="es-CL" sz="3200" b="1" dirty="0">
              <a:solidFill>
                <a:srgbClr val="FFFFFF"/>
              </a:solidFill>
            </a:endParaRPr>
          </a:p>
        </p:txBody>
      </p:sp>
      <p:graphicFrame>
        <p:nvGraphicFramePr>
          <p:cNvPr id="7" name="Gráfico 6"/>
          <p:cNvGraphicFramePr>
            <a:graphicFrameLocks/>
          </p:cNvGraphicFramePr>
          <p:nvPr>
            <p:extLst>
              <p:ext uri="{D42A27DB-BD31-4B8C-83A1-F6EECF244321}">
                <p14:modId xmlns:p14="http://schemas.microsoft.com/office/powerpoint/2010/main" val="822872523"/>
              </p:ext>
            </p:extLst>
          </p:nvPr>
        </p:nvGraphicFramePr>
        <p:xfrm>
          <a:off x="416459" y="1369336"/>
          <a:ext cx="8284629" cy="293704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171450" y="4393937"/>
            <a:ext cx="8785225" cy="17174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CL" sz="1700" dirty="0" smtClean="0"/>
              <a:t>En términos generales, mejora la percepción relativa del Consejo entre los usuarios, con un </a:t>
            </a:r>
            <a:r>
              <a:rPr lang="es-CL" sz="1700" b="1" u="sng" dirty="0" smtClean="0"/>
              <a:t>alza importante en el caso de los reclamantes (+7%), </a:t>
            </a:r>
            <a:r>
              <a:rPr lang="es-CL" sz="1700" dirty="0" smtClean="0"/>
              <a:t> y solicitantes CPLT (+4%). La percepción de consultantes baja levemente en esta materia (-2%).</a:t>
            </a:r>
            <a:endParaRPr lang="es-CL" sz="1700" dirty="0"/>
          </a:p>
        </p:txBody>
      </p:sp>
    </p:spTree>
    <p:extLst>
      <p:ext uri="{BB962C8B-B14F-4D97-AF65-F5344CB8AC3E}">
        <p14:creationId xmlns:p14="http://schemas.microsoft.com/office/powerpoint/2010/main" val="61530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6510369"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6284669" cy="584775"/>
          </a:xfrm>
          <a:prstGeom prst="rect">
            <a:avLst/>
          </a:prstGeom>
          <a:noFill/>
        </p:spPr>
        <p:txBody>
          <a:bodyPr wrap="none" rtlCol="0">
            <a:spAutoFit/>
          </a:bodyPr>
          <a:lstStyle/>
          <a:p>
            <a:r>
              <a:rPr lang="es-ES" sz="3200" b="1" dirty="0" smtClean="0">
                <a:solidFill>
                  <a:srgbClr val="FFFFFF"/>
                </a:solidFill>
              </a:rPr>
              <a:t>Percepción de atributos del Consejo</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7" name="Rectángulo 6"/>
          <p:cNvSpPr/>
          <p:nvPr/>
        </p:nvSpPr>
        <p:spPr>
          <a:xfrm>
            <a:off x="171450" y="4481490"/>
            <a:ext cx="8785225" cy="17174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CL" sz="1700" dirty="0" smtClean="0"/>
              <a:t>Aunque la medición parcial mostraba una tendencia a la baja en la percepción de eficiencia y autonomía, los resultados anuales muestran alzas importantes en casi todas las dimensiones evaluadas. </a:t>
            </a:r>
            <a:endParaRPr lang="es-CL" sz="1200" dirty="0"/>
          </a:p>
          <a:p>
            <a:pPr algn="ctr">
              <a:defRPr/>
            </a:pPr>
            <a:r>
              <a:rPr lang="es-CL" sz="1700" b="1" u="sng" dirty="0" smtClean="0"/>
              <a:t>Aumenta 9% la percepción de eficiencia e independencia política, 7% que cumple con su misión y 5% la autonomía</a:t>
            </a:r>
            <a:r>
              <a:rPr lang="es-CL" sz="1700" dirty="0" smtClean="0"/>
              <a:t>. Mientras que la percepción de transparencia se mantiene en 85% con una buena evaluación. </a:t>
            </a:r>
            <a:endParaRPr lang="es-CL" sz="1700" dirty="0"/>
          </a:p>
        </p:txBody>
      </p:sp>
      <p:graphicFrame>
        <p:nvGraphicFramePr>
          <p:cNvPr id="9" name="Gráfico 8"/>
          <p:cNvGraphicFramePr>
            <a:graphicFrameLocks/>
          </p:cNvGraphicFramePr>
          <p:nvPr>
            <p:extLst>
              <p:ext uri="{D42A27DB-BD31-4B8C-83A1-F6EECF244321}">
                <p14:modId xmlns:p14="http://schemas.microsoft.com/office/powerpoint/2010/main" val="2900372736"/>
              </p:ext>
            </p:extLst>
          </p:nvPr>
        </p:nvGraphicFramePr>
        <p:xfrm>
          <a:off x="171451" y="1222872"/>
          <a:ext cx="8785224" cy="3171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669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11" name="CuadroTexto 10"/>
          <p:cNvSpPr txBox="1"/>
          <p:nvPr/>
        </p:nvSpPr>
        <p:spPr>
          <a:xfrm>
            <a:off x="225700" y="362842"/>
            <a:ext cx="2367508" cy="584775"/>
          </a:xfrm>
          <a:prstGeom prst="rect">
            <a:avLst/>
          </a:prstGeom>
          <a:noFill/>
        </p:spPr>
        <p:txBody>
          <a:bodyPr wrap="none" rtlCol="0">
            <a:spAutoFit/>
          </a:bodyPr>
          <a:lstStyle/>
          <a:p>
            <a:r>
              <a:rPr lang="es-ES" sz="3200" b="1" dirty="0" smtClean="0">
                <a:solidFill>
                  <a:srgbClr val="FFFFFF"/>
                </a:solidFill>
              </a:rPr>
              <a:t>Metodología</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6" name="Rectángulo 5"/>
          <p:cNvSpPr/>
          <p:nvPr/>
        </p:nvSpPr>
        <p:spPr>
          <a:xfrm>
            <a:off x="354644" y="4790447"/>
            <a:ext cx="8461375" cy="11021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CL" sz="1700" dirty="0"/>
          </a:p>
          <a:p>
            <a:pPr algn="ctr">
              <a:defRPr/>
            </a:pPr>
            <a:r>
              <a:rPr lang="es-CL" sz="1700" dirty="0" smtClean="0"/>
              <a:t>Las </a:t>
            </a:r>
            <a:r>
              <a:rPr lang="es-CL" sz="1700" dirty="0"/>
              <a:t>visiones más críticas provienen de los </a:t>
            </a:r>
            <a:r>
              <a:rPr lang="es-CL" sz="1700" dirty="0" smtClean="0"/>
              <a:t>reclamantes 76% promedio </a:t>
            </a:r>
            <a:r>
              <a:rPr lang="es-CL" sz="1700" dirty="0"/>
              <a:t>de evaluación positiva de los atributos del </a:t>
            </a:r>
            <a:r>
              <a:rPr lang="es-CL" sz="1700" dirty="0" smtClean="0"/>
              <a:t>CPLT</a:t>
            </a:r>
            <a:r>
              <a:rPr lang="es-CL" sz="1700" b="1" dirty="0" smtClean="0"/>
              <a:t>. Siendo su evaluación más baja la eficiencia con un 67% cifra mucho menor a la de los demás tipos de clientes.</a:t>
            </a:r>
            <a:endParaRPr lang="es-CL" sz="1700" b="1" dirty="0"/>
          </a:p>
          <a:p>
            <a:pPr algn="ctr">
              <a:defRPr/>
            </a:pPr>
            <a:endParaRPr lang="es-CL" sz="1200" b="1" dirty="0"/>
          </a:p>
        </p:txBody>
      </p:sp>
      <p:sp>
        <p:nvSpPr>
          <p:cNvPr id="10" name="Rectángulo 9"/>
          <p:cNvSpPr/>
          <p:nvPr/>
        </p:nvSpPr>
        <p:spPr>
          <a:xfrm>
            <a:off x="0" y="300851"/>
            <a:ext cx="6510369"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CuadroTexto 12"/>
          <p:cNvSpPr txBox="1"/>
          <p:nvPr/>
        </p:nvSpPr>
        <p:spPr>
          <a:xfrm>
            <a:off x="225700" y="362842"/>
            <a:ext cx="6284669" cy="584775"/>
          </a:xfrm>
          <a:prstGeom prst="rect">
            <a:avLst/>
          </a:prstGeom>
          <a:noFill/>
        </p:spPr>
        <p:txBody>
          <a:bodyPr wrap="none" rtlCol="0">
            <a:spAutoFit/>
          </a:bodyPr>
          <a:lstStyle/>
          <a:p>
            <a:r>
              <a:rPr lang="es-ES" sz="3200" b="1" dirty="0" smtClean="0">
                <a:solidFill>
                  <a:srgbClr val="FFFFFF"/>
                </a:solidFill>
              </a:rPr>
              <a:t>Percepción de atributos del Consejo</a:t>
            </a:r>
            <a:endParaRPr lang="es-ES" sz="3200" b="1" dirty="0">
              <a:solidFill>
                <a:srgbClr val="FFFFFF"/>
              </a:solidFill>
            </a:endParaRPr>
          </a:p>
        </p:txBody>
      </p:sp>
      <p:graphicFrame>
        <p:nvGraphicFramePr>
          <p:cNvPr id="9" name="Gráfico 8"/>
          <p:cNvGraphicFramePr>
            <a:graphicFrameLocks/>
          </p:cNvGraphicFramePr>
          <p:nvPr>
            <p:extLst>
              <p:ext uri="{D42A27DB-BD31-4B8C-83A1-F6EECF244321}">
                <p14:modId xmlns:p14="http://schemas.microsoft.com/office/powerpoint/2010/main" val="2444656459"/>
              </p:ext>
            </p:extLst>
          </p:nvPr>
        </p:nvGraphicFramePr>
        <p:xfrm>
          <a:off x="358775" y="1287048"/>
          <a:ext cx="8375792" cy="3197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19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11" name="CuadroTexto 10"/>
          <p:cNvSpPr txBox="1"/>
          <p:nvPr/>
        </p:nvSpPr>
        <p:spPr>
          <a:xfrm>
            <a:off x="225700" y="362842"/>
            <a:ext cx="2367508" cy="584775"/>
          </a:xfrm>
          <a:prstGeom prst="rect">
            <a:avLst/>
          </a:prstGeom>
          <a:noFill/>
        </p:spPr>
        <p:txBody>
          <a:bodyPr wrap="none" rtlCol="0">
            <a:spAutoFit/>
          </a:bodyPr>
          <a:lstStyle/>
          <a:p>
            <a:r>
              <a:rPr lang="es-ES" sz="3200" b="1" dirty="0" smtClean="0">
                <a:solidFill>
                  <a:srgbClr val="FFFFFF"/>
                </a:solidFill>
              </a:rPr>
              <a:t>Metodología</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10" name="Rectángulo 9"/>
          <p:cNvSpPr/>
          <p:nvPr/>
        </p:nvSpPr>
        <p:spPr>
          <a:xfrm>
            <a:off x="0" y="19316"/>
            <a:ext cx="6510369"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CuadroTexto 12"/>
          <p:cNvSpPr txBox="1"/>
          <p:nvPr/>
        </p:nvSpPr>
        <p:spPr>
          <a:xfrm>
            <a:off x="112849" y="48906"/>
            <a:ext cx="6284669" cy="584775"/>
          </a:xfrm>
          <a:prstGeom prst="rect">
            <a:avLst/>
          </a:prstGeom>
          <a:noFill/>
        </p:spPr>
        <p:txBody>
          <a:bodyPr wrap="none" rtlCol="0">
            <a:spAutoFit/>
          </a:bodyPr>
          <a:lstStyle/>
          <a:p>
            <a:r>
              <a:rPr lang="es-ES" sz="3200" b="1" dirty="0" smtClean="0">
                <a:solidFill>
                  <a:srgbClr val="FFFFFF"/>
                </a:solidFill>
              </a:rPr>
              <a:t>Percepción de atributos del Consejo</a:t>
            </a:r>
            <a:endParaRPr lang="es-ES" sz="3200" b="1" dirty="0">
              <a:solidFill>
                <a:srgbClr val="FFFFFF"/>
              </a:solidFill>
            </a:endParaRPr>
          </a:p>
        </p:txBody>
      </p:sp>
      <p:sp>
        <p:nvSpPr>
          <p:cNvPr id="14" name="5 Rectángulo"/>
          <p:cNvSpPr>
            <a:spLocks noChangeArrowheads="1"/>
          </p:cNvSpPr>
          <p:nvPr/>
        </p:nvSpPr>
        <p:spPr bwMode="auto">
          <a:xfrm>
            <a:off x="112849" y="771981"/>
            <a:ext cx="8051800"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80000"/>
              </a:lnSpc>
              <a:buFontTx/>
              <a:buNone/>
            </a:pPr>
            <a:r>
              <a:rPr lang="es-CL" altLang="es-CL" sz="2400" b="1" dirty="0" smtClean="0">
                <a:solidFill>
                  <a:schemeClr val="tx2"/>
                </a:solidFill>
              </a:rPr>
              <a:t>Ejercicio Cualitativo 2018</a:t>
            </a:r>
            <a:endParaRPr lang="es-CL" altLang="es-CL" sz="2400" b="1" dirty="0">
              <a:solidFill>
                <a:schemeClr val="tx2"/>
              </a:solidFill>
            </a:endParaRPr>
          </a:p>
        </p:txBody>
      </p:sp>
      <p:sp>
        <p:nvSpPr>
          <p:cNvPr id="15" name="Rectángulo 14"/>
          <p:cNvSpPr/>
          <p:nvPr/>
        </p:nvSpPr>
        <p:spPr>
          <a:xfrm>
            <a:off x="112849" y="1168589"/>
            <a:ext cx="8916852" cy="1123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defRPr/>
            </a:pPr>
            <a:r>
              <a:rPr lang="es-CL" sz="1600" b="1" u="sng" dirty="0" smtClean="0"/>
              <a:t>RECLAMANTES: </a:t>
            </a:r>
          </a:p>
          <a:p>
            <a:pPr algn="just">
              <a:defRPr/>
            </a:pPr>
            <a:r>
              <a:rPr lang="es-CL" sz="1600" dirty="0" smtClean="0"/>
              <a:t>De la indagación con reclamantes en esta materia se puede destacar que existe una buena percepción en materia de </a:t>
            </a:r>
            <a:r>
              <a:rPr lang="es-CL" sz="1600" b="1" dirty="0" smtClean="0"/>
              <a:t>transparencia, eficiencia y cumplir la misión del Consejo y se identifican mayores complejidades en materia </a:t>
            </a:r>
            <a:r>
              <a:rPr lang="es-CL" sz="1600" b="1" u="sng" dirty="0" smtClean="0"/>
              <a:t>de autonomía e independencia política </a:t>
            </a:r>
          </a:p>
        </p:txBody>
      </p:sp>
      <p:graphicFrame>
        <p:nvGraphicFramePr>
          <p:cNvPr id="4" name="Tabla 3"/>
          <p:cNvGraphicFramePr>
            <a:graphicFrameLocks noGrp="1"/>
          </p:cNvGraphicFramePr>
          <p:nvPr>
            <p:extLst>
              <p:ext uri="{D42A27DB-BD31-4B8C-83A1-F6EECF244321}">
                <p14:modId xmlns:p14="http://schemas.microsoft.com/office/powerpoint/2010/main" val="1159363347"/>
              </p:ext>
            </p:extLst>
          </p:nvPr>
        </p:nvGraphicFramePr>
        <p:xfrm>
          <a:off x="112851" y="2301094"/>
          <a:ext cx="8916850" cy="4440800"/>
        </p:xfrm>
        <a:graphic>
          <a:graphicData uri="http://schemas.openxmlformats.org/drawingml/2006/table">
            <a:tbl>
              <a:tblPr firstRow="1" bandRow="1">
                <a:tableStyleId>{5C22544A-7EE6-4342-B048-85BDC9FD1C3A}</a:tableStyleId>
              </a:tblPr>
              <a:tblGrid>
                <a:gridCol w="1783370"/>
                <a:gridCol w="1783370"/>
                <a:gridCol w="1783370"/>
                <a:gridCol w="1783370"/>
                <a:gridCol w="1783370"/>
              </a:tblGrid>
              <a:tr h="370840">
                <a:tc gridSpan="5">
                  <a:txBody>
                    <a:bodyPr/>
                    <a:lstStyle/>
                    <a:p>
                      <a:pPr algn="ctr"/>
                      <a:r>
                        <a:rPr lang="es-CL" sz="1600" dirty="0" smtClean="0"/>
                        <a:t>Principales elementos</a:t>
                      </a:r>
                      <a:r>
                        <a:rPr lang="es-CL" sz="1600" baseline="0" dirty="0" smtClean="0"/>
                        <a:t> asociados a la evaluación de los clientes por atributo</a:t>
                      </a:r>
                      <a:endParaRPr lang="es-CL" sz="1600" dirty="0"/>
                    </a:p>
                  </a:txBody>
                  <a:tcPr>
                    <a:solidFill>
                      <a:schemeClr val="accent1">
                        <a:lumMod val="75000"/>
                      </a:schemeClr>
                    </a:solidFill>
                  </a:tcPr>
                </a:tc>
                <a:tc hMerge="1">
                  <a:txBody>
                    <a:bodyPr/>
                    <a:lstStyle/>
                    <a:p>
                      <a:endParaRPr lang="es-CL" dirty="0"/>
                    </a:p>
                  </a:txBody>
                  <a:tcPr/>
                </a:tc>
                <a:tc hMerge="1">
                  <a:txBody>
                    <a:bodyPr/>
                    <a:lstStyle/>
                    <a:p>
                      <a:endParaRPr lang="es-CL" dirty="0"/>
                    </a:p>
                  </a:txBody>
                  <a:tcPr/>
                </a:tc>
                <a:tc hMerge="1">
                  <a:txBody>
                    <a:bodyPr/>
                    <a:lstStyle/>
                    <a:p>
                      <a:endParaRPr lang="es-CL" dirty="0"/>
                    </a:p>
                  </a:txBody>
                  <a:tcPr/>
                </a:tc>
                <a:tc hMerge="1">
                  <a:txBody>
                    <a:bodyPr/>
                    <a:lstStyle/>
                    <a:p>
                      <a:endParaRPr lang="es-CL" dirty="0"/>
                    </a:p>
                  </a:txBody>
                  <a:tcPr/>
                </a:tc>
              </a:tr>
              <a:tr h="370840">
                <a:tc>
                  <a:txBody>
                    <a:bodyPr/>
                    <a:lstStyle/>
                    <a:p>
                      <a:pPr algn="ctr"/>
                      <a:r>
                        <a:rPr lang="es-CL" sz="1600" b="1" dirty="0" smtClean="0"/>
                        <a:t>Transparencia</a:t>
                      </a:r>
                      <a:endParaRPr lang="es-CL" sz="1600" b="1" dirty="0"/>
                    </a:p>
                  </a:txBody>
                  <a:tcPr marL="36000" marR="36000" marT="36000" marB="36000"/>
                </a:tc>
                <a:tc>
                  <a:txBody>
                    <a:bodyPr/>
                    <a:lstStyle/>
                    <a:p>
                      <a:pPr algn="ctr"/>
                      <a:r>
                        <a:rPr lang="es-CL" sz="1600" b="1" dirty="0" smtClean="0"/>
                        <a:t>Eficiencia</a:t>
                      </a:r>
                      <a:endParaRPr lang="es-CL" sz="1600" b="1" dirty="0"/>
                    </a:p>
                  </a:txBody>
                  <a:tcPr marL="36000" marR="36000" marT="36000" marB="36000"/>
                </a:tc>
                <a:tc>
                  <a:txBody>
                    <a:bodyPr/>
                    <a:lstStyle/>
                    <a:p>
                      <a:pPr algn="ctr"/>
                      <a:r>
                        <a:rPr lang="es-CL" sz="1600" b="1" dirty="0" smtClean="0"/>
                        <a:t>Cumple misión</a:t>
                      </a:r>
                      <a:endParaRPr lang="es-CL" sz="1600" b="1" dirty="0"/>
                    </a:p>
                  </a:txBody>
                  <a:tcPr marL="36000" marR="36000" marT="36000" marB="36000"/>
                </a:tc>
                <a:tc>
                  <a:txBody>
                    <a:bodyPr/>
                    <a:lstStyle/>
                    <a:p>
                      <a:pPr algn="ctr"/>
                      <a:r>
                        <a:rPr lang="es-CL" sz="1600" b="1" dirty="0" smtClean="0"/>
                        <a:t>Autonomía</a:t>
                      </a:r>
                      <a:endParaRPr lang="es-CL" sz="1600" b="1" dirty="0"/>
                    </a:p>
                  </a:txBody>
                  <a:tcPr marL="36000" marR="36000" marT="36000" marB="36000"/>
                </a:tc>
                <a:tc>
                  <a:txBody>
                    <a:bodyPr/>
                    <a:lstStyle/>
                    <a:p>
                      <a:pPr algn="ctr"/>
                      <a:r>
                        <a:rPr lang="es-CL" sz="1600" b="1" dirty="0" err="1" smtClean="0"/>
                        <a:t>Ind</a:t>
                      </a:r>
                      <a:r>
                        <a:rPr lang="es-CL" sz="1600" b="1" dirty="0" smtClean="0"/>
                        <a:t>. Política</a:t>
                      </a:r>
                      <a:endParaRPr lang="es-CL" sz="1600" b="1" dirty="0"/>
                    </a:p>
                  </a:txBody>
                  <a:tcPr marL="36000" marR="36000" marT="36000" marB="36000"/>
                </a:tc>
              </a:tr>
              <a:tr h="370840">
                <a:tc>
                  <a:txBody>
                    <a:bodyPr/>
                    <a:lstStyle/>
                    <a:p>
                      <a:r>
                        <a:rPr lang="es-CL" sz="1400" dirty="0" smtClean="0"/>
                        <a:t>El Consejo opera así, por ser eficiente. Pero se percibe que la transparencia del CPLT se compromete cuando se aceptan</a:t>
                      </a:r>
                      <a:r>
                        <a:rPr lang="es-CL" sz="1400" baseline="0" dirty="0" smtClean="0"/>
                        <a:t> los argumentos de los S.O. para no entregar la información, lo mismo que en las decisiones de “acoge parcial”.</a:t>
                      </a:r>
                    </a:p>
                    <a:p>
                      <a:r>
                        <a:rPr lang="es-CL" sz="1400" baseline="0" dirty="0" smtClean="0"/>
                        <a:t>CPLT podría mejorar usando un lenguaje más claro y entregando más información de la tramitación y seguimiento de casos.</a:t>
                      </a:r>
                      <a:r>
                        <a:rPr lang="es-CL" sz="1400" dirty="0" smtClean="0"/>
                        <a:t> </a:t>
                      </a:r>
                      <a:endParaRPr lang="es-CL" sz="1400" dirty="0"/>
                    </a:p>
                  </a:txBody>
                  <a:tcPr marL="36000" marR="36000" marT="36000" marB="36000"/>
                </a:tc>
                <a:tc>
                  <a:txBody>
                    <a:bodyPr/>
                    <a:lstStyle/>
                    <a:p>
                      <a:r>
                        <a:rPr lang="es-CL" sz="1400" dirty="0" smtClean="0"/>
                        <a:t>En general se considera</a:t>
                      </a:r>
                      <a:r>
                        <a:rPr lang="es-CL" sz="1400" baseline="0" dirty="0" smtClean="0"/>
                        <a:t> eficiente, percepción que mejora al entender mejor el sistema. </a:t>
                      </a:r>
                    </a:p>
                    <a:p>
                      <a:r>
                        <a:rPr lang="es-CL" sz="1400" baseline="0" dirty="0" smtClean="0"/>
                        <a:t>Se percibe que el CPLT necesita avanzar en algunas áreas: tiempo de resolución – en especial cuando van a la Corte – por la oportunidad de la información; revisar la veracidad de la información entregada (para lo cual suponen la revisión directa del abogado a cargo).</a:t>
                      </a:r>
                    </a:p>
                  </a:txBody>
                  <a:tcPr marL="36000" marR="36000" marT="36000" marB="36000"/>
                </a:tc>
                <a:tc>
                  <a:txBody>
                    <a:bodyPr/>
                    <a:lstStyle/>
                    <a:p>
                      <a:r>
                        <a:rPr lang="es-CL" sz="1400" dirty="0" smtClean="0"/>
                        <a:t>Se</a:t>
                      </a:r>
                      <a:r>
                        <a:rPr lang="es-CL" sz="1400" baseline="0" dirty="0" smtClean="0"/>
                        <a:t> considera que el CPLT </a:t>
                      </a:r>
                      <a:r>
                        <a:rPr lang="es-CL" sz="1400" dirty="0" smtClean="0"/>
                        <a:t>posee este atributo cuando</a:t>
                      </a:r>
                      <a:r>
                        <a:rPr lang="es-CL" sz="1400" baseline="0" dirty="0" smtClean="0"/>
                        <a:t> se obtiene un resultado positivo del </a:t>
                      </a:r>
                      <a:r>
                        <a:rPr lang="es-CL" sz="1400" dirty="0" smtClean="0"/>
                        <a:t>reclamo.</a:t>
                      </a:r>
                    </a:p>
                    <a:p>
                      <a:r>
                        <a:rPr lang="es-CL" sz="1400" dirty="0" smtClean="0"/>
                        <a:t>Falta que las instituciones se acostumbren a entregar información.</a:t>
                      </a:r>
                    </a:p>
                    <a:p>
                      <a:r>
                        <a:rPr lang="es-CL" sz="1400" dirty="0" smtClean="0"/>
                        <a:t>Algunos</a:t>
                      </a:r>
                      <a:r>
                        <a:rPr lang="es-CL" sz="1400" baseline="0" dirty="0" smtClean="0"/>
                        <a:t> </a:t>
                      </a:r>
                      <a:r>
                        <a:rPr lang="es-CL" sz="1400" dirty="0" smtClean="0"/>
                        <a:t>consideran que en algunos casos el Consejo no ha promovido el DAI, sino que han tenido que hacerlo las cortes (rechazos).</a:t>
                      </a:r>
                    </a:p>
                  </a:txBody>
                  <a:tcPr marL="36000" marR="36000" marT="36000" marB="36000"/>
                </a:tc>
                <a:tc>
                  <a:txBody>
                    <a:bodyPr/>
                    <a:lstStyle/>
                    <a:p>
                      <a:r>
                        <a:rPr lang="es-CL" sz="1400" dirty="0" smtClean="0"/>
                        <a:t>Hay miradas diversas</a:t>
                      </a:r>
                      <a:r>
                        <a:rPr lang="es-CL" sz="1400" baseline="0" dirty="0" smtClean="0"/>
                        <a:t> y polares en este punto si/no. Los elementos que predisponen a una percepción negativa son: </a:t>
                      </a:r>
                    </a:p>
                    <a:p>
                      <a:pPr marL="0" indent="0">
                        <a:buAutoNum type="arabicParenR"/>
                      </a:pPr>
                      <a:r>
                        <a:rPr lang="es-CL" sz="1400" b="1" baseline="0" dirty="0" smtClean="0"/>
                        <a:t>Desde las decisiones</a:t>
                      </a:r>
                      <a:r>
                        <a:rPr lang="es-CL" sz="1400" baseline="0" dirty="0" smtClean="0"/>
                        <a:t>: se dan más plazos y consideraciones a los S.O. que a los ciudadanos, la falta de sanciones.</a:t>
                      </a:r>
                    </a:p>
                    <a:p>
                      <a:pPr marL="0" indent="0">
                        <a:buAutoNum type="arabicParenR"/>
                      </a:pPr>
                      <a:r>
                        <a:rPr lang="es-CL" sz="1400" b="1" baseline="0" dirty="0" smtClean="0"/>
                        <a:t>De los Consejeros:</a:t>
                      </a:r>
                      <a:r>
                        <a:rPr lang="es-CL" sz="1400" baseline="0" dirty="0" smtClean="0"/>
                        <a:t> no tienen dedicación exclusiva, su modo de nombramiento.</a:t>
                      </a:r>
                      <a:endParaRPr lang="es-CL" sz="1400" dirty="0"/>
                    </a:p>
                  </a:txBody>
                  <a:tcPr marL="36000" marR="36000" marT="36000" marB="36000"/>
                </a:tc>
                <a:tc>
                  <a:txBody>
                    <a:bodyPr/>
                    <a:lstStyle/>
                    <a:p>
                      <a:r>
                        <a:rPr lang="es-CL" sz="1400" dirty="0" smtClean="0"/>
                        <a:t>La</a:t>
                      </a:r>
                      <a:r>
                        <a:rPr lang="es-CL" sz="1400" baseline="0" dirty="0" smtClean="0"/>
                        <a:t> percepción general es que opera de modo independiente. </a:t>
                      </a:r>
                    </a:p>
                    <a:p>
                      <a:r>
                        <a:rPr lang="es-CL" sz="1400" baseline="0" dirty="0" smtClean="0"/>
                        <a:t>Pero, </a:t>
                      </a:r>
                      <a:r>
                        <a:rPr lang="es-CL" sz="1400" dirty="0" smtClean="0"/>
                        <a:t>esta percepción se ve afectada cuando el procedimiento no llega a la sanción cuando hay faltas a la LT.</a:t>
                      </a:r>
                    </a:p>
                    <a:p>
                      <a:r>
                        <a:rPr lang="es-CL" sz="1400" dirty="0" smtClean="0"/>
                        <a:t>En</a:t>
                      </a:r>
                      <a:r>
                        <a:rPr lang="es-CL" sz="1400" baseline="0" dirty="0" smtClean="0"/>
                        <a:t> este punto, se </a:t>
                      </a:r>
                      <a:r>
                        <a:rPr lang="es-CL" sz="1400" dirty="0" smtClean="0"/>
                        <a:t>cuestiona que los consejeros no tienen dedicación exclusiva.</a:t>
                      </a:r>
                      <a:endParaRPr lang="es-CL" sz="1400" dirty="0"/>
                    </a:p>
                  </a:txBody>
                  <a:tcPr marL="36000" marR="36000" marT="36000" marB="36000"/>
                </a:tc>
              </a:tr>
            </a:tbl>
          </a:graphicData>
        </a:graphic>
      </p:graphicFrame>
    </p:spTree>
    <p:extLst>
      <p:ext uri="{BB962C8B-B14F-4D97-AF65-F5344CB8AC3E}">
        <p14:creationId xmlns:p14="http://schemas.microsoft.com/office/powerpoint/2010/main" val="145961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11" name="CuadroTexto 10"/>
          <p:cNvSpPr txBox="1"/>
          <p:nvPr/>
        </p:nvSpPr>
        <p:spPr>
          <a:xfrm>
            <a:off x="225700" y="362842"/>
            <a:ext cx="2367508" cy="584775"/>
          </a:xfrm>
          <a:prstGeom prst="rect">
            <a:avLst/>
          </a:prstGeom>
          <a:noFill/>
        </p:spPr>
        <p:txBody>
          <a:bodyPr wrap="none" rtlCol="0">
            <a:spAutoFit/>
          </a:bodyPr>
          <a:lstStyle/>
          <a:p>
            <a:r>
              <a:rPr lang="es-ES" sz="3200" b="1" dirty="0" smtClean="0">
                <a:solidFill>
                  <a:srgbClr val="FFFFFF"/>
                </a:solidFill>
              </a:rPr>
              <a:t>Metodología</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10" name="Rectángulo 9"/>
          <p:cNvSpPr/>
          <p:nvPr/>
        </p:nvSpPr>
        <p:spPr>
          <a:xfrm>
            <a:off x="0" y="19316"/>
            <a:ext cx="6510369"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CuadroTexto 12"/>
          <p:cNvSpPr txBox="1"/>
          <p:nvPr/>
        </p:nvSpPr>
        <p:spPr>
          <a:xfrm>
            <a:off x="112849" y="48906"/>
            <a:ext cx="6284669" cy="584775"/>
          </a:xfrm>
          <a:prstGeom prst="rect">
            <a:avLst/>
          </a:prstGeom>
          <a:noFill/>
        </p:spPr>
        <p:txBody>
          <a:bodyPr wrap="none" rtlCol="0">
            <a:spAutoFit/>
          </a:bodyPr>
          <a:lstStyle/>
          <a:p>
            <a:r>
              <a:rPr lang="es-ES" sz="3200" b="1" dirty="0" smtClean="0">
                <a:solidFill>
                  <a:srgbClr val="FFFFFF"/>
                </a:solidFill>
              </a:rPr>
              <a:t>Percepción de atributos del Consejo</a:t>
            </a:r>
            <a:endParaRPr lang="es-ES" sz="3200" b="1" dirty="0">
              <a:solidFill>
                <a:srgbClr val="FFFFFF"/>
              </a:solidFill>
            </a:endParaRPr>
          </a:p>
        </p:txBody>
      </p:sp>
      <p:sp>
        <p:nvSpPr>
          <p:cNvPr id="14" name="5 Rectángulo"/>
          <p:cNvSpPr>
            <a:spLocks noChangeArrowheads="1"/>
          </p:cNvSpPr>
          <p:nvPr/>
        </p:nvSpPr>
        <p:spPr bwMode="auto">
          <a:xfrm>
            <a:off x="112849" y="771981"/>
            <a:ext cx="8051800"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80000"/>
              </a:lnSpc>
              <a:buFontTx/>
              <a:buNone/>
            </a:pPr>
            <a:r>
              <a:rPr lang="es-CL" altLang="es-CL" sz="2400" b="1" dirty="0" smtClean="0">
                <a:solidFill>
                  <a:schemeClr val="tx2"/>
                </a:solidFill>
              </a:rPr>
              <a:t>Ejercicio Cualitativo 2018</a:t>
            </a:r>
            <a:endParaRPr lang="es-CL" altLang="es-CL" sz="2400" b="1" dirty="0">
              <a:solidFill>
                <a:schemeClr val="tx2"/>
              </a:solidFill>
            </a:endParaRPr>
          </a:p>
        </p:txBody>
      </p:sp>
      <p:sp>
        <p:nvSpPr>
          <p:cNvPr id="15" name="Rectángulo 14"/>
          <p:cNvSpPr/>
          <p:nvPr/>
        </p:nvSpPr>
        <p:spPr>
          <a:xfrm>
            <a:off x="112849" y="1145195"/>
            <a:ext cx="8916852" cy="17906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t"/>
          <a:lstStyle/>
          <a:p>
            <a:pPr algn="just">
              <a:defRPr/>
            </a:pPr>
            <a:r>
              <a:rPr lang="es-CL" sz="1600" b="1" u="sng" dirty="0" smtClean="0">
                <a:solidFill>
                  <a:schemeClr val="bg1"/>
                </a:solidFill>
              </a:rPr>
              <a:t>SOLICITANTES CPLT:</a:t>
            </a:r>
          </a:p>
          <a:p>
            <a:r>
              <a:rPr lang="es-ES_tradnl" sz="1600" dirty="0">
                <a:solidFill>
                  <a:schemeClr val="bg1"/>
                </a:solidFill>
              </a:rPr>
              <a:t>Los solicitantes entrevistados conocen menos el funcionamiento del sistema público y </a:t>
            </a:r>
            <a:r>
              <a:rPr lang="es-ES_tradnl" sz="1600" dirty="0" smtClean="0">
                <a:solidFill>
                  <a:schemeClr val="bg1"/>
                </a:solidFill>
              </a:rPr>
              <a:t>el </a:t>
            </a:r>
            <a:r>
              <a:rPr lang="es-ES_tradnl" sz="1600" dirty="0">
                <a:solidFill>
                  <a:schemeClr val="bg1"/>
                </a:solidFill>
              </a:rPr>
              <a:t>sistema de </a:t>
            </a:r>
            <a:r>
              <a:rPr lang="es-ES_tradnl" sz="1600" dirty="0" smtClean="0">
                <a:solidFill>
                  <a:schemeClr val="bg1"/>
                </a:solidFill>
              </a:rPr>
              <a:t>transparencia</a:t>
            </a:r>
            <a:r>
              <a:rPr lang="es-ES_tradnl" sz="1600" dirty="0">
                <a:solidFill>
                  <a:schemeClr val="bg1"/>
                </a:solidFill>
              </a:rPr>
              <a:t> </a:t>
            </a:r>
            <a:r>
              <a:rPr lang="es-ES_tradnl" sz="1600" dirty="0" smtClean="0">
                <a:solidFill>
                  <a:schemeClr val="bg1"/>
                </a:solidFill>
              </a:rPr>
              <a:t>que los reclamantes. Otro </a:t>
            </a:r>
            <a:r>
              <a:rPr lang="es-ES_tradnl" sz="1600" dirty="0">
                <a:solidFill>
                  <a:schemeClr val="bg1"/>
                </a:solidFill>
              </a:rPr>
              <a:t>punto a tener en cuenta, es que al momento de ahondar sobre el motivo que tuvieron para hacer </a:t>
            </a:r>
            <a:r>
              <a:rPr lang="es-ES_tradnl" sz="1600" dirty="0" smtClean="0">
                <a:solidFill>
                  <a:schemeClr val="bg1"/>
                </a:solidFill>
              </a:rPr>
              <a:t>una solicitud algunos dan </a:t>
            </a:r>
            <a:r>
              <a:rPr lang="es-ES_tradnl" sz="1600" dirty="0">
                <a:solidFill>
                  <a:schemeClr val="bg1"/>
                </a:solidFill>
              </a:rPr>
              <a:t>a entender que </a:t>
            </a:r>
            <a:r>
              <a:rPr lang="es-ES_tradnl" sz="1600" dirty="0" smtClean="0">
                <a:solidFill>
                  <a:schemeClr val="bg1"/>
                </a:solidFill>
              </a:rPr>
              <a:t>esperaban </a:t>
            </a:r>
            <a:r>
              <a:rPr lang="es-ES_tradnl" sz="1600" dirty="0">
                <a:solidFill>
                  <a:schemeClr val="bg1"/>
                </a:solidFill>
              </a:rPr>
              <a:t>era que el Consejo tomase una </a:t>
            </a:r>
            <a:r>
              <a:rPr lang="es-ES_tradnl" sz="1600" dirty="0" smtClean="0">
                <a:solidFill>
                  <a:schemeClr val="bg1"/>
                </a:solidFill>
              </a:rPr>
              <a:t>determinación, </a:t>
            </a:r>
            <a:r>
              <a:rPr lang="es-ES_tradnl" sz="1600" dirty="0">
                <a:solidFill>
                  <a:schemeClr val="bg1"/>
                </a:solidFill>
              </a:rPr>
              <a:t>por ejemplo que no se entregase permiso de edificación para un determinado proyecto o que al “conocerse” la información se terminarían prácticas o procedimientos que les parecen </a:t>
            </a:r>
            <a:r>
              <a:rPr lang="es-ES_tradnl" sz="1600" dirty="0" smtClean="0">
                <a:solidFill>
                  <a:schemeClr val="bg1"/>
                </a:solidFill>
              </a:rPr>
              <a:t>incorrectos</a:t>
            </a:r>
            <a:r>
              <a:rPr lang="es-ES_tradnl" sz="1600" dirty="0">
                <a:solidFill>
                  <a:schemeClr val="bg1"/>
                </a:solidFill>
              </a:rPr>
              <a:t>.</a:t>
            </a:r>
            <a:endParaRPr lang="es-CL" sz="16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075591696"/>
              </p:ext>
            </p:extLst>
          </p:nvPr>
        </p:nvGraphicFramePr>
        <p:xfrm>
          <a:off x="112849" y="3063247"/>
          <a:ext cx="8916850" cy="2733920"/>
        </p:xfrm>
        <a:graphic>
          <a:graphicData uri="http://schemas.openxmlformats.org/drawingml/2006/table">
            <a:tbl>
              <a:tblPr firstRow="1" bandRow="1">
                <a:tableStyleId>{F5AB1C69-6EDB-4FF4-983F-18BD219EF322}</a:tableStyleId>
              </a:tblPr>
              <a:tblGrid>
                <a:gridCol w="1783370"/>
                <a:gridCol w="1783370"/>
                <a:gridCol w="1783370"/>
                <a:gridCol w="1783370"/>
                <a:gridCol w="1783370"/>
              </a:tblGrid>
              <a:tr h="370840">
                <a:tc gridSpan="5">
                  <a:txBody>
                    <a:bodyPr/>
                    <a:lstStyle/>
                    <a:p>
                      <a:pPr algn="ctr"/>
                      <a:r>
                        <a:rPr lang="es-CL" sz="1600" dirty="0" smtClean="0"/>
                        <a:t>Principales elementos</a:t>
                      </a:r>
                      <a:r>
                        <a:rPr lang="es-CL" sz="1600" baseline="0" dirty="0" smtClean="0"/>
                        <a:t> asociados a la evaluación de los clientes por atributo</a:t>
                      </a:r>
                      <a:endParaRPr lang="es-CL" sz="1600" dirty="0"/>
                    </a:p>
                  </a:txBody>
                  <a:tcPr>
                    <a:solidFill>
                      <a:schemeClr val="accent3">
                        <a:lumMod val="75000"/>
                      </a:schemeClr>
                    </a:solidFill>
                  </a:tcPr>
                </a:tc>
                <a:tc hMerge="1">
                  <a:txBody>
                    <a:bodyPr/>
                    <a:lstStyle/>
                    <a:p>
                      <a:endParaRPr lang="es-CL" dirty="0"/>
                    </a:p>
                  </a:txBody>
                  <a:tcPr/>
                </a:tc>
                <a:tc hMerge="1">
                  <a:txBody>
                    <a:bodyPr/>
                    <a:lstStyle/>
                    <a:p>
                      <a:endParaRPr lang="es-CL" dirty="0"/>
                    </a:p>
                  </a:txBody>
                  <a:tcPr/>
                </a:tc>
                <a:tc hMerge="1">
                  <a:txBody>
                    <a:bodyPr/>
                    <a:lstStyle/>
                    <a:p>
                      <a:endParaRPr lang="es-CL" dirty="0"/>
                    </a:p>
                  </a:txBody>
                  <a:tcPr/>
                </a:tc>
                <a:tc hMerge="1">
                  <a:txBody>
                    <a:bodyPr/>
                    <a:lstStyle/>
                    <a:p>
                      <a:endParaRPr lang="es-CL" dirty="0"/>
                    </a:p>
                  </a:txBody>
                  <a:tcPr/>
                </a:tc>
              </a:tr>
              <a:tr h="370840">
                <a:tc>
                  <a:txBody>
                    <a:bodyPr/>
                    <a:lstStyle/>
                    <a:p>
                      <a:pPr algn="ctr"/>
                      <a:r>
                        <a:rPr lang="es-CL" sz="1600" b="1" dirty="0" smtClean="0"/>
                        <a:t>Transparencia</a:t>
                      </a:r>
                      <a:endParaRPr lang="es-CL" sz="1600" b="1" dirty="0"/>
                    </a:p>
                  </a:txBody>
                  <a:tcPr marL="36000" marR="36000" marT="36000" marB="36000"/>
                </a:tc>
                <a:tc>
                  <a:txBody>
                    <a:bodyPr/>
                    <a:lstStyle/>
                    <a:p>
                      <a:pPr algn="ctr"/>
                      <a:r>
                        <a:rPr lang="es-CL" sz="1600" b="1" dirty="0" smtClean="0"/>
                        <a:t>Eficiencia</a:t>
                      </a:r>
                      <a:endParaRPr lang="es-CL" sz="1600" b="1" dirty="0"/>
                    </a:p>
                  </a:txBody>
                  <a:tcPr marL="36000" marR="36000" marT="36000" marB="36000"/>
                </a:tc>
                <a:tc>
                  <a:txBody>
                    <a:bodyPr/>
                    <a:lstStyle/>
                    <a:p>
                      <a:pPr algn="ctr"/>
                      <a:r>
                        <a:rPr lang="es-CL" sz="1600" b="1" dirty="0" smtClean="0"/>
                        <a:t>Cumple misión</a:t>
                      </a:r>
                      <a:endParaRPr lang="es-CL" sz="1600" b="1" dirty="0"/>
                    </a:p>
                  </a:txBody>
                  <a:tcPr marL="36000" marR="36000" marT="36000" marB="36000"/>
                </a:tc>
                <a:tc>
                  <a:txBody>
                    <a:bodyPr/>
                    <a:lstStyle/>
                    <a:p>
                      <a:pPr algn="ctr"/>
                      <a:r>
                        <a:rPr lang="es-CL" sz="1600" b="1" dirty="0" smtClean="0"/>
                        <a:t>Autonomía</a:t>
                      </a:r>
                      <a:endParaRPr lang="es-CL" sz="1600" b="1" dirty="0"/>
                    </a:p>
                  </a:txBody>
                  <a:tcPr marL="36000" marR="36000" marT="36000" marB="36000"/>
                </a:tc>
                <a:tc>
                  <a:txBody>
                    <a:bodyPr/>
                    <a:lstStyle/>
                    <a:p>
                      <a:pPr algn="ctr"/>
                      <a:r>
                        <a:rPr lang="es-CL" sz="1600" b="1" dirty="0" err="1" smtClean="0"/>
                        <a:t>Ind</a:t>
                      </a:r>
                      <a:r>
                        <a:rPr lang="es-CL" sz="1600" b="1" dirty="0" smtClean="0"/>
                        <a:t>. Política</a:t>
                      </a:r>
                      <a:endParaRPr lang="es-CL" sz="1600" b="1" dirty="0"/>
                    </a:p>
                  </a:txBody>
                  <a:tcPr marL="36000" marR="36000" marT="36000" marB="36000"/>
                </a:tc>
              </a:tr>
              <a:tr h="370840">
                <a:tc>
                  <a:txBody>
                    <a:bodyPr/>
                    <a:lstStyle/>
                    <a:p>
                      <a:r>
                        <a:rPr lang="es-CL" sz="1400" dirty="0" smtClean="0"/>
                        <a:t>Se reconoce este atributo en el CPLT.</a:t>
                      </a:r>
                      <a:endParaRPr lang="es-CL" sz="1400" dirty="0"/>
                    </a:p>
                  </a:txBody>
                  <a:tcPr marL="36000" marR="36000" marT="36000" marB="36000"/>
                </a:tc>
                <a:tc>
                  <a:txBody>
                    <a:bodyPr/>
                    <a:lstStyle/>
                    <a:p>
                      <a:r>
                        <a:rPr lang="es-CL" sz="1400" baseline="0" dirty="0" smtClean="0"/>
                        <a:t>Es eficiente y funciona bien, podría mejorar exigiendo a los S.O.  publicar información de manera más proactiva, por ejemplo en temas de presupuestos de las instituciones públicas.</a:t>
                      </a:r>
                    </a:p>
                  </a:txBody>
                  <a:tcPr marL="36000" marR="36000" marT="36000" marB="36000"/>
                </a:tc>
                <a:tc>
                  <a:txBody>
                    <a:bodyPr/>
                    <a:lstStyle/>
                    <a:p>
                      <a:r>
                        <a:rPr lang="es-CL" sz="1400" dirty="0" smtClean="0"/>
                        <a:t>Se considera que cumple, pero que falta más proactividad en guiar</a:t>
                      </a:r>
                      <a:r>
                        <a:rPr lang="es-CL" sz="1400" baseline="0" dirty="0" smtClean="0"/>
                        <a:t> a los usuarios sobre como hacer solicitudes y verificar el contenido de las respuestas que entregan los S.O.</a:t>
                      </a:r>
                      <a:endParaRPr lang="es-CL" sz="1400" dirty="0" smtClean="0"/>
                    </a:p>
                  </a:txBody>
                  <a:tcPr marL="36000" marR="36000" marT="36000" marB="36000"/>
                </a:tc>
                <a:tc>
                  <a:txBody>
                    <a:bodyPr/>
                    <a:lstStyle/>
                    <a:p>
                      <a:r>
                        <a:rPr lang="es-CL" sz="1400" dirty="0" smtClean="0"/>
                        <a:t>En</a:t>
                      </a:r>
                      <a:r>
                        <a:rPr lang="es-CL" sz="1400" baseline="0" dirty="0" smtClean="0"/>
                        <a:t> general, l</a:t>
                      </a:r>
                      <a:r>
                        <a:rPr lang="es-CL" sz="1400" dirty="0" smtClean="0"/>
                        <a:t>os solicitantes consideran que el Consejo posee este atributo.</a:t>
                      </a:r>
                      <a:endParaRPr lang="es-CL" sz="1400" dirty="0"/>
                    </a:p>
                  </a:txBody>
                  <a:tcPr marL="36000" marR="36000" marT="36000" marB="36000"/>
                </a:tc>
                <a:tc>
                  <a:txBody>
                    <a:bodyPr/>
                    <a:lstStyle/>
                    <a:p>
                      <a:r>
                        <a:rPr lang="es-CL" sz="1400" dirty="0" smtClean="0"/>
                        <a:t>Se considera que el Consejo es políticamente independiente, sólo un solicitante considera que es “demasiado” independiente, considerando esto algo negativo. </a:t>
                      </a:r>
                      <a:endParaRPr lang="es-CL" sz="1400" dirty="0"/>
                    </a:p>
                  </a:txBody>
                  <a:tcPr marL="36000" marR="36000" marT="36000" marB="36000"/>
                </a:tc>
              </a:tr>
            </a:tbl>
          </a:graphicData>
        </a:graphic>
      </p:graphicFrame>
    </p:spTree>
    <p:extLst>
      <p:ext uri="{BB962C8B-B14F-4D97-AF65-F5344CB8AC3E}">
        <p14:creationId xmlns:p14="http://schemas.microsoft.com/office/powerpoint/2010/main" val="172473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8214425"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7988725" cy="584775"/>
          </a:xfrm>
          <a:prstGeom prst="rect">
            <a:avLst/>
          </a:prstGeom>
          <a:noFill/>
        </p:spPr>
        <p:txBody>
          <a:bodyPr wrap="none" rtlCol="0">
            <a:spAutoFit/>
          </a:bodyPr>
          <a:lstStyle/>
          <a:p>
            <a:r>
              <a:rPr lang="es-ES" sz="3200" b="1" dirty="0" smtClean="0">
                <a:solidFill>
                  <a:srgbClr val="FFFFFF"/>
                </a:solidFill>
              </a:rPr>
              <a:t>Satisfacción con el Lenguaje usado por el CPLT</a:t>
            </a:r>
            <a:endParaRPr lang="es-ES" sz="3200" b="1" dirty="0">
              <a:solidFill>
                <a:srgbClr val="FFFFFF"/>
              </a:solidFill>
            </a:endParaRPr>
          </a:p>
        </p:txBody>
      </p:sp>
      <p:sp>
        <p:nvSpPr>
          <p:cNvPr id="6" name="Rectángulo 5"/>
          <p:cNvSpPr/>
          <p:nvPr/>
        </p:nvSpPr>
        <p:spPr>
          <a:xfrm>
            <a:off x="323847" y="3930762"/>
            <a:ext cx="8519899" cy="21685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CL" sz="1700" dirty="0"/>
          </a:p>
          <a:p>
            <a:pPr algn="ctr">
              <a:defRPr/>
            </a:pPr>
            <a:r>
              <a:rPr lang="es-CL" sz="1700" dirty="0"/>
              <a:t>En términos de la claridad del lenguaje utilizado </a:t>
            </a:r>
            <a:r>
              <a:rPr lang="es-CL" sz="1700" dirty="0" smtClean="0"/>
              <a:t>por el funcionario que los atiende, </a:t>
            </a:r>
            <a:r>
              <a:rPr lang="es-CL" sz="1700" dirty="0"/>
              <a:t>los solicitantes </a:t>
            </a:r>
            <a:r>
              <a:rPr lang="es-CL" sz="1700" dirty="0" smtClean="0"/>
              <a:t>(derivados y CPLT), </a:t>
            </a:r>
            <a:r>
              <a:rPr lang="es-CL" sz="1700" dirty="0"/>
              <a:t>presentan una </a:t>
            </a:r>
            <a:r>
              <a:rPr lang="es-CL" sz="1700" dirty="0" smtClean="0"/>
              <a:t>satisfacción </a:t>
            </a:r>
            <a:r>
              <a:rPr lang="es-CL" sz="1700" dirty="0"/>
              <a:t>mucho menor </a:t>
            </a:r>
            <a:r>
              <a:rPr lang="es-CL" sz="1700" dirty="0" smtClean="0"/>
              <a:t>que </a:t>
            </a:r>
            <a:r>
              <a:rPr lang="es-CL" sz="1700" dirty="0"/>
              <a:t>consultantes y reclamantes. Esto se puede asociar a que la mayor parte de las interacciones son online a través de la plataforma o correos electrónicos.</a:t>
            </a:r>
          </a:p>
          <a:p>
            <a:pPr algn="ctr">
              <a:defRPr/>
            </a:pPr>
            <a:endParaRPr lang="es-CL" sz="1200" dirty="0"/>
          </a:p>
          <a:p>
            <a:pPr algn="ctr">
              <a:defRPr/>
            </a:pPr>
            <a:r>
              <a:rPr lang="es-CL" sz="1700" dirty="0"/>
              <a:t>En el caso de la claridad de los documentos, la evaluación más baja está en los solicitantes derivados, donde podría incidir el hecho de que no siempre comprenden el proceso de derivación.</a:t>
            </a:r>
          </a:p>
          <a:p>
            <a:pPr algn="ctr">
              <a:defRPr/>
            </a:pPr>
            <a:endParaRPr lang="es-CL" sz="1700" b="1" dirty="0"/>
          </a:p>
        </p:txBody>
      </p:sp>
      <p:graphicFrame>
        <p:nvGraphicFramePr>
          <p:cNvPr id="7" name="Gráfico 6"/>
          <p:cNvGraphicFramePr>
            <a:graphicFrameLocks/>
          </p:cNvGraphicFramePr>
          <p:nvPr>
            <p:extLst>
              <p:ext uri="{D42A27DB-BD31-4B8C-83A1-F6EECF244321}">
                <p14:modId xmlns:p14="http://schemas.microsoft.com/office/powerpoint/2010/main" val="2298184819"/>
              </p:ext>
            </p:extLst>
          </p:nvPr>
        </p:nvGraphicFramePr>
        <p:xfrm>
          <a:off x="323848" y="1336083"/>
          <a:ext cx="8519899" cy="2495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01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1418"/>
            <a:ext cx="7789245"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49" y="70454"/>
            <a:ext cx="7563545" cy="584775"/>
          </a:xfrm>
          <a:prstGeom prst="rect">
            <a:avLst/>
          </a:prstGeom>
          <a:noFill/>
        </p:spPr>
        <p:txBody>
          <a:bodyPr wrap="none" rtlCol="0">
            <a:spAutoFit/>
          </a:bodyPr>
          <a:lstStyle/>
          <a:p>
            <a:r>
              <a:rPr lang="es-CL" altLang="es-CL" sz="3200" b="1" dirty="0" smtClean="0">
                <a:solidFill>
                  <a:srgbClr val="FFFFFF"/>
                </a:solidFill>
              </a:rPr>
              <a:t>Satisfacción </a:t>
            </a:r>
            <a:r>
              <a:rPr lang="es-CL" altLang="es-CL" sz="3200" b="1" dirty="0">
                <a:solidFill>
                  <a:srgbClr val="FFFFFF"/>
                </a:solidFill>
              </a:rPr>
              <a:t>con </a:t>
            </a:r>
            <a:r>
              <a:rPr lang="es-CL" altLang="es-CL" sz="3200" b="1" dirty="0" smtClean="0">
                <a:solidFill>
                  <a:srgbClr val="FFFFFF"/>
                </a:solidFill>
              </a:rPr>
              <a:t>seguimiento a </a:t>
            </a:r>
            <a:r>
              <a:rPr lang="es-CL" altLang="es-CL" sz="3200" b="1" dirty="0">
                <a:solidFill>
                  <a:srgbClr val="FFFFFF"/>
                </a:solidFill>
              </a:rPr>
              <a:t>los </a:t>
            </a:r>
            <a:r>
              <a:rPr lang="es-CL" altLang="es-CL" sz="3200" b="1" dirty="0" smtClean="0">
                <a:solidFill>
                  <a:srgbClr val="FFFFFF"/>
                </a:solidFill>
              </a:rPr>
              <a:t>procesos</a:t>
            </a:r>
            <a:endParaRPr lang="es-CL" altLang="es-CL" sz="3200" b="1" dirty="0">
              <a:solidFill>
                <a:srgbClr val="FFFFFF"/>
              </a:solidFill>
            </a:endParaRPr>
          </a:p>
        </p:txBody>
      </p:sp>
      <p:graphicFrame>
        <p:nvGraphicFramePr>
          <p:cNvPr id="13" name="Gráfico 12"/>
          <p:cNvGraphicFramePr>
            <a:graphicFrameLocks/>
          </p:cNvGraphicFramePr>
          <p:nvPr>
            <p:extLst>
              <p:ext uri="{D42A27DB-BD31-4B8C-83A1-F6EECF244321}">
                <p14:modId xmlns:p14="http://schemas.microsoft.com/office/powerpoint/2010/main" val="726344330"/>
              </p:ext>
            </p:extLst>
          </p:nvPr>
        </p:nvGraphicFramePr>
        <p:xfrm>
          <a:off x="1593985" y="723104"/>
          <a:ext cx="3755027" cy="2560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a:graphicFrameLocks/>
          </p:cNvGraphicFramePr>
          <p:nvPr>
            <p:extLst>
              <p:ext uri="{D42A27DB-BD31-4B8C-83A1-F6EECF244321}">
                <p14:modId xmlns:p14="http://schemas.microsoft.com/office/powerpoint/2010/main" val="4129524070"/>
              </p:ext>
            </p:extLst>
          </p:nvPr>
        </p:nvGraphicFramePr>
        <p:xfrm>
          <a:off x="5349012" y="742589"/>
          <a:ext cx="3766414" cy="25411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374162502"/>
              </p:ext>
            </p:extLst>
          </p:nvPr>
        </p:nvGraphicFramePr>
        <p:xfrm>
          <a:off x="8434" y="3351654"/>
          <a:ext cx="4369389" cy="2286000"/>
        </p:xfrm>
        <a:graphic>
          <a:graphicData uri="http://schemas.openxmlformats.org/drawingml/2006/table">
            <a:tbl>
              <a:tblPr bandRow="1">
                <a:tableStyleId>{5C22544A-7EE6-4342-B048-85BDC9FD1C3A}</a:tableStyleId>
              </a:tblPr>
              <a:tblGrid>
                <a:gridCol w="4369389"/>
              </a:tblGrid>
              <a:tr h="2164337">
                <a:tc>
                  <a:txBody>
                    <a:bodyPr/>
                    <a:lstStyle/>
                    <a:p>
                      <a:pPr algn="ctr"/>
                      <a:r>
                        <a:rPr lang="es-CL" sz="1600" b="1" u="sng" dirty="0" smtClean="0"/>
                        <a:t>El proceso de seguimiento de decisiones</a:t>
                      </a:r>
                    </a:p>
                    <a:p>
                      <a:pPr algn="ctr"/>
                      <a:r>
                        <a:rPr lang="es-CL" sz="1600" dirty="0" smtClean="0"/>
                        <a:t>Se</a:t>
                      </a:r>
                      <a:r>
                        <a:rPr lang="es-CL" sz="1600" baseline="0" dirty="0" smtClean="0"/>
                        <a:t> desconoce y no se entiende cómo funciona, si se verifica o no y de qué manera. </a:t>
                      </a:r>
                    </a:p>
                    <a:p>
                      <a:pPr algn="ctr"/>
                      <a:r>
                        <a:rPr lang="es-CL" sz="1600" baseline="0" dirty="0" smtClean="0"/>
                        <a:t>Este es un punto central, donde emergen elementos como </a:t>
                      </a:r>
                      <a:r>
                        <a:rPr lang="es-CL" sz="1600" b="1" baseline="0" dirty="0" smtClean="0"/>
                        <a:t>la necesidad de una revisión de los contenidos </a:t>
                      </a:r>
                      <a:r>
                        <a:rPr lang="es-CL" sz="1600" baseline="0" dirty="0" smtClean="0"/>
                        <a:t>de la información entregada post-decisión (preferentemente por el abogado que analizó el caso), así como </a:t>
                      </a:r>
                      <a:r>
                        <a:rPr lang="es-CL" sz="1600" b="1" baseline="0" dirty="0" smtClean="0"/>
                        <a:t>la verificación de la veracidad. </a:t>
                      </a:r>
                      <a:endParaRPr lang="es-CL" sz="1600" dirty="0"/>
                    </a:p>
                  </a:txBody>
                  <a:tcPr/>
                </a:tc>
              </a:tr>
            </a:tbl>
          </a:graphicData>
        </a:graphic>
      </p:graphicFrame>
      <p:sp>
        <p:nvSpPr>
          <p:cNvPr id="16" name="Cerrar llave 15"/>
          <p:cNvSpPr/>
          <p:nvPr/>
        </p:nvSpPr>
        <p:spPr>
          <a:xfrm>
            <a:off x="4367846" y="3389668"/>
            <a:ext cx="217266" cy="21514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7" name="Rectángulo 16"/>
          <p:cNvSpPr/>
          <p:nvPr/>
        </p:nvSpPr>
        <p:spPr>
          <a:xfrm>
            <a:off x="4575135" y="3448213"/>
            <a:ext cx="4477473" cy="2092881"/>
          </a:xfrm>
          <a:prstGeom prst="rect">
            <a:avLst/>
          </a:prstGeom>
          <a:solidFill>
            <a:schemeClr val="accent6">
              <a:lumMod val="20000"/>
              <a:lumOff val="80000"/>
            </a:schemeClr>
          </a:solidFill>
        </p:spPr>
        <p:txBody>
          <a:bodyPr wrap="square">
            <a:spAutoFit/>
          </a:bodyPr>
          <a:lstStyle/>
          <a:p>
            <a:r>
              <a:rPr lang="es-CL" sz="1400" b="1" i="1" dirty="0"/>
              <a:t>“Recibí la respuesta entre comillas definitiva del Ministerio de Obras Públicas, con el que tengo esta pelea digamos, y no me entregó lo que el mismo Consejo dijo que tenía que entregarme” (</a:t>
            </a:r>
            <a:r>
              <a:rPr lang="es-CL" sz="1400" b="1" i="1" dirty="0" smtClean="0"/>
              <a:t>R </a:t>
            </a:r>
            <a:r>
              <a:rPr lang="es-CL" sz="1400" b="1" i="1" dirty="0"/>
              <a:t>6).</a:t>
            </a:r>
          </a:p>
          <a:p>
            <a:endParaRPr lang="es-CL" sz="400" b="1" i="1" dirty="0" smtClean="0"/>
          </a:p>
          <a:p>
            <a:r>
              <a:rPr lang="es-ES_tradnl" sz="1400" b="1" i="1" dirty="0"/>
              <a:t>“A veces he recibido como respuesta, si yo pido por ejemplo quiero el contrato de tal, me mandan los números, los códigos de identificación para que yo haga la búsqueda en Mercado Público, y yo que no soy tonta, no he </a:t>
            </a:r>
            <a:r>
              <a:rPr lang="es-ES_tradnl" sz="1400" b="1" i="1" dirty="0" smtClean="0"/>
              <a:t>podido” (R 1)</a:t>
            </a:r>
            <a:endParaRPr lang="es-CL" sz="1400" b="1" i="1" dirty="0" smtClean="0"/>
          </a:p>
        </p:txBody>
      </p:sp>
      <p:sp>
        <p:nvSpPr>
          <p:cNvPr id="18" name="Rectángulo 17"/>
          <p:cNvSpPr/>
          <p:nvPr/>
        </p:nvSpPr>
        <p:spPr>
          <a:xfrm>
            <a:off x="8434" y="5737634"/>
            <a:ext cx="9106992" cy="882742"/>
          </a:xfrm>
          <a:prstGeom prst="rect">
            <a:avLst/>
          </a:prstGeom>
          <a:solidFill>
            <a:schemeClr val="accent5">
              <a:lumMod val="40000"/>
              <a:lumOff val="60000"/>
            </a:schemeClr>
          </a:solidFill>
        </p:spPr>
        <p:txBody>
          <a:bodyPr wrap="square">
            <a:spAutoFit/>
          </a:bodyPr>
          <a:lstStyle/>
          <a:p>
            <a:pPr algn="just">
              <a:lnSpc>
                <a:spcPct val="107000"/>
              </a:lnSpc>
              <a:spcAft>
                <a:spcPts val="1200"/>
              </a:spcAft>
            </a:pPr>
            <a:r>
              <a:rPr lang="es-ES_tradnl" sz="1600" b="1" u="sng"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Lo solicitantes suponen que el Consejo verifica que la información entregada por las instituciones públicas sea efectivamente lo </a:t>
            </a:r>
            <a:r>
              <a:rPr lang="es-ES_tradnl" sz="1600" b="1" u="sng"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solicitado</a:t>
            </a:r>
            <a:r>
              <a:rPr lang="es-ES_tradnl" sz="16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s-ES_tradnl" sz="16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surge la pregunta respecto a si el Consejo </a:t>
            </a:r>
            <a:r>
              <a:rPr lang="es-ES_tradnl" sz="1600" dirty="0" err="1">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podr</a:t>
            </a:r>
            <a:r>
              <a:rPr lang="es-CL" sz="16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í</a:t>
            </a:r>
            <a:r>
              <a:rPr lang="es-ES_tradnl" sz="16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 verlo y no lo hace porque no quiere (voluntad) o porque no puede (facultades).</a:t>
            </a:r>
            <a:endParaRPr lang="es-CL"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6" name="Rectángulo 5"/>
          <p:cNvSpPr/>
          <p:nvPr/>
        </p:nvSpPr>
        <p:spPr>
          <a:xfrm>
            <a:off x="1" y="776564"/>
            <a:ext cx="1485900" cy="2507215"/>
          </a:xfrm>
          <a:prstGeom prst="rect">
            <a:avLst/>
          </a:prstGeom>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es-CL" sz="1600" b="1" u="sng" kern="0" dirty="0">
                <a:solidFill>
                  <a:prstClr val="white"/>
                </a:solidFill>
                <a:latin typeface="Calibri"/>
              </a:rPr>
              <a:t>M</a:t>
            </a:r>
            <a:r>
              <a:rPr kumimoji="0" lang="es-CL" sz="1600" b="1" i="0" u="sng" strike="noStrike" kern="0" cap="none" spc="0" normalizeH="0" baseline="0" noProof="0" dirty="0" err="1" smtClean="0">
                <a:ln>
                  <a:noFill/>
                </a:ln>
                <a:solidFill>
                  <a:prstClr val="white"/>
                </a:solidFill>
                <a:effectLst/>
                <a:uLnTx/>
                <a:uFillTx/>
                <a:latin typeface="Calibri"/>
              </a:rPr>
              <a:t>ás</a:t>
            </a:r>
            <a:r>
              <a:rPr kumimoji="0" lang="es-CL" sz="1600" b="1" i="0" u="sng" strike="noStrike" kern="0" cap="none" spc="0" normalizeH="0" baseline="0" noProof="0" dirty="0" smtClean="0">
                <a:ln>
                  <a:noFill/>
                </a:ln>
                <a:solidFill>
                  <a:prstClr val="white"/>
                </a:solidFill>
                <a:effectLst/>
                <a:uLnTx/>
                <a:uFillTx/>
                <a:latin typeface="Calibri"/>
              </a:rPr>
              <a:t> </a:t>
            </a:r>
            <a:r>
              <a:rPr kumimoji="0" lang="es-CL" sz="1600" b="1" i="0" u="sng" strike="noStrike" kern="0" cap="none" spc="0" normalizeH="0" baseline="0" noProof="0" dirty="0">
                <a:ln>
                  <a:noFill/>
                </a:ln>
                <a:solidFill>
                  <a:prstClr val="white"/>
                </a:solidFill>
                <a:effectLst/>
                <a:uLnTx/>
                <a:uFillTx/>
                <a:latin typeface="Calibri"/>
              </a:rPr>
              <a:t>de un tercio de </a:t>
            </a:r>
            <a:r>
              <a:rPr lang="es-CL" sz="1600" b="1" u="sng" kern="0" dirty="0" smtClean="0">
                <a:solidFill>
                  <a:prstClr val="white"/>
                </a:solidFill>
                <a:latin typeface="Calibri"/>
              </a:rPr>
              <a:t>los</a:t>
            </a:r>
            <a:r>
              <a:rPr kumimoji="0" lang="es-CL" sz="1600" b="1" i="0" u="sng" strike="noStrike" kern="0" cap="none" spc="0" normalizeH="0" baseline="0" noProof="0" dirty="0" smtClean="0">
                <a:ln>
                  <a:noFill/>
                </a:ln>
                <a:solidFill>
                  <a:prstClr val="white"/>
                </a:solidFill>
                <a:effectLst/>
                <a:uLnTx/>
                <a:uFillTx/>
                <a:latin typeface="Calibri"/>
              </a:rPr>
              <a:t> </a:t>
            </a:r>
            <a:r>
              <a:rPr kumimoji="0" lang="es-CL" sz="1600" b="1" i="0" u="sng" strike="noStrike" kern="0" cap="none" spc="0" normalizeH="0" baseline="0" noProof="0" dirty="0">
                <a:ln>
                  <a:noFill/>
                </a:ln>
                <a:solidFill>
                  <a:prstClr val="white"/>
                </a:solidFill>
                <a:effectLst/>
                <a:uLnTx/>
                <a:uFillTx/>
                <a:latin typeface="Calibri"/>
              </a:rPr>
              <a:t>usuarios </a:t>
            </a:r>
            <a:r>
              <a:rPr kumimoji="0" lang="es-CL" sz="1600" b="0" i="0" u="none" strike="noStrike" kern="0" cap="none" spc="0" normalizeH="0" baseline="0" noProof="0" dirty="0">
                <a:ln>
                  <a:noFill/>
                </a:ln>
                <a:solidFill>
                  <a:prstClr val="white"/>
                </a:solidFill>
                <a:effectLst/>
                <a:uLnTx/>
                <a:uFillTx/>
                <a:latin typeface="Calibri"/>
              </a:rPr>
              <a:t>esperan mayores esfuerzos en seguimiento</a:t>
            </a:r>
            <a:r>
              <a:rPr kumimoji="0" lang="es-CL" sz="1600" b="0" i="0" u="none" strike="noStrike" kern="0" cap="none" spc="0" normalizeH="0" baseline="0" noProof="0" dirty="0" smtClean="0">
                <a:ln>
                  <a:noFill/>
                </a:ln>
                <a:solidFill>
                  <a:prstClr val="white"/>
                </a:solidFill>
                <a:effectLst/>
                <a:uLnTx/>
                <a:uFillTx/>
                <a:latin typeface="Calibri"/>
              </a:rPr>
              <a:t>. </a:t>
            </a:r>
          </a:p>
        </p:txBody>
      </p:sp>
    </p:spTree>
    <p:extLst>
      <p:ext uri="{BB962C8B-B14F-4D97-AF65-F5344CB8AC3E}">
        <p14:creationId xmlns:p14="http://schemas.microsoft.com/office/powerpoint/2010/main" val="291102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1418"/>
            <a:ext cx="7789245" cy="941557"/>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49" y="-66413"/>
            <a:ext cx="7311232" cy="1077218"/>
          </a:xfrm>
          <a:prstGeom prst="rect">
            <a:avLst/>
          </a:prstGeom>
          <a:noFill/>
        </p:spPr>
        <p:txBody>
          <a:bodyPr wrap="none" rtlCol="0">
            <a:spAutoFit/>
          </a:bodyPr>
          <a:lstStyle/>
          <a:p>
            <a:r>
              <a:rPr lang="es-CL" altLang="es-CL" sz="3200" b="1" dirty="0" smtClean="0">
                <a:solidFill>
                  <a:srgbClr val="FFFFFF"/>
                </a:solidFill>
              </a:rPr>
              <a:t>CPLT como fuente de orientación sobre el </a:t>
            </a:r>
          </a:p>
          <a:p>
            <a:r>
              <a:rPr lang="es-CL" altLang="es-CL" sz="3200" b="1" dirty="0" smtClean="0">
                <a:solidFill>
                  <a:srgbClr val="FFFFFF"/>
                </a:solidFill>
              </a:rPr>
              <a:t>aparato público</a:t>
            </a:r>
            <a:endParaRPr lang="es-CL" altLang="es-CL" sz="3200" b="1" dirty="0">
              <a:solidFill>
                <a:srgbClr val="FFFFFF"/>
              </a:solidFill>
            </a:endParaRPr>
          </a:p>
        </p:txBody>
      </p:sp>
      <p:graphicFrame>
        <p:nvGraphicFramePr>
          <p:cNvPr id="9" name="Gráfico 8"/>
          <p:cNvGraphicFramePr>
            <a:graphicFrameLocks/>
          </p:cNvGraphicFramePr>
          <p:nvPr>
            <p:extLst>
              <p:ext uri="{D42A27DB-BD31-4B8C-83A1-F6EECF244321}">
                <p14:modId xmlns:p14="http://schemas.microsoft.com/office/powerpoint/2010/main" val="3612646981"/>
              </p:ext>
            </p:extLst>
          </p:nvPr>
        </p:nvGraphicFramePr>
        <p:xfrm>
          <a:off x="147689" y="1010805"/>
          <a:ext cx="5089514" cy="2546772"/>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147689" y="3557577"/>
            <a:ext cx="5089514"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sz="1600" dirty="0" smtClean="0"/>
              <a:t>Se observa que </a:t>
            </a:r>
            <a:r>
              <a:rPr lang="es-CL" sz="1600" b="1" dirty="0" smtClean="0"/>
              <a:t>los usuarios reconocen al CPLT como fuente de información (alrededor del 70%)</a:t>
            </a:r>
            <a:r>
              <a:rPr lang="es-CL" sz="1600" dirty="0" smtClean="0"/>
              <a:t>, se plantean desafíos en esta materia:</a:t>
            </a:r>
          </a:p>
          <a:p>
            <a:pPr marL="342900" indent="-342900">
              <a:buFontTx/>
              <a:buAutoNum type="arabicPeriod"/>
            </a:pPr>
            <a:r>
              <a:rPr lang="es-ES_tradnl" sz="1600" dirty="0" smtClean="0"/>
              <a:t>Se </a:t>
            </a:r>
            <a:r>
              <a:rPr lang="es-ES_tradnl" sz="1600" dirty="0"/>
              <a:t>menciona la necesidad de una asesoría a los reclamantes, sobre </a:t>
            </a:r>
            <a:r>
              <a:rPr lang="es-ES_tradnl" sz="1600" dirty="0" err="1"/>
              <a:t>qu</a:t>
            </a:r>
            <a:r>
              <a:rPr lang="fr-FR" sz="1600" dirty="0"/>
              <a:t>é </a:t>
            </a:r>
            <a:r>
              <a:rPr lang="es-ES_tradnl" sz="1600" dirty="0"/>
              <a:t>acciones podrí</a:t>
            </a:r>
            <a:r>
              <a:rPr lang="pt-PT" sz="1600" dirty="0"/>
              <a:t>an realizar </a:t>
            </a:r>
            <a:r>
              <a:rPr lang="es-ES_tradnl" sz="1600" dirty="0"/>
              <a:t>luego del proceso de </a:t>
            </a:r>
            <a:r>
              <a:rPr lang="es-ES_tradnl" sz="1600" dirty="0" smtClean="0"/>
              <a:t>reclamo (especialmente de control social)</a:t>
            </a:r>
            <a:endParaRPr lang="es-CL" sz="1600" dirty="0"/>
          </a:p>
          <a:p>
            <a:pPr marL="342900" indent="-342900">
              <a:buAutoNum type="arabicPeriod"/>
            </a:pPr>
            <a:r>
              <a:rPr lang="es-CL" sz="1600" dirty="0"/>
              <a:t>En los casos en que la información no está en poder de la institución a la cual fue solicitada los reclamantes consideran que el Consejo debería continuar el proceso de requerir la información con la institución que debiese </a:t>
            </a:r>
            <a:r>
              <a:rPr lang="es-CL" sz="1600" dirty="0" smtClean="0"/>
              <a:t>tenerla o al menos indicar cuál es.</a:t>
            </a:r>
          </a:p>
          <a:p>
            <a:pPr marL="342900" indent="-342900">
              <a:buAutoNum type="arabicPeriod"/>
            </a:pPr>
            <a:r>
              <a:rPr lang="es-CL" sz="1600" dirty="0" smtClean="0"/>
              <a:t>Miedo de represalias al hacer SAI o reclamo.</a:t>
            </a:r>
          </a:p>
        </p:txBody>
      </p:sp>
      <p:sp>
        <p:nvSpPr>
          <p:cNvPr id="13" name="Cerrar llave 12"/>
          <p:cNvSpPr/>
          <p:nvPr/>
        </p:nvSpPr>
        <p:spPr>
          <a:xfrm>
            <a:off x="5237203" y="1010805"/>
            <a:ext cx="263485" cy="583998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4" name="Rectángulo 13"/>
          <p:cNvSpPr/>
          <p:nvPr/>
        </p:nvSpPr>
        <p:spPr>
          <a:xfrm>
            <a:off x="5514975" y="1299305"/>
            <a:ext cx="3443288" cy="5262979"/>
          </a:xfrm>
          <a:prstGeom prst="rect">
            <a:avLst/>
          </a:prstGeom>
          <a:solidFill>
            <a:schemeClr val="accent6">
              <a:lumMod val="20000"/>
              <a:lumOff val="80000"/>
            </a:schemeClr>
          </a:solidFill>
        </p:spPr>
        <p:txBody>
          <a:bodyPr wrap="square">
            <a:spAutoFit/>
          </a:bodyPr>
          <a:lstStyle/>
          <a:p>
            <a:r>
              <a:rPr lang="es-CL" sz="1400" b="1" i="1" dirty="0" smtClean="0"/>
              <a:t>“</a:t>
            </a:r>
            <a:r>
              <a:rPr lang="es-CL" sz="1400" b="1" i="1" dirty="0"/>
              <a:t>Como ciudadanos ya hicimos una cierta fiscalización o cierto </a:t>
            </a:r>
            <a:r>
              <a:rPr lang="es-CL" sz="1400" b="1" i="1" dirty="0" smtClean="0"/>
              <a:t>control (…) nosotros </a:t>
            </a:r>
            <a:r>
              <a:rPr lang="es-CL" sz="1400" b="1" i="1" dirty="0"/>
              <a:t>ya hicimos el inicio, y ustedes tienen que incentivarnos a nosotros a que sigamos  haciendo, si no, no lo vamos a seguir </a:t>
            </a:r>
            <a:r>
              <a:rPr lang="es-CL" sz="1400" b="1" i="1" dirty="0" smtClean="0"/>
              <a:t>haciendo” (R 7)</a:t>
            </a:r>
          </a:p>
          <a:p>
            <a:endParaRPr lang="es-CL" sz="1400" b="1" i="1" dirty="0"/>
          </a:p>
          <a:p>
            <a:r>
              <a:rPr lang="es-ES_tradnl" sz="1400" b="1" dirty="0"/>
              <a:t> </a:t>
            </a:r>
            <a:r>
              <a:rPr lang="es-ES_tradnl" sz="1400" b="1" i="1" dirty="0"/>
              <a:t>“¿Y si esa información estuviera en otra institución, usted esperar</a:t>
            </a:r>
            <a:r>
              <a:rPr lang="es-CL" sz="1400" b="1" i="1" dirty="0"/>
              <a:t>í</a:t>
            </a:r>
            <a:r>
              <a:rPr lang="es-ES_tradnl" sz="1400" b="1" i="1" dirty="0"/>
              <a:t>a que el Consejo le indicara en </a:t>
            </a:r>
            <a:r>
              <a:rPr lang="es-ES_tradnl" sz="1400" b="1" i="1" dirty="0" err="1"/>
              <a:t>qu</a:t>
            </a:r>
            <a:r>
              <a:rPr lang="fr-FR" sz="1400" b="1" i="1" dirty="0"/>
              <a:t>é </a:t>
            </a:r>
            <a:r>
              <a:rPr lang="pt-PT" sz="1400" b="1" i="1" dirty="0"/>
              <a:t>instituci</a:t>
            </a:r>
            <a:r>
              <a:rPr lang="es-ES_tradnl" sz="1400" b="1" i="1" dirty="0" err="1"/>
              <a:t>ón</a:t>
            </a:r>
            <a:r>
              <a:rPr lang="es-ES_tradnl" sz="1400" b="1" i="1" dirty="0"/>
              <a:t> </a:t>
            </a:r>
            <a:r>
              <a:rPr lang="es-ES_tradnl" sz="1400" b="1" i="1" dirty="0" err="1"/>
              <a:t>est</a:t>
            </a:r>
            <a:r>
              <a:rPr lang="es-CL" sz="1400" b="1" i="1" dirty="0"/>
              <a:t>á? </a:t>
            </a:r>
            <a:r>
              <a:rPr lang="es-ES_tradnl" sz="1400" b="1" i="1" dirty="0" smtClean="0"/>
              <a:t>Claro, el </a:t>
            </a:r>
            <a:r>
              <a:rPr lang="es-ES_tradnl" sz="1400" b="1" i="1" dirty="0"/>
              <a:t>Consejo debiera decir, mire esta información no corresponde, el organismo dice que no la tiene, pero debiera tenerla tanto, y </a:t>
            </a:r>
            <a:r>
              <a:rPr lang="es-ES_tradnl" sz="1400" b="1" i="1" dirty="0" smtClean="0"/>
              <a:t>seguir </a:t>
            </a:r>
            <a:r>
              <a:rPr lang="es-ES_tradnl" sz="1400" b="1" i="1" dirty="0"/>
              <a:t>con el proceso, o si no sancionar al que no la </a:t>
            </a:r>
            <a:r>
              <a:rPr lang="es-ES_tradnl" sz="1400" b="1" i="1" dirty="0" smtClean="0"/>
              <a:t>entregó</a:t>
            </a:r>
            <a:r>
              <a:rPr lang="es-CL" sz="1400" b="1" i="1" dirty="0" smtClean="0"/>
              <a:t>” </a:t>
            </a:r>
            <a:r>
              <a:rPr lang="es-ES_tradnl" sz="1400" b="1" i="1" dirty="0"/>
              <a:t>(</a:t>
            </a:r>
            <a:r>
              <a:rPr lang="es-ES_tradnl" sz="1400" b="1" i="1" dirty="0" smtClean="0"/>
              <a:t>R </a:t>
            </a:r>
            <a:r>
              <a:rPr lang="es-ES_tradnl" sz="1400" b="1" i="1" dirty="0"/>
              <a:t>8).</a:t>
            </a:r>
            <a:endParaRPr lang="es-CL" sz="1400" b="1" i="1" dirty="0"/>
          </a:p>
          <a:p>
            <a:endParaRPr lang="es-CL" sz="1400" b="1" i="1" dirty="0"/>
          </a:p>
          <a:p>
            <a:r>
              <a:rPr lang="es-ES_tradnl" sz="1400" b="1" i="1" dirty="0">
                <a:ea typeface="Arial Unicode MS" panose="020B0604020202020204" pitchFamily="34" charset="-128"/>
              </a:rPr>
              <a:t> “…la (SAI) hice con miedo, porque mi mamá trabaja en la municipalidad (…) mi segundo nombre y mi segundo apellido, pero igual me dio cosa que le hiciera algo a mi mamá. Porque </a:t>
            </a:r>
            <a:r>
              <a:rPr lang="es-ES_tradnl" sz="1400" b="1" i="1" dirty="0" err="1">
                <a:ea typeface="Arial Unicode MS" panose="020B0604020202020204" pitchFamily="34" charset="-128"/>
              </a:rPr>
              <a:t>habl</a:t>
            </a:r>
            <a:r>
              <a:rPr lang="fr-FR" sz="1400" b="1" i="1" dirty="0">
                <a:ea typeface="Arial Unicode MS" panose="020B0604020202020204" pitchFamily="34" charset="-128"/>
              </a:rPr>
              <a:t>é </a:t>
            </a:r>
            <a:r>
              <a:rPr lang="es-ES_tradnl" sz="1400" b="1" i="1" dirty="0">
                <a:ea typeface="Arial Unicode MS" panose="020B0604020202020204" pitchFamily="34" charset="-128"/>
              </a:rPr>
              <a:t>de un proyecto que hicieron y me contestaron una cosa nada que ver. Y no </a:t>
            </a:r>
            <a:r>
              <a:rPr lang="es-ES_tradnl" sz="1400" b="1" i="1" dirty="0" err="1">
                <a:ea typeface="Arial Unicode MS" panose="020B0604020202020204" pitchFamily="34" charset="-128"/>
              </a:rPr>
              <a:t>reclam</a:t>
            </a:r>
            <a:r>
              <a:rPr lang="fr-FR" sz="1400" b="1" i="1" dirty="0">
                <a:ea typeface="Arial Unicode MS" panose="020B0604020202020204" pitchFamily="34" charset="-128"/>
              </a:rPr>
              <a:t>é </a:t>
            </a:r>
            <a:r>
              <a:rPr lang="es-ES_tradnl" sz="1400" b="1" i="1" dirty="0">
                <a:ea typeface="Arial Unicode MS" panose="020B0604020202020204" pitchFamily="34" charset="-128"/>
              </a:rPr>
              <a:t>porque la hice con miedo y no se sabe </a:t>
            </a:r>
            <a:r>
              <a:rPr lang="es-ES_tradnl" sz="1400" b="1" i="1" dirty="0" smtClean="0">
                <a:ea typeface="Arial Unicode MS" panose="020B0604020202020204" pitchFamily="34" charset="-128"/>
              </a:rPr>
              <a:t>cómo seguir” </a:t>
            </a:r>
            <a:r>
              <a:rPr lang="es-ES_tradnl" sz="1400" b="1" i="1" dirty="0">
                <a:ea typeface="Arial Unicode MS" panose="020B0604020202020204" pitchFamily="34" charset="-128"/>
              </a:rPr>
              <a:t>(S 3</a:t>
            </a:r>
            <a:r>
              <a:rPr lang="es-ES_tradnl" sz="1400" b="1" i="1" dirty="0" smtClean="0">
                <a:ea typeface="Arial Unicode MS" panose="020B0604020202020204" pitchFamily="34" charset="-128"/>
              </a:rPr>
              <a:t>).</a:t>
            </a:r>
            <a:endParaRPr lang="es-ES_tradnl" sz="1400" b="1" i="1" dirty="0">
              <a:ea typeface="Arial Unicode MS" panose="020B0604020202020204" pitchFamily="34" charset="-128"/>
            </a:endParaRPr>
          </a:p>
        </p:txBody>
      </p:sp>
    </p:spTree>
    <p:extLst>
      <p:ext uri="{BB962C8B-B14F-4D97-AF65-F5344CB8AC3E}">
        <p14:creationId xmlns:p14="http://schemas.microsoft.com/office/powerpoint/2010/main" val="199845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8307977"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8082277" cy="584775"/>
          </a:xfrm>
          <a:prstGeom prst="rect">
            <a:avLst/>
          </a:prstGeom>
          <a:noFill/>
        </p:spPr>
        <p:txBody>
          <a:bodyPr wrap="none" rtlCol="0">
            <a:spAutoFit/>
          </a:bodyPr>
          <a:lstStyle/>
          <a:p>
            <a:r>
              <a:rPr lang="es-CL" altLang="es-CL" sz="3200" b="1" dirty="0" smtClean="0">
                <a:solidFill>
                  <a:srgbClr val="FFFFFF"/>
                </a:solidFill>
              </a:rPr>
              <a:t>Satisfacción la orientación en usuarios no CPLT</a:t>
            </a:r>
            <a:endParaRPr lang="es-CL" altLang="es-CL" sz="3200" b="1" dirty="0">
              <a:solidFill>
                <a:srgbClr val="FFFFFF"/>
              </a:solidFill>
            </a:endParaRPr>
          </a:p>
        </p:txBody>
      </p:sp>
      <p:sp>
        <p:nvSpPr>
          <p:cNvPr id="6" name="Rectángulo 5"/>
          <p:cNvSpPr/>
          <p:nvPr/>
        </p:nvSpPr>
        <p:spPr>
          <a:xfrm>
            <a:off x="278274" y="1883121"/>
            <a:ext cx="3723357" cy="298764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kumimoji="0" lang="es-CL" sz="1600" b="0" i="0" u="none" strike="noStrike" kern="0" cap="none" spc="0" normalizeH="0" baseline="0" noProof="0" dirty="0" smtClean="0">
                <a:ln>
                  <a:noFill/>
                </a:ln>
                <a:solidFill>
                  <a:prstClr val="white"/>
                </a:solidFill>
                <a:effectLst/>
                <a:uLnTx/>
                <a:uFillTx/>
                <a:latin typeface="Calibri"/>
              </a:rPr>
              <a:t>Este año también se consultó</a:t>
            </a:r>
            <a:r>
              <a:rPr kumimoji="0" lang="es-CL" sz="1600" b="0" i="0" u="none" strike="noStrike" kern="0" cap="none" spc="0" normalizeH="0" noProof="0" dirty="0" smtClean="0">
                <a:ln>
                  <a:noFill/>
                </a:ln>
                <a:solidFill>
                  <a:prstClr val="white"/>
                </a:solidFill>
                <a:effectLst/>
                <a:uLnTx/>
                <a:uFillTx/>
                <a:latin typeface="Calibri"/>
              </a:rPr>
              <a:t> por la evaluación de los usuarios de la orientación que les damos cuando el CPLT no puede atender directamente a su consulta – porque la materia no es de su competencia, o porque debe derivar la SAI-, en este caso:</a:t>
            </a:r>
          </a:p>
          <a:p>
            <a:pPr lvl="0" algn="ctr" defTabSz="914400" eaLnBrk="0" fontAlgn="base" hangingPunct="0">
              <a:spcBef>
                <a:spcPct val="0"/>
              </a:spcBef>
              <a:spcAft>
                <a:spcPct val="0"/>
              </a:spcAft>
              <a:defRPr/>
            </a:pPr>
            <a:endParaRPr lang="es-CL" sz="1600" kern="0" dirty="0">
              <a:solidFill>
                <a:prstClr val="white"/>
              </a:solidFill>
              <a:latin typeface="Calibri"/>
            </a:endParaRPr>
          </a:p>
          <a:p>
            <a:pPr lvl="0" algn="ctr" defTabSz="914400" eaLnBrk="0" fontAlgn="base" hangingPunct="0">
              <a:spcBef>
                <a:spcPct val="0"/>
              </a:spcBef>
              <a:spcAft>
                <a:spcPct val="0"/>
              </a:spcAft>
              <a:defRPr/>
            </a:pPr>
            <a:r>
              <a:rPr lang="es-CL" sz="1600" kern="0" dirty="0" smtClean="0">
                <a:solidFill>
                  <a:prstClr val="white"/>
                </a:solidFill>
                <a:latin typeface="Calibri"/>
              </a:rPr>
              <a:t>La satisfacción de los consultantes es alta llegando a 80%, mientras que la de los solicitantes derivados sólo alcanza 64%.</a:t>
            </a:r>
          </a:p>
        </p:txBody>
      </p:sp>
      <p:graphicFrame>
        <p:nvGraphicFramePr>
          <p:cNvPr id="9" name="Gráfico 8"/>
          <p:cNvGraphicFramePr>
            <a:graphicFrameLocks/>
          </p:cNvGraphicFramePr>
          <p:nvPr>
            <p:extLst>
              <p:ext uri="{D42A27DB-BD31-4B8C-83A1-F6EECF244321}">
                <p14:modId xmlns:p14="http://schemas.microsoft.com/office/powerpoint/2010/main" val="2561672668"/>
              </p:ext>
            </p:extLst>
          </p:nvPr>
        </p:nvGraphicFramePr>
        <p:xfrm>
          <a:off x="4192474" y="1883121"/>
          <a:ext cx="4572000" cy="2989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908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25700" y="6198896"/>
            <a:ext cx="3075960" cy="504457"/>
          </a:xfrm>
          <a:prstGeom prst="rect">
            <a:avLst/>
          </a:prstGeom>
        </p:spPr>
      </p:pic>
      <p:sp>
        <p:nvSpPr>
          <p:cNvPr id="2" name="Título 1"/>
          <p:cNvSpPr>
            <a:spLocks noGrp="1"/>
          </p:cNvSpPr>
          <p:nvPr>
            <p:ph type="ctrTitle"/>
          </p:nvPr>
        </p:nvSpPr>
        <p:spPr>
          <a:xfrm>
            <a:off x="685800" y="3918282"/>
            <a:ext cx="7772400" cy="1470025"/>
          </a:xfrm>
        </p:spPr>
        <p:txBody>
          <a:bodyPr/>
          <a:lstStyle/>
          <a:p>
            <a:r>
              <a:rPr lang="es-CL" dirty="0" smtClean="0">
                <a:solidFill>
                  <a:schemeClr val="tx2">
                    <a:lumMod val="50000"/>
                  </a:schemeClr>
                </a:solidFill>
              </a:rPr>
              <a:t>1.2</a:t>
            </a:r>
            <a:r>
              <a:rPr lang="es-CL" dirty="0" smtClean="0">
                <a:solidFill>
                  <a:schemeClr val="tx2">
                    <a:lumMod val="50000"/>
                  </a:schemeClr>
                </a:solidFill>
              </a:rPr>
              <a:t>. </a:t>
            </a:r>
            <a:r>
              <a:rPr lang="es-CL" dirty="0" smtClean="0">
                <a:solidFill>
                  <a:schemeClr val="tx2">
                    <a:lumMod val="50000"/>
                  </a:schemeClr>
                </a:solidFill>
              </a:rPr>
              <a:t>Principales Resultados por tipo de Servicio</a:t>
            </a:r>
            <a:endParaRPr lang="es-CL" dirty="0">
              <a:solidFill>
                <a:schemeClr val="tx2">
                  <a:lumMod val="50000"/>
                </a:schemeClr>
              </a:solidFill>
            </a:endParaRPr>
          </a:p>
        </p:txBody>
      </p:sp>
    </p:spTree>
    <p:extLst>
      <p:ext uri="{BB962C8B-B14F-4D97-AF65-F5344CB8AC3E}">
        <p14:creationId xmlns:p14="http://schemas.microsoft.com/office/powerpoint/2010/main" val="172477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25700" y="6198896"/>
            <a:ext cx="3075960" cy="504457"/>
          </a:xfrm>
          <a:prstGeom prst="rect">
            <a:avLst/>
          </a:prstGeom>
        </p:spPr>
      </p:pic>
      <p:sp>
        <p:nvSpPr>
          <p:cNvPr id="2" name="Título 1"/>
          <p:cNvSpPr>
            <a:spLocks noGrp="1"/>
          </p:cNvSpPr>
          <p:nvPr>
            <p:ph type="ctrTitle"/>
          </p:nvPr>
        </p:nvSpPr>
        <p:spPr>
          <a:xfrm>
            <a:off x="685800" y="3918282"/>
            <a:ext cx="7772400" cy="1470025"/>
          </a:xfrm>
        </p:spPr>
        <p:txBody>
          <a:bodyPr/>
          <a:lstStyle/>
          <a:p>
            <a:r>
              <a:rPr lang="es-CL" dirty="0" smtClean="0">
                <a:solidFill>
                  <a:schemeClr val="tx2">
                    <a:lumMod val="50000"/>
                  </a:schemeClr>
                </a:solidFill>
              </a:rPr>
              <a:t>1.-Resultados Clientes Privados</a:t>
            </a:r>
            <a:endParaRPr lang="es-CL" dirty="0">
              <a:solidFill>
                <a:schemeClr val="tx2">
                  <a:lumMod val="50000"/>
                </a:schemeClr>
              </a:solidFill>
            </a:endParaRPr>
          </a:p>
        </p:txBody>
      </p:sp>
    </p:spTree>
    <p:extLst>
      <p:ext uri="{BB962C8B-B14F-4D97-AF65-F5344CB8AC3E}">
        <p14:creationId xmlns:p14="http://schemas.microsoft.com/office/powerpoint/2010/main" val="2170531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4589343"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3957302" cy="584775"/>
          </a:xfrm>
          <a:prstGeom prst="rect">
            <a:avLst/>
          </a:prstGeom>
          <a:noFill/>
        </p:spPr>
        <p:txBody>
          <a:bodyPr wrap="none" rtlCol="0">
            <a:spAutoFit/>
          </a:bodyPr>
          <a:lstStyle/>
          <a:p>
            <a:r>
              <a:rPr lang="es-ES" sz="3200" b="1" dirty="0" smtClean="0">
                <a:solidFill>
                  <a:srgbClr val="FFFFFF"/>
                </a:solidFill>
              </a:rPr>
              <a:t>Atención de Consultas</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10" name="Rectángulo 9"/>
          <p:cNvSpPr/>
          <p:nvPr/>
        </p:nvSpPr>
        <p:spPr>
          <a:xfrm>
            <a:off x="232449" y="4409934"/>
            <a:ext cx="8713787" cy="1637781"/>
          </a:xfrm>
          <a:prstGeom prst="rect">
            <a:avLst/>
          </a:prstGeom>
          <a:gradFill rotWithShape="1">
            <a:gsLst>
              <a:gs pos="0">
                <a:srgbClr val="B8CCE4">
                  <a:tint val="50000"/>
                  <a:satMod val="300000"/>
                </a:srgbClr>
              </a:gs>
              <a:gs pos="35000">
                <a:srgbClr val="B8CCE4">
                  <a:tint val="37000"/>
                  <a:satMod val="300000"/>
                </a:srgbClr>
              </a:gs>
              <a:gs pos="100000">
                <a:srgbClr val="B8CCE4">
                  <a:tint val="15000"/>
                  <a:satMod val="350000"/>
                </a:srgbClr>
              </a:gs>
            </a:gsLst>
            <a:lin ang="16200000" scaled="1"/>
          </a:gradFill>
          <a:ln w="9525" cap="flat" cmpd="sng" algn="ctr">
            <a:solidFill>
              <a:srgbClr val="B8CCE4">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L" sz="1600" b="0" i="0" u="none" strike="noStrike" kern="0" cap="none" spc="0" normalizeH="0" baseline="0" noProof="0" dirty="0">
                <a:ln>
                  <a:noFill/>
                </a:ln>
                <a:solidFill>
                  <a:prstClr val="black"/>
                </a:solidFill>
                <a:effectLst/>
                <a:uLnTx/>
                <a:uFillTx/>
                <a:latin typeface="Calibri"/>
                <a:ea typeface="+mn-ea"/>
                <a:cs typeface="+mn-cs"/>
              </a:rPr>
              <a:t>En el caso de las consultas, </a:t>
            </a:r>
            <a:r>
              <a:rPr kumimoji="0" lang="es-CL" sz="1600" b="1" i="0" u="none" strike="noStrike" kern="0" cap="none" spc="0" normalizeH="0" baseline="0" noProof="0" dirty="0">
                <a:ln>
                  <a:noFill/>
                </a:ln>
                <a:solidFill>
                  <a:prstClr val="black"/>
                </a:solidFill>
                <a:effectLst/>
                <a:uLnTx/>
                <a:uFillTx/>
                <a:latin typeface="Calibri"/>
                <a:ea typeface="+mn-ea"/>
                <a:cs typeface="+mn-cs"/>
              </a:rPr>
              <a:t>los reclamantes tienen una evaluación más baja</a:t>
            </a:r>
            <a:r>
              <a:rPr kumimoji="0" lang="es-CL" sz="1600" b="0" i="0" u="none" strike="noStrike" kern="0" cap="none" spc="0" normalizeH="0" baseline="0" noProof="0" dirty="0">
                <a:ln>
                  <a:noFill/>
                </a:ln>
                <a:solidFill>
                  <a:prstClr val="black"/>
                </a:solidFill>
                <a:effectLst/>
                <a:uLnTx/>
                <a:uFillTx/>
                <a:latin typeface="Calibri"/>
                <a:ea typeface="+mn-ea"/>
                <a:cs typeface="+mn-cs"/>
              </a:rPr>
              <a:t>. </a:t>
            </a:r>
            <a:endParaRPr kumimoji="0" lang="es-CL" sz="16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L" sz="1600" b="0" i="0" u="none" strike="noStrike" kern="0" cap="none" spc="0" normalizeH="0" baseline="0" noProof="0" dirty="0" smtClean="0">
                <a:ln>
                  <a:noFill/>
                </a:ln>
                <a:solidFill>
                  <a:prstClr val="black"/>
                </a:solidFill>
                <a:effectLst/>
                <a:uLnTx/>
                <a:uFillTx/>
                <a:latin typeface="Calibri"/>
                <a:ea typeface="+mn-ea"/>
                <a:cs typeface="+mn-cs"/>
              </a:rPr>
              <a:t>En </a:t>
            </a:r>
            <a:r>
              <a:rPr kumimoji="0" lang="es-CL" sz="1600" b="0" i="0" u="none" strike="noStrike" kern="0" cap="none" spc="0" normalizeH="0" baseline="0" noProof="0" dirty="0">
                <a:ln>
                  <a:noFill/>
                </a:ln>
                <a:solidFill>
                  <a:prstClr val="black"/>
                </a:solidFill>
                <a:effectLst/>
                <a:uLnTx/>
                <a:uFillTx/>
                <a:latin typeface="Calibri"/>
                <a:ea typeface="+mn-ea"/>
                <a:cs typeface="+mn-cs"/>
              </a:rPr>
              <a:t>términos </a:t>
            </a:r>
            <a:r>
              <a:rPr kumimoji="0" lang="es-CL" sz="1600" b="0" i="0" u="none" strike="noStrike" kern="0" cap="none" spc="0" normalizeH="0" baseline="0" noProof="0" dirty="0" smtClean="0">
                <a:ln>
                  <a:noFill/>
                </a:ln>
                <a:solidFill>
                  <a:prstClr val="black"/>
                </a:solidFill>
                <a:effectLst/>
                <a:uLnTx/>
                <a:uFillTx/>
                <a:latin typeface="Calibri"/>
                <a:ea typeface="+mn-ea"/>
                <a:cs typeface="+mn-cs"/>
              </a:rPr>
              <a:t>del</a:t>
            </a:r>
            <a:r>
              <a:rPr kumimoji="0" lang="es-CL" sz="1600" b="0" i="0" u="none" strike="noStrike" kern="0" cap="none" spc="0" normalizeH="0" noProof="0" dirty="0" smtClean="0">
                <a:ln>
                  <a:noFill/>
                </a:ln>
                <a:solidFill>
                  <a:prstClr val="black"/>
                </a:solidFill>
                <a:effectLst/>
                <a:uLnTx/>
                <a:uFillTx/>
                <a:latin typeface="Calibri"/>
                <a:ea typeface="+mn-ea"/>
                <a:cs typeface="+mn-cs"/>
              </a:rPr>
              <a:t> proceso</a:t>
            </a:r>
            <a:r>
              <a:rPr kumimoji="0" lang="es-CL" sz="1600" b="0" i="0" u="none" strike="noStrike" kern="0" cap="none" spc="0" normalizeH="0" baseline="0" noProof="0" dirty="0" smtClean="0">
                <a:ln>
                  <a:noFill/>
                </a:ln>
                <a:solidFill>
                  <a:prstClr val="black"/>
                </a:solidFill>
                <a:effectLst/>
                <a:uLnTx/>
                <a:uFillTx/>
                <a:latin typeface="Calibri"/>
                <a:ea typeface="+mn-ea"/>
                <a:cs typeface="+mn-cs"/>
              </a:rPr>
              <a:t>, </a:t>
            </a:r>
            <a:r>
              <a:rPr kumimoji="0" lang="es-CL" sz="1600" b="0" i="0" u="none" strike="noStrike" kern="0" cap="none" spc="0" normalizeH="0" baseline="0" noProof="0" dirty="0">
                <a:ln>
                  <a:noFill/>
                </a:ln>
                <a:solidFill>
                  <a:prstClr val="black"/>
                </a:solidFill>
                <a:effectLst/>
                <a:uLnTx/>
                <a:uFillTx/>
                <a:latin typeface="Calibri"/>
                <a:ea typeface="+mn-ea"/>
                <a:cs typeface="+mn-cs"/>
              </a:rPr>
              <a:t>la evaluación más </a:t>
            </a:r>
            <a:r>
              <a:rPr kumimoji="0" lang="es-CL" sz="1600" b="0" i="0" u="none" strike="noStrike" kern="0" cap="none" spc="0" normalizeH="0" baseline="0" noProof="0" dirty="0" smtClean="0">
                <a:ln>
                  <a:noFill/>
                </a:ln>
                <a:solidFill>
                  <a:prstClr val="black"/>
                </a:solidFill>
                <a:effectLst/>
                <a:uLnTx/>
                <a:uFillTx/>
                <a:latin typeface="Calibri"/>
                <a:ea typeface="+mn-ea"/>
                <a:cs typeface="+mn-cs"/>
              </a:rPr>
              <a:t>baja en ambos clientes es </a:t>
            </a:r>
            <a:r>
              <a:rPr kumimoji="0" lang="es-CL" sz="1600" b="1" i="0" u="sng" strike="noStrike" kern="0" cap="none" spc="0" normalizeH="0" baseline="0" noProof="0" dirty="0" smtClean="0">
                <a:ln>
                  <a:noFill/>
                </a:ln>
                <a:solidFill>
                  <a:prstClr val="black"/>
                </a:solidFill>
                <a:effectLst/>
                <a:uLnTx/>
                <a:uFillTx/>
                <a:latin typeface="Calibri"/>
                <a:ea typeface="+mn-ea"/>
                <a:cs typeface="+mn-cs"/>
              </a:rPr>
              <a:t>el tiempo</a:t>
            </a:r>
            <a:r>
              <a:rPr kumimoji="0" lang="es-CL" sz="1600" b="1" i="0" u="sng" strike="noStrike" kern="0" cap="none" spc="0" normalizeH="0" noProof="0" dirty="0" smtClean="0">
                <a:ln>
                  <a:noFill/>
                </a:ln>
                <a:solidFill>
                  <a:prstClr val="black"/>
                </a:solidFill>
                <a:effectLst/>
                <a:uLnTx/>
                <a:uFillTx/>
                <a:latin typeface="Calibri"/>
                <a:ea typeface="+mn-ea"/>
                <a:cs typeface="+mn-cs"/>
              </a:rPr>
              <a:t> de respuesta</a:t>
            </a:r>
            <a:r>
              <a:rPr kumimoji="0" lang="es-CL" sz="1600" b="0" i="0" u="none" strike="noStrike" kern="0" cap="none" spc="0" normalizeH="0" baseline="0" noProof="0" dirty="0" smtClean="0">
                <a:ln>
                  <a:noFill/>
                </a:ln>
                <a:solidFill>
                  <a:prstClr val="black"/>
                </a:solidFill>
                <a:effectLst/>
                <a:uLnTx/>
                <a:uFillTx/>
                <a:latin typeface="Calibri"/>
                <a:ea typeface="+mn-ea"/>
                <a:cs typeface="+mn-cs"/>
              </a:rPr>
              <a:t>, especialmente en reclamantes (58%), lo </a:t>
            </a:r>
            <a:r>
              <a:rPr kumimoji="0" lang="es-CL" sz="1600" b="0" i="0" u="none" strike="noStrike" kern="0" cap="none" spc="0" normalizeH="0" baseline="0" noProof="0" dirty="0">
                <a:ln>
                  <a:noFill/>
                </a:ln>
                <a:solidFill>
                  <a:prstClr val="black"/>
                </a:solidFill>
                <a:effectLst/>
                <a:uLnTx/>
                <a:uFillTx/>
                <a:latin typeface="Calibri"/>
                <a:ea typeface="+mn-ea"/>
                <a:cs typeface="+mn-cs"/>
              </a:rPr>
              <a:t>que se asocia a que, en general, buscan una respuesta definitiva sobre el estado de su caso, la cual muchas veces no puede ser provista por la UPC. </a:t>
            </a:r>
            <a:endParaRPr kumimoji="0" lang="es-CL" sz="16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L" sz="1600" b="0" i="0" u="none" strike="noStrike" kern="0" cap="none" spc="0" normalizeH="0" baseline="0" noProof="0" dirty="0" smtClean="0">
                <a:ln>
                  <a:noFill/>
                </a:ln>
                <a:solidFill>
                  <a:prstClr val="black"/>
                </a:solidFill>
                <a:effectLst/>
                <a:uLnTx/>
                <a:uFillTx/>
                <a:latin typeface="Calibri"/>
                <a:ea typeface="+mn-ea"/>
                <a:cs typeface="+mn-cs"/>
              </a:rPr>
              <a:t>Así, </a:t>
            </a:r>
            <a:r>
              <a:rPr kumimoji="0" lang="es-CL" sz="1600" b="0" i="0" u="none" strike="noStrike" kern="0" cap="none" spc="0" normalizeH="0" baseline="0" noProof="0" dirty="0">
                <a:ln>
                  <a:noFill/>
                </a:ln>
                <a:solidFill>
                  <a:prstClr val="black"/>
                </a:solidFill>
                <a:effectLst/>
                <a:uLnTx/>
                <a:uFillTx/>
                <a:latin typeface="Calibri"/>
                <a:ea typeface="+mn-ea"/>
                <a:cs typeface="+mn-cs"/>
              </a:rPr>
              <a:t>los aspectos más bajos de la evaluación de la persona que lo atendió son: si </a:t>
            </a:r>
            <a:r>
              <a:rPr kumimoji="0" lang="es-CL" sz="1600" i="0" u="none" strike="noStrike" kern="0" cap="none" spc="0" normalizeH="0" baseline="0" noProof="0" dirty="0">
                <a:ln>
                  <a:noFill/>
                </a:ln>
                <a:solidFill>
                  <a:prstClr val="black"/>
                </a:solidFill>
                <a:effectLst/>
                <a:uLnTx/>
                <a:uFillTx/>
                <a:latin typeface="Calibri"/>
                <a:ea typeface="+mn-ea"/>
                <a:cs typeface="+mn-cs"/>
              </a:rPr>
              <a:t>fue clara y precisa en las </a:t>
            </a:r>
            <a:r>
              <a:rPr kumimoji="0" lang="es-CL" sz="1600" i="0" u="none" strike="noStrike" kern="0" cap="none" spc="0" normalizeH="0" baseline="0" noProof="0" dirty="0" smtClean="0">
                <a:ln>
                  <a:noFill/>
                </a:ln>
                <a:solidFill>
                  <a:prstClr val="black"/>
                </a:solidFill>
                <a:effectLst/>
                <a:uLnTx/>
                <a:uFillTx/>
                <a:latin typeface="Calibri"/>
                <a:ea typeface="+mn-ea"/>
                <a:cs typeface="+mn-cs"/>
              </a:rPr>
              <a:t>respuestas</a:t>
            </a:r>
            <a:r>
              <a:rPr kumimoji="0" lang="es-CL" sz="1600" b="0" i="0" u="none" strike="noStrike" kern="0" cap="none" spc="0" normalizeH="0" baseline="0" noProof="0" dirty="0" smtClean="0">
                <a:ln>
                  <a:noFill/>
                </a:ln>
                <a:solidFill>
                  <a:prstClr val="black"/>
                </a:solidFill>
                <a:effectLst/>
                <a:uLnTx/>
                <a:uFillTx/>
                <a:latin typeface="Calibri"/>
                <a:ea typeface="+mn-ea"/>
                <a:cs typeface="+mn-cs"/>
              </a:rPr>
              <a:t> (74%) </a:t>
            </a:r>
            <a:r>
              <a:rPr kumimoji="0" lang="es-CL" sz="1600" b="0" i="0" u="none" strike="noStrike" kern="0" cap="none" spc="0" normalizeH="0" baseline="0" noProof="0" dirty="0">
                <a:ln>
                  <a:noFill/>
                </a:ln>
                <a:solidFill>
                  <a:prstClr val="black"/>
                </a:solidFill>
                <a:effectLst/>
                <a:uLnTx/>
                <a:uFillTx/>
                <a:latin typeface="Calibri"/>
                <a:ea typeface="+mn-ea"/>
                <a:cs typeface="+mn-cs"/>
              </a:rPr>
              <a:t>y si </a:t>
            </a:r>
            <a:r>
              <a:rPr kumimoji="0" lang="es-CL" sz="1600" b="1" i="0" u="none" strike="noStrike" kern="0" cap="none" spc="0" normalizeH="0" baseline="0" noProof="0" dirty="0">
                <a:ln>
                  <a:noFill/>
                </a:ln>
                <a:solidFill>
                  <a:prstClr val="black"/>
                </a:solidFill>
                <a:effectLst/>
                <a:uLnTx/>
                <a:uFillTx/>
                <a:latin typeface="Calibri"/>
                <a:ea typeface="+mn-ea"/>
                <a:cs typeface="+mn-cs"/>
              </a:rPr>
              <a:t>comprendió la </a:t>
            </a:r>
            <a:r>
              <a:rPr kumimoji="0" lang="es-CL" sz="1600" b="1" i="0" u="none" strike="noStrike" kern="0" cap="none" spc="0" normalizeH="0" baseline="0" noProof="0" dirty="0" smtClean="0">
                <a:ln>
                  <a:noFill/>
                </a:ln>
                <a:solidFill>
                  <a:prstClr val="black"/>
                </a:solidFill>
                <a:effectLst/>
                <a:uLnTx/>
                <a:uFillTx/>
                <a:latin typeface="Calibri"/>
                <a:ea typeface="+mn-ea"/>
                <a:cs typeface="+mn-cs"/>
              </a:rPr>
              <a:t>consulta </a:t>
            </a:r>
            <a:r>
              <a:rPr kumimoji="0" lang="es-CL" sz="1600" i="0" u="none" strike="noStrike" kern="0" cap="none" spc="0" normalizeH="0" baseline="0" noProof="0" dirty="0" smtClean="0">
                <a:ln>
                  <a:noFill/>
                </a:ln>
                <a:solidFill>
                  <a:prstClr val="black"/>
                </a:solidFill>
                <a:effectLst/>
                <a:uLnTx/>
                <a:uFillTx/>
                <a:latin typeface="Calibri"/>
                <a:ea typeface="+mn-ea"/>
                <a:cs typeface="+mn-cs"/>
              </a:rPr>
              <a:t>(80%).</a:t>
            </a:r>
            <a:endParaRPr kumimoji="0" lang="es-CL" sz="1600" i="0" u="none" strike="noStrike" kern="0" cap="none" spc="0" normalizeH="0" baseline="0" noProof="0" dirty="0">
              <a:ln>
                <a:noFill/>
              </a:ln>
              <a:solidFill>
                <a:prstClr val="black"/>
              </a:solidFill>
              <a:effectLst/>
              <a:uLnTx/>
              <a:uFillTx/>
              <a:latin typeface="Calibri"/>
              <a:ea typeface="+mn-ea"/>
              <a:cs typeface="+mn-cs"/>
            </a:endParaRPr>
          </a:p>
        </p:txBody>
      </p:sp>
      <p:graphicFrame>
        <p:nvGraphicFramePr>
          <p:cNvPr id="14" name="4 Gráfico"/>
          <p:cNvGraphicFramePr>
            <a:graphicFrameLocks/>
          </p:cNvGraphicFramePr>
          <p:nvPr>
            <p:extLst>
              <p:ext uri="{D42A27DB-BD31-4B8C-83A1-F6EECF244321}">
                <p14:modId xmlns:p14="http://schemas.microsoft.com/office/powerpoint/2010/main" val="568901324"/>
              </p:ext>
            </p:extLst>
          </p:nvPr>
        </p:nvGraphicFramePr>
        <p:xfrm>
          <a:off x="225700" y="1260464"/>
          <a:ext cx="8574268" cy="2924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849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0"/>
            <a:ext cx="5432575"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86870" y="8463"/>
            <a:ext cx="5206875" cy="584775"/>
          </a:xfrm>
          <a:prstGeom prst="rect">
            <a:avLst/>
          </a:prstGeom>
          <a:noFill/>
        </p:spPr>
        <p:txBody>
          <a:bodyPr wrap="none" rtlCol="0">
            <a:spAutoFit/>
          </a:bodyPr>
          <a:lstStyle/>
          <a:p>
            <a:r>
              <a:rPr lang="es-ES" sz="3200" b="1" dirty="0" smtClean="0">
                <a:solidFill>
                  <a:srgbClr val="FFFFFF"/>
                </a:solidFill>
              </a:rPr>
              <a:t>Modelo Análisis Consultantes</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9" name="13 Llamada rectangular"/>
          <p:cNvSpPr>
            <a:spLocks noChangeArrowheads="1"/>
          </p:cNvSpPr>
          <p:nvPr/>
        </p:nvSpPr>
        <p:spPr bwMode="auto">
          <a:xfrm>
            <a:off x="186870" y="754414"/>
            <a:ext cx="8750300" cy="988661"/>
          </a:xfrm>
          <a:prstGeom prst="wedgeRectCallout">
            <a:avLst>
              <a:gd name="adj1" fmla="val -17836"/>
              <a:gd name="adj2" fmla="val -48517"/>
            </a:avLst>
          </a:prstGeom>
          <a:solidFill>
            <a:srgbClr val="DBE5F1"/>
          </a:solidFill>
          <a:ln w="38100">
            <a:solidFill>
              <a:sysClr val="window" lastClr="FFFFFF"/>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500" b="0" i="0" u="none" strike="noStrike" kern="0" cap="none" spc="0" normalizeH="0" baseline="0" noProof="0" dirty="0">
                <a:ln>
                  <a:noFill/>
                </a:ln>
                <a:solidFill>
                  <a:prstClr val="black"/>
                </a:solidFill>
                <a:effectLst/>
                <a:uLnTx/>
                <a:uFillTx/>
                <a:ea typeface="ＭＳ Ｐゴシック"/>
                <a:cs typeface="ＭＳ Ｐゴシック"/>
              </a:rPr>
              <a:t>En un modelo de regresión logística binaria, se observa que los ámbitos </a:t>
            </a:r>
            <a:r>
              <a:rPr kumimoji="0" lang="es-ES" sz="1500" b="1" i="0" u="none" strike="noStrike" kern="0" cap="none" spc="0" normalizeH="0" baseline="0" noProof="0" dirty="0">
                <a:ln>
                  <a:noFill/>
                </a:ln>
                <a:solidFill>
                  <a:prstClr val="black"/>
                </a:solidFill>
                <a:effectLst/>
                <a:uLnTx/>
                <a:uFillTx/>
                <a:ea typeface="ＭＳ Ｐゴシック"/>
                <a:cs typeface="ＭＳ Ｐゴシック"/>
              </a:rPr>
              <a:t>que determinan en mayor medida la satisfacción de los consultantes </a:t>
            </a:r>
            <a:r>
              <a:rPr kumimoji="0" lang="es-ES" sz="1500" b="0" i="0" u="none" strike="noStrike" kern="0" cap="none" spc="0" normalizeH="0" baseline="0" noProof="0" dirty="0">
                <a:ln>
                  <a:noFill/>
                </a:ln>
                <a:solidFill>
                  <a:prstClr val="black"/>
                </a:solidFill>
                <a:effectLst/>
                <a:uLnTx/>
                <a:uFillTx/>
                <a:ea typeface="ＭＳ Ｐゴシック"/>
                <a:cs typeface="ＭＳ Ｐゴシック"/>
              </a:rPr>
              <a:t>son en orden de importancia: </a:t>
            </a:r>
            <a:r>
              <a:rPr kumimoji="0" lang="es-ES" sz="1500" b="1" i="0" u="sng" strike="noStrike" kern="0" cap="none" spc="0" normalizeH="0" baseline="0" noProof="0" dirty="0">
                <a:ln>
                  <a:noFill/>
                </a:ln>
                <a:solidFill>
                  <a:prstClr val="black"/>
                </a:solidFill>
                <a:effectLst/>
                <a:uLnTx/>
                <a:uFillTx/>
                <a:ea typeface="ＭＳ Ｐゴシック"/>
                <a:cs typeface="ＭＳ Ｐゴシック"/>
              </a:rPr>
              <a:t>la claridad de la información </a:t>
            </a:r>
            <a:r>
              <a:rPr kumimoji="0" lang="es-ES" sz="1500" b="1" i="0" u="sng" strike="noStrike" kern="0" cap="none" spc="0" normalizeH="0" baseline="0" noProof="0" dirty="0" smtClean="0">
                <a:ln>
                  <a:noFill/>
                </a:ln>
                <a:solidFill>
                  <a:prstClr val="black"/>
                </a:solidFill>
                <a:effectLst/>
                <a:uLnTx/>
                <a:uFillTx/>
                <a:ea typeface="ＭＳ Ｐゴシック"/>
                <a:cs typeface="ＭＳ Ｐゴシック"/>
              </a:rPr>
              <a:t>recibida</a:t>
            </a:r>
            <a:r>
              <a:rPr kumimoji="0" lang="es-ES" sz="1500" b="1" i="0" u="sng" strike="noStrike" kern="0" cap="none" spc="0" normalizeH="0" noProof="0" dirty="0" smtClean="0">
                <a:ln>
                  <a:noFill/>
                </a:ln>
                <a:solidFill>
                  <a:prstClr val="black"/>
                </a:solidFill>
                <a:effectLst/>
                <a:uLnTx/>
                <a:uFillTx/>
                <a:ea typeface="ＭＳ Ｐゴシック"/>
                <a:cs typeface="ＭＳ Ｐゴシック"/>
              </a:rPr>
              <a:t> y</a:t>
            </a:r>
            <a:r>
              <a:rPr kumimoji="0" lang="es-ES" sz="1500" b="1" i="0" u="sng" strike="noStrike" kern="0" cap="none" spc="0" normalizeH="0" baseline="0" noProof="0" dirty="0" smtClean="0">
                <a:ln>
                  <a:noFill/>
                </a:ln>
                <a:solidFill>
                  <a:prstClr val="black"/>
                </a:solidFill>
                <a:effectLst/>
                <a:uLnTx/>
                <a:uFillTx/>
                <a:ea typeface="ＭＳ Ｐゴシック"/>
                <a:cs typeface="ＭＳ Ｐゴシック"/>
              </a:rPr>
              <a:t> </a:t>
            </a:r>
            <a:r>
              <a:rPr kumimoji="0" lang="es-ES" sz="1500" b="1" i="0" u="sng" strike="noStrike" kern="0" cap="none" spc="0" normalizeH="0" baseline="0" noProof="0" dirty="0">
                <a:ln>
                  <a:noFill/>
                </a:ln>
                <a:solidFill>
                  <a:prstClr val="black"/>
                </a:solidFill>
                <a:effectLst/>
                <a:uLnTx/>
                <a:uFillTx/>
                <a:ea typeface="ＭＳ Ｐゴシック"/>
                <a:cs typeface="ＭＳ Ｐゴシック"/>
              </a:rPr>
              <a:t>la atención </a:t>
            </a:r>
            <a:r>
              <a:rPr kumimoji="0" lang="es-ES" sz="1500" b="1" i="0" u="sng" strike="noStrike" kern="0" cap="none" spc="0" normalizeH="0" baseline="0" noProof="0" dirty="0" smtClean="0">
                <a:ln>
                  <a:noFill/>
                </a:ln>
                <a:solidFill>
                  <a:prstClr val="black"/>
                </a:solidFill>
                <a:effectLst/>
                <a:uLnTx/>
                <a:uFillTx/>
                <a:ea typeface="ＭＳ Ｐゴシック"/>
                <a:cs typeface="ＭＳ Ｐゴシック"/>
              </a:rPr>
              <a:t>general</a:t>
            </a:r>
            <a:r>
              <a:rPr kumimoji="0" lang="es-ES" sz="1500" b="0" i="0" u="sng" strike="noStrike" kern="0" cap="none" spc="0" normalizeH="0" baseline="0" noProof="0" dirty="0" smtClean="0">
                <a:ln>
                  <a:noFill/>
                </a:ln>
                <a:solidFill>
                  <a:prstClr val="black"/>
                </a:solidFill>
                <a:effectLst/>
                <a:uLnTx/>
                <a:uFillTx/>
                <a:ea typeface="ＭＳ Ｐゴシック"/>
                <a:cs typeface="ＭＳ Ｐゴシック"/>
              </a:rPr>
              <a:t>.</a:t>
            </a:r>
            <a:r>
              <a:rPr kumimoji="0" lang="es-ES" sz="1500" b="0" i="0" u="sng" strike="noStrike" kern="0" cap="none" spc="0" normalizeH="0" noProof="0" dirty="0" smtClean="0">
                <a:ln>
                  <a:noFill/>
                </a:ln>
                <a:solidFill>
                  <a:prstClr val="black"/>
                </a:solidFill>
                <a:effectLst/>
                <a:uLnTx/>
                <a:uFillTx/>
                <a:ea typeface="ＭＳ Ｐゴシック"/>
                <a:cs typeface="ＭＳ Ｐゴシック"/>
              </a:rPr>
              <a:t> </a:t>
            </a:r>
            <a:r>
              <a:rPr kumimoji="0" lang="es-ES" sz="1500" b="0" i="0" strike="noStrike" kern="0" cap="none" spc="0" normalizeH="0" noProof="0" dirty="0" smtClean="0">
                <a:ln>
                  <a:noFill/>
                </a:ln>
                <a:solidFill>
                  <a:prstClr val="black"/>
                </a:solidFill>
                <a:effectLst/>
                <a:uLnTx/>
                <a:uFillTx/>
                <a:ea typeface="ＭＳ Ｐゴシック"/>
                <a:cs typeface="ＭＳ Ｐゴシック"/>
              </a:rPr>
              <a:t>Otros factores relevantes, pero con menor peso son: </a:t>
            </a:r>
            <a:r>
              <a:rPr kumimoji="0" lang="es-ES" sz="1500" b="0" i="0" u="sng" strike="noStrike" kern="0" cap="none" spc="0" normalizeH="0" noProof="0" dirty="0" smtClean="0">
                <a:ln>
                  <a:noFill/>
                </a:ln>
                <a:solidFill>
                  <a:prstClr val="black"/>
                </a:solidFill>
                <a:effectLst/>
                <a:uLnTx/>
                <a:uFillTx/>
                <a:ea typeface="ＭＳ Ｐゴシック"/>
                <a:cs typeface="ＭＳ Ｐゴシック"/>
              </a:rPr>
              <a:t>la evaluación del rol orientador y como fuente de información sobre el aparato estatal del CPLT</a:t>
            </a:r>
            <a:r>
              <a:rPr kumimoji="0" lang="es-ES" sz="1500" b="0" i="0" strike="noStrike" kern="0" cap="none" spc="0" normalizeH="0" noProof="0" dirty="0" smtClean="0">
                <a:ln>
                  <a:noFill/>
                </a:ln>
                <a:solidFill>
                  <a:prstClr val="black"/>
                </a:solidFill>
                <a:effectLst/>
                <a:uLnTx/>
                <a:uFillTx/>
                <a:ea typeface="ＭＳ Ｐゴシック"/>
                <a:cs typeface="ＭＳ Ｐゴシック"/>
              </a:rPr>
              <a:t>.</a:t>
            </a:r>
            <a:endParaRPr kumimoji="0" lang="es-ES" sz="1500" b="1" i="0" strike="noStrike" kern="0" cap="none" spc="0" normalizeH="0" baseline="0" noProof="0" dirty="0">
              <a:ln>
                <a:noFill/>
              </a:ln>
              <a:solidFill>
                <a:prstClr val="black"/>
              </a:solidFill>
              <a:effectLst/>
              <a:uLnTx/>
              <a:uFillTx/>
              <a:ea typeface="ＭＳ Ｐゴシック"/>
              <a:cs typeface="ＭＳ Ｐゴシック"/>
            </a:endParaRPr>
          </a:p>
        </p:txBody>
      </p:sp>
      <p:graphicFrame>
        <p:nvGraphicFramePr>
          <p:cNvPr id="10" name="Tabla 9"/>
          <p:cNvGraphicFramePr>
            <a:graphicFrameLocks noGrp="1"/>
          </p:cNvGraphicFramePr>
          <p:nvPr>
            <p:extLst>
              <p:ext uri="{D42A27DB-BD31-4B8C-83A1-F6EECF244321}">
                <p14:modId xmlns:p14="http://schemas.microsoft.com/office/powerpoint/2010/main" val="4085262475"/>
              </p:ext>
            </p:extLst>
          </p:nvPr>
        </p:nvGraphicFramePr>
        <p:xfrm>
          <a:off x="225700" y="1862187"/>
          <a:ext cx="7556954" cy="3896744"/>
        </p:xfrm>
        <a:graphic>
          <a:graphicData uri="http://schemas.openxmlformats.org/drawingml/2006/table">
            <a:tbl>
              <a:tblPr/>
              <a:tblGrid>
                <a:gridCol w="2396320"/>
                <a:gridCol w="1831976"/>
                <a:gridCol w="1784393"/>
                <a:gridCol w="1544265"/>
              </a:tblGrid>
              <a:tr h="383357">
                <a:tc rowSpan="3"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s-CL" sz="1400" u="none" strike="noStrike" dirty="0">
                          <a:effectLst/>
                        </a:rPr>
                        <a:t> </a:t>
                      </a:r>
                      <a:endParaRPr lang="es-CL" sz="1400" b="0" i="0" u="none" strike="noStrike" dirty="0">
                        <a:solidFill>
                          <a:srgbClr val="000000"/>
                        </a:solidFill>
                        <a:effectLst/>
                        <a:latin typeface="Arial" panose="020B0604020202020204" pitchFamily="34" charset="0"/>
                      </a:endParaRPr>
                    </a:p>
                  </a:txBody>
                  <a:tcPr marL="9525" marR="9525" marT="9529" marB="0" anchor="b">
                    <a:lnL w="12700" cmpd="sng">
                      <a:solidFill>
                        <a:srgbClr val="4A78BB"/>
                      </a:solid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c rowSpan="3" hMerge="1">
                  <a:txBody>
                    <a:bodyPr/>
                    <a:lstStyle/>
                    <a:p>
                      <a:endParaRPr lang="es-CL"/>
                    </a:p>
                  </a:txBody>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400" b="1" u="none" strike="noStrike" dirty="0" smtClean="0">
                          <a:effectLst/>
                        </a:rPr>
                        <a:t>Satisfacción</a:t>
                      </a:r>
                      <a:r>
                        <a:rPr lang="es-CL" sz="1400" b="1" u="none" strike="noStrike" baseline="0" dirty="0" smtClean="0">
                          <a:effectLst/>
                        </a:rPr>
                        <a:t> con los servicios del Consejo</a:t>
                      </a:r>
                      <a:endParaRPr lang="es-CL" sz="1400" b="1" i="0" u="none" strike="noStrike" dirty="0">
                        <a:solidFill>
                          <a:srgbClr val="000000"/>
                        </a:solidFill>
                        <a:effectLst/>
                        <a:latin typeface="Arial" panose="020B0604020202020204" pitchFamily="34" charset="0"/>
                      </a:endParaRPr>
                    </a:p>
                  </a:txBody>
                  <a:tcPr marL="9525" marR="9525" marT="9529" marB="0" anchor="ctr">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c hMerge="1">
                  <a:txBody>
                    <a:bodyPr/>
                    <a:lstStyle/>
                    <a:p>
                      <a:endParaRPr lang="es-CL"/>
                    </a:p>
                  </a:txBody>
                  <a:tcPr/>
                </a:tc>
              </a:tr>
              <a:tr h="293410">
                <a:tc gridSpan="2" vMerge="1">
                  <a:txBody>
                    <a:bodyPr/>
                    <a:lstStyle/>
                    <a:p>
                      <a:endParaRPr lang="es-CL"/>
                    </a:p>
                  </a:txBody>
                  <a:tcPr/>
                </a:tc>
                <a:tc hMerge="1" vMerge="1">
                  <a:txBody>
                    <a:bodyPr/>
                    <a:lstStyle/>
                    <a:p>
                      <a:endParaRPr lang="es-CL"/>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400" u="none" strike="noStrike" dirty="0">
                          <a:effectLst/>
                        </a:rPr>
                        <a:t>Evaluación Negativa</a:t>
                      </a:r>
                      <a:endParaRPr lang="es-CL" sz="1400" b="0" i="0" u="none" strike="noStrike" dirty="0">
                        <a:solidFill>
                          <a:srgbClr val="000000"/>
                        </a:solidFill>
                        <a:effectLst/>
                        <a:latin typeface="Arial" panose="020B0604020202020204" pitchFamily="34" charset="0"/>
                      </a:endParaRPr>
                    </a:p>
                  </a:txBody>
                  <a:tcPr marL="9525" marR="9525" marT="9529" marB="0" anchor="b">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400" u="none" strike="noStrike" dirty="0">
                          <a:effectLst/>
                        </a:rPr>
                        <a:t>Evaluación Positiva</a:t>
                      </a:r>
                      <a:endParaRPr lang="es-CL" sz="1400" b="0" i="0" u="none" strike="noStrike" dirty="0">
                        <a:solidFill>
                          <a:srgbClr val="000000"/>
                        </a:solidFill>
                        <a:effectLst/>
                        <a:latin typeface="Arial" panose="020B0604020202020204" pitchFamily="34" charset="0"/>
                      </a:endParaRPr>
                    </a:p>
                  </a:txBody>
                  <a:tcPr marL="9525" marR="9525" marT="9529" marB="0" anchor="b">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r>
              <a:tr h="293410">
                <a:tc gridSpan="2" vMerge="1">
                  <a:txBody>
                    <a:bodyPr/>
                    <a:lstStyle/>
                    <a:p>
                      <a:endParaRPr lang="es-CL"/>
                    </a:p>
                  </a:txBody>
                  <a:tcPr/>
                </a:tc>
                <a:tc hMerge="1" vMerge="1">
                  <a:txBody>
                    <a:bodyPr/>
                    <a:lstStyle/>
                    <a:p>
                      <a:endParaRPr lang="es-CL"/>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400" u="none" strike="noStrike" dirty="0">
                          <a:effectLst/>
                        </a:rPr>
                        <a:t>% de la fila</a:t>
                      </a:r>
                      <a:endParaRPr lang="es-CL" sz="1400" b="0" i="0" u="none" strike="noStrike" dirty="0">
                        <a:solidFill>
                          <a:srgbClr val="000000"/>
                        </a:solidFill>
                        <a:effectLst/>
                        <a:latin typeface="Arial" panose="020B0604020202020204" pitchFamily="34" charset="0"/>
                      </a:endParaRPr>
                    </a:p>
                  </a:txBody>
                  <a:tcPr marL="9525" marR="9525" marT="9529" marB="0" anchor="b">
                    <a:lnL>
                      <a:noFill/>
                    </a:lnL>
                    <a:lnR>
                      <a:no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400" u="none" strike="noStrike" dirty="0">
                          <a:effectLst/>
                        </a:rPr>
                        <a:t>% de la fila</a:t>
                      </a:r>
                      <a:endParaRPr lang="es-CL" sz="1400" b="0" i="0" u="none" strike="noStrike" dirty="0">
                        <a:solidFill>
                          <a:srgbClr val="000000"/>
                        </a:solidFill>
                        <a:effectLst/>
                        <a:latin typeface="Arial" panose="020B0604020202020204" pitchFamily="34" charset="0"/>
                      </a:endParaRPr>
                    </a:p>
                  </a:txBody>
                  <a:tcPr marL="9525" marR="9525" marT="9529" marB="0" anchor="b">
                    <a:lnL>
                      <a:noFill/>
                    </a:lnL>
                    <a:lnR w="12700" cmpd="sng">
                      <a:solidFill>
                        <a:srgbClr val="4A78BB"/>
                      </a:solid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1115">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u="none" strike="noStrike" dirty="0" smtClean="0">
                          <a:effectLst/>
                          <a:latin typeface="+mn-lt"/>
                        </a:rPr>
                        <a:t>Claridad de la información recibida</a:t>
                      </a:r>
                      <a:endParaRPr lang="es-CL" sz="1400" b="0" i="0" u="none" strike="noStrike" dirty="0">
                        <a:solidFill>
                          <a:srgbClr val="000000"/>
                        </a:solidFill>
                        <a:effectLst/>
                        <a:latin typeface="+mn-lt"/>
                      </a:endParaRPr>
                    </a:p>
                  </a:txBody>
                  <a:tcPr marL="9525" marR="9525" marT="9529" marB="0">
                    <a:lnL w="12700" cmpd="sng">
                      <a:solidFill>
                        <a:srgbClr val="4A78BB"/>
                      </a:solid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u="none" strike="noStrike" dirty="0" smtClean="0">
                          <a:effectLst/>
                          <a:latin typeface="+mn-lt"/>
                        </a:rPr>
                        <a:t>No</a:t>
                      </a:r>
                      <a:endParaRPr lang="es-CL" sz="1400" b="0" i="0" u="none" strike="noStrike" dirty="0">
                        <a:solidFill>
                          <a:srgbClr val="000000"/>
                        </a:solidFill>
                        <a:effectLst/>
                        <a:latin typeface="+mn-lt"/>
                      </a:endParaRPr>
                    </a:p>
                  </a:txBody>
                  <a:tcPr marL="9525" marR="9525" marT="9529" marB="0">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c>
                  <a:txBody>
                    <a:bodyPr/>
                    <a:lstStyle/>
                    <a:p>
                      <a:pPr algn="ctr" fontAlgn="ctr"/>
                      <a:r>
                        <a:rPr lang="es-CL" sz="1400" b="0" i="0" u="none" strike="noStrike" dirty="0" smtClean="0">
                          <a:solidFill>
                            <a:srgbClr val="000000"/>
                          </a:solidFill>
                          <a:effectLst/>
                          <a:latin typeface="Arial" panose="020B0604020202020204" pitchFamily="34" charset="0"/>
                        </a:rPr>
                        <a:t>83%</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c>
                  <a:txBody>
                    <a:bodyPr/>
                    <a:lstStyle/>
                    <a:p>
                      <a:pPr algn="ctr" fontAlgn="ctr"/>
                      <a:r>
                        <a:rPr lang="es-CL" sz="1400" b="0" i="0" u="none" strike="noStrike" dirty="0" smtClean="0">
                          <a:solidFill>
                            <a:srgbClr val="000000"/>
                          </a:solidFill>
                          <a:effectLst/>
                          <a:latin typeface="Arial" panose="020B0604020202020204" pitchFamily="34" charset="0"/>
                        </a:rPr>
                        <a:t>6%</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r>
              <a:tr h="351115">
                <a:tc vMerge="1">
                  <a:txBody>
                    <a:bodyPr/>
                    <a:lstStyle/>
                    <a:p>
                      <a:endParaRPr lang="es-CL"/>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u="none" strike="noStrike" dirty="0" smtClean="0">
                          <a:effectLst/>
                          <a:latin typeface="+mn-lt"/>
                        </a:rPr>
                        <a:t>Sí</a:t>
                      </a:r>
                      <a:endParaRPr lang="es-CL" sz="1400" b="0" i="0" u="none" strike="noStrike" dirty="0">
                        <a:solidFill>
                          <a:srgbClr val="000000"/>
                        </a:solidFill>
                        <a:effectLst/>
                        <a:latin typeface="+mn-lt"/>
                      </a:endParaRPr>
                    </a:p>
                  </a:txBody>
                  <a:tcPr marL="9525" marR="9525" marT="9529" marB="0">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c>
                  <a:txBody>
                    <a:bodyPr/>
                    <a:lstStyle/>
                    <a:p>
                      <a:pPr algn="ctr" fontAlgn="ctr"/>
                      <a:r>
                        <a:rPr lang="es-CL" sz="1400" b="0" i="0" u="none" strike="noStrike" dirty="0" smtClean="0">
                          <a:solidFill>
                            <a:srgbClr val="000000"/>
                          </a:solidFill>
                          <a:effectLst/>
                          <a:latin typeface="Arial" panose="020B0604020202020204" pitchFamily="34" charset="0"/>
                        </a:rPr>
                        <a:t>17%</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c>
                  <a:txBody>
                    <a:bodyPr/>
                    <a:lstStyle/>
                    <a:p>
                      <a:pPr algn="ctr" fontAlgn="ctr"/>
                      <a:r>
                        <a:rPr lang="es-CL" sz="1400" b="0" i="0" u="none" strike="noStrike" dirty="0" smtClean="0">
                          <a:solidFill>
                            <a:srgbClr val="000000"/>
                          </a:solidFill>
                          <a:effectLst/>
                          <a:latin typeface="Arial" panose="020B0604020202020204" pitchFamily="34" charset="0"/>
                        </a:rPr>
                        <a:t>94%*</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r>
              <a:tr h="351115">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u="none" strike="noStrike" dirty="0" smtClean="0">
                          <a:effectLst/>
                          <a:latin typeface="+mn-lt"/>
                        </a:rPr>
                        <a:t>Atención</a:t>
                      </a:r>
                      <a:r>
                        <a:rPr lang="es-CL" sz="1400" u="none" strike="noStrike" baseline="0" dirty="0" smtClean="0">
                          <a:effectLst/>
                          <a:latin typeface="+mn-lt"/>
                        </a:rPr>
                        <a:t> general</a:t>
                      </a:r>
                      <a:endParaRPr lang="es-CL" sz="1400" b="0" i="0" u="none" strike="noStrike" dirty="0">
                        <a:solidFill>
                          <a:srgbClr val="000000"/>
                        </a:solidFill>
                        <a:effectLst/>
                        <a:latin typeface="+mn-lt"/>
                      </a:endParaRPr>
                    </a:p>
                  </a:txBody>
                  <a:tcPr marL="9525" marR="9525" marT="9529" marB="0">
                    <a:lnL w="12700" cmpd="sng">
                      <a:solidFill>
                        <a:srgbClr val="4A78BB"/>
                      </a:solid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u="none" strike="noStrike" dirty="0">
                          <a:effectLst/>
                          <a:latin typeface="+mn-lt"/>
                        </a:rPr>
                        <a:t>Evaluación Negativa</a:t>
                      </a:r>
                      <a:endParaRPr lang="es-CL" sz="1400" b="0" i="0" u="none" strike="noStrike" dirty="0">
                        <a:solidFill>
                          <a:srgbClr val="000000"/>
                        </a:solidFill>
                        <a:effectLst/>
                        <a:latin typeface="+mn-lt"/>
                      </a:endParaRPr>
                    </a:p>
                  </a:txBody>
                  <a:tcPr marL="9525" marR="9525" marT="9529" marB="0">
                    <a:lnL>
                      <a:no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ysClr val="window" lastClr="FFFFFF"/>
                    </a:solidFill>
                  </a:tcPr>
                </a:tc>
                <a:tc>
                  <a:txBody>
                    <a:bodyPr/>
                    <a:lstStyle/>
                    <a:p>
                      <a:pPr algn="ctr" fontAlgn="ctr"/>
                      <a:r>
                        <a:rPr lang="es-CL" sz="1400" b="0" i="0" u="none" strike="noStrike" dirty="0" smtClean="0">
                          <a:solidFill>
                            <a:srgbClr val="000000"/>
                          </a:solidFill>
                          <a:effectLst/>
                          <a:latin typeface="Arial" panose="020B0604020202020204" pitchFamily="34" charset="0"/>
                        </a:rPr>
                        <a:t>71%</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ysClr val="window" lastClr="FFFFFF"/>
                    </a:solidFill>
                  </a:tcPr>
                </a:tc>
                <a:tc>
                  <a:txBody>
                    <a:bodyPr/>
                    <a:lstStyle/>
                    <a:p>
                      <a:pPr algn="ctr" fontAlgn="ctr"/>
                      <a:r>
                        <a:rPr lang="es-CL" sz="1400" b="0" i="0" u="none" strike="noStrike" dirty="0" smtClean="0">
                          <a:solidFill>
                            <a:srgbClr val="000000"/>
                          </a:solidFill>
                          <a:effectLst/>
                          <a:latin typeface="Arial" panose="020B0604020202020204" pitchFamily="34" charset="0"/>
                        </a:rPr>
                        <a:t>4%</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ysClr val="window" lastClr="FFFFFF"/>
                    </a:solidFill>
                  </a:tcPr>
                </a:tc>
              </a:tr>
              <a:tr h="351115">
                <a:tc vMerge="1">
                  <a:txBody>
                    <a:bodyPr/>
                    <a:lstStyle/>
                    <a:p>
                      <a:endParaRPr lang="es-CL"/>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u="none" strike="noStrike" dirty="0">
                          <a:effectLst/>
                          <a:latin typeface="+mn-lt"/>
                        </a:rPr>
                        <a:t>Evaluación Positiva</a:t>
                      </a:r>
                      <a:endParaRPr lang="es-CL" sz="1400" b="0" i="0" u="none" strike="noStrike" dirty="0">
                        <a:solidFill>
                          <a:srgbClr val="000000"/>
                        </a:solidFill>
                        <a:effectLst/>
                        <a:latin typeface="+mn-lt"/>
                      </a:endParaRPr>
                    </a:p>
                  </a:txBody>
                  <a:tcPr marL="9525" marR="9525" marT="9529" marB="0">
                    <a:lnL>
                      <a:noFill/>
                    </a:lnL>
                    <a:lnR>
                      <a:no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s-CL" sz="1400" b="0" i="0" u="none" strike="noStrike" dirty="0" smtClean="0">
                          <a:solidFill>
                            <a:srgbClr val="000000"/>
                          </a:solidFill>
                          <a:effectLst/>
                          <a:latin typeface="Arial" panose="020B0604020202020204" pitchFamily="34" charset="0"/>
                        </a:rPr>
                        <a:t>29%</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c>
                  <a:txBody>
                    <a:bodyPr/>
                    <a:lstStyle/>
                    <a:p>
                      <a:pPr algn="ctr" fontAlgn="ctr"/>
                      <a:r>
                        <a:rPr lang="es-CL" sz="1400" b="0" i="0" u="none" strike="noStrike" dirty="0" smtClean="0">
                          <a:solidFill>
                            <a:srgbClr val="000000"/>
                          </a:solidFill>
                          <a:effectLst/>
                          <a:latin typeface="Arial" panose="020B0604020202020204" pitchFamily="34" charset="0"/>
                        </a:rPr>
                        <a:t>96%*</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r>
              <a:tr h="351115">
                <a:tc rowSpan="2">
                  <a:txBody>
                    <a:bodyPr/>
                    <a:lstStyle/>
                    <a:p>
                      <a:pPr algn="l" fontAlgn="t"/>
                      <a:r>
                        <a:rPr lang="es-CL" sz="1400" b="0" i="0" u="none" strike="noStrike" dirty="0" smtClean="0">
                          <a:solidFill>
                            <a:srgbClr val="000000"/>
                          </a:solidFill>
                          <a:effectLst/>
                          <a:latin typeface="+mn-lt"/>
                        </a:rPr>
                        <a:t>Evaluación</a:t>
                      </a:r>
                      <a:r>
                        <a:rPr lang="es-CL" sz="1400" b="0" i="0" u="none" strike="noStrike" baseline="0" dirty="0" smtClean="0">
                          <a:solidFill>
                            <a:srgbClr val="000000"/>
                          </a:solidFill>
                          <a:effectLst/>
                          <a:latin typeface="+mn-lt"/>
                        </a:rPr>
                        <a:t> de la orientación que recibe cuando el CPLT no puede responder directamente</a:t>
                      </a:r>
                    </a:p>
                  </a:txBody>
                  <a:tcPr marL="9525" marR="9525" marT="9529" marB="0">
                    <a:lnL w="12700" cmpd="sng">
                      <a:solidFill>
                        <a:srgbClr val="4A78BB"/>
                      </a:solid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u="none" strike="noStrike" dirty="0">
                          <a:effectLst/>
                          <a:latin typeface="+mn-lt"/>
                        </a:rPr>
                        <a:t>Evaluación Negativa</a:t>
                      </a:r>
                      <a:endParaRPr lang="es-CL" sz="1400" b="0" i="0" u="none" strike="noStrike" dirty="0">
                        <a:solidFill>
                          <a:srgbClr val="000000"/>
                        </a:solidFill>
                        <a:effectLst/>
                        <a:latin typeface="+mn-lt"/>
                      </a:endParaRPr>
                    </a:p>
                  </a:txBody>
                  <a:tcPr marL="9525" marR="9525" marT="9529" marB="0">
                    <a:lnL>
                      <a:no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400" b="0" i="0" u="none" strike="noStrike" dirty="0" smtClean="0">
                          <a:solidFill>
                            <a:srgbClr val="000000"/>
                          </a:solidFill>
                          <a:effectLst/>
                          <a:latin typeface="Arial" panose="020B0604020202020204" pitchFamily="34" charset="0"/>
                        </a:rPr>
                        <a:t>91%</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400" b="0" i="0" u="none" strike="noStrike" dirty="0" smtClean="0">
                          <a:solidFill>
                            <a:srgbClr val="000000"/>
                          </a:solidFill>
                          <a:effectLst/>
                          <a:latin typeface="Arial" panose="020B0604020202020204" pitchFamily="34" charset="0"/>
                        </a:rPr>
                        <a:t>20%</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r>
              <a:tr h="282032">
                <a:tc vMerge="1">
                  <a:txBody>
                    <a:bodyPr/>
                    <a:lstStyle/>
                    <a:p>
                      <a:pPr algn="l" fontAlgn="t"/>
                      <a:endParaRPr lang="es-CL" sz="1600" b="0" i="0" u="none" strike="noStrike" dirty="0">
                        <a:solidFill>
                          <a:srgbClr val="000000"/>
                        </a:solidFill>
                        <a:effectLst/>
                        <a:latin typeface="Arial" panose="020B0604020202020204" pitchFamily="34" charset="0"/>
                      </a:endParaRPr>
                    </a:p>
                  </a:txBody>
                  <a:tcPr marL="9525" marR="9525" marT="9529" marB="0">
                    <a:lnL w="12700" cmpd="sng">
                      <a:solidFill>
                        <a:srgbClr val="4A78BB"/>
                      </a:solid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u="none" strike="noStrike" dirty="0">
                          <a:effectLst/>
                          <a:latin typeface="+mn-lt"/>
                        </a:rPr>
                        <a:t>Evaluación Positiva</a:t>
                      </a:r>
                      <a:endParaRPr lang="es-CL" sz="1400" b="0" i="0" u="none" strike="noStrike" dirty="0">
                        <a:solidFill>
                          <a:srgbClr val="000000"/>
                        </a:solidFill>
                        <a:effectLst/>
                        <a:latin typeface="+mn-lt"/>
                      </a:endParaRPr>
                    </a:p>
                  </a:txBody>
                  <a:tcPr marL="9525" marR="9525" marT="9529" marB="0">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400" b="0" i="0" u="none" strike="noStrike" dirty="0" smtClean="0">
                          <a:solidFill>
                            <a:srgbClr val="000000"/>
                          </a:solidFill>
                          <a:effectLst/>
                          <a:latin typeface="Arial" panose="020B0604020202020204" pitchFamily="34" charset="0"/>
                        </a:rPr>
                        <a:t>9%</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400" b="0" i="0" u="none" strike="noStrike" dirty="0" smtClean="0">
                          <a:solidFill>
                            <a:srgbClr val="000000"/>
                          </a:solidFill>
                          <a:effectLst/>
                          <a:latin typeface="Arial" panose="020B0604020202020204" pitchFamily="34" charset="0"/>
                        </a:rPr>
                        <a:t>80%*</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r>
              <a:tr h="351115">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400" b="0" i="0" u="none" strike="noStrike" dirty="0" smtClean="0">
                          <a:solidFill>
                            <a:srgbClr val="000000"/>
                          </a:solidFill>
                          <a:effectLst/>
                          <a:latin typeface="+mn-lt"/>
                        </a:rPr>
                        <a:t>CPLT como fuente de información para canalizar necesidades frente al aparato público</a:t>
                      </a:r>
                      <a:endParaRPr lang="es-CL" sz="1400" b="0" i="0" u="none" strike="noStrike" dirty="0">
                        <a:solidFill>
                          <a:srgbClr val="000000"/>
                        </a:solidFill>
                        <a:effectLst/>
                        <a:latin typeface="+mn-lt"/>
                      </a:endParaRPr>
                    </a:p>
                  </a:txBody>
                  <a:tcPr marL="9525" marR="9525" marT="9529" marB="0">
                    <a:lnL w="12700" cmpd="sng">
                      <a:solidFill>
                        <a:srgbClr val="4A78BB"/>
                      </a:solid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chemeClr val="bg1"/>
                    </a:solidFill>
                  </a:tcPr>
                </a:tc>
                <a:tc>
                  <a:txBody>
                    <a:bodyPr/>
                    <a:lstStyle/>
                    <a:p>
                      <a:pPr algn="l" fontAlgn="t"/>
                      <a:r>
                        <a:rPr lang="es-CL" sz="1400" b="0" i="0" u="none" strike="noStrike" dirty="0" smtClean="0">
                          <a:solidFill>
                            <a:srgbClr val="000000"/>
                          </a:solidFill>
                          <a:effectLst/>
                          <a:latin typeface="+mn-lt"/>
                        </a:rPr>
                        <a:t>Percepción de que no cumple la función</a:t>
                      </a:r>
                      <a:endParaRPr lang="es-CL" sz="1400" b="0" i="0" u="none" strike="noStrike" dirty="0">
                        <a:solidFill>
                          <a:srgbClr val="000000"/>
                        </a:solidFill>
                        <a:effectLst/>
                        <a:latin typeface="+mn-lt"/>
                      </a:endParaRPr>
                    </a:p>
                  </a:txBody>
                  <a:tcPr marL="9525" marR="9525" marT="9529" marB="0">
                    <a:lnL>
                      <a:no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bg1"/>
                    </a:solidFill>
                  </a:tcPr>
                </a:tc>
                <a:tc>
                  <a:txBody>
                    <a:bodyPr/>
                    <a:lstStyle/>
                    <a:p>
                      <a:pPr algn="ctr" fontAlgn="ctr"/>
                      <a:r>
                        <a:rPr lang="es-CL" sz="1400" b="0" i="0" u="none" strike="noStrike" dirty="0" smtClean="0">
                          <a:solidFill>
                            <a:srgbClr val="000000"/>
                          </a:solidFill>
                          <a:effectLst/>
                          <a:latin typeface="Arial" panose="020B0604020202020204" pitchFamily="34" charset="0"/>
                        </a:rPr>
                        <a:t>84%</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chemeClr val="bg1"/>
                    </a:solidFill>
                  </a:tcPr>
                </a:tc>
                <a:tc>
                  <a:txBody>
                    <a:bodyPr/>
                    <a:lstStyle/>
                    <a:p>
                      <a:pPr algn="ctr" fontAlgn="ctr"/>
                      <a:r>
                        <a:rPr lang="es-CL" sz="1400" b="0" i="0" u="none" strike="noStrike" dirty="0" smtClean="0">
                          <a:solidFill>
                            <a:srgbClr val="000000"/>
                          </a:solidFill>
                          <a:effectLst/>
                          <a:latin typeface="Arial" panose="020B0604020202020204" pitchFamily="34" charset="0"/>
                        </a:rPr>
                        <a:t>16%</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chemeClr val="bg1"/>
                    </a:solidFill>
                  </a:tcPr>
                </a:tc>
              </a:tr>
              <a:tr h="351115">
                <a:tc vMerge="1">
                  <a:txBody>
                    <a:bodyPr/>
                    <a:lstStyle/>
                    <a:p>
                      <a:endParaRPr lang="es-CL"/>
                    </a:p>
                  </a:txBody>
                  <a:tcPr>
                    <a:solidFill>
                      <a:schemeClr val="accent6"/>
                    </a:solidFill>
                  </a:tcPr>
                </a:tc>
                <a:tc>
                  <a:txBody>
                    <a:bodyPr/>
                    <a:lstStyle/>
                    <a:p>
                      <a:pPr algn="l" fontAlgn="t"/>
                      <a:r>
                        <a:rPr lang="es-CL" sz="1400" b="0" i="0" u="none" strike="noStrike" dirty="0" smtClean="0">
                          <a:solidFill>
                            <a:srgbClr val="000000"/>
                          </a:solidFill>
                          <a:effectLst/>
                          <a:latin typeface="+mn-lt"/>
                        </a:rPr>
                        <a:t>Percepción de que cumple la función</a:t>
                      </a:r>
                      <a:endParaRPr lang="es-CL" sz="1400" b="0" i="0" u="none" strike="noStrike" dirty="0">
                        <a:solidFill>
                          <a:srgbClr val="000000"/>
                        </a:solidFill>
                        <a:effectLst/>
                        <a:latin typeface="+mn-lt"/>
                      </a:endParaRPr>
                    </a:p>
                  </a:txBody>
                  <a:tcPr marL="9525" marR="9525" marT="9529" marB="0">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chemeClr val="bg1"/>
                    </a:solidFill>
                  </a:tcPr>
                </a:tc>
                <a:tc>
                  <a:txBody>
                    <a:bodyPr/>
                    <a:lstStyle/>
                    <a:p>
                      <a:pPr algn="ctr" fontAlgn="ctr"/>
                      <a:r>
                        <a:rPr lang="es-CL" sz="1400" b="0" i="0" u="none" strike="noStrike" dirty="0" smtClean="0">
                          <a:solidFill>
                            <a:srgbClr val="000000"/>
                          </a:solidFill>
                          <a:effectLst/>
                          <a:latin typeface="Arial" panose="020B0604020202020204" pitchFamily="34" charset="0"/>
                        </a:rPr>
                        <a:t>16%</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chemeClr val="bg1"/>
                    </a:solidFill>
                  </a:tcPr>
                </a:tc>
                <a:tc>
                  <a:txBody>
                    <a:bodyPr/>
                    <a:lstStyle/>
                    <a:p>
                      <a:pPr algn="ctr" fontAlgn="ctr"/>
                      <a:r>
                        <a:rPr lang="es-CL" sz="1400" b="0" i="0" u="none" strike="noStrike" dirty="0" smtClean="0">
                          <a:solidFill>
                            <a:srgbClr val="000000"/>
                          </a:solidFill>
                          <a:effectLst/>
                          <a:latin typeface="Arial" panose="020B0604020202020204" pitchFamily="34" charset="0"/>
                        </a:rPr>
                        <a:t>84%*</a:t>
                      </a:r>
                      <a:endParaRPr lang="es-CL" sz="1400" b="0" i="0" u="none" strike="noStrike" dirty="0">
                        <a:solidFill>
                          <a:srgbClr val="000000"/>
                        </a:solidFill>
                        <a:effectLst/>
                        <a:latin typeface="Arial" panose="020B0604020202020204" pitchFamily="34" charset="0"/>
                      </a:endParaRPr>
                    </a:p>
                  </a:txBody>
                  <a:tcPr marL="9525" marR="9525" marT="9525" marB="0" anchor="ctr">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chemeClr val="bg1"/>
                    </a:solidFill>
                  </a:tcPr>
                </a:tc>
              </a:tr>
            </a:tbl>
          </a:graphicData>
        </a:graphic>
      </p:graphicFrame>
      <p:sp>
        <p:nvSpPr>
          <p:cNvPr id="13" name="CuadroTexto 12"/>
          <p:cNvSpPr txBox="1"/>
          <p:nvPr/>
        </p:nvSpPr>
        <p:spPr>
          <a:xfrm>
            <a:off x="135993" y="5774321"/>
            <a:ext cx="5608704" cy="261610"/>
          </a:xfrm>
          <a:prstGeom prst="rect">
            <a:avLst/>
          </a:prstGeom>
          <a:noFill/>
        </p:spPr>
        <p:txBody>
          <a:bodyPr wrap="square" rtlCol="0">
            <a:spAutoFit/>
          </a:bodyPr>
          <a:lstStyle/>
          <a:p>
            <a:r>
              <a:rPr lang="es-CL" sz="1100" i="1" dirty="0" smtClean="0"/>
              <a:t>*El modelo tiene R</a:t>
            </a:r>
            <a:r>
              <a:rPr lang="es-CL" sz="1100" i="1" baseline="30000" dirty="0" smtClean="0"/>
              <a:t>2</a:t>
            </a:r>
            <a:r>
              <a:rPr lang="es-CL" sz="1100" i="1" dirty="0" smtClean="0"/>
              <a:t> de 0,681. El pronóstico mejora de 85,7 a 94,4 usando el modelo</a:t>
            </a:r>
            <a:endParaRPr lang="es-CL" sz="1100" i="1" dirty="0"/>
          </a:p>
        </p:txBody>
      </p:sp>
    </p:spTree>
    <p:extLst>
      <p:ext uri="{BB962C8B-B14F-4D97-AF65-F5344CB8AC3E}">
        <p14:creationId xmlns:p14="http://schemas.microsoft.com/office/powerpoint/2010/main" val="3144833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4589343"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2026517" cy="584775"/>
          </a:xfrm>
          <a:prstGeom prst="rect">
            <a:avLst/>
          </a:prstGeom>
          <a:noFill/>
        </p:spPr>
        <p:txBody>
          <a:bodyPr wrap="none" rtlCol="0">
            <a:spAutoFit/>
          </a:bodyPr>
          <a:lstStyle/>
          <a:p>
            <a:r>
              <a:rPr lang="es-ES" sz="3200" b="1" dirty="0" smtClean="0">
                <a:solidFill>
                  <a:srgbClr val="FFFFFF"/>
                </a:solidFill>
              </a:rPr>
              <a:t>Solicitudes</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7" name="Rectángulo 6"/>
          <p:cNvSpPr/>
          <p:nvPr/>
        </p:nvSpPr>
        <p:spPr>
          <a:xfrm>
            <a:off x="292233" y="1378213"/>
            <a:ext cx="8461375" cy="99338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L" sz="1700" b="0" i="0" u="none" strike="noStrike" kern="0" cap="none" spc="0" normalizeH="0" baseline="0" noProof="0" dirty="0">
                <a:ln>
                  <a:noFill/>
                </a:ln>
                <a:solidFill>
                  <a:prstClr val="white"/>
                </a:solidFill>
                <a:effectLst/>
                <a:uLnTx/>
                <a:uFillTx/>
                <a:latin typeface="Calibri"/>
                <a:ea typeface="+mn-ea"/>
                <a:cs typeface="+mn-cs"/>
              </a:rPr>
              <a:t>La satisfacción de los solicitantes </a:t>
            </a:r>
            <a:r>
              <a:rPr kumimoji="0" lang="es-CL" sz="1700" b="0" i="0" u="none" strike="noStrike" kern="0" cap="none" spc="0" normalizeH="0" baseline="0" noProof="0" dirty="0" smtClean="0">
                <a:ln>
                  <a:noFill/>
                </a:ln>
                <a:solidFill>
                  <a:prstClr val="white"/>
                </a:solidFill>
                <a:effectLst/>
                <a:uLnTx/>
                <a:uFillTx/>
                <a:latin typeface="Calibri"/>
                <a:ea typeface="+mn-ea"/>
                <a:cs typeface="+mn-cs"/>
              </a:rPr>
              <a:t>del CPLT mejora</a:t>
            </a:r>
            <a:r>
              <a:rPr kumimoji="0" lang="es-CL" sz="1700" b="0" i="0" u="none" strike="noStrike" kern="0" cap="none" spc="0" normalizeH="0" noProof="0" dirty="0" smtClean="0">
                <a:ln>
                  <a:noFill/>
                </a:ln>
                <a:solidFill>
                  <a:prstClr val="white"/>
                </a:solidFill>
                <a:effectLst/>
                <a:uLnTx/>
                <a:uFillTx/>
                <a:latin typeface="Calibri"/>
                <a:ea typeface="+mn-ea"/>
                <a:cs typeface="+mn-cs"/>
              </a:rPr>
              <a:t> en todos los ámbitos evaluados, destacándose el </a:t>
            </a:r>
            <a:r>
              <a:rPr kumimoji="0" lang="es-CL" sz="1700" b="1" i="0" u="none" strike="noStrike" kern="0" cap="none" spc="0" normalizeH="0" noProof="0" dirty="0" smtClean="0">
                <a:ln>
                  <a:noFill/>
                </a:ln>
                <a:solidFill>
                  <a:prstClr val="white"/>
                </a:solidFill>
                <a:effectLst/>
                <a:uLnTx/>
                <a:uFillTx/>
                <a:latin typeface="Calibri"/>
                <a:ea typeface="+mn-ea"/>
                <a:cs typeface="+mn-cs"/>
              </a:rPr>
              <a:t>tiempo de respuesta (+6%) y la correspondencia entre lo solicitado y la respuesta recibida (+5%).</a:t>
            </a:r>
            <a:endParaRPr kumimoji="0" lang="es-CL" sz="1700" b="1"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10" name="Gráfico 9"/>
          <p:cNvGraphicFramePr>
            <a:graphicFrameLocks/>
          </p:cNvGraphicFramePr>
          <p:nvPr>
            <p:extLst>
              <p:ext uri="{D42A27DB-BD31-4B8C-83A1-F6EECF244321}">
                <p14:modId xmlns:p14="http://schemas.microsoft.com/office/powerpoint/2010/main" val="3190250411"/>
              </p:ext>
            </p:extLst>
          </p:nvPr>
        </p:nvGraphicFramePr>
        <p:xfrm>
          <a:off x="292233" y="2406153"/>
          <a:ext cx="8394842" cy="2995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572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 y="38200"/>
            <a:ext cx="6715125" cy="617030"/>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50" y="70454"/>
            <a:ext cx="5458161" cy="584775"/>
          </a:xfrm>
          <a:prstGeom prst="rect">
            <a:avLst/>
          </a:prstGeom>
          <a:noFill/>
        </p:spPr>
        <p:txBody>
          <a:bodyPr wrap="none" rtlCol="0">
            <a:spAutoFit/>
          </a:bodyPr>
          <a:lstStyle/>
          <a:p>
            <a:r>
              <a:rPr lang="es-ES" sz="3200" b="1" dirty="0" smtClean="0">
                <a:solidFill>
                  <a:srgbClr val="FFFFFF"/>
                </a:solidFill>
              </a:rPr>
              <a:t>Análisis Cualitativo Solicitantes</a:t>
            </a:r>
            <a:endParaRPr lang="es-ES" sz="3200" b="1" dirty="0">
              <a:solidFill>
                <a:srgbClr val="FFFFFF"/>
              </a:solidFill>
            </a:endParaRPr>
          </a:p>
        </p:txBody>
      </p:sp>
      <p:sp>
        <p:nvSpPr>
          <p:cNvPr id="2" name="CuadroTexto 1"/>
          <p:cNvSpPr txBox="1"/>
          <p:nvPr/>
        </p:nvSpPr>
        <p:spPr>
          <a:xfrm>
            <a:off x="271462" y="843629"/>
            <a:ext cx="8672509" cy="1354217"/>
          </a:xfrm>
          <a:prstGeom prst="rect">
            <a:avLst/>
          </a:prstGeom>
          <a:noFill/>
        </p:spPr>
        <p:txBody>
          <a:bodyPr wrap="square" rtlCol="0">
            <a:spAutoFit/>
          </a:bodyPr>
          <a:lstStyle/>
          <a:p>
            <a:pPr algn="just"/>
            <a:r>
              <a:rPr lang="es-CL" sz="1600" dirty="0" smtClean="0"/>
              <a:t>Al margen de las principales líneas de evaluación que cubre la encuesta, el ejercicio cualitativo permitió identificar algunas inquietudes y necesidades de los solicitantes, quienes en general, tienen un conocimiento limitado del aparato público y el sistema de transparencia. Es importante considerar que su interacción con el Consejo está </a:t>
            </a:r>
            <a:r>
              <a:rPr lang="es-CL" sz="1600" b="1" dirty="0" smtClean="0"/>
              <a:t>principalmente mediada por el Portal</a:t>
            </a:r>
            <a:r>
              <a:rPr lang="es-CL" sz="1600" dirty="0" smtClean="0"/>
              <a:t>. </a:t>
            </a:r>
          </a:p>
          <a:p>
            <a:r>
              <a:rPr lang="es-CL" sz="1600" dirty="0" smtClean="0"/>
              <a:t>A continuación se destacan los elementos más relevantes:</a:t>
            </a:r>
            <a:endParaRPr lang="es-CL" sz="1600" dirty="0"/>
          </a:p>
        </p:txBody>
      </p:sp>
      <p:sp>
        <p:nvSpPr>
          <p:cNvPr id="10" name="Rectángulo 9"/>
          <p:cNvSpPr/>
          <p:nvPr/>
        </p:nvSpPr>
        <p:spPr>
          <a:xfrm>
            <a:off x="3543301" y="2516295"/>
            <a:ext cx="5457823" cy="1092607"/>
          </a:xfrm>
          <a:prstGeom prst="rect">
            <a:avLst/>
          </a:prstGeom>
          <a:solidFill>
            <a:schemeClr val="accent6">
              <a:lumMod val="40000"/>
              <a:lumOff val="60000"/>
            </a:schemeClr>
          </a:solidFill>
        </p:spPr>
        <p:txBody>
          <a:bodyPr wrap="square">
            <a:spAutoFit/>
          </a:bodyPr>
          <a:lstStyle/>
          <a:p>
            <a:r>
              <a:rPr lang="es-ES_tradnl" sz="1300" i="1" dirty="0">
                <a:ea typeface="Arial Unicode MS" panose="020B0604020202020204" pitchFamily="34" charset="-128"/>
              </a:rPr>
              <a:t>“</a:t>
            </a:r>
            <a:r>
              <a:rPr lang="it-IT" sz="1300" i="1" dirty="0">
                <a:ea typeface="Arial Unicode MS" panose="020B0604020202020204" pitchFamily="34" charset="-128"/>
              </a:rPr>
              <a:t>Seria s</a:t>
            </a:r>
            <a:r>
              <a:rPr lang="es-ES_tradnl" sz="1300" i="1" dirty="0" err="1">
                <a:ea typeface="Arial Unicode MS" panose="020B0604020202020204" pitchFamily="34" charset="-128"/>
              </a:rPr>
              <a:t>úper</a:t>
            </a:r>
            <a:r>
              <a:rPr lang="es-ES_tradnl" sz="1300" i="1" dirty="0">
                <a:ea typeface="Arial Unicode MS" panose="020B0604020202020204" pitchFamily="34" charset="-128"/>
              </a:rPr>
              <a:t> interesante a lo mejor tener un </a:t>
            </a:r>
            <a:r>
              <a:rPr lang="es-ES_tradnl" sz="1300" i="1" dirty="0" err="1">
                <a:ea typeface="Arial Unicode MS" panose="020B0604020202020204" pitchFamily="34" charset="-128"/>
              </a:rPr>
              <a:t>tel</a:t>
            </a:r>
            <a:r>
              <a:rPr lang="fr-FR" sz="1300" i="1" dirty="0">
                <a:ea typeface="Arial Unicode MS" panose="020B0604020202020204" pitchFamily="34" charset="-128"/>
              </a:rPr>
              <a:t>é</a:t>
            </a:r>
            <a:r>
              <a:rPr lang="es-ES_tradnl" sz="1300" i="1" dirty="0">
                <a:ea typeface="Arial Unicode MS" panose="020B0604020202020204" pitchFamily="34" charset="-128"/>
              </a:rPr>
              <a:t>fono, no s</a:t>
            </a:r>
            <a:r>
              <a:rPr lang="fr-FR" sz="1300" i="1" dirty="0">
                <a:ea typeface="Arial Unicode MS" panose="020B0604020202020204" pitchFamily="34" charset="-128"/>
              </a:rPr>
              <a:t>é</a:t>
            </a:r>
            <a:r>
              <a:rPr lang="es-ES_tradnl" sz="1300" i="1" dirty="0">
                <a:ea typeface="Arial Unicode MS" panose="020B0604020202020204" pitchFamily="34" charset="-128"/>
              </a:rPr>
              <a:t>, a quien llamar, y preguntar exactamente la duda de cómo preguntar, el cómo se formulan las preguntas es </a:t>
            </a:r>
            <a:r>
              <a:rPr lang="es-ES_tradnl" sz="1300" i="1" dirty="0" smtClean="0">
                <a:ea typeface="Arial Unicode MS" panose="020B0604020202020204" pitchFamily="34" charset="-128"/>
              </a:rPr>
              <a:t>complejo (…) si </a:t>
            </a:r>
            <a:r>
              <a:rPr lang="es-ES_tradnl" sz="1300" i="1" dirty="0">
                <a:ea typeface="Arial Unicode MS" panose="020B0604020202020204" pitchFamily="34" charset="-128"/>
              </a:rPr>
              <a:t>la pregunta es muy amplia el funcionario tiene un problema </a:t>
            </a:r>
            <a:r>
              <a:rPr lang="es-ES_tradnl" sz="1300" i="1" dirty="0" err="1">
                <a:ea typeface="Arial Unicode MS" panose="020B0604020202020204" pitchFamily="34" charset="-128"/>
              </a:rPr>
              <a:t>pa</a:t>
            </a:r>
            <a:r>
              <a:rPr lang="es-ES_tradnl" sz="1300" i="1" dirty="0">
                <a:ea typeface="Arial Unicode MS" panose="020B0604020202020204" pitchFamily="34" charset="-128"/>
              </a:rPr>
              <a:t> contestar, a lo mejor ahí hay que dar unas capacitaciones o en la página web mostrar cómo hacer las </a:t>
            </a:r>
            <a:r>
              <a:rPr lang="es-ES_tradnl" sz="1300" i="1" dirty="0" smtClean="0">
                <a:ea typeface="Arial Unicode MS" panose="020B0604020202020204" pitchFamily="34" charset="-128"/>
              </a:rPr>
              <a:t>preguntas” (S 1)</a:t>
            </a:r>
            <a:endParaRPr lang="es-CL" sz="1300" dirty="0"/>
          </a:p>
        </p:txBody>
      </p:sp>
      <p:sp>
        <p:nvSpPr>
          <p:cNvPr id="12" name="Rectángulo 11"/>
          <p:cNvSpPr/>
          <p:nvPr/>
        </p:nvSpPr>
        <p:spPr>
          <a:xfrm>
            <a:off x="300039" y="2395301"/>
            <a:ext cx="3243262" cy="12573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t>Se identifica la necesidad de contar con mayor orientación para realizar solicitudes de acceso a la información.</a:t>
            </a:r>
            <a:endParaRPr lang="es-CL" sz="1600" b="1" dirty="0"/>
          </a:p>
        </p:txBody>
      </p:sp>
      <p:sp>
        <p:nvSpPr>
          <p:cNvPr id="13" name="Rectángulo 12"/>
          <p:cNvSpPr/>
          <p:nvPr/>
        </p:nvSpPr>
        <p:spPr>
          <a:xfrm>
            <a:off x="3514725" y="3841001"/>
            <a:ext cx="5457823" cy="692497"/>
          </a:xfrm>
          <a:prstGeom prst="rect">
            <a:avLst/>
          </a:prstGeom>
          <a:solidFill>
            <a:schemeClr val="accent6">
              <a:lumMod val="40000"/>
              <a:lumOff val="60000"/>
            </a:schemeClr>
          </a:solidFill>
        </p:spPr>
        <p:txBody>
          <a:bodyPr wrap="square">
            <a:spAutoFit/>
          </a:bodyPr>
          <a:lstStyle/>
          <a:p>
            <a:r>
              <a:rPr lang="es-ES_tradnl" sz="1300" i="1" dirty="0">
                <a:ea typeface="Arial Unicode MS" panose="020B0604020202020204" pitchFamily="34" charset="-128"/>
              </a:rPr>
              <a:t>“En los temas de Servicios Públicos yo </a:t>
            </a:r>
            <a:r>
              <a:rPr lang="es-ES_tradnl" sz="1300" i="1" dirty="0" err="1">
                <a:ea typeface="Arial Unicode MS" panose="020B0604020202020204" pitchFamily="34" charset="-128"/>
              </a:rPr>
              <a:t>tambi</a:t>
            </a:r>
            <a:r>
              <a:rPr lang="fr-FR" sz="1300" i="1" dirty="0">
                <a:ea typeface="Arial Unicode MS" panose="020B0604020202020204" pitchFamily="34" charset="-128"/>
              </a:rPr>
              <a:t>é</a:t>
            </a:r>
            <a:r>
              <a:rPr lang="es-ES_tradnl" sz="1300" i="1" dirty="0">
                <a:ea typeface="Arial Unicode MS" panose="020B0604020202020204" pitchFamily="34" charset="-128"/>
              </a:rPr>
              <a:t>n he solicitado y la información ha sido adecuada, pero en las municipalidades como que se dan un poquito más de </a:t>
            </a:r>
            <a:r>
              <a:rPr lang="es-ES_tradnl" sz="1300" i="1" dirty="0" smtClean="0">
                <a:ea typeface="Arial Unicode MS" panose="020B0604020202020204" pitchFamily="34" charset="-128"/>
              </a:rPr>
              <a:t>vuelta” (S 4)</a:t>
            </a:r>
            <a:endParaRPr lang="es-CL" sz="1300" dirty="0"/>
          </a:p>
        </p:txBody>
      </p:sp>
      <p:sp>
        <p:nvSpPr>
          <p:cNvPr id="18" name="Rectángulo 17"/>
          <p:cNvSpPr/>
          <p:nvPr/>
        </p:nvSpPr>
        <p:spPr>
          <a:xfrm>
            <a:off x="300038" y="3727087"/>
            <a:ext cx="3243263" cy="9460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1600" b="1" dirty="0"/>
              <a:t>D</a:t>
            </a:r>
            <a:r>
              <a:rPr lang="es-ES_tradnl" sz="1600" b="1" dirty="0" smtClean="0"/>
              <a:t>iferencias </a:t>
            </a:r>
            <a:r>
              <a:rPr lang="es-ES_tradnl" sz="1600" b="1" dirty="0"/>
              <a:t>en la calidad de las respuestas </a:t>
            </a:r>
            <a:r>
              <a:rPr lang="es-ES_tradnl" sz="1600" b="1" dirty="0" smtClean="0"/>
              <a:t>de OAC versus municipalidades.</a:t>
            </a:r>
            <a:endParaRPr lang="es-CL" sz="1600" b="1" dirty="0"/>
          </a:p>
        </p:txBody>
      </p:sp>
      <p:sp>
        <p:nvSpPr>
          <p:cNvPr id="14" name="Rectángulo 13"/>
          <p:cNvSpPr/>
          <p:nvPr/>
        </p:nvSpPr>
        <p:spPr>
          <a:xfrm>
            <a:off x="3543299" y="4765597"/>
            <a:ext cx="5400673" cy="948465"/>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“Lo que es más complejo es la traducción al lenguaje cotidiano, que la gente lo </a:t>
            </a:r>
            <a:r>
              <a:rPr lang="es-ES_tradnl" sz="1300" i="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entienda (…) </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la forma de responder </a:t>
            </a:r>
            <a:r>
              <a:rPr lang="es-ES_tradnl" sz="1300" i="1" dirty="0" err="1">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tambi</a:t>
            </a:r>
            <a:r>
              <a:rPr lang="fr-FR"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é</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n tiene que ser un poquito más amigable, no remítase a la página tanto, triple w tanto </a:t>
            </a:r>
            <a:r>
              <a:rPr lang="es-ES_tradnl" sz="1300" i="1" dirty="0" err="1">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tanto</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va a encontrar la </a:t>
            </a:r>
            <a:r>
              <a:rPr lang="es-ES_tradnl" sz="1300" i="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información” (S </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1).</a:t>
            </a:r>
            <a:endParaRPr lang="es-CL" sz="13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23" name="Rectángulo 22"/>
          <p:cNvSpPr/>
          <p:nvPr/>
        </p:nvSpPr>
        <p:spPr>
          <a:xfrm>
            <a:off x="300039" y="4747657"/>
            <a:ext cx="3243263" cy="9460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1600" b="1" dirty="0"/>
              <a:t>S</a:t>
            </a:r>
            <a:r>
              <a:rPr lang="es-ES_tradnl" sz="1600" b="1" dirty="0" smtClean="0"/>
              <a:t>e </a:t>
            </a:r>
            <a:r>
              <a:rPr lang="es-ES_tradnl" sz="1600" b="1" dirty="0"/>
              <a:t>pide un lenguaje ciudadano de las respuestas, que sea más claro y directo</a:t>
            </a:r>
            <a:endParaRPr lang="es-CL" sz="1600" b="1" dirty="0"/>
          </a:p>
        </p:txBody>
      </p:sp>
      <p:sp>
        <p:nvSpPr>
          <p:cNvPr id="15" name="Rectángulo 14"/>
          <p:cNvSpPr/>
          <p:nvPr/>
        </p:nvSpPr>
        <p:spPr>
          <a:xfrm>
            <a:off x="3514724" y="5781767"/>
            <a:ext cx="5429247" cy="948465"/>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s-ES_tradnl" sz="1300" i="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“por ejemplo, </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que si uno quisiera </a:t>
            </a:r>
            <a:r>
              <a:rPr lang="es-ES_tradnl" sz="1300" i="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medio ambiente</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para buscar un proyecto y saber </a:t>
            </a:r>
            <a:r>
              <a:rPr lang="es-ES_tradnl" sz="1300" i="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su estado, </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cuesta mucho llegar, porque tiene que ser muy exacta la pregunta</a:t>
            </a:r>
            <a:r>
              <a:rPr lang="es-ES_tradnl" sz="1300" i="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y no me responden </a:t>
            </a:r>
            <a:r>
              <a:rPr lang="es-ES_tradnl" sz="1300" i="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s-ES_tradnl"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que ya estuviera un trabajo pre-hecho por decirlo de alguna forma” </a:t>
            </a:r>
            <a:r>
              <a:rPr lang="it-IT" sz="1300" i="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(S2</a:t>
            </a:r>
            <a:r>
              <a:rPr lang="it-IT" sz="13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endParaRPr lang="es-CL" sz="13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25" name="Rectángulo 24"/>
          <p:cNvSpPr/>
          <p:nvPr/>
        </p:nvSpPr>
        <p:spPr>
          <a:xfrm>
            <a:off x="271462" y="5774516"/>
            <a:ext cx="3243263" cy="9460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1600" b="1" dirty="0" smtClean="0"/>
              <a:t>Mejorar TA y que la búsqueda de información web sea más amigable para no llegar a la SAI</a:t>
            </a:r>
            <a:endParaRPr lang="es-CL" sz="1600" b="1" dirty="0"/>
          </a:p>
        </p:txBody>
      </p:sp>
    </p:spTree>
    <p:extLst>
      <p:ext uri="{BB962C8B-B14F-4D97-AF65-F5344CB8AC3E}">
        <p14:creationId xmlns:p14="http://schemas.microsoft.com/office/powerpoint/2010/main" val="3006336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6388541"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6162841" cy="584775"/>
          </a:xfrm>
          <a:prstGeom prst="rect">
            <a:avLst/>
          </a:prstGeom>
          <a:noFill/>
        </p:spPr>
        <p:txBody>
          <a:bodyPr wrap="none" rtlCol="0">
            <a:spAutoFit/>
          </a:bodyPr>
          <a:lstStyle/>
          <a:p>
            <a:r>
              <a:rPr lang="es-ES" sz="3200" b="1" dirty="0" smtClean="0">
                <a:solidFill>
                  <a:srgbClr val="FFFFFF"/>
                </a:solidFill>
              </a:rPr>
              <a:t>Resolución de Reclamos / Amparos</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7" name="Rectángulo 6"/>
          <p:cNvSpPr/>
          <p:nvPr/>
        </p:nvSpPr>
        <p:spPr>
          <a:xfrm>
            <a:off x="169352" y="4986337"/>
            <a:ext cx="8714720" cy="141037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CL" sz="1400" dirty="0" smtClean="0"/>
              <a:t>El tiempo </a:t>
            </a:r>
            <a:r>
              <a:rPr lang="es-CL" sz="1400" dirty="0"/>
              <a:t>de respuesta tiene </a:t>
            </a:r>
            <a:r>
              <a:rPr lang="es-CL" sz="1400" b="1" dirty="0" smtClean="0"/>
              <a:t>la evaluación </a:t>
            </a:r>
            <a:r>
              <a:rPr lang="es-CL" sz="1400" b="1" dirty="0"/>
              <a:t>más </a:t>
            </a:r>
            <a:r>
              <a:rPr lang="es-CL" sz="1400" b="1" dirty="0" smtClean="0"/>
              <a:t>baja (57%) con una disminución del 3% en relación al año 2017 con lo cual rompe una leve pero progresiva tendencia al alza en el tiempo</a:t>
            </a:r>
            <a:r>
              <a:rPr lang="es-CL" sz="1400" dirty="0"/>
              <a:t>. </a:t>
            </a:r>
            <a:endParaRPr lang="es-CL" sz="1400" dirty="0" smtClean="0"/>
          </a:p>
          <a:p>
            <a:pPr algn="ctr">
              <a:defRPr/>
            </a:pPr>
            <a:r>
              <a:rPr lang="es-CL" sz="1400" b="1" dirty="0" smtClean="0"/>
              <a:t>Hay una mejora de 6% en la evaluación de los canales para el ingreso de los reclamos</a:t>
            </a:r>
            <a:r>
              <a:rPr lang="es-CL" sz="1400" dirty="0" smtClean="0"/>
              <a:t>.</a:t>
            </a:r>
          </a:p>
          <a:p>
            <a:pPr algn="ctr">
              <a:defRPr/>
            </a:pPr>
            <a:endParaRPr lang="es-CL" sz="1400" dirty="0" smtClean="0"/>
          </a:p>
          <a:p>
            <a:pPr algn="ctr">
              <a:defRPr/>
            </a:pPr>
            <a:r>
              <a:rPr lang="es-CL" sz="1400" dirty="0" smtClean="0"/>
              <a:t>La </a:t>
            </a:r>
            <a:r>
              <a:rPr lang="es-CL" sz="1400" dirty="0"/>
              <a:t>percepción de pertinencia de la </a:t>
            </a:r>
            <a:r>
              <a:rPr lang="es-CL" sz="1400" dirty="0" smtClean="0"/>
              <a:t>decisión, se sigue midiendo aunque ya no conforma parte de las variables del índice de satisfacción, y aumenta 1%.</a:t>
            </a:r>
            <a:endParaRPr lang="es-CL" sz="1400" b="1" dirty="0"/>
          </a:p>
        </p:txBody>
      </p:sp>
      <p:graphicFrame>
        <p:nvGraphicFramePr>
          <p:cNvPr id="9" name="1 Gráfico"/>
          <p:cNvGraphicFramePr>
            <a:graphicFrameLocks/>
          </p:cNvGraphicFramePr>
          <p:nvPr>
            <p:extLst>
              <p:ext uri="{D42A27DB-BD31-4B8C-83A1-F6EECF244321}">
                <p14:modId xmlns:p14="http://schemas.microsoft.com/office/powerpoint/2010/main" val="406367462"/>
              </p:ext>
            </p:extLst>
          </p:nvPr>
        </p:nvGraphicFramePr>
        <p:xfrm>
          <a:off x="149286" y="1104870"/>
          <a:ext cx="8721703" cy="38814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418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 y="38200"/>
            <a:ext cx="6715125" cy="617030"/>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50" y="70454"/>
            <a:ext cx="5669373" cy="584775"/>
          </a:xfrm>
          <a:prstGeom prst="rect">
            <a:avLst/>
          </a:prstGeom>
          <a:noFill/>
        </p:spPr>
        <p:txBody>
          <a:bodyPr wrap="none" rtlCol="0">
            <a:spAutoFit/>
          </a:bodyPr>
          <a:lstStyle/>
          <a:p>
            <a:r>
              <a:rPr lang="es-ES" sz="3200" b="1" dirty="0" smtClean="0">
                <a:solidFill>
                  <a:srgbClr val="FFFFFF"/>
                </a:solidFill>
              </a:rPr>
              <a:t>Análisis Cualitativo Reclamantes</a:t>
            </a:r>
            <a:endParaRPr lang="es-ES" sz="3200" b="1" dirty="0">
              <a:solidFill>
                <a:srgbClr val="FFFFFF"/>
              </a:solidFill>
            </a:endParaRPr>
          </a:p>
        </p:txBody>
      </p:sp>
      <p:sp>
        <p:nvSpPr>
          <p:cNvPr id="2" name="CuadroTexto 1"/>
          <p:cNvSpPr txBox="1"/>
          <p:nvPr/>
        </p:nvSpPr>
        <p:spPr>
          <a:xfrm>
            <a:off x="0" y="687483"/>
            <a:ext cx="9144000" cy="646331"/>
          </a:xfrm>
          <a:prstGeom prst="rect">
            <a:avLst/>
          </a:prstGeom>
          <a:noFill/>
        </p:spPr>
        <p:txBody>
          <a:bodyPr wrap="square" rtlCol="0">
            <a:spAutoFit/>
          </a:bodyPr>
          <a:lstStyle/>
          <a:p>
            <a:r>
              <a:rPr lang="es-CL" dirty="0" smtClean="0"/>
              <a:t>Al margen de las principales líneas de evaluación que cubre la encuesta, el ejercicio cualitativo permitió identificar con más claridad algunas de las inquietudes de los reclamantes:</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2271281756"/>
              </p:ext>
            </p:extLst>
          </p:nvPr>
        </p:nvGraphicFramePr>
        <p:xfrm>
          <a:off x="225700" y="1449705"/>
          <a:ext cx="4374875" cy="1437640"/>
        </p:xfrm>
        <a:graphic>
          <a:graphicData uri="http://schemas.openxmlformats.org/drawingml/2006/table">
            <a:tbl>
              <a:tblPr firstRow="1" bandRow="1">
                <a:tableStyleId>{5C22544A-7EE6-4342-B048-85BDC9FD1C3A}</a:tableStyleId>
              </a:tblPr>
              <a:tblGrid>
                <a:gridCol w="4374875"/>
              </a:tblGrid>
              <a:tr h="370840">
                <a:tc>
                  <a:txBody>
                    <a:bodyPr/>
                    <a:lstStyle/>
                    <a:p>
                      <a:pPr algn="ctr"/>
                      <a:r>
                        <a:rPr lang="es-CL" sz="1600" dirty="0" smtClean="0"/>
                        <a:t>Mayor celeridad y</a:t>
                      </a:r>
                      <a:r>
                        <a:rPr lang="es-CL" sz="1600" baseline="0" dirty="0" smtClean="0"/>
                        <a:t> </a:t>
                      </a:r>
                      <a:r>
                        <a:rPr lang="es-CL" sz="1600" dirty="0" smtClean="0"/>
                        <a:t>claridad de los plazos</a:t>
                      </a:r>
                      <a:endParaRPr lang="es-CL" sz="1600" dirty="0"/>
                    </a:p>
                  </a:txBody>
                  <a:tcPr/>
                </a:tc>
              </a:tr>
              <a:tr h="370840">
                <a:tc>
                  <a:txBody>
                    <a:bodyPr/>
                    <a:lstStyle/>
                    <a:p>
                      <a:pPr algn="ctr"/>
                      <a:r>
                        <a:rPr lang="es-CL" sz="1600" dirty="0" smtClean="0"/>
                        <a:t>No</a:t>
                      </a:r>
                      <a:r>
                        <a:rPr lang="es-CL" sz="1600" baseline="0" dirty="0" smtClean="0"/>
                        <a:t> hay especificación del plazo del reclamo como lo hay para una SAI. Hay menos claridad aún cuando es SARC. Tampoco quedan claros los plazos post-decisión</a:t>
                      </a:r>
                      <a:endParaRPr lang="es-CL" sz="1600" dirty="0"/>
                    </a:p>
                  </a:txBody>
                  <a:tcPr/>
                </a:tc>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1672917127"/>
              </p:ext>
            </p:extLst>
          </p:nvPr>
        </p:nvGraphicFramePr>
        <p:xfrm>
          <a:off x="225700" y="3246925"/>
          <a:ext cx="4374875" cy="1437640"/>
        </p:xfrm>
        <a:graphic>
          <a:graphicData uri="http://schemas.openxmlformats.org/drawingml/2006/table">
            <a:tbl>
              <a:tblPr firstRow="1" bandRow="1">
                <a:tableStyleId>{5C22544A-7EE6-4342-B048-85BDC9FD1C3A}</a:tableStyleId>
              </a:tblPr>
              <a:tblGrid>
                <a:gridCol w="4374875"/>
              </a:tblGrid>
              <a:tr h="370840">
                <a:tc>
                  <a:txBody>
                    <a:bodyPr/>
                    <a:lstStyle/>
                    <a:p>
                      <a:pPr algn="ctr"/>
                      <a:r>
                        <a:rPr lang="es-CL" sz="1600" dirty="0" smtClean="0"/>
                        <a:t>Portal de Transparencia</a:t>
                      </a:r>
                      <a:endParaRPr lang="es-CL" sz="1600" dirty="0"/>
                    </a:p>
                  </a:txBody>
                  <a:tcPr/>
                </a:tc>
              </a:tr>
              <a:tr h="370840">
                <a:tc>
                  <a:txBody>
                    <a:bodyPr/>
                    <a:lstStyle/>
                    <a:p>
                      <a:pPr algn="ctr"/>
                      <a:r>
                        <a:rPr lang="es-CL" sz="1600" dirty="0" smtClean="0"/>
                        <a:t>Se critica que no</a:t>
                      </a:r>
                      <a:r>
                        <a:rPr lang="es-CL" sz="1600" baseline="0" dirty="0" smtClean="0"/>
                        <a:t> todos los S.O estén en el Portal, lo que dificulta el seguimiento de las respuestas y las acciones de reclamación. Además está pensado para usuarios expertos.</a:t>
                      </a:r>
                      <a:endParaRPr lang="es-CL" sz="1600" dirty="0"/>
                    </a:p>
                  </a:txBody>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2406771655"/>
              </p:ext>
            </p:extLst>
          </p:nvPr>
        </p:nvGraphicFramePr>
        <p:xfrm>
          <a:off x="239987" y="4960528"/>
          <a:ext cx="4374875" cy="1437640"/>
        </p:xfrm>
        <a:graphic>
          <a:graphicData uri="http://schemas.openxmlformats.org/drawingml/2006/table">
            <a:tbl>
              <a:tblPr firstRow="1" bandRow="1">
                <a:tableStyleId>{5C22544A-7EE6-4342-B048-85BDC9FD1C3A}</a:tableStyleId>
              </a:tblPr>
              <a:tblGrid>
                <a:gridCol w="4374875"/>
              </a:tblGrid>
              <a:tr h="370840">
                <a:tc>
                  <a:txBody>
                    <a:bodyPr/>
                    <a:lstStyle/>
                    <a:p>
                      <a:pPr algn="ctr"/>
                      <a:r>
                        <a:rPr lang="es-CL" sz="1600" dirty="0" smtClean="0"/>
                        <a:t>SARC</a:t>
                      </a:r>
                      <a:endParaRPr lang="es-CL" sz="1600" dirty="0"/>
                    </a:p>
                  </a:txBody>
                  <a:tcPr/>
                </a:tc>
              </a:tr>
              <a:tr h="370840">
                <a:tc>
                  <a:txBody>
                    <a:bodyPr/>
                    <a:lstStyle/>
                    <a:p>
                      <a:pPr algn="ctr"/>
                      <a:r>
                        <a:rPr lang="es-CL" sz="1600" dirty="0" smtClean="0"/>
                        <a:t>Se</a:t>
                      </a:r>
                      <a:r>
                        <a:rPr lang="es-CL" sz="1600" baseline="0" dirty="0" smtClean="0"/>
                        <a:t> valora la instancia, da mayor agilidad al proceso, aunque existen dudas sobre los detalles del procedimiento, sus protocolos y los plazos en los cuales opera.</a:t>
                      </a:r>
                      <a:endParaRPr lang="es-CL" sz="1600" dirty="0"/>
                    </a:p>
                  </a:txBody>
                  <a:tcPr/>
                </a:tc>
              </a:tr>
            </a:tbl>
          </a:graphicData>
        </a:graphic>
      </p:graphicFrame>
      <p:sp>
        <p:nvSpPr>
          <p:cNvPr id="4" name="Cerrar llave 3"/>
          <p:cNvSpPr/>
          <p:nvPr/>
        </p:nvSpPr>
        <p:spPr>
          <a:xfrm>
            <a:off x="4662487" y="3368845"/>
            <a:ext cx="342900" cy="1193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0" name="Cerrar llave 19"/>
          <p:cNvSpPr/>
          <p:nvPr/>
        </p:nvSpPr>
        <p:spPr>
          <a:xfrm>
            <a:off x="4662487" y="1616075"/>
            <a:ext cx="342900" cy="1193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1" name="Cerrar llave 20"/>
          <p:cNvSpPr/>
          <p:nvPr/>
        </p:nvSpPr>
        <p:spPr>
          <a:xfrm>
            <a:off x="4667249" y="5121615"/>
            <a:ext cx="342900" cy="1193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6" name="CuadroTexto 5"/>
          <p:cNvSpPr txBox="1"/>
          <p:nvPr/>
        </p:nvSpPr>
        <p:spPr>
          <a:xfrm>
            <a:off x="5053010" y="1519700"/>
            <a:ext cx="3962401" cy="1692771"/>
          </a:xfrm>
          <a:prstGeom prst="rect">
            <a:avLst/>
          </a:prstGeom>
          <a:solidFill>
            <a:schemeClr val="accent6">
              <a:lumMod val="20000"/>
              <a:lumOff val="80000"/>
            </a:schemeClr>
          </a:solidFill>
        </p:spPr>
        <p:txBody>
          <a:bodyPr wrap="square" rtlCol="0">
            <a:spAutoFit/>
          </a:bodyPr>
          <a:lstStyle/>
          <a:p>
            <a:r>
              <a:rPr lang="es-CL" sz="1300" i="1" dirty="0" smtClean="0"/>
              <a:t>“…fue </a:t>
            </a:r>
            <a:r>
              <a:rPr lang="es-CL" sz="1300" i="1" dirty="0"/>
              <a:t>acogido, y que está obligándose en la municipalidad a entregarme la información que antes me había negado, en tal y tal plazo y dan cinco días, pero ahí viene la duda, porque si uno termina de leer, dice cinco días contados desde ti, ti, ti, y eso es vago. Entonces de nuevo me quedo yo como </a:t>
            </a:r>
            <a:r>
              <a:rPr lang="es-CL" sz="1300" i="1" dirty="0" smtClean="0"/>
              <a:t>ciudadana complicada </a:t>
            </a:r>
            <a:r>
              <a:rPr lang="es-CL" sz="1300" i="1" dirty="0"/>
              <a:t>porque en el fondo no tengo idea de cuándo y me he dado cuenta que es importante saberlo” </a:t>
            </a:r>
            <a:r>
              <a:rPr lang="es-CL" sz="1300" i="1" dirty="0" smtClean="0"/>
              <a:t>(R 1).</a:t>
            </a:r>
            <a:endParaRPr lang="es-CL" sz="1300" i="1" dirty="0"/>
          </a:p>
        </p:txBody>
      </p:sp>
      <p:sp>
        <p:nvSpPr>
          <p:cNvPr id="5" name="Rectángulo 4"/>
          <p:cNvSpPr/>
          <p:nvPr/>
        </p:nvSpPr>
        <p:spPr>
          <a:xfrm>
            <a:off x="5067297" y="5210683"/>
            <a:ext cx="3933826" cy="1292662"/>
          </a:xfrm>
          <a:prstGeom prst="rect">
            <a:avLst/>
          </a:prstGeom>
          <a:solidFill>
            <a:schemeClr val="accent6">
              <a:lumMod val="20000"/>
              <a:lumOff val="80000"/>
            </a:schemeClr>
          </a:solidFill>
        </p:spPr>
        <p:txBody>
          <a:bodyPr wrap="square">
            <a:spAutoFit/>
          </a:bodyPr>
          <a:lstStyle/>
          <a:p>
            <a:r>
              <a:rPr lang="es-CL" sz="1300" i="1" dirty="0"/>
              <a:t>“Una mediación, la encuentro fantástica (…) entonces ya no está uno frente como al computador, empieza uno a tratar con personas, lo cual es súper fantástico desde un punto de vista, porque de pronto hay unas personas que tienen una voluntad de </a:t>
            </a:r>
            <a:r>
              <a:rPr lang="es-CL" sz="1300" i="1" dirty="0" smtClean="0"/>
              <a:t>oro… aunque a veces por teléfono te pueden interrumpir” (R 1).</a:t>
            </a:r>
            <a:endParaRPr lang="es-CL" sz="1300" i="1" dirty="0"/>
          </a:p>
        </p:txBody>
      </p:sp>
      <p:sp>
        <p:nvSpPr>
          <p:cNvPr id="7" name="Rectángulo 6"/>
          <p:cNvSpPr/>
          <p:nvPr/>
        </p:nvSpPr>
        <p:spPr>
          <a:xfrm>
            <a:off x="5067296" y="3432318"/>
            <a:ext cx="4062415" cy="1292662"/>
          </a:xfrm>
          <a:prstGeom prst="rect">
            <a:avLst/>
          </a:prstGeom>
          <a:solidFill>
            <a:schemeClr val="accent6">
              <a:lumMod val="20000"/>
              <a:lumOff val="80000"/>
            </a:schemeClr>
          </a:solidFill>
        </p:spPr>
        <p:txBody>
          <a:bodyPr wrap="square">
            <a:spAutoFit/>
          </a:bodyPr>
          <a:lstStyle/>
          <a:p>
            <a:r>
              <a:rPr lang="es-CL" sz="1300" i="1" dirty="0"/>
              <a:t>“Yo conozco la página web, entonces sabía cómo meterme, a qué link, a qué parte, cómo entrar, pero quizás personas que no, un ciudadano común y corriente que no ha pasado por el Consejo, no encuentran tan fácil la información o la vía para hacer las solicitudes, reclamos, que hay mucha información en la página” (</a:t>
            </a:r>
            <a:r>
              <a:rPr lang="es-CL" sz="1300" i="1" dirty="0" smtClean="0"/>
              <a:t>R </a:t>
            </a:r>
            <a:r>
              <a:rPr lang="es-CL" sz="1300" i="1" dirty="0"/>
              <a:t>3).</a:t>
            </a:r>
          </a:p>
        </p:txBody>
      </p:sp>
    </p:spTree>
    <p:extLst>
      <p:ext uri="{BB962C8B-B14F-4D97-AF65-F5344CB8AC3E}">
        <p14:creationId xmlns:p14="http://schemas.microsoft.com/office/powerpoint/2010/main" val="418677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1" y="38199"/>
            <a:ext cx="6715125"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50" y="70454"/>
            <a:ext cx="5164812" cy="584775"/>
          </a:xfrm>
          <a:prstGeom prst="rect">
            <a:avLst/>
          </a:prstGeom>
          <a:noFill/>
        </p:spPr>
        <p:txBody>
          <a:bodyPr wrap="none" rtlCol="0">
            <a:spAutoFit/>
          </a:bodyPr>
          <a:lstStyle/>
          <a:p>
            <a:r>
              <a:rPr lang="es-ES" sz="3200" b="1" dirty="0" smtClean="0">
                <a:solidFill>
                  <a:srgbClr val="FFFFFF"/>
                </a:solidFill>
              </a:rPr>
              <a:t>Modelo Análisis Reclamantes</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15" name="13 Llamada rectangular"/>
          <p:cNvSpPr>
            <a:spLocks noChangeArrowheads="1"/>
          </p:cNvSpPr>
          <p:nvPr/>
        </p:nvSpPr>
        <p:spPr bwMode="auto">
          <a:xfrm>
            <a:off x="135993" y="811424"/>
            <a:ext cx="8750300" cy="1206500"/>
          </a:xfrm>
          <a:prstGeom prst="wedgeRectCallout">
            <a:avLst>
              <a:gd name="adj1" fmla="val -17836"/>
              <a:gd name="adj2" fmla="val -48517"/>
            </a:avLst>
          </a:prstGeom>
          <a:solidFill>
            <a:srgbClr val="DBE5F1"/>
          </a:solidFill>
          <a:ln w="38100">
            <a:solidFill>
              <a:sysClr val="window" lastClr="FFFFFF"/>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500" b="0" i="0" u="none" strike="noStrike" kern="0" cap="none" spc="0" normalizeH="0" baseline="0" noProof="0" dirty="0">
                <a:ln>
                  <a:noFill/>
                </a:ln>
                <a:solidFill>
                  <a:prstClr val="black"/>
                </a:solidFill>
                <a:effectLst/>
                <a:uLnTx/>
                <a:uFillTx/>
                <a:ea typeface="ＭＳ Ｐゴシック"/>
                <a:cs typeface="ＭＳ Ｐゴシック"/>
              </a:rPr>
              <a:t>En un modelo de regresión logística binaria, se observa que los ámbitos </a:t>
            </a:r>
            <a:r>
              <a:rPr kumimoji="0" lang="es-ES" sz="1500" b="1" i="0" u="none" strike="noStrike" kern="0" cap="none" spc="0" normalizeH="0" baseline="0" noProof="0" dirty="0">
                <a:ln>
                  <a:noFill/>
                </a:ln>
                <a:solidFill>
                  <a:prstClr val="black"/>
                </a:solidFill>
                <a:effectLst/>
                <a:uLnTx/>
                <a:uFillTx/>
                <a:ea typeface="ＭＳ Ｐゴシック"/>
                <a:cs typeface="ＭＳ Ｐゴシック"/>
              </a:rPr>
              <a:t>que determinan en mayor medida la satisfacción de los reclamantes </a:t>
            </a:r>
            <a:r>
              <a:rPr kumimoji="0" lang="es-ES" sz="1500" b="0" i="0" u="none" strike="noStrike" kern="0" cap="none" spc="0" normalizeH="0" baseline="0" noProof="0" dirty="0">
                <a:ln>
                  <a:noFill/>
                </a:ln>
                <a:solidFill>
                  <a:prstClr val="black"/>
                </a:solidFill>
                <a:effectLst/>
                <a:uLnTx/>
                <a:uFillTx/>
                <a:ea typeface="ＭＳ Ｐゴシック"/>
                <a:cs typeface="ＭＳ Ｐゴシック"/>
              </a:rPr>
              <a:t>son en orden de importancia: </a:t>
            </a:r>
            <a:r>
              <a:rPr kumimoji="0" lang="es-ES" sz="1500" b="0" i="0" u="sng" strike="noStrike" kern="0" cap="none" spc="0" normalizeH="0" baseline="0" noProof="0" dirty="0" smtClean="0">
                <a:ln>
                  <a:noFill/>
                </a:ln>
                <a:solidFill>
                  <a:prstClr val="black"/>
                </a:solidFill>
                <a:effectLst/>
                <a:uLnTx/>
                <a:uFillTx/>
                <a:ea typeface="ＭＳ Ｐゴシック"/>
                <a:cs typeface="ＭＳ Ｐゴシック"/>
              </a:rPr>
              <a:t>la percepción que tienen respecto al seguimiento que</a:t>
            </a:r>
            <a:r>
              <a:rPr kumimoji="0" lang="es-ES" sz="1500" b="0" i="0" u="sng" strike="noStrike" kern="0" cap="none" spc="0" normalizeH="0" noProof="0" dirty="0" smtClean="0">
                <a:ln>
                  <a:noFill/>
                </a:ln>
                <a:solidFill>
                  <a:prstClr val="black"/>
                </a:solidFill>
                <a:effectLst/>
                <a:uLnTx/>
                <a:uFillTx/>
                <a:ea typeface="ＭＳ Ｐゴシック"/>
                <a:cs typeface="ＭＳ Ｐゴシック"/>
              </a:rPr>
              <a:t> el CPLT hace de las decisiones, la atención </a:t>
            </a:r>
            <a:r>
              <a:rPr lang="es-ES" sz="1500" u="sng" kern="0" dirty="0" smtClean="0">
                <a:solidFill>
                  <a:prstClr val="black"/>
                </a:solidFill>
                <a:ea typeface="ＭＳ Ｐゴシック"/>
                <a:cs typeface="ＭＳ Ｐゴシック"/>
              </a:rPr>
              <a:t>recibida</a:t>
            </a:r>
            <a:r>
              <a:rPr lang="es-ES" sz="1500" kern="0" dirty="0" smtClean="0">
                <a:solidFill>
                  <a:prstClr val="black"/>
                </a:solidFill>
                <a:ea typeface="ＭＳ Ｐゴシック"/>
                <a:cs typeface="ＭＳ Ｐゴシック"/>
              </a:rPr>
              <a:t>, </a:t>
            </a:r>
            <a:r>
              <a:rPr kumimoji="0" lang="es-ES" sz="1500" b="0" i="0" u="sng" strike="noStrike" kern="0" cap="none" spc="0" normalizeH="0" baseline="0" noProof="0" dirty="0" smtClean="0">
                <a:ln>
                  <a:noFill/>
                </a:ln>
                <a:solidFill>
                  <a:prstClr val="black"/>
                </a:solidFill>
                <a:effectLst/>
                <a:uLnTx/>
                <a:uFillTx/>
                <a:ea typeface="ＭＳ Ｐゴシック"/>
                <a:cs typeface="ＭＳ Ｐゴシック"/>
              </a:rPr>
              <a:t>que </a:t>
            </a:r>
            <a:r>
              <a:rPr kumimoji="0" lang="es-ES" sz="1500" b="0" i="0" u="sng" strike="noStrike" kern="0" cap="none" spc="0" normalizeH="0" baseline="0" noProof="0" dirty="0">
                <a:ln>
                  <a:noFill/>
                </a:ln>
                <a:solidFill>
                  <a:prstClr val="black"/>
                </a:solidFill>
                <a:effectLst/>
                <a:uLnTx/>
                <a:uFillTx/>
                <a:ea typeface="ＭＳ Ｐゴシック"/>
                <a:cs typeface="ＭＳ Ｐゴシック"/>
              </a:rPr>
              <a:t>se cumpla la decisión del </a:t>
            </a:r>
            <a:r>
              <a:rPr kumimoji="0" lang="es-ES" sz="1500" b="0" i="0" u="sng" strike="noStrike" kern="0" cap="none" spc="0" normalizeH="0" baseline="0" noProof="0" dirty="0" smtClean="0">
                <a:ln>
                  <a:noFill/>
                </a:ln>
                <a:solidFill>
                  <a:prstClr val="black"/>
                </a:solidFill>
                <a:effectLst/>
                <a:uLnTx/>
                <a:uFillTx/>
                <a:ea typeface="ＭＳ Ｐゴシック"/>
                <a:cs typeface="ＭＳ Ｐゴシック"/>
              </a:rPr>
              <a:t>Consejo</a:t>
            </a:r>
            <a:r>
              <a:rPr kumimoji="0" lang="es-ES" sz="1500" b="0" i="0" u="sng" strike="noStrike" kern="0" cap="none" spc="0" normalizeH="0" noProof="0" dirty="0" smtClean="0">
                <a:ln>
                  <a:noFill/>
                </a:ln>
                <a:solidFill>
                  <a:prstClr val="black"/>
                </a:solidFill>
                <a:effectLst/>
                <a:uLnTx/>
                <a:uFillTx/>
                <a:ea typeface="ＭＳ Ｐゴシック"/>
                <a:cs typeface="ＭＳ Ｐゴシック"/>
              </a:rPr>
              <a:t> y el uso de </a:t>
            </a:r>
            <a:r>
              <a:rPr kumimoji="0" lang="es-ES" sz="1500" b="0" i="0" u="sng" strike="noStrike" kern="0" cap="none" spc="0" normalizeH="0" baseline="0" noProof="0" dirty="0" smtClean="0">
                <a:ln>
                  <a:noFill/>
                </a:ln>
                <a:solidFill>
                  <a:prstClr val="black"/>
                </a:solidFill>
                <a:effectLst/>
                <a:uLnTx/>
                <a:uFillTx/>
                <a:ea typeface="ＭＳ Ｐゴシック"/>
                <a:cs typeface="ＭＳ Ｐゴシック"/>
              </a:rPr>
              <a:t>un </a:t>
            </a:r>
            <a:r>
              <a:rPr kumimoji="0" lang="es-ES" sz="1500" b="0" i="0" u="sng" strike="noStrike" kern="0" cap="none" spc="0" normalizeH="0" baseline="0" noProof="0" dirty="0">
                <a:ln>
                  <a:noFill/>
                </a:ln>
                <a:solidFill>
                  <a:prstClr val="black"/>
                </a:solidFill>
                <a:effectLst/>
                <a:uLnTx/>
                <a:uFillTx/>
                <a:ea typeface="ＭＳ Ｐゴシック"/>
                <a:cs typeface="ＭＳ Ｐゴシック"/>
              </a:rPr>
              <a:t>lenguaje </a:t>
            </a:r>
            <a:r>
              <a:rPr kumimoji="0" lang="es-ES" sz="1500" b="0" i="0" u="sng" strike="noStrike" kern="0" cap="none" spc="0" normalizeH="0" baseline="0" noProof="0" dirty="0" smtClean="0">
                <a:ln>
                  <a:noFill/>
                </a:ln>
                <a:solidFill>
                  <a:prstClr val="black"/>
                </a:solidFill>
                <a:effectLst/>
                <a:uLnTx/>
                <a:uFillTx/>
                <a:ea typeface="ＭＳ Ｐゴシック"/>
                <a:cs typeface="ＭＳ Ｐゴシック"/>
              </a:rPr>
              <a:t>claro en documentos</a:t>
            </a:r>
            <a:r>
              <a:rPr kumimoji="0" lang="es-ES" sz="1500" b="0" i="0" u="none" strike="noStrike" kern="0" cap="none" spc="0" normalizeH="0" baseline="0" noProof="0" dirty="0" smtClean="0">
                <a:ln>
                  <a:noFill/>
                </a:ln>
                <a:solidFill>
                  <a:prstClr val="black"/>
                </a:solidFill>
                <a:effectLst/>
                <a:uLnTx/>
                <a:uFillTx/>
                <a:ea typeface="ＭＳ Ｐゴシック"/>
                <a:cs typeface="ＭＳ Ｐゴシック"/>
              </a:rPr>
              <a:t>. Además,</a:t>
            </a:r>
            <a:r>
              <a:rPr kumimoji="0" lang="es-ES" sz="1500" b="0" i="0" u="none" strike="noStrike" kern="0" cap="none" spc="0" normalizeH="0" noProof="0" dirty="0" smtClean="0">
                <a:ln>
                  <a:noFill/>
                </a:ln>
                <a:solidFill>
                  <a:prstClr val="black"/>
                </a:solidFill>
                <a:effectLst/>
                <a:uLnTx/>
                <a:uFillTx/>
                <a:ea typeface="ＭＳ Ｐゴシック"/>
                <a:cs typeface="ＭＳ Ｐゴシック"/>
              </a:rPr>
              <a:t> </a:t>
            </a:r>
            <a:r>
              <a:rPr kumimoji="0" lang="es-ES" sz="1500" b="0" i="0" u="none" strike="noStrike" kern="0" cap="none" spc="0" normalizeH="0" baseline="0" noProof="0" dirty="0" smtClean="0">
                <a:ln>
                  <a:noFill/>
                </a:ln>
                <a:solidFill>
                  <a:prstClr val="black"/>
                </a:solidFill>
                <a:effectLst/>
                <a:uLnTx/>
                <a:uFillTx/>
                <a:ea typeface="ＭＳ Ｐゴシック"/>
                <a:cs typeface="ＭＳ Ｐゴシック"/>
              </a:rPr>
              <a:t>una percepción positiva</a:t>
            </a:r>
            <a:r>
              <a:rPr kumimoji="0" lang="es-ES" sz="1500" b="0" i="0" u="none" strike="noStrike" kern="0" cap="none" spc="0" normalizeH="0" noProof="0" dirty="0" smtClean="0">
                <a:ln>
                  <a:noFill/>
                </a:ln>
                <a:solidFill>
                  <a:prstClr val="black"/>
                </a:solidFill>
                <a:effectLst/>
                <a:uLnTx/>
                <a:uFillTx/>
                <a:ea typeface="ＭＳ Ｐゴシック"/>
                <a:cs typeface="ＭＳ Ｐゴシック"/>
              </a:rPr>
              <a:t> de los tiempos de tramitación </a:t>
            </a:r>
            <a:r>
              <a:rPr kumimoji="0" lang="es-ES" sz="1500" b="0" i="0" u="none" strike="noStrike" kern="0" cap="none" spc="0" normalizeH="0" baseline="0" noProof="0" dirty="0" smtClean="0">
                <a:ln>
                  <a:noFill/>
                </a:ln>
                <a:solidFill>
                  <a:prstClr val="black"/>
                </a:solidFill>
                <a:effectLst/>
                <a:uLnTx/>
                <a:uFillTx/>
                <a:ea typeface="ＭＳ Ｐゴシック"/>
                <a:cs typeface="ＭＳ Ｐゴシック"/>
              </a:rPr>
              <a:t>también inciden positivamente, pero con menos peso:</a:t>
            </a:r>
            <a:endParaRPr kumimoji="0" lang="es-ES" sz="1500" b="1" i="0" u="none" strike="noStrike" kern="0" cap="none" spc="0" normalizeH="0" baseline="0" noProof="0" dirty="0">
              <a:ln>
                <a:noFill/>
              </a:ln>
              <a:solidFill>
                <a:prstClr val="black"/>
              </a:solidFill>
              <a:effectLst/>
              <a:uLnTx/>
              <a:uFillTx/>
              <a:ea typeface="ＭＳ Ｐゴシック"/>
              <a:cs typeface="ＭＳ Ｐゴシック"/>
            </a:endParaRPr>
          </a:p>
        </p:txBody>
      </p:sp>
      <p:sp>
        <p:nvSpPr>
          <p:cNvPr id="18" name="Rectángulo redondeado 17"/>
          <p:cNvSpPr/>
          <p:nvPr/>
        </p:nvSpPr>
        <p:spPr>
          <a:xfrm>
            <a:off x="7226839" y="2457450"/>
            <a:ext cx="1659454" cy="2514600"/>
          </a:xfrm>
          <a:prstGeom prst="roundRect">
            <a:avLst/>
          </a:prstGeom>
          <a:solidFill>
            <a:srgbClr val="4A78BB"/>
          </a:solidFill>
          <a:ln w="25400" cap="flat" cmpd="sng" algn="ctr">
            <a:solidFill>
              <a:srgbClr val="4A78BB">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L" sz="1400" b="0" i="0" u="none" strike="noStrike" kern="0" cap="none" spc="0" normalizeH="0" baseline="0" noProof="0" dirty="0" smtClean="0">
                <a:ln>
                  <a:noFill/>
                </a:ln>
                <a:solidFill>
                  <a:prstClr val="white"/>
                </a:solidFill>
                <a:effectLst/>
                <a:uLnTx/>
                <a:uFillTx/>
                <a:latin typeface="Calibri"/>
                <a:ea typeface="+mn-ea"/>
                <a:cs typeface="+mn-cs"/>
              </a:rPr>
              <a:t>2 de las variables más relevantes tienen relación con el proceso de Seguimiento </a:t>
            </a:r>
            <a:r>
              <a:rPr kumimoji="0" lang="es-CL" sz="1400" b="0" i="0" u="none" strike="noStrike" kern="0" cap="none" spc="0" normalizeH="0" baseline="0" noProof="0" dirty="0">
                <a:ln>
                  <a:noFill/>
                </a:ln>
                <a:solidFill>
                  <a:prstClr val="white"/>
                </a:solidFill>
                <a:effectLst/>
                <a:uLnTx/>
                <a:uFillTx/>
                <a:latin typeface="Calibri"/>
                <a:ea typeface="+mn-ea"/>
                <a:cs typeface="+mn-cs"/>
              </a:rPr>
              <a:t>de </a:t>
            </a:r>
            <a:r>
              <a:rPr kumimoji="0" lang="es-CL" sz="1400" b="0" i="0" u="none" strike="noStrike" kern="0" cap="none" spc="0" normalizeH="0" baseline="0" noProof="0" dirty="0" smtClean="0">
                <a:ln>
                  <a:noFill/>
                </a:ln>
                <a:solidFill>
                  <a:prstClr val="white"/>
                </a:solidFill>
                <a:effectLst/>
                <a:uLnTx/>
                <a:uFillTx/>
                <a:latin typeface="Calibri"/>
                <a:ea typeface="+mn-ea"/>
                <a:cs typeface="+mn-cs"/>
              </a:rPr>
              <a:t>decisiones (64%</a:t>
            </a:r>
            <a:r>
              <a:rPr kumimoji="0" lang="es-CL" sz="1400" b="0" i="0" u="none" strike="noStrike" kern="0" cap="none" spc="0" normalizeH="0" noProof="0" dirty="0" smtClean="0">
                <a:ln>
                  <a:noFill/>
                </a:ln>
                <a:solidFill>
                  <a:prstClr val="white"/>
                </a:solidFill>
                <a:effectLst/>
                <a:uLnTx/>
                <a:uFillTx/>
                <a:latin typeface="Calibri"/>
                <a:ea typeface="+mn-ea"/>
                <a:cs typeface="+mn-cs"/>
              </a:rPr>
              <a:t> se encuentra satisfecho con</a:t>
            </a:r>
            <a:r>
              <a:rPr kumimoji="0" lang="es-CL" sz="1400" b="0" i="0" u="none" strike="noStrike" kern="0" cap="none" spc="0" normalizeH="0" baseline="0" noProof="0" dirty="0" smtClean="0">
                <a:ln>
                  <a:noFill/>
                </a:ln>
                <a:solidFill>
                  <a:prstClr val="white"/>
                </a:solidFill>
                <a:effectLst/>
                <a:uLnTx/>
                <a:uFillTx/>
                <a:latin typeface="Calibri"/>
                <a:ea typeface="+mn-ea"/>
                <a:cs typeface="+mn-cs"/>
              </a:rPr>
              <a:t> este punto por ende hay espacio de mejora)</a:t>
            </a:r>
            <a:endParaRPr kumimoji="0" lang="es-CL"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CuadroTexto 12"/>
          <p:cNvSpPr txBox="1"/>
          <p:nvPr/>
        </p:nvSpPr>
        <p:spPr>
          <a:xfrm>
            <a:off x="112850" y="5374303"/>
            <a:ext cx="5608704" cy="261610"/>
          </a:xfrm>
          <a:prstGeom prst="rect">
            <a:avLst/>
          </a:prstGeom>
          <a:noFill/>
        </p:spPr>
        <p:txBody>
          <a:bodyPr wrap="square" rtlCol="0">
            <a:spAutoFit/>
          </a:bodyPr>
          <a:lstStyle/>
          <a:p>
            <a:r>
              <a:rPr lang="es-CL" sz="1100" i="1" dirty="0" smtClean="0"/>
              <a:t>*El modelo tiene R</a:t>
            </a:r>
            <a:r>
              <a:rPr lang="es-CL" sz="1100" i="1" baseline="30000" dirty="0" smtClean="0"/>
              <a:t>2</a:t>
            </a:r>
            <a:r>
              <a:rPr lang="es-CL" sz="1100" i="1" dirty="0" smtClean="0"/>
              <a:t> de 0,557. El pronóstico mejora de 87,1 a 90,4 usando el modelo</a:t>
            </a:r>
            <a:endParaRPr lang="es-CL" sz="1100" i="1" dirty="0"/>
          </a:p>
        </p:txBody>
      </p:sp>
      <p:cxnSp>
        <p:nvCxnSpPr>
          <p:cNvPr id="24" name="Conector recto de flecha 23"/>
          <p:cNvCxnSpPr/>
          <p:nvPr/>
        </p:nvCxnSpPr>
        <p:spPr>
          <a:xfrm>
            <a:off x="6437014" y="2846996"/>
            <a:ext cx="746207" cy="5372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p:nvPr/>
        </p:nvCxnSpPr>
        <p:spPr>
          <a:xfrm flipV="1">
            <a:off x="6437013" y="3547281"/>
            <a:ext cx="746207" cy="5330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6" name="Tabla 15"/>
          <p:cNvGraphicFramePr>
            <a:graphicFrameLocks noGrp="1"/>
          </p:cNvGraphicFramePr>
          <p:nvPr>
            <p:extLst>
              <p:ext uri="{D42A27DB-BD31-4B8C-83A1-F6EECF244321}">
                <p14:modId xmlns:p14="http://schemas.microsoft.com/office/powerpoint/2010/main" val="3699290852"/>
              </p:ext>
            </p:extLst>
          </p:nvPr>
        </p:nvGraphicFramePr>
        <p:xfrm>
          <a:off x="177727" y="2220089"/>
          <a:ext cx="6431303" cy="3082854"/>
        </p:xfrm>
        <a:graphic>
          <a:graphicData uri="http://schemas.openxmlformats.org/drawingml/2006/table">
            <a:tbl>
              <a:tblPr/>
              <a:tblGrid>
                <a:gridCol w="1971889"/>
                <a:gridCol w="1381951"/>
                <a:gridCol w="1401429"/>
                <a:gridCol w="1676034"/>
              </a:tblGrid>
              <a:tr h="247336">
                <a:tc rowSpan="3"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es-CL" sz="1400" u="none" strike="noStrike" dirty="0">
                          <a:effectLst/>
                        </a:rPr>
                        <a:t> </a:t>
                      </a:r>
                      <a:endParaRPr lang="es-CL" sz="1400" b="0" i="0" u="none" strike="noStrike" dirty="0">
                        <a:solidFill>
                          <a:srgbClr val="000000"/>
                        </a:solidFill>
                        <a:effectLst/>
                        <a:latin typeface="Arial" panose="020B0604020202020204" pitchFamily="34" charset="0"/>
                      </a:endParaRPr>
                    </a:p>
                  </a:txBody>
                  <a:tcPr marL="9526" marR="9526" marT="9523" marB="0" anchor="b">
                    <a:lnL w="12700" cmpd="sng">
                      <a:solidFill>
                        <a:srgbClr val="4A78BB"/>
                      </a:solidFill>
                    </a:lnL>
                    <a:lnR>
                      <a:no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hMerge="1">
                  <a:txBody>
                    <a:bodyPr/>
                    <a:lstStyle/>
                    <a:p>
                      <a:endParaRPr lang="es-CL"/>
                    </a:p>
                  </a:txBody>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400" b="1" u="none" strike="noStrike" dirty="0" smtClean="0">
                          <a:effectLst/>
                        </a:rPr>
                        <a:t>Satisfacción</a:t>
                      </a:r>
                      <a:r>
                        <a:rPr lang="es-CL" sz="1400" b="1" u="none" strike="noStrike" baseline="0" dirty="0" smtClean="0">
                          <a:effectLst/>
                        </a:rPr>
                        <a:t> con los servicios del Consejo</a:t>
                      </a:r>
                      <a:endParaRPr lang="es-CL" sz="1400" b="1" i="0" u="none" strike="noStrike" dirty="0">
                        <a:solidFill>
                          <a:srgbClr val="000000"/>
                        </a:solidFill>
                        <a:effectLst/>
                        <a:latin typeface="Arial" panose="020B0604020202020204" pitchFamily="34" charset="0"/>
                      </a:endParaRPr>
                    </a:p>
                  </a:txBody>
                  <a:tcPr marL="9526" marR="9526" marT="9523" marB="0" anchor="ctr">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c hMerge="1">
                  <a:txBody>
                    <a:bodyPr/>
                    <a:lstStyle/>
                    <a:p>
                      <a:endParaRPr lang="es-CL"/>
                    </a:p>
                  </a:txBody>
                  <a:tcPr/>
                </a:tc>
              </a:tr>
              <a:tr h="215654">
                <a:tc gridSpan="2" vMerge="1">
                  <a:txBody>
                    <a:bodyPr/>
                    <a:lstStyle/>
                    <a:p>
                      <a:endParaRPr lang="es-CL"/>
                    </a:p>
                  </a:txBody>
                  <a:tcPr/>
                </a:tc>
                <a:tc hMerge="1" vMerge="1">
                  <a:txBody>
                    <a:bodyPr/>
                    <a:lstStyle/>
                    <a:p>
                      <a:endParaRPr lang="es-CL"/>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200" u="none" strike="noStrike" dirty="0">
                          <a:effectLst/>
                        </a:rPr>
                        <a:t>Evaluación Negativa</a:t>
                      </a:r>
                      <a:endParaRPr lang="es-CL" sz="1200" b="0" i="0" u="none" strike="noStrike" dirty="0">
                        <a:solidFill>
                          <a:srgbClr val="000000"/>
                        </a:solidFill>
                        <a:effectLst/>
                        <a:latin typeface="Arial" panose="020B0604020202020204" pitchFamily="34" charset="0"/>
                      </a:endParaRPr>
                    </a:p>
                  </a:txBody>
                  <a:tcPr marL="9526" marR="9526" marT="9523" marB="0" anchor="b">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200" u="none" strike="noStrike" dirty="0">
                          <a:effectLst/>
                        </a:rPr>
                        <a:t>Evaluación Positiva</a:t>
                      </a:r>
                      <a:endParaRPr lang="es-CL" sz="1200" b="0" i="0" u="none" strike="noStrike" dirty="0">
                        <a:solidFill>
                          <a:srgbClr val="000000"/>
                        </a:solidFill>
                        <a:effectLst/>
                        <a:latin typeface="Arial" panose="020B0604020202020204" pitchFamily="34" charset="0"/>
                      </a:endParaRPr>
                    </a:p>
                  </a:txBody>
                  <a:tcPr marL="9526" marR="9526" marT="9523" marB="0" anchor="b">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ysClr val="window" lastClr="FFFFFF"/>
                    </a:solidFill>
                  </a:tcPr>
                </a:tc>
              </a:tr>
              <a:tr h="215654">
                <a:tc gridSpan="2" vMerge="1">
                  <a:txBody>
                    <a:bodyPr/>
                    <a:lstStyle/>
                    <a:p>
                      <a:endParaRPr lang="es-CL"/>
                    </a:p>
                  </a:txBody>
                  <a:tcPr/>
                </a:tc>
                <a:tc hMerge="1" vMerge="1">
                  <a:txBody>
                    <a:bodyPr/>
                    <a:lstStyle/>
                    <a:p>
                      <a:endParaRPr lang="es-CL"/>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200" u="none" strike="noStrike" dirty="0">
                          <a:effectLst/>
                        </a:rPr>
                        <a:t>% de la fila</a:t>
                      </a:r>
                      <a:endParaRPr lang="es-CL" sz="1200" b="0" i="0" u="none" strike="noStrike" dirty="0">
                        <a:solidFill>
                          <a:srgbClr val="000000"/>
                        </a:solidFill>
                        <a:effectLst/>
                        <a:latin typeface="Arial" panose="020B0604020202020204" pitchFamily="34" charset="0"/>
                      </a:endParaRPr>
                    </a:p>
                  </a:txBody>
                  <a:tcPr marL="9526" marR="9526" marT="9523" marB="0" anchor="b">
                    <a:lnL>
                      <a:noFill/>
                    </a:lnL>
                    <a:lnR>
                      <a:no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b"/>
                      <a:r>
                        <a:rPr lang="es-CL" sz="1200" u="none" strike="noStrike" dirty="0">
                          <a:effectLst/>
                        </a:rPr>
                        <a:t>% de la fila</a:t>
                      </a:r>
                      <a:endParaRPr lang="es-CL" sz="1200" b="0" i="0" u="none" strike="noStrike" dirty="0">
                        <a:solidFill>
                          <a:srgbClr val="000000"/>
                        </a:solidFill>
                        <a:effectLst/>
                        <a:latin typeface="Arial" panose="020B0604020202020204" pitchFamily="34" charset="0"/>
                      </a:endParaRPr>
                    </a:p>
                  </a:txBody>
                  <a:tcPr marL="9526" marR="9526" marT="9523" marB="0" anchor="b">
                    <a:lnL>
                      <a:noFill/>
                    </a:lnL>
                    <a:lnR w="12700" cmpd="sng">
                      <a:solidFill>
                        <a:srgbClr val="4A78BB"/>
                      </a:solid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40421">
                <a:tc rowSpan="2">
                  <a:txBody>
                    <a:bodyPr/>
                    <a:lstStyle/>
                    <a:p>
                      <a:pPr algn="l" fontAlgn="t"/>
                      <a:r>
                        <a:rPr lang="es-CL" sz="1150" b="0" i="0" u="none" strike="noStrike" dirty="0" smtClean="0">
                          <a:solidFill>
                            <a:srgbClr val="000000"/>
                          </a:solidFill>
                          <a:effectLst/>
                          <a:latin typeface="+mn-lt"/>
                        </a:rPr>
                        <a:t>Evaluación del seguimiento que el CPLT realiza de las decisiones</a:t>
                      </a:r>
                      <a:endParaRPr lang="es-CL" sz="1150" b="0" i="0" u="none" strike="noStrike" dirty="0">
                        <a:solidFill>
                          <a:srgbClr val="000000"/>
                        </a:solidFill>
                        <a:effectLst/>
                        <a:latin typeface="+mn-lt"/>
                      </a:endParaRPr>
                    </a:p>
                  </a:txBody>
                  <a:tcPr marL="9526" marR="9526" marT="9523" marB="0">
                    <a:lnL w="12700" cmpd="sng">
                      <a:solidFill>
                        <a:srgbClr val="4A78BB"/>
                      </a:solidFill>
                    </a:lnL>
                    <a:lnR>
                      <a:no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a:effectLst/>
                        </a:rPr>
                        <a:t>Evaluación Negativa</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c>
                  <a:txBody>
                    <a:bodyPr/>
                    <a:lstStyle/>
                    <a:p>
                      <a:pPr algn="ctr" fontAlgn="ctr"/>
                      <a:r>
                        <a:rPr lang="es-CL" sz="1150" b="0" i="0" u="none" strike="noStrike" dirty="0" smtClean="0">
                          <a:solidFill>
                            <a:srgbClr val="000000"/>
                          </a:solidFill>
                          <a:effectLst/>
                          <a:latin typeface="+mn-lt"/>
                        </a:rPr>
                        <a:t>89%</a:t>
                      </a:r>
                      <a:endParaRPr lang="es-CL" sz="1150" b="0" i="0" u="none" strike="noStrike" dirty="0">
                        <a:solidFill>
                          <a:srgbClr val="000000"/>
                        </a:solidFill>
                        <a:effectLst/>
                        <a:latin typeface="+mn-lt"/>
                      </a:endParaRPr>
                    </a:p>
                  </a:txBody>
                  <a:tcPr marL="9525" marR="9525" marT="9525" marB="0" anchor="ctr">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c>
                  <a:txBody>
                    <a:bodyPr/>
                    <a:lstStyle/>
                    <a:p>
                      <a:pPr algn="ctr" fontAlgn="ctr"/>
                      <a:r>
                        <a:rPr lang="es-CL" sz="1150" b="0" i="0" u="none" strike="noStrike" dirty="0" smtClean="0">
                          <a:solidFill>
                            <a:srgbClr val="000000"/>
                          </a:solidFill>
                          <a:effectLst/>
                          <a:latin typeface="+mn-lt"/>
                        </a:rPr>
                        <a:t>16%</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mpd="sng">
                      <a:solidFill>
                        <a:srgbClr val="4A78BB"/>
                      </a:solidFill>
                    </a:lnT>
                    <a:lnB w="12700" cmpd="sng">
                      <a:solidFill>
                        <a:srgbClr val="4A78BB"/>
                      </a:solidFill>
                    </a:lnB>
                    <a:lnTlToBr w="12700" cmpd="sng">
                      <a:noFill/>
                      <a:prstDash val="solid"/>
                    </a:lnTlToBr>
                    <a:lnBlToTr w="12700" cmpd="sng">
                      <a:noFill/>
                      <a:prstDash val="solid"/>
                    </a:lnBlToTr>
                    <a:solidFill>
                      <a:srgbClr val="DBE5F1"/>
                    </a:solidFill>
                  </a:tcPr>
                </a:tc>
              </a:tr>
              <a:tr h="240421">
                <a:tc vMerge="1">
                  <a:txBody>
                    <a:bodyPr/>
                    <a:lstStyle/>
                    <a:p>
                      <a:pPr algn="l" fontAlgn="t"/>
                      <a:endParaRPr lang="es-CL" sz="1400" b="0" i="0" u="none" strike="noStrike" dirty="0">
                        <a:solidFill>
                          <a:srgbClr val="000000"/>
                        </a:solidFill>
                        <a:effectLst/>
                        <a:latin typeface="Arial" panose="020B0604020202020204" pitchFamily="34" charset="0"/>
                      </a:endParaRPr>
                    </a:p>
                  </a:txBody>
                  <a:tcPr marL="9526" marR="9526" marT="9523"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a:effectLst/>
                        </a:rPr>
                        <a:t>Evaluación Positiva</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ctr" fontAlgn="ctr"/>
                      <a:r>
                        <a:rPr lang="es-CL" sz="1150" b="0" i="0" u="none" strike="noStrike" dirty="0" smtClean="0">
                          <a:solidFill>
                            <a:srgbClr val="000000"/>
                          </a:solidFill>
                          <a:effectLst/>
                          <a:latin typeface="+mn-lt"/>
                        </a:rPr>
                        <a:t>11%</a:t>
                      </a:r>
                      <a:endParaRPr lang="es-CL" sz="1150" b="0" i="0" u="none" strike="noStrike" dirty="0">
                        <a:solidFill>
                          <a:srgbClr val="000000"/>
                        </a:solidFill>
                        <a:effectLst/>
                        <a:latin typeface="+mn-lt"/>
                      </a:endParaRPr>
                    </a:p>
                  </a:txBody>
                  <a:tcPr marL="9525" marR="9525" marT="9525" marB="0" anchor="ctr">
                    <a:lnL>
                      <a:noFill/>
                    </a:lnL>
                    <a:lnR>
                      <a:no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algn="ctr" fontAlgn="ctr"/>
                      <a:r>
                        <a:rPr lang="es-CL" sz="1150" b="0" i="0" u="none" strike="noStrike" dirty="0" smtClean="0">
                          <a:solidFill>
                            <a:srgbClr val="000000"/>
                          </a:solidFill>
                          <a:effectLst/>
                          <a:latin typeface="+mn-lt"/>
                        </a:rPr>
                        <a:t>84%*</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r>
              <a:tr h="240421">
                <a:tc rowSpan="2">
                  <a:txBody>
                    <a:bodyPr/>
                    <a:lstStyle/>
                    <a:p>
                      <a:pPr algn="l" fontAlgn="t"/>
                      <a:r>
                        <a:rPr lang="es-CL" sz="1150" b="0" i="0" u="none" strike="noStrike" dirty="0" smtClean="0">
                          <a:solidFill>
                            <a:srgbClr val="000000"/>
                          </a:solidFill>
                          <a:effectLst/>
                          <a:latin typeface="+mn-lt"/>
                        </a:rPr>
                        <a:t>La</a:t>
                      </a:r>
                      <a:r>
                        <a:rPr lang="es-CL" sz="1150" b="0" i="0" u="none" strike="noStrike" baseline="0" dirty="0" smtClean="0">
                          <a:solidFill>
                            <a:srgbClr val="000000"/>
                          </a:solidFill>
                          <a:effectLst/>
                          <a:latin typeface="+mn-lt"/>
                        </a:rPr>
                        <a:t> atención en general recibida en el CPLT</a:t>
                      </a:r>
                      <a:endParaRPr lang="es-CL" sz="1150" b="0" i="0" u="none" strike="noStrike" dirty="0">
                        <a:solidFill>
                          <a:srgbClr val="000000"/>
                        </a:solidFill>
                        <a:effectLst/>
                        <a:latin typeface="+mn-lt"/>
                      </a:endParaRPr>
                    </a:p>
                  </a:txBody>
                  <a:tcPr marL="9526" marR="9526" marT="9523" marB="0">
                    <a:lnL w="12700" cmpd="sng">
                      <a:solidFill>
                        <a:srgbClr val="4A78BB"/>
                      </a:solid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a:effectLst/>
                        </a:rPr>
                        <a:t>Evaluación Negativa</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L" sz="1150" b="0" i="0" u="none" strike="noStrike" dirty="0" smtClean="0">
                          <a:solidFill>
                            <a:srgbClr val="000000"/>
                          </a:solidFill>
                          <a:effectLst/>
                          <a:latin typeface="+mn-lt"/>
                        </a:rPr>
                        <a:t>76%</a:t>
                      </a:r>
                      <a:endParaRPr lang="es-CL" sz="1150" b="0" i="0" u="none" strike="noStrike" dirty="0">
                        <a:solidFill>
                          <a:srgbClr val="000000"/>
                        </a:solidFill>
                        <a:effectLst/>
                        <a:latin typeface="+mn-lt"/>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L" sz="1150" b="0" i="0" u="none" strike="noStrike" dirty="0" smtClean="0">
                          <a:solidFill>
                            <a:srgbClr val="000000"/>
                          </a:solidFill>
                          <a:effectLst/>
                          <a:latin typeface="+mn-lt"/>
                        </a:rPr>
                        <a:t>10%</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0421">
                <a:tc vMerge="1">
                  <a:txBody>
                    <a:bodyPr/>
                    <a:lstStyle/>
                    <a:p>
                      <a:pPr algn="l" fontAlgn="t"/>
                      <a:endParaRPr lang="es-CL" sz="1200" b="0" i="0" u="none" strike="noStrike" dirty="0">
                        <a:solidFill>
                          <a:srgbClr val="000000"/>
                        </a:solidFill>
                        <a:effectLst/>
                        <a:latin typeface="+mn-lt"/>
                      </a:endParaRPr>
                    </a:p>
                  </a:txBody>
                  <a:tcPr marL="9526" marR="9526" marT="9523" marB="0">
                    <a:lnL w="12700" cmpd="sng">
                      <a:solidFill>
                        <a:srgbClr val="4A78BB"/>
                      </a:solid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a:effectLst/>
                        </a:rPr>
                        <a:t>Evaluación Positiva</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L" sz="1150" b="0" i="0" u="none" strike="noStrike" dirty="0" smtClean="0">
                          <a:solidFill>
                            <a:srgbClr val="000000"/>
                          </a:solidFill>
                          <a:effectLst/>
                          <a:latin typeface="+mn-lt"/>
                        </a:rPr>
                        <a:t>25%</a:t>
                      </a:r>
                      <a:endParaRPr lang="es-CL" sz="1150" b="0" i="0" u="none" strike="noStrike" dirty="0">
                        <a:solidFill>
                          <a:srgbClr val="000000"/>
                        </a:solidFill>
                        <a:effectLst/>
                        <a:latin typeface="+mn-lt"/>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L" sz="1150" b="0" i="0" u="none" strike="noStrike" dirty="0" smtClean="0">
                          <a:solidFill>
                            <a:srgbClr val="000000"/>
                          </a:solidFill>
                          <a:effectLst/>
                          <a:latin typeface="+mn-lt"/>
                        </a:rPr>
                        <a:t>90%*</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0421">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smtClean="0">
                          <a:effectLst/>
                          <a:latin typeface="+mn-lt"/>
                        </a:rPr>
                        <a:t>Recibió la información al final del proceso</a:t>
                      </a:r>
                      <a:endParaRPr lang="es-CL" sz="1150" b="0" i="0" u="none" strike="noStrike" dirty="0">
                        <a:solidFill>
                          <a:srgbClr val="000000"/>
                        </a:solidFill>
                        <a:effectLst/>
                        <a:latin typeface="+mn-lt"/>
                      </a:endParaRPr>
                    </a:p>
                  </a:txBody>
                  <a:tcPr marL="9526" marR="9526" marT="9523" marB="0">
                    <a:lnL w="12700" cmpd="sng">
                      <a:solidFill>
                        <a:srgbClr val="4A78BB"/>
                      </a:solid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smtClean="0">
                          <a:effectLst/>
                        </a:rPr>
                        <a:t>No</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150" b="0" i="0" u="none" strike="noStrike" dirty="0" smtClean="0">
                          <a:solidFill>
                            <a:srgbClr val="000000"/>
                          </a:solidFill>
                          <a:effectLst/>
                          <a:latin typeface="+mn-lt"/>
                        </a:rPr>
                        <a:t>69%</a:t>
                      </a:r>
                      <a:endParaRPr lang="es-CL" sz="1150" b="0" i="0" u="none" strike="noStrike" dirty="0">
                        <a:solidFill>
                          <a:srgbClr val="000000"/>
                        </a:solidFill>
                        <a:effectLst/>
                        <a:latin typeface="+mn-lt"/>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150" b="0" i="0" u="none" strike="noStrike" dirty="0" smtClean="0">
                          <a:solidFill>
                            <a:srgbClr val="000000"/>
                          </a:solidFill>
                          <a:effectLst/>
                          <a:latin typeface="+mn-lt"/>
                        </a:rPr>
                        <a:t>22%</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0421">
                <a:tc vMerge="1">
                  <a:txBody>
                    <a:bodyPr/>
                    <a:lstStyle/>
                    <a:p>
                      <a:endParaRPr lang="es-CL"/>
                    </a:p>
                  </a:txBody>
                  <a:tcPr>
                    <a:lnL w="12700" cmpd="sng">
                      <a:solidFill>
                        <a:srgbClr val="4A78BB"/>
                      </a:solid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rgbClr val="DBE5F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smtClean="0">
                          <a:effectLst/>
                        </a:rPr>
                        <a:t>Sí</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150" b="0" i="0" u="none" strike="noStrike" dirty="0" smtClean="0">
                          <a:solidFill>
                            <a:srgbClr val="000000"/>
                          </a:solidFill>
                          <a:effectLst/>
                          <a:latin typeface="+mn-lt"/>
                        </a:rPr>
                        <a:t>31%</a:t>
                      </a:r>
                      <a:endParaRPr lang="es-CL" sz="1150" b="0" i="0" u="none" strike="noStrike" dirty="0">
                        <a:solidFill>
                          <a:srgbClr val="000000"/>
                        </a:solidFill>
                        <a:effectLst/>
                        <a:latin typeface="+mn-lt"/>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150" b="0" i="0" u="none" strike="noStrike" dirty="0" smtClean="0">
                          <a:solidFill>
                            <a:srgbClr val="000000"/>
                          </a:solidFill>
                          <a:effectLst/>
                          <a:latin typeface="+mn-lt"/>
                        </a:rPr>
                        <a:t>78%*</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0421">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smtClean="0">
                          <a:effectLst/>
                          <a:latin typeface="+mn-lt"/>
                        </a:rPr>
                        <a:t>Claridad del lenguaje</a:t>
                      </a:r>
                      <a:r>
                        <a:rPr lang="es-CL" sz="1150" u="none" strike="noStrike" baseline="0" dirty="0" smtClean="0">
                          <a:effectLst/>
                          <a:latin typeface="+mn-lt"/>
                        </a:rPr>
                        <a:t> de los </a:t>
                      </a:r>
                      <a:r>
                        <a:rPr lang="es-CL" sz="1150" u="none" strike="noStrike" dirty="0" smtClean="0">
                          <a:effectLst/>
                          <a:latin typeface="+mn-lt"/>
                        </a:rPr>
                        <a:t>documentos</a:t>
                      </a:r>
                      <a:endParaRPr lang="es-CL" sz="1150" b="0" i="0" u="none" strike="noStrike" dirty="0">
                        <a:solidFill>
                          <a:srgbClr val="000000"/>
                        </a:solidFill>
                        <a:effectLst/>
                        <a:latin typeface="+mn-lt"/>
                      </a:endParaRPr>
                    </a:p>
                  </a:txBody>
                  <a:tcPr marL="9526" marR="9526" marT="9523" marB="0">
                    <a:lnL w="12700" cmpd="sng">
                      <a:solidFill>
                        <a:srgbClr val="4A78BB"/>
                      </a:solid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a:effectLst/>
                        </a:rPr>
                        <a:t>Evaluación Negativa</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L" sz="1150" b="0" i="0" u="none" strike="noStrike" dirty="0" smtClean="0">
                          <a:solidFill>
                            <a:srgbClr val="000000"/>
                          </a:solidFill>
                          <a:effectLst/>
                          <a:latin typeface="+mn-lt"/>
                        </a:rPr>
                        <a:t>62%</a:t>
                      </a:r>
                      <a:endParaRPr lang="es-CL" sz="1150" b="0" i="0" u="none" strike="noStrike" dirty="0">
                        <a:solidFill>
                          <a:srgbClr val="000000"/>
                        </a:solidFill>
                        <a:effectLst/>
                        <a:latin typeface="+mn-lt"/>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L" sz="1150" b="0" i="0" u="none" strike="noStrike" dirty="0" smtClean="0">
                          <a:solidFill>
                            <a:srgbClr val="000000"/>
                          </a:solidFill>
                          <a:effectLst/>
                          <a:latin typeface="+mn-lt"/>
                        </a:rPr>
                        <a:t>11%</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0421">
                <a:tc vMerge="1">
                  <a:txBody>
                    <a:bodyPr/>
                    <a:lstStyle/>
                    <a:p>
                      <a:endParaRPr lang="es-CL"/>
                    </a:p>
                  </a:txBody>
                  <a:tcPr>
                    <a:lnL w="12700" cmpd="sng">
                      <a:solidFill>
                        <a:srgbClr val="4A78BB"/>
                      </a:solid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rgbClr val="DBE5F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a:effectLst/>
                        </a:rPr>
                        <a:t>Evaluación Positiva</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L" sz="1150" b="0" i="0" u="none" strike="noStrike" dirty="0" smtClean="0">
                          <a:solidFill>
                            <a:srgbClr val="000000"/>
                          </a:solidFill>
                          <a:effectLst/>
                          <a:latin typeface="+mn-lt"/>
                        </a:rPr>
                        <a:t>38%</a:t>
                      </a:r>
                      <a:endParaRPr lang="es-CL" sz="1150" b="0" i="0" u="none" strike="noStrike" dirty="0">
                        <a:solidFill>
                          <a:srgbClr val="000000"/>
                        </a:solidFill>
                        <a:effectLst/>
                        <a:latin typeface="+mn-lt"/>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L" sz="1150" b="0" i="0" u="none" strike="noStrike" dirty="0" smtClean="0">
                          <a:solidFill>
                            <a:srgbClr val="000000"/>
                          </a:solidFill>
                          <a:effectLst/>
                          <a:latin typeface="+mn-lt"/>
                        </a:rPr>
                        <a:t>89%*</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0421">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smtClean="0">
                          <a:effectLst/>
                          <a:latin typeface="+mn-lt"/>
                        </a:rPr>
                        <a:t>Evaluación del tiempo de tramitación</a:t>
                      </a:r>
                      <a:endParaRPr lang="es-CL" sz="1150" b="0" i="0" u="none" strike="noStrike" dirty="0">
                        <a:solidFill>
                          <a:srgbClr val="000000"/>
                        </a:solidFill>
                        <a:effectLst/>
                        <a:latin typeface="+mn-lt"/>
                      </a:endParaRPr>
                    </a:p>
                  </a:txBody>
                  <a:tcPr marL="9526" marR="9526" marT="9523" marB="0">
                    <a:lnL w="12700" cmpd="sng">
                      <a:solidFill>
                        <a:srgbClr val="4A78BB"/>
                      </a:solid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a:effectLst/>
                        </a:rPr>
                        <a:t>Evaluación Negativa</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150" b="0" i="0" u="none" strike="noStrike" dirty="0" smtClean="0">
                          <a:solidFill>
                            <a:srgbClr val="000000"/>
                          </a:solidFill>
                          <a:effectLst/>
                          <a:latin typeface="+mn-lt"/>
                        </a:rPr>
                        <a:t>77%</a:t>
                      </a:r>
                      <a:endParaRPr lang="es-CL" sz="1150" b="0" i="0" u="none" strike="noStrike" dirty="0">
                        <a:solidFill>
                          <a:srgbClr val="000000"/>
                        </a:solidFill>
                        <a:effectLst/>
                        <a:latin typeface="+mn-lt"/>
                      </a:endParaRPr>
                    </a:p>
                  </a:txBody>
                  <a:tcPr marL="9525" marR="9525" marT="9525" marB="0" anchor="ctr">
                    <a:lnL>
                      <a:noFill/>
                    </a:lnL>
                    <a:lnR>
                      <a:no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150" b="0" i="0" u="none" strike="noStrike" dirty="0" smtClean="0">
                          <a:solidFill>
                            <a:srgbClr val="000000"/>
                          </a:solidFill>
                          <a:effectLst/>
                          <a:latin typeface="+mn-lt"/>
                        </a:rPr>
                        <a:t>30%</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ap="flat" cmpd="sng" algn="ctr">
                      <a:solidFill>
                        <a:srgbClr val="4A78BB"/>
                      </a:solidFill>
                      <a:prstDash val="solid"/>
                      <a:round/>
                      <a:headEnd type="none" w="med" len="med"/>
                      <a:tailEnd type="none" w="med" len="med"/>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r>
              <a:tr h="240421">
                <a:tc vMerge="1">
                  <a:txBody>
                    <a:bodyPr/>
                    <a:lstStyle/>
                    <a:p>
                      <a:endParaRPr lang="es-CL"/>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t"/>
                      <a:r>
                        <a:rPr lang="es-CL" sz="1150" u="none" strike="noStrike" dirty="0">
                          <a:effectLst/>
                        </a:rPr>
                        <a:t>Evaluación Positiva</a:t>
                      </a:r>
                      <a:endParaRPr lang="es-CL" sz="1150" b="0" i="0" u="none" strike="noStrike" dirty="0">
                        <a:solidFill>
                          <a:srgbClr val="000000"/>
                        </a:solidFill>
                        <a:effectLst/>
                        <a:latin typeface="Arial" panose="020B0604020202020204" pitchFamily="34" charset="0"/>
                      </a:endParaRPr>
                    </a:p>
                  </a:txBody>
                  <a:tcPr marL="9526" marR="9526" marT="9523" marB="0">
                    <a:lnL>
                      <a:noFill/>
                    </a:lnL>
                    <a:lnR>
                      <a:noFill/>
                    </a:lnR>
                    <a:lnT w="12700" cmpd="sng">
                      <a:solidFill>
                        <a:srgbClr val="4A78BB"/>
                      </a:solidFill>
                    </a:lnT>
                    <a:lnB w="12700" cmpd="sng">
                      <a:solidFill>
                        <a:srgbClr val="4A78BB"/>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150" b="0" i="0" u="none" strike="noStrike" dirty="0" smtClean="0">
                          <a:solidFill>
                            <a:srgbClr val="000000"/>
                          </a:solidFill>
                          <a:effectLst/>
                          <a:latin typeface="+mn-lt"/>
                        </a:rPr>
                        <a:t>23%</a:t>
                      </a:r>
                      <a:endParaRPr lang="es-CL" sz="1150" b="0" i="0" u="none" strike="noStrike" dirty="0">
                        <a:solidFill>
                          <a:srgbClr val="000000"/>
                        </a:solidFill>
                        <a:effectLst/>
                        <a:latin typeface="+mn-lt"/>
                      </a:endParaRPr>
                    </a:p>
                  </a:txBody>
                  <a:tcPr marL="9525" marR="9525" marT="9525" marB="0" anchor="ctr">
                    <a:lnL>
                      <a:noFill/>
                    </a:lnL>
                    <a:lnR>
                      <a:no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s-CL" sz="1150" b="0" i="0" u="none" strike="noStrike" dirty="0" smtClean="0">
                          <a:solidFill>
                            <a:srgbClr val="000000"/>
                          </a:solidFill>
                          <a:effectLst/>
                          <a:latin typeface="+mn-lt"/>
                        </a:rPr>
                        <a:t>70%*</a:t>
                      </a:r>
                      <a:endParaRPr lang="es-CL" sz="1150" b="0" i="0" u="none" strike="noStrike" dirty="0">
                        <a:solidFill>
                          <a:srgbClr val="000000"/>
                        </a:solidFill>
                        <a:effectLst/>
                        <a:latin typeface="+mn-lt"/>
                      </a:endParaRPr>
                    </a:p>
                  </a:txBody>
                  <a:tcPr marL="9525" marR="9525" marT="9525" marB="0" anchor="ctr">
                    <a:lnL>
                      <a:noFill/>
                    </a:lnL>
                    <a:lnR w="12700" cmpd="sng">
                      <a:solidFill>
                        <a:srgbClr val="4A78BB"/>
                      </a:solidFill>
                    </a:lnR>
                    <a:lnT w="12700" cmpd="sng">
                      <a:solidFill>
                        <a:srgbClr val="4A78BB"/>
                      </a:solidFill>
                    </a:lnT>
                    <a:lnB w="12700" cap="flat" cmpd="sng" algn="ctr">
                      <a:solidFill>
                        <a:srgbClr val="4A78BB"/>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400729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 y="38200"/>
            <a:ext cx="6715125" cy="617030"/>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50" y="70454"/>
            <a:ext cx="5669373" cy="584775"/>
          </a:xfrm>
          <a:prstGeom prst="rect">
            <a:avLst/>
          </a:prstGeom>
          <a:noFill/>
        </p:spPr>
        <p:txBody>
          <a:bodyPr wrap="none" rtlCol="0">
            <a:spAutoFit/>
          </a:bodyPr>
          <a:lstStyle/>
          <a:p>
            <a:r>
              <a:rPr lang="es-ES" sz="3200" b="1" dirty="0" smtClean="0">
                <a:solidFill>
                  <a:srgbClr val="FFFFFF"/>
                </a:solidFill>
              </a:rPr>
              <a:t>Análisis Cualitativo Reclamantes</a:t>
            </a:r>
            <a:endParaRPr lang="es-ES" sz="3200" b="1" dirty="0">
              <a:solidFill>
                <a:srgbClr val="FFFFFF"/>
              </a:solidFill>
            </a:endParaRPr>
          </a:p>
        </p:txBody>
      </p:sp>
      <p:sp>
        <p:nvSpPr>
          <p:cNvPr id="2" name="CuadroTexto 1"/>
          <p:cNvSpPr txBox="1"/>
          <p:nvPr/>
        </p:nvSpPr>
        <p:spPr>
          <a:xfrm>
            <a:off x="0" y="687483"/>
            <a:ext cx="9144000" cy="646331"/>
          </a:xfrm>
          <a:prstGeom prst="rect">
            <a:avLst/>
          </a:prstGeom>
          <a:noFill/>
        </p:spPr>
        <p:txBody>
          <a:bodyPr wrap="square" rtlCol="0">
            <a:spAutoFit/>
          </a:bodyPr>
          <a:lstStyle/>
          <a:p>
            <a:r>
              <a:rPr lang="es-CL" dirty="0" smtClean="0"/>
              <a:t>Hay varios temas relacionados con el </a:t>
            </a:r>
            <a:r>
              <a:rPr lang="es-CL" b="1" u="sng" dirty="0" smtClean="0"/>
              <a:t>efectivo cumplimiento de las decisiones y la aplicación de sanciones </a:t>
            </a:r>
            <a:r>
              <a:rPr lang="es-CL" dirty="0" smtClean="0"/>
              <a:t>del CPLT que preocupan a los reclamantes </a:t>
            </a:r>
            <a:endParaRPr lang="es-CL" dirty="0"/>
          </a:p>
        </p:txBody>
      </p:sp>
      <p:sp>
        <p:nvSpPr>
          <p:cNvPr id="14" name="Rectángulo 13"/>
          <p:cNvSpPr/>
          <p:nvPr/>
        </p:nvSpPr>
        <p:spPr>
          <a:xfrm>
            <a:off x="5222079" y="1575976"/>
            <a:ext cx="3820718" cy="2195473"/>
          </a:xfrm>
          <a:prstGeom prst="rect">
            <a:avLst/>
          </a:prstGeom>
          <a:solidFill>
            <a:schemeClr val="accent6">
              <a:lumMod val="20000"/>
              <a:lumOff val="80000"/>
            </a:schemeClr>
          </a:solidFill>
        </p:spPr>
        <p:txBody>
          <a:bodyPr wrap="square" lIns="36000">
            <a:spAutoFit/>
          </a:bodyPr>
          <a:lstStyle/>
          <a:p>
            <a:pPr lvl="0">
              <a:spcAft>
                <a:spcPts val="400"/>
              </a:spcAft>
            </a:pPr>
            <a:r>
              <a:rPr lang="es-ES_tradnl" sz="1300" i="1" dirty="0"/>
              <a:t>“Hay una situación en que desde el punto de vista del reclamante los plazos son perentorios, los casos son fatales digámoslo, pero no así desde el punto de vista desde las </a:t>
            </a:r>
            <a:r>
              <a:rPr lang="es-ES_tradnl" sz="1300" i="1" dirty="0" smtClean="0"/>
              <a:t>reclamadas” (R 11)</a:t>
            </a:r>
            <a:endParaRPr lang="es-ES_tradnl" sz="1300" i="1" dirty="0"/>
          </a:p>
          <a:p>
            <a:pPr>
              <a:spcAft>
                <a:spcPts val="400"/>
              </a:spcAft>
            </a:pPr>
            <a:r>
              <a:rPr lang="es-CL" sz="1300" i="1" dirty="0"/>
              <a:t>“No estoy conforme con el resultado pero ya no es un problema atribuible al Consejo, es atribuible a una municipalidad que es digamos, que definitivamente ha actuado de mala fe” (R 8</a:t>
            </a:r>
            <a:r>
              <a:rPr lang="es-CL" sz="1300" i="1" dirty="0" smtClean="0"/>
              <a:t>).</a:t>
            </a:r>
            <a:endParaRPr lang="es-CL" sz="1300" i="1" dirty="0"/>
          </a:p>
          <a:p>
            <a:pPr>
              <a:spcAft>
                <a:spcPts val="400"/>
              </a:spcAft>
            </a:pPr>
            <a:r>
              <a:rPr lang="es-ES_tradnl" sz="1300" i="1" dirty="0" smtClean="0"/>
              <a:t>“…justo </a:t>
            </a:r>
            <a:r>
              <a:rPr lang="es-ES_tradnl" sz="1300" i="1" dirty="0"/>
              <a:t>ahora estaba </a:t>
            </a:r>
            <a:r>
              <a:rPr lang="es-ES_tradnl" sz="1300" i="1" dirty="0" err="1"/>
              <a:t>escribi</a:t>
            </a:r>
            <a:r>
              <a:rPr lang="fr-FR" sz="1300" i="1" dirty="0"/>
              <a:t>é</a:t>
            </a:r>
            <a:r>
              <a:rPr lang="es-ES_tradnl" sz="1300" i="1" dirty="0" err="1"/>
              <a:t>ndole</a:t>
            </a:r>
            <a:r>
              <a:rPr lang="es-ES_tradnl" sz="1300" i="1" dirty="0"/>
              <a:t> al Consejo un mail, mi molestia porque no se está cumpliendo” (</a:t>
            </a:r>
            <a:r>
              <a:rPr lang="es-ES_tradnl" sz="1300" i="1" dirty="0" smtClean="0"/>
              <a:t>R </a:t>
            </a:r>
            <a:r>
              <a:rPr lang="es-ES_tradnl" sz="1300" i="1" dirty="0"/>
              <a:t>6).</a:t>
            </a:r>
            <a:endParaRPr lang="es-ES_tradnl" sz="1300" i="1" dirty="0" smtClean="0"/>
          </a:p>
        </p:txBody>
      </p:sp>
      <p:graphicFrame>
        <p:nvGraphicFramePr>
          <p:cNvPr id="26" name="Tabla 25"/>
          <p:cNvGraphicFramePr>
            <a:graphicFrameLocks noGrp="1"/>
          </p:cNvGraphicFramePr>
          <p:nvPr>
            <p:extLst>
              <p:ext uri="{D42A27DB-BD31-4B8C-83A1-F6EECF244321}">
                <p14:modId xmlns:p14="http://schemas.microsoft.com/office/powerpoint/2010/main" val="1070354784"/>
              </p:ext>
            </p:extLst>
          </p:nvPr>
        </p:nvGraphicFramePr>
        <p:xfrm>
          <a:off x="162855" y="1472426"/>
          <a:ext cx="4644888" cy="2681866"/>
        </p:xfrm>
        <a:graphic>
          <a:graphicData uri="http://schemas.openxmlformats.org/drawingml/2006/table">
            <a:tbl>
              <a:tblPr firstRow="1" bandRow="1">
                <a:tableStyleId>{5C22544A-7EE6-4342-B048-85BDC9FD1C3A}</a:tableStyleId>
              </a:tblPr>
              <a:tblGrid>
                <a:gridCol w="4644888"/>
              </a:tblGrid>
              <a:tr h="395866">
                <a:tc>
                  <a:txBody>
                    <a:bodyPr/>
                    <a:lstStyle/>
                    <a:p>
                      <a:pPr algn="ctr"/>
                      <a:r>
                        <a:rPr lang="es-CL" sz="1600" dirty="0" smtClean="0"/>
                        <a:t>Cumplimiento de las decisiones</a:t>
                      </a:r>
                      <a:endParaRPr lang="es-CL" sz="1600" dirty="0"/>
                    </a:p>
                  </a:txBody>
                  <a:tcPr/>
                </a:tc>
              </a:tr>
              <a:tr h="2179974">
                <a:tc>
                  <a:txBody>
                    <a:bodyPr/>
                    <a:lstStyle/>
                    <a:p>
                      <a:pPr algn="ctr"/>
                      <a:r>
                        <a:rPr lang="es-CL" sz="1600" dirty="0" smtClean="0"/>
                        <a:t>Existe</a:t>
                      </a:r>
                      <a:r>
                        <a:rPr lang="es-CL" sz="1600" baseline="0" dirty="0" smtClean="0"/>
                        <a:t> la sensación de que los S.O. no respetan las decisiones del CPLT y éste es más bien benevolente en su actuar hacia ellos. Los principales elementos de este juicio son, que post-decisión los sujetos obligados:</a:t>
                      </a:r>
                    </a:p>
                    <a:p>
                      <a:pPr marL="342900" indent="-342900" algn="l">
                        <a:buAutoNum type="arabicPeriod"/>
                      </a:pPr>
                      <a:r>
                        <a:rPr lang="es-CL" sz="1600" baseline="0" dirty="0" smtClean="0"/>
                        <a:t>No mandan la información que corresponde </a:t>
                      </a:r>
                    </a:p>
                    <a:p>
                      <a:pPr marL="342900" indent="-342900" algn="l">
                        <a:buAutoNum type="arabicPeriod"/>
                      </a:pPr>
                      <a:r>
                        <a:rPr lang="es-CL" sz="1600" baseline="0" dirty="0" smtClean="0"/>
                        <a:t>No respetan el plazo de entrega</a:t>
                      </a:r>
                    </a:p>
                    <a:p>
                      <a:pPr marL="342900" indent="-342900" algn="l">
                        <a:buAutoNum type="arabicPeriod"/>
                      </a:pPr>
                      <a:r>
                        <a:rPr lang="es-CL" sz="1600" baseline="0" dirty="0" smtClean="0"/>
                        <a:t>Entregan información inteligible</a:t>
                      </a:r>
                    </a:p>
                    <a:p>
                      <a:pPr marL="342900" indent="-342900" algn="l">
                        <a:buAutoNum type="arabicPeriod"/>
                      </a:pPr>
                      <a:r>
                        <a:rPr lang="es-CL" sz="1600" baseline="0" dirty="0" smtClean="0"/>
                        <a:t>Entregan excesiva cantidad de documentos</a:t>
                      </a:r>
                    </a:p>
                  </a:txBody>
                  <a:tcPr/>
                </a:tc>
              </a:tr>
            </a:tbl>
          </a:graphicData>
        </a:graphic>
      </p:graphicFrame>
      <p:sp>
        <p:nvSpPr>
          <p:cNvPr id="27" name="Cerrar llave 26"/>
          <p:cNvSpPr/>
          <p:nvPr/>
        </p:nvSpPr>
        <p:spPr>
          <a:xfrm>
            <a:off x="4843461" y="1604318"/>
            <a:ext cx="342900" cy="233884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graphicFrame>
        <p:nvGraphicFramePr>
          <p:cNvPr id="28" name="Tabla 27"/>
          <p:cNvGraphicFramePr>
            <a:graphicFrameLocks noGrp="1"/>
          </p:cNvGraphicFramePr>
          <p:nvPr>
            <p:extLst>
              <p:ext uri="{D42A27DB-BD31-4B8C-83A1-F6EECF244321}">
                <p14:modId xmlns:p14="http://schemas.microsoft.com/office/powerpoint/2010/main" val="351552548"/>
              </p:ext>
            </p:extLst>
          </p:nvPr>
        </p:nvGraphicFramePr>
        <p:xfrm>
          <a:off x="162855" y="4297088"/>
          <a:ext cx="4644888" cy="2377440"/>
        </p:xfrm>
        <a:graphic>
          <a:graphicData uri="http://schemas.openxmlformats.org/drawingml/2006/table">
            <a:tbl>
              <a:tblPr firstRow="1" bandRow="1">
                <a:tableStyleId>{5C22544A-7EE6-4342-B048-85BDC9FD1C3A}</a:tableStyleId>
              </a:tblPr>
              <a:tblGrid>
                <a:gridCol w="4644888"/>
              </a:tblGrid>
              <a:tr h="330917">
                <a:tc>
                  <a:txBody>
                    <a:bodyPr/>
                    <a:lstStyle/>
                    <a:p>
                      <a:pPr algn="ctr"/>
                      <a:r>
                        <a:rPr lang="es-CL" sz="1600" dirty="0" smtClean="0"/>
                        <a:t>Sanciones</a:t>
                      </a:r>
                      <a:endParaRPr lang="es-CL" sz="1600" dirty="0"/>
                    </a:p>
                  </a:txBody>
                  <a:tcPr/>
                </a:tc>
              </a:tr>
              <a:tr h="18223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1600" kern="1200" dirty="0" smtClean="0">
                          <a:solidFill>
                            <a:schemeClr val="dk1"/>
                          </a:solidFill>
                          <a:effectLst/>
                          <a:latin typeface="+mn-lt"/>
                          <a:ea typeface="+mn-ea"/>
                          <a:cs typeface="+mn-cs"/>
                        </a:rPr>
                        <a:t>Existe la percepción de que el Consejo no sanciona cuando hay incumplimientos por parte de los sujetos obligados,</a:t>
                      </a:r>
                      <a:r>
                        <a:rPr lang="es-ES_tradnl" sz="1600" kern="1200" baseline="0" dirty="0" smtClean="0">
                          <a:solidFill>
                            <a:schemeClr val="dk1"/>
                          </a:solidFill>
                          <a:effectLst/>
                          <a:latin typeface="+mn-lt"/>
                          <a:ea typeface="+mn-ea"/>
                          <a:cs typeface="+mn-cs"/>
                        </a:rPr>
                        <a:t> lo que se percibe como </a:t>
                      </a:r>
                      <a:r>
                        <a:rPr lang="es-ES_tradnl" sz="1600" b="1" kern="1200" baseline="0" dirty="0" smtClean="0">
                          <a:solidFill>
                            <a:schemeClr val="dk1"/>
                          </a:solidFill>
                          <a:effectLst/>
                          <a:latin typeface="+mn-lt"/>
                          <a:ea typeface="+mn-ea"/>
                          <a:cs typeface="+mn-cs"/>
                        </a:rPr>
                        <a:t>cierta complicidad del CPLT hacia la ineficiencia del Estado</a:t>
                      </a:r>
                      <a:r>
                        <a:rPr lang="es-ES_tradnl" sz="1600" kern="1200" baseline="0" dirty="0" smtClean="0">
                          <a:solidFill>
                            <a:schemeClr val="dk1"/>
                          </a:solidFill>
                          <a:effectLst/>
                          <a:latin typeface="+mn-lt"/>
                          <a:ea typeface="+mn-ea"/>
                          <a:cs typeface="+mn-cs"/>
                        </a:rPr>
                        <a:t>. C</a:t>
                      </a:r>
                      <a:r>
                        <a:rPr lang="es-ES_tradnl" sz="1600" kern="1200" dirty="0" smtClean="0">
                          <a:solidFill>
                            <a:schemeClr val="dk1"/>
                          </a:solidFill>
                          <a:effectLst/>
                          <a:latin typeface="+mn-lt"/>
                          <a:ea typeface="+mn-ea"/>
                          <a:cs typeface="+mn-cs"/>
                        </a:rPr>
                        <a:t>onjuntamente, se señala que se debería </a:t>
                      </a:r>
                      <a:r>
                        <a:rPr lang="es-ES_tradnl" sz="1600" b="1" kern="1200" dirty="0" smtClean="0">
                          <a:solidFill>
                            <a:schemeClr val="dk1"/>
                          </a:solidFill>
                          <a:effectLst/>
                          <a:latin typeface="+mn-lt"/>
                          <a:ea typeface="+mn-ea"/>
                          <a:cs typeface="+mn-cs"/>
                        </a:rPr>
                        <a:t>sancionar de forma efectiva y diferenciada a instituciones que no pueden cumplir respecto de aquellas que no tienen la voluntad </a:t>
                      </a:r>
                      <a:r>
                        <a:rPr lang="es-ES_tradnl" sz="1600" kern="1200" dirty="0" smtClean="0">
                          <a:solidFill>
                            <a:schemeClr val="dk1"/>
                          </a:solidFill>
                          <a:effectLst/>
                          <a:latin typeface="+mn-lt"/>
                          <a:ea typeface="+mn-ea"/>
                          <a:cs typeface="+mn-cs"/>
                        </a:rPr>
                        <a:t>para hacerlo.</a:t>
                      </a:r>
                      <a:endParaRPr lang="es-CL" sz="1600" kern="1200" dirty="0" smtClean="0">
                        <a:solidFill>
                          <a:schemeClr val="dk1"/>
                        </a:solidFill>
                        <a:effectLst/>
                        <a:latin typeface="+mn-lt"/>
                        <a:ea typeface="+mn-ea"/>
                        <a:cs typeface="+mn-cs"/>
                      </a:endParaRPr>
                    </a:p>
                  </a:txBody>
                  <a:tcPr/>
                </a:tc>
              </a:tr>
            </a:tbl>
          </a:graphicData>
        </a:graphic>
      </p:graphicFrame>
      <p:sp>
        <p:nvSpPr>
          <p:cNvPr id="29" name="Cerrar llave 28"/>
          <p:cNvSpPr/>
          <p:nvPr/>
        </p:nvSpPr>
        <p:spPr>
          <a:xfrm>
            <a:off x="4854174" y="4404735"/>
            <a:ext cx="307182" cy="215759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3" name="Rectángulo 22"/>
          <p:cNvSpPr/>
          <p:nvPr/>
        </p:nvSpPr>
        <p:spPr>
          <a:xfrm>
            <a:off x="5186361" y="4469446"/>
            <a:ext cx="3820718" cy="2092881"/>
          </a:xfrm>
          <a:prstGeom prst="rect">
            <a:avLst/>
          </a:prstGeom>
          <a:solidFill>
            <a:schemeClr val="accent6">
              <a:lumMod val="20000"/>
              <a:lumOff val="80000"/>
            </a:schemeClr>
          </a:solidFill>
        </p:spPr>
        <p:txBody>
          <a:bodyPr wrap="square">
            <a:spAutoFit/>
          </a:bodyPr>
          <a:lstStyle/>
          <a:p>
            <a:r>
              <a:rPr lang="es-ES_tradnl" sz="1300" i="1" dirty="0" smtClean="0"/>
              <a:t>“Si </a:t>
            </a:r>
            <a:r>
              <a:rPr lang="es-ES_tradnl" sz="1300" i="1" dirty="0"/>
              <a:t>yo recurro a ustedes para obtener una determinada información, el organismo aludido no lo entrega, y el Consejo no sanciona, pasa  a ser una suerte de cómplice” (</a:t>
            </a:r>
            <a:r>
              <a:rPr lang="es-ES_tradnl" sz="1300" i="1" dirty="0" smtClean="0"/>
              <a:t>R </a:t>
            </a:r>
            <a:r>
              <a:rPr lang="es-ES_tradnl" sz="1300" i="1" dirty="0"/>
              <a:t>8</a:t>
            </a:r>
            <a:r>
              <a:rPr lang="es-ES_tradnl" sz="1300" i="1" dirty="0" smtClean="0"/>
              <a:t>).</a:t>
            </a:r>
          </a:p>
          <a:p>
            <a:endParaRPr lang="es-ES_tradnl" sz="1300" i="1" dirty="0" smtClean="0"/>
          </a:p>
          <a:p>
            <a:r>
              <a:rPr lang="es-ES_tradnl" sz="1300" i="1" dirty="0" smtClean="0"/>
              <a:t>“…le </a:t>
            </a:r>
            <a:r>
              <a:rPr lang="es-ES_tradnl" sz="1300" i="1" dirty="0"/>
              <a:t>he pedido al propio Consejo que me dé las </a:t>
            </a:r>
            <a:r>
              <a:rPr lang="es-ES_tradnl" sz="1300" i="1" dirty="0" smtClean="0"/>
              <a:t>estadísticas… es </a:t>
            </a:r>
            <a:r>
              <a:rPr lang="es-ES_tradnl" sz="1300" i="1" dirty="0"/>
              <a:t>chistoso, así como un 2% de los </a:t>
            </a:r>
            <a:r>
              <a:rPr lang="es-ES_tradnl" sz="1300" i="1" dirty="0" smtClean="0"/>
              <a:t>casos (…)las </a:t>
            </a:r>
            <a:r>
              <a:rPr lang="es-ES_tradnl" sz="1300" i="1" dirty="0"/>
              <a:t>sanciones están para algo, si no teme ser sancionado no va a cambiar su </a:t>
            </a:r>
            <a:r>
              <a:rPr lang="es-ES_tradnl" sz="1300" i="1" dirty="0" smtClean="0"/>
              <a:t>comportamiento” </a:t>
            </a:r>
            <a:r>
              <a:rPr lang="es-ES_tradnl" sz="1300" i="1" dirty="0"/>
              <a:t>(</a:t>
            </a:r>
            <a:r>
              <a:rPr lang="es-ES_tradnl" sz="1300" i="1" dirty="0" smtClean="0"/>
              <a:t>R </a:t>
            </a:r>
            <a:r>
              <a:rPr lang="es-ES_tradnl" sz="1300" i="1" dirty="0"/>
              <a:t>6</a:t>
            </a:r>
            <a:r>
              <a:rPr lang="es-ES_tradnl" sz="1300" i="1" dirty="0" smtClean="0"/>
              <a:t>).</a:t>
            </a:r>
          </a:p>
        </p:txBody>
      </p:sp>
    </p:spTree>
    <p:extLst>
      <p:ext uri="{BB962C8B-B14F-4D97-AF65-F5344CB8AC3E}">
        <p14:creationId xmlns:p14="http://schemas.microsoft.com/office/powerpoint/2010/main" val="3952097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 y="38200"/>
            <a:ext cx="6715125" cy="617030"/>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50" y="70454"/>
            <a:ext cx="5669373" cy="584775"/>
          </a:xfrm>
          <a:prstGeom prst="rect">
            <a:avLst/>
          </a:prstGeom>
          <a:noFill/>
        </p:spPr>
        <p:txBody>
          <a:bodyPr wrap="none" rtlCol="0">
            <a:spAutoFit/>
          </a:bodyPr>
          <a:lstStyle/>
          <a:p>
            <a:r>
              <a:rPr lang="es-ES" sz="3200" b="1" dirty="0" smtClean="0">
                <a:solidFill>
                  <a:srgbClr val="FFFFFF"/>
                </a:solidFill>
              </a:rPr>
              <a:t>Análisis Cualitativo Reclamantes</a:t>
            </a:r>
            <a:endParaRPr lang="es-ES" sz="3200" b="1" dirty="0">
              <a:solidFill>
                <a:srgbClr val="FFFFFF"/>
              </a:solidFill>
            </a:endParaRPr>
          </a:p>
        </p:txBody>
      </p:sp>
      <p:sp>
        <p:nvSpPr>
          <p:cNvPr id="2" name="CuadroTexto 1"/>
          <p:cNvSpPr txBox="1"/>
          <p:nvPr/>
        </p:nvSpPr>
        <p:spPr>
          <a:xfrm>
            <a:off x="7144" y="779622"/>
            <a:ext cx="9144000" cy="1200329"/>
          </a:xfrm>
          <a:prstGeom prst="rect">
            <a:avLst/>
          </a:prstGeom>
          <a:noFill/>
        </p:spPr>
        <p:txBody>
          <a:bodyPr wrap="square" rtlCol="0">
            <a:spAutoFit/>
          </a:bodyPr>
          <a:lstStyle/>
          <a:p>
            <a:r>
              <a:rPr lang="es-ES_tradnl" dirty="0"/>
              <a:t>Respecto de las decisiones del Consejo, el grado de satisfacción </a:t>
            </a:r>
            <a:r>
              <a:rPr lang="es-ES_tradnl" dirty="0" smtClean="0"/>
              <a:t>depende </a:t>
            </a:r>
            <a:r>
              <a:rPr lang="es-ES_tradnl" dirty="0"/>
              <a:t>tanto de la decisión como de la percepción que tengan de la </a:t>
            </a:r>
            <a:r>
              <a:rPr lang="es-ES_tradnl" b="1" dirty="0"/>
              <a:t>entrega efectiva o no de la </a:t>
            </a:r>
            <a:r>
              <a:rPr lang="es-ES_tradnl" b="1" dirty="0" smtClean="0"/>
              <a:t>información</a:t>
            </a:r>
            <a:r>
              <a:rPr lang="es-ES_tradnl" dirty="0" smtClean="0"/>
              <a:t>. Pero en las entrevistas se identifican algunos elementos adicionales que generan cuestionamientos a las decisiones de los casos y el proceder del CPLT:</a:t>
            </a:r>
            <a:endParaRPr lang="es-CL" dirty="0"/>
          </a:p>
        </p:txBody>
      </p:sp>
      <p:sp>
        <p:nvSpPr>
          <p:cNvPr id="3" name="Rectángulo 2"/>
          <p:cNvSpPr/>
          <p:nvPr/>
        </p:nvSpPr>
        <p:spPr>
          <a:xfrm>
            <a:off x="851584" y="4375104"/>
            <a:ext cx="4857751" cy="338554"/>
          </a:xfrm>
          <a:prstGeom prst="rect">
            <a:avLst/>
          </a:prstGeom>
        </p:spPr>
        <p:txBody>
          <a:bodyPr wrap="square">
            <a:spAutoFit/>
          </a:bodyPr>
          <a:lstStyle/>
          <a:p>
            <a:endParaRPr lang="es-CL" sz="1600" dirty="0"/>
          </a:p>
        </p:txBody>
      </p:sp>
      <p:graphicFrame>
        <p:nvGraphicFramePr>
          <p:cNvPr id="4" name="Tabla 3"/>
          <p:cNvGraphicFramePr>
            <a:graphicFrameLocks noGrp="1"/>
          </p:cNvGraphicFramePr>
          <p:nvPr>
            <p:extLst>
              <p:ext uri="{D42A27DB-BD31-4B8C-83A1-F6EECF244321}">
                <p14:modId xmlns:p14="http://schemas.microsoft.com/office/powerpoint/2010/main" val="3952059528"/>
              </p:ext>
            </p:extLst>
          </p:nvPr>
        </p:nvGraphicFramePr>
        <p:xfrm>
          <a:off x="314325" y="2104344"/>
          <a:ext cx="8529638" cy="1554480"/>
        </p:xfrm>
        <a:graphic>
          <a:graphicData uri="http://schemas.openxmlformats.org/drawingml/2006/table">
            <a:tbl>
              <a:tblPr bandRow="1">
                <a:tableStyleId>{BC89EF96-8CEA-46FF-86C4-4CE0E7609802}</a:tableStyleId>
              </a:tblPr>
              <a:tblGrid>
                <a:gridCol w="4390472"/>
                <a:gridCol w="4139166"/>
              </a:tblGrid>
              <a:tr h="370840">
                <a:tc>
                  <a:txBody>
                    <a:bodyPr/>
                    <a:lstStyle/>
                    <a:p>
                      <a:r>
                        <a:rPr lang="es-CL" sz="1600" b="1" dirty="0" smtClean="0"/>
                        <a:t>En ocasiones interpretan que la decisión de acoger parcialmente un amparo,</a:t>
                      </a:r>
                      <a:r>
                        <a:rPr lang="es-CL" sz="1600" b="1" baseline="0" dirty="0" smtClean="0"/>
                        <a:t> o bien validar la información que los S.O. declaran – aunque no sea la que corresponde – </a:t>
                      </a:r>
                      <a:r>
                        <a:rPr lang="es-CL" sz="1600" b="1" dirty="0" smtClean="0"/>
                        <a:t>es una forma de proteger u ocultar información, más que favorecer la transparencia</a:t>
                      </a:r>
                    </a:p>
                  </a:txBody>
                  <a:tcPr anchor="ctr"/>
                </a:tc>
                <a:tc>
                  <a:txBody>
                    <a:bodyPr/>
                    <a:lstStyle/>
                    <a:p>
                      <a:r>
                        <a:rPr lang="es-ES_tradnl" sz="1200" i="1" kern="1200" dirty="0" smtClean="0">
                          <a:solidFill>
                            <a:schemeClr val="tx1"/>
                          </a:solidFill>
                          <a:effectLst/>
                          <a:latin typeface="+mn-lt"/>
                          <a:ea typeface="+mn-ea"/>
                          <a:cs typeface="+mn-cs"/>
                        </a:rPr>
                        <a:t>“Como el SEREMI no quiere entregármelo, el libro, la copia del libro, o me entrega una copia que no cumple con los requisitos legales, acudo al CPLT, y el Consejo no obliga al SEREMI a que regularice el libro.</a:t>
                      </a:r>
                      <a:r>
                        <a:rPr lang="es-ES_tradnl" sz="1200" i="1" kern="1200" baseline="0" dirty="0" smtClean="0">
                          <a:solidFill>
                            <a:schemeClr val="tx1"/>
                          </a:solidFill>
                          <a:effectLst/>
                          <a:latin typeface="+mn-lt"/>
                          <a:ea typeface="+mn-ea"/>
                          <a:cs typeface="+mn-cs"/>
                        </a:rPr>
                        <a:t> </a:t>
                      </a:r>
                      <a:r>
                        <a:rPr lang="es-ES_tradnl" sz="1200" i="1" kern="1200" dirty="0" smtClean="0">
                          <a:solidFill>
                            <a:schemeClr val="tx1"/>
                          </a:solidFill>
                          <a:effectLst/>
                          <a:latin typeface="+mn-lt"/>
                          <a:ea typeface="+mn-ea"/>
                          <a:cs typeface="+mn-cs"/>
                        </a:rPr>
                        <a:t>Pero el hecho de haberlo aceptado, el Consejo para la Transparencia de alguna manera certificó su validez” (R 11).</a:t>
                      </a:r>
                      <a:endParaRPr lang="es-CL" sz="1100" dirty="0"/>
                    </a:p>
                  </a:txBody>
                  <a:tcPr>
                    <a:solidFill>
                      <a:schemeClr val="accent6">
                        <a:lumMod val="40000"/>
                        <a:lumOff val="6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37325824"/>
              </p:ext>
            </p:extLst>
          </p:nvPr>
        </p:nvGraphicFramePr>
        <p:xfrm>
          <a:off x="314325" y="3790007"/>
          <a:ext cx="8529638" cy="1310640"/>
        </p:xfrm>
        <a:graphic>
          <a:graphicData uri="http://schemas.openxmlformats.org/drawingml/2006/table">
            <a:tbl>
              <a:tblPr bandRow="1">
                <a:tableStyleId>{BC89EF96-8CEA-46FF-86C4-4CE0E7609802}</a:tableStyleId>
              </a:tblPr>
              <a:tblGrid>
                <a:gridCol w="4390472"/>
                <a:gridCol w="4139166"/>
              </a:tblGrid>
              <a:tr h="370840">
                <a:tc>
                  <a:txBody>
                    <a:bodyPr/>
                    <a:lstStyle/>
                    <a:p>
                      <a:r>
                        <a:rPr lang="es-CL" sz="1600" b="1" dirty="0" smtClean="0"/>
                        <a:t>Se considera que el resultado de los reclamos está influenciado por la asistencia judicial con la que cuenten los reclamantes, lo que afectaría el ejercicio del derecho pues no se asegura equidad en su acceso.</a:t>
                      </a:r>
                      <a:endParaRPr lang="es-CL" sz="1600" b="1" dirty="0"/>
                    </a:p>
                  </a:txBody>
                  <a:tcPr anchor="ctr">
                    <a:solidFill>
                      <a:schemeClr val="bg1"/>
                    </a:solidFill>
                  </a:tcPr>
                </a:tc>
                <a:tc>
                  <a:txBody>
                    <a:bodyPr/>
                    <a:lstStyle/>
                    <a:p>
                      <a:r>
                        <a:rPr lang="es-CL" sz="1200" i="1" dirty="0" smtClean="0"/>
                        <a:t>“Lo que me parece que es evidentemente malo, es que es muy distinto comparecer ante el Consejo para la Transparencia con asistencia judicial y sin asistencia judicial (…) había alguien que pidió información más o menos similar a la nuestra, y que no compareció con abogados, y se rechazó toda la información que esa persona pidió” (R 5)</a:t>
                      </a:r>
                      <a:endParaRPr lang="es-CL" sz="1200" i="1" dirty="0"/>
                    </a:p>
                  </a:txBody>
                  <a:tcPr>
                    <a:solidFill>
                      <a:schemeClr val="accent6">
                        <a:lumMod val="40000"/>
                        <a:lumOff val="6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353939147"/>
              </p:ext>
            </p:extLst>
          </p:nvPr>
        </p:nvGraphicFramePr>
        <p:xfrm>
          <a:off x="330522" y="5256727"/>
          <a:ext cx="8529638" cy="1310640"/>
        </p:xfrm>
        <a:graphic>
          <a:graphicData uri="http://schemas.openxmlformats.org/drawingml/2006/table">
            <a:tbl>
              <a:tblPr bandRow="1">
                <a:tableStyleId>{BC89EF96-8CEA-46FF-86C4-4CE0E7609802}</a:tableStyleId>
              </a:tblPr>
              <a:tblGrid>
                <a:gridCol w="4390472"/>
                <a:gridCol w="4139166"/>
              </a:tblGrid>
              <a:tr h="370840">
                <a:tc>
                  <a:txBody>
                    <a:bodyPr/>
                    <a:lstStyle/>
                    <a:p>
                      <a:r>
                        <a:rPr lang="es-CL" sz="1600" b="1" dirty="0" smtClean="0"/>
                        <a:t>Se considera que hay criterios para denegar la entrega de información que se invocan de manera estándar y que se consideran como argumentos válidos por parte del Consejo, sin especificar.</a:t>
                      </a:r>
                      <a:endParaRPr lang="es-CL" sz="1600" b="1" dirty="0"/>
                    </a:p>
                  </a:txBody>
                  <a:tcPr anchor="ctr">
                    <a:solidFill>
                      <a:srgbClr val="DCE6F2">
                        <a:alpha val="61961"/>
                      </a:srgbClr>
                    </a:solidFill>
                  </a:tcPr>
                </a:tc>
                <a:tc>
                  <a:txBody>
                    <a:bodyPr/>
                    <a:lstStyle/>
                    <a:p>
                      <a:r>
                        <a:rPr lang="es-CL" sz="1200" i="1" dirty="0" smtClean="0"/>
                        <a:t>“No te explican de verdad por qué hay una afectación de derecho económico y comercial, obviamente aquí entendemos que ese derecho se protege, pero tendrían que decir en concreto cómo se afecta, y eso en el fondo es lo que no está ocurriendo” (R 5)</a:t>
                      </a:r>
                      <a:endParaRPr lang="es-CL" sz="1200" i="1" dirty="0"/>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2328369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25700" y="6198896"/>
            <a:ext cx="3075960" cy="504457"/>
          </a:xfrm>
          <a:prstGeom prst="rect">
            <a:avLst/>
          </a:prstGeom>
        </p:spPr>
      </p:pic>
      <p:sp>
        <p:nvSpPr>
          <p:cNvPr id="2" name="Título 1"/>
          <p:cNvSpPr>
            <a:spLocks noGrp="1"/>
          </p:cNvSpPr>
          <p:nvPr>
            <p:ph type="ctrTitle"/>
          </p:nvPr>
        </p:nvSpPr>
        <p:spPr>
          <a:xfrm>
            <a:off x="685800" y="3918282"/>
            <a:ext cx="7772400" cy="1470025"/>
          </a:xfrm>
        </p:spPr>
        <p:txBody>
          <a:bodyPr/>
          <a:lstStyle/>
          <a:p>
            <a:r>
              <a:rPr lang="es-CL" dirty="0" smtClean="0">
                <a:solidFill>
                  <a:schemeClr val="tx2">
                    <a:lumMod val="50000"/>
                  </a:schemeClr>
                </a:solidFill>
              </a:rPr>
              <a:t>1.3</a:t>
            </a:r>
            <a:r>
              <a:rPr lang="es-CL" dirty="0" smtClean="0">
                <a:solidFill>
                  <a:schemeClr val="tx2">
                    <a:lumMod val="50000"/>
                  </a:schemeClr>
                </a:solidFill>
              </a:rPr>
              <a:t>. </a:t>
            </a:r>
            <a:r>
              <a:rPr lang="es-CL" dirty="0" smtClean="0">
                <a:solidFill>
                  <a:schemeClr val="tx2">
                    <a:lumMod val="50000"/>
                  </a:schemeClr>
                </a:solidFill>
              </a:rPr>
              <a:t>Principales Conclusiones </a:t>
            </a:r>
            <a:br>
              <a:rPr lang="es-CL" dirty="0" smtClean="0">
                <a:solidFill>
                  <a:schemeClr val="tx2">
                    <a:lumMod val="50000"/>
                  </a:schemeClr>
                </a:solidFill>
              </a:rPr>
            </a:br>
            <a:r>
              <a:rPr lang="es-CL" dirty="0" smtClean="0">
                <a:solidFill>
                  <a:schemeClr val="tx2">
                    <a:lumMod val="50000"/>
                  </a:schemeClr>
                </a:solidFill>
              </a:rPr>
              <a:t>Clientes Privados</a:t>
            </a:r>
            <a:endParaRPr lang="es-CL" dirty="0">
              <a:solidFill>
                <a:schemeClr val="tx2">
                  <a:lumMod val="50000"/>
                </a:schemeClr>
              </a:solidFill>
            </a:endParaRPr>
          </a:p>
        </p:txBody>
      </p:sp>
    </p:spTree>
    <p:extLst>
      <p:ext uri="{BB962C8B-B14F-4D97-AF65-F5344CB8AC3E}">
        <p14:creationId xmlns:p14="http://schemas.microsoft.com/office/powerpoint/2010/main" val="411515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4589343"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2367508" cy="584775"/>
          </a:xfrm>
          <a:prstGeom prst="rect">
            <a:avLst/>
          </a:prstGeom>
          <a:noFill/>
        </p:spPr>
        <p:txBody>
          <a:bodyPr wrap="none" rtlCol="0">
            <a:spAutoFit/>
          </a:bodyPr>
          <a:lstStyle/>
          <a:p>
            <a:r>
              <a:rPr lang="es-ES" sz="3200" b="1" dirty="0" smtClean="0">
                <a:solidFill>
                  <a:srgbClr val="FFFFFF"/>
                </a:solidFill>
              </a:rPr>
              <a:t>Metodología</a:t>
            </a:r>
            <a:endParaRPr lang="es-ES" sz="3200" b="1" dirty="0">
              <a:solidFill>
                <a:srgbClr val="FFFFFF"/>
              </a:solidFill>
            </a:endParaRPr>
          </a:p>
        </p:txBody>
      </p:sp>
      <p:sp>
        <p:nvSpPr>
          <p:cNvPr id="12" name="CuadroTexto 11"/>
          <p:cNvSpPr txBox="1"/>
          <p:nvPr/>
        </p:nvSpPr>
        <p:spPr>
          <a:xfrm>
            <a:off x="436098" y="1425327"/>
            <a:ext cx="8298469" cy="1200329"/>
          </a:xfrm>
          <a:prstGeom prst="rect">
            <a:avLst/>
          </a:prstGeom>
          <a:noFill/>
        </p:spPr>
        <p:txBody>
          <a:bodyPr wrap="square" rtlCol="0">
            <a:spAutoFit/>
          </a:bodyPr>
          <a:lstStyle/>
          <a:p>
            <a:pPr algn="just">
              <a:lnSpc>
                <a:spcPct val="80000"/>
              </a:lnSpc>
              <a:defRPr/>
            </a:pPr>
            <a:r>
              <a:rPr lang="es-CL" altLang="es-CL" dirty="0">
                <a:solidFill>
                  <a:schemeClr val="tx2"/>
                </a:solidFill>
                <a:ea typeface="ＭＳ Ｐゴシック" pitchFamily="34" charset="-128"/>
              </a:rPr>
              <a:t>Encuesta </a:t>
            </a:r>
            <a:r>
              <a:rPr lang="es-CL" altLang="es-CL" i="1" dirty="0">
                <a:solidFill>
                  <a:schemeClr val="tx2"/>
                </a:solidFill>
                <a:ea typeface="ＭＳ Ｐゴシック" pitchFamily="34" charset="-128"/>
              </a:rPr>
              <a:t>online</a:t>
            </a:r>
            <a:r>
              <a:rPr lang="es-CL" altLang="es-CL" dirty="0">
                <a:solidFill>
                  <a:schemeClr val="tx2"/>
                </a:solidFill>
                <a:ea typeface="ＭＳ Ｐゴシック" pitchFamily="34" charset="-128"/>
              </a:rPr>
              <a:t> enviada a los correos electrónicos de nuestros </a:t>
            </a:r>
            <a:r>
              <a:rPr lang="es-CL" altLang="es-CL" b="1" u="sng" dirty="0">
                <a:solidFill>
                  <a:schemeClr val="tx2"/>
                </a:solidFill>
                <a:ea typeface="ＭＳ Ｐゴシック" pitchFamily="34" charset="-128"/>
              </a:rPr>
              <a:t>usuarios privados </a:t>
            </a:r>
            <a:r>
              <a:rPr lang="es-CL" altLang="es-CL" dirty="0">
                <a:solidFill>
                  <a:schemeClr val="tx2"/>
                </a:solidFill>
                <a:ea typeface="ＭＳ Ｐゴシック" pitchFamily="34" charset="-128"/>
              </a:rPr>
              <a:t>(reclamantes, consultantes, solicitantes y </a:t>
            </a:r>
            <a:r>
              <a:rPr lang="es-CL" altLang="es-CL" dirty="0" smtClean="0">
                <a:solidFill>
                  <a:schemeClr val="tx2"/>
                </a:solidFill>
                <a:ea typeface="ＭＳ Ｐゴシック" pitchFamily="34" charset="-128"/>
              </a:rPr>
              <a:t>capacitados). </a:t>
            </a:r>
            <a:endParaRPr lang="es-CL" altLang="es-CL" dirty="0">
              <a:solidFill>
                <a:schemeClr val="tx2"/>
              </a:solidFill>
              <a:ea typeface="ＭＳ Ｐゴシック" pitchFamily="34" charset="-128"/>
            </a:endParaRPr>
          </a:p>
          <a:p>
            <a:pPr algn="just">
              <a:lnSpc>
                <a:spcPct val="80000"/>
              </a:lnSpc>
              <a:defRPr/>
            </a:pPr>
            <a:endParaRPr lang="es-CL" altLang="es-CL" dirty="0" smtClean="0">
              <a:solidFill>
                <a:schemeClr val="tx2"/>
              </a:solidFill>
              <a:ea typeface="ＭＳ Ｐゴシック" pitchFamily="34" charset="-128"/>
            </a:endParaRPr>
          </a:p>
          <a:p>
            <a:pPr algn="just">
              <a:lnSpc>
                <a:spcPct val="80000"/>
              </a:lnSpc>
              <a:defRPr/>
            </a:pPr>
            <a:r>
              <a:rPr lang="es-CL" altLang="es-CL" dirty="0" smtClean="0">
                <a:solidFill>
                  <a:schemeClr val="tx2"/>
                </a:solidFill>
                <a:ea typeface="ＭＳ Ｐゴシック" pitchFamily="34" charset="-128"/>
              </a:rPr>
              <a:t>Se </a:t>
            </a:r>
            <a:r>
              <a:rPr lang="es-CL" altLang="es-CL" dirty="0" smtClean="0">
                <a:solidFill>
                  <a:schemeClr val="tx2"/>
                </a:solidFill>
                <a:ea typeface="ＭＳ Ｐゴシック" pitchFamily="34" charset="-128"/>
              </a:rPr>
              <a:t>realizaron </a:t>
            </a:r>
            <a:r>
              <a:rPr lang="es-CL" altLang="es-CL" dirty="0">
                <a:solidFill>
                  <a:schemeClr val="tx2"/>
                </a:solidFill>
                <a:ea typeface="ＭＳ Ｐゴシック" pitchFamily="34" charset="-128"/>
              </a:rPr>
              <a:t>2 mediciones parciales durante el año, cuyos resultados se reportan de manera consolidada en </a:t>
            </a:r>
            <a:r>
              <a:rPr lang="es-CL" altLang="es-CL" dirty="0" smtClean="0">
                <a:solidFill>
                  <a:schemeClr val="tx2"/>
                </a:solidFill>
                <a:ea typeface="ＭＳ Ｐゴシック" pitchFamily="34" charset="-128"/>
              </a:rPr>
              <a:t>este informe. </a:t>
            </a:r>
            <a:endParaRPr lang="es-CL" altLang="es-CL" dirty="0">
              <a:solidFill>
                <a:schemeClr val="tx2"/>
              </a:solidFill>
              <a:ea typeface="ＭＳ Ｐゴシック" pitchFamily="34" charset="-128"/>
            </a:endParaRPr>
          </a:p>
        </p:txBody>
      </p:sp>
      <p:sp>
        <p:nvSpPr>
          <p:cNvPr id="6" name="2 Rectángulo redondeado"/>
          <p:cNvSpPr/>
          <p:nvPr/>
        </p:nvSpPr>
        <p:spPr>
          <a:xfrm>
            <a:off x="755650" y="3024188"/>
            <a:ext cx="7918450" cy="11766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lnSpc>
                <a:spcPct val="80000"/>
              </a:lnSpc>
              <a:defRPr/>
            </a:pPr>
            <a:r>
              <a:rPr lang="es-CL" altLang="es-CL" sz="1700" b="1" dirty="0">
                <a:solidFill>
                  <a:schemeClr val="bg1"/>
                </a:solidFill>
                <a:ea typeface="ＭＳ Ｐゴシック" pitchFamily="34" charset="-128"/>
              </a:rPr>
              <a:t>Universo: </a:t>
            </a:r>
            <a:r>
              <a:rPr lang="es-CL" altLang="es-CL" sz="1700" dirty="0">
                <a:solidFill>
                  <a:schemeClr val="bg1"/>
                </a:solidFill>
                <a:ea typeface="ＭＳ Ｐゴシック" pitchFamily="34" charset="-128"/>
              </a:rPr>
              <a:t>clientes externos (reclamantes, solicitantes, </a:t>
            </a:r>
            <a:r>
              <a:rPr lang="es-CL" altLang="es-CL" sz="1700" dirty="0" smtClean="0">
                <a:solidFill>
                  <a:schemeClr val="bg1"/>
                </a:solidFill>
                <a:ea typeface="ＭＳ Ｐゴシック" pitchFamily="34" charset="-128"/>
              </a:rPr>
              <a:t>consultantes, capacitados </a:t>
            </a:r>
            <a:r>
              <a:rPr lang="es-CL" altLang="es-CL" sz="1700" dirty="0">
                <a:solidFill>
                  <a:schemeClr val="bg1"/>
                </a:solidFill>
                <a:ea typeface="ＭＳ Ｐゴシック" pitchFamily="34" charset="-128"/>
              </a:rPr>
              <a:t>que tengan su reclamo, amparo, solicitud o consulta cerrada entre octubre de 2017 y </a:t>
            </a:r>
            <a:r>
              <a:rPr lang="es-CL" altLang="es-CL" sz="1700" dirty="0" smtClean="0">
                <a:solidFill>
                  <a:schemeClr val="bg1"/>
                </a:solidFill>
                <a:ea typeface="ＭＳ Ｐゴシック" pitchFamily="34" charset="-128"/>
              </a:rPr>
              <a:t>Septiembre </a:t>
            </a:r>
            <a:r>
              <a:rPr lang="es-CL" altLang="es-CL" sz="1700" dirty="0">
                <a:solidFill>
                  <a:schemeClr val="bg1"/>
                </a:solidFill>
                <a:ea typeface="ＭＳ Ｐゴシック" pitchFamily="34" charset="-128"/>
              </a:rPr>
              <a:t>de </a:t>
            </a:r>
            <a:r>
              <a:rPr lang="es-CL" altLang="es-CL" sz="1700" dirty="0" smtClean="0">
                <a:solidFill>
                  <a:schemeClr val="bg1"/>
                </a:solidFill>
                <a:ea typeface="ＭＳ Ｐゴシック" pitchFamily="34" charset="-128"/>
              </a:rPr>
              <a:t>2018); </a:t>
            </a:r>
            <a:r>
              <a:rPr lang="es-CL" altLang="es-CL" sz="1700" dirty="0">
                <a:solidFill>
                  <a:schemeClr val="bg1"/>
                </a:solidFill>
                <a:ea typeface="ＭＳ Ｐゴシック" pitchFamily="34" charset="-128"/>
              </a:rPr>
              <a:t>y capacitados funcionarios en el mismo período. </a:t>
            </a:r>
          </a:p>
        </p:txBody>
      </p:sp>
      <p:sp>
        <p:nvSpPr>
          <p:cNvPr id="2" name="CuadroTexto 1"/>
          <p:cNvSpPr txBox="1"/>
          <p:nvPr/>
        </p:nvSpPr>
        <p:spPr>
          <a:xfrm>
            <a:off x="648942" y="4508529"/>
            <a:ext cx="8085625" cy="1200329"/>
          </a:xfrm>
          <a:prstGeom prst="rect">
            <a:avLst/>
          </a:prstGeom>
          <a:solidFill>
            <a:schemeClr val="accent1">
              <a:lumMod val="20000"/>
              <a:lumOff val="80000"/>
            </a:schemeClr>
          </a:solidFill>
        </p:spPr>
        <p:txBody>
          <a:bodyPr wrap="square" rtlCol="0">
            <a:spAutoFit/>
          </a:bodyPr>
          <a:lstStyle/>
          <a:p>
            <a:pPr algn="ctr"/>
            <a:r>
              <a:rPr lang="es-CL" dirty="0" smtClean="0">
                <a:solidFill>
                  <a:schemeClr val="tx2"/>
                </a:solidFill>
              </a:rPr>
              <a:t>El ejercicio se complementó con un levantamiento cualitativo a 11 reclamantes y 5 solicitantes al CPLT, quienes fueron entrevistados telefónicamente entre el 24 de septiembre y el 1° de octubre de 2018. </a:t>
            </a:r>
          </a:p>
          <a:p>
            <a:pPr algn="ctr"/>
            <a:r>
              <a:rPr lang="es-CL" dirty="0" smtClean="0">
                <a:solidFill>
                  <a:schemeClr val="tx2"/>
                </a:solidFill>
              </a:rPr>
              <a:t>El foco de las entrevistas estuvo en la </a:t>
            </a:r>
            <a:r>
              <a:rPr lang="es-CL" b="1" dirty="0" smtClean="0">
                <a:solidFill>
                  <a:schemeClr val="tx2"/>
                </a:solidFill>
              </a:rPr>
              <a:t>percepción de los atributos del CPLT</a:t>
            </a:r>
            <a:r>
              <a:rPr lang="es-CL" dirty="0" smtClean="0">
                <a:solidFill>
                  <a:schemeClr val="tx2"/>
                </a:solidFill>
              </a:rPr>
              <a:t>.</a:t>
            </a:r>
            <a:endParaRPr lang="es-CL" dirty="0">
              <a:solidFill>
                <a:schemeClr val="tx2"/>
              </a:solidFill>
            </a:endParaRPr>
          </a:p>
        </p:txBody>
      </p:sp>
    </p:spTree>
    <p:extLst>
      <p:ext uri="{BB962C8B-B14F-4D97-AF65-F5344CB8AC3E}">
        <p14:creationId xmlns:p14="http://schemas.microsoft.com/office/powerpoint/2010/main" val="181834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283341"/>
            <a:ext cx="6715125" cy="617030"/>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50" y="259561"/>
            <a:ext cx="2411238" cy="584775"/>
          </a:xfrm>
          <a:prstGeom prst="rect">
            <a:avLst/>
          </a:prstGeom>
          <a:noFill/>
        </p:spPr>
        <p:txBody>
          <a:bodyPr wrap="none" rtlCol="0">
            <a:spAutoFit/>
          </a:bodyPr>
          <a:lstStyle/>
          <a:p>
            <a:r>
              <a:rPr lang="es-ES" sz="3200" b="1" dirty="0" smtClean="0">
                <a:solidFill>
                  <a:srgbClr val="FFFFFF"/>
                </a:solidFill>
              </a:rPr>
              <a:t>Conclusiones</a:t>
            </a:r>
            <a:endParaRPr lang="es-ES" sz="3200" b="1" dirty="0">
              <a:solidFill>
                <a:srgbClr val="FFFFFF"/>
              </a:solidFill>
            </a:endParaRPr>
          </a:p>
        </p:txBody>
      </p:sp>
      <p:sp>
        <p:nvSpPr>
          <p:cNvPr id="3" name="Rectángulo 2"/>
          <p:cNvSpPr/>
          <p:nvPr/>
        </p:nvSpPr>
        <p:spPr>
          <a:xfrm>
            <a:off x="851584" y="4375104"/>
            <a:ext cx="4857751" cy="338554"/>
          </a:xfrm>
          <a:prstGeom prst="rect">
            <a:avLst/>
          </a:prstGeom>
        </p:spPr>
        <p:txBody>
          <a:bodyPr wrap="square">
            <a:spAutoFit/>
          </a:bodyPr>
          <a:lstStyle/>
          <a:p>
            <a:endParaRPr lang="es-CL" sz="1600" dirty="0"/>
          </a:p>
        </p:txBody>
      </p:sp>
      <p:sp>
        <p:nvSpPr>
          <p:cNvPr id="2" name="CuadroTexto 1"/>
          <p:cNvSpPr txBox="1"/>
          <p:nvPr/>
        </p:nvSpPr>
        <p:spPr>
          <a:xfrm>
            <a:off x="112850" y="924151"/>
            <a:ext cx="8786706" cy="5509200"/>
          </a:xfrm>
          <a:prstGeom prst="rect">
            <a:avLst/>
          </a:prstGeom>
          <a:noFill/>
        </p:spPr>
        <p:txBody>
          <a:bodyPr wrap="square" rtlCol="0">
            <a:spAutoFit/>
          </a:bodyPr>
          <a:lstStyle/>
          <a:p>
            <a:r>
              <a:rPr lang="es-CL" sz="1600" dirty="0" smtClean="0"/>
              <a:t>En términos generales, desde el punto de vista de la satisfacción de los clientes, ésta se mantiene en el rango histórico, con un alza de 2 puntos que permite llegar a </a:t>
            </a:r>
            <a:r>
              <a:rPr lang="es-CL" sz="1600" b="1" u="sng" dirty="0" smtClean="0"/>
              <a:t>78%</a:t>
            </a:r>
            <a:r>
              <a:rPr lang="es-CL" sz="1600" dirty="0" smtClean="0"/>
              <a:t>, por sobre los </a:t>
            </a:r>
            <a:r>
              <a:rPr lang="es-CL" sz="1600" dirty="0" err="1" smtClean="0"/>
              <a:t>benchmarks</a:t>
            </a:r>
            <a:r>
              <a:rPr lang="es-CL" sz="1600" dirty="0" smtClean="0"/>
              <a:t> generales de mercado donde sobre 75% se considera positivo, aunque sin llegar a la meta de 80% definida para este período.</a:t>
            </a:r>
          </a:p>
          <a:p>
            <a:endParaRPr lang="es-CL" sz="1600" dirty="0"/>
          </a:p>
          <a:p>
            <a:r>
              <a:rPr lang="es-CL" sz="1600" dirty="0" smtClean="0"/>
              <a:t>El alza se explica principalmente por una mejora en los servicios de </a:t>
            </a:r>
            <a:r>
              <a:rPr lang="es-CL" sz="1600" b="1" dirty="0" smtClean="0"/>
              <a:t>reclamos y solicitudes al CPLT, </a:t>
            </a:r>
            <a:r>
              <a:rPr lang="es-CL" sz="1600" dirty="0" smtClean="0"/>
              <a:t>donde es posible destacar que:</a:t>
            </a:r>
          </a:p>
          <a:p>
            <a:pPr marL="342900" indent="-342900" algn="just">
              <a:buAutoNum type="arabicPeriod"/>
            </a:pPr>
            <a:r>
              <a:rPr lang="es-CL" sz="1600" b="1" dirty="0" smtClean="0"/>
              <a:t>En reclamos</a:t>
            </a:r>
            <a:r>
              <a:rPr lang="es-CL" sz="1600" dirty="0" smtClean="0"/>
              <a:t>: mejora el promedio de evaluación de los canales de ingreso del reclamo, con un mayor uso del Portal, así como también mejora la claridad del lenguaje utilizado por el CPLT. Aunque se detecta una baja de 3% en la evaluación del tiempo de respuesta.</a:t>
            </a:r>
          </a:p>
          <a:p>
            <a:pPr marL="342900" indent="-342900" algn="just">
              <a:buAutoNum type="arabicPeriod"/>
            </a:pPr>
            <a:r>
              <a:rPr lang="es-CL" sz="1600" b="1" dirty="0" smtClean="0"/>
              <a:t>En solicitudes CPLT: </a:t>
            </a:r>
            <a:r>
              <a:rPr lang="es-CL" sz="1600" dirty="0" smtClean="0"/>
              <a:t>mejoran de manera importante la evaluación del tiempo </a:t>
            </a:r>
            <a:r>
              <a:rPr lang="es-CL" sz="1600" dirty="0"/>
              <a:t>de respuesta (+6%) y la correspondencia entre lo solicitado y la respuesta recibida (+5</a:t>
            </a:r>
            <a:r>
              <a:rPr lang="es-CL" sz="1600" dirty="0" smtClean="0"/>
              <a:t>%). Mientras que los otros aspectos se mantienen.</a:t>
            </a:r>
          </a:p>
          <a:p>
            <a:pPr marL="342900" indent="-342900" algn="just">
              <a:buAutoNum type="arabicPeriod"/>
            </a:pPr>
            <a:r>
              <a:rPr lang="es-CL" sz="1600" b="1" dirty="0" smtClean="0"/>
              <a:t>En las consultas al CPLT</a:t>
            </a:r>
            <a:r>
              <a:rPr lang="es-CL" sz="1600" dirty="0" smtClean="0"/>
              <a:t>: se detecta una baja de 3% de este servicio en el índice, principalmente, se explica por una baja general de los indicadores, principalmente en aquellos que tienen que ver con la correspondencia, la claridad y la precisión de la respuesta. Se mantiene la tendencia histórica de que la atención recibida por parte del personal, se evalúa de mejor manera que el servicio mismo.</a:t>
            </a:r>
          </a:p>
          <a:p>
            <a:pPr marL="342900" indent="-342900" algn="just">
              <a:buAutoNum type="arabicPeriod"/>
            </a:pPr>
            <a:r>
              <a:rPr lang="es-CL" sz="1600" b="1" dirty="0" smtClean="0"/>
              <a:t>En los capacitados</a:t>
            </a:r>
            <a:r>
              <a:rPr lang="es-CL" sz="1600" dirty="0" smtClean="0"/>
              <a:t>: Se mantiene una evaluación alta de los servicios del Consejo (95%), que se refleja en general en sus evaluaciones de los atributos del Consejo (sobre 90%) y la evaluación de las instancias de capacitación. De todas formas, falta potenciar el posicionamiento del CPLT en las capacitaciones de la Sociedad Civil, segmento al que no logramos fidelizar lo que se refleja en la tasa de respuesta de 17% alcanzada en ese grupo.</a:t>
            </a:r>
            <a:endParaRPr lang="es-CL" sz="1600" dirty="0"/>
          </a:p>
        </p:txBody>
      </p:sp>
    </p:spTree>
    <p:extLst>
      <p:ext uri="{BB962C8B-B14F-4D97-AF65-F5344CB8AC3E}">
        <p14:creationId xmlns:p14="http://schemas.microsoft.com/office/powerpoint/2010/main" val="184399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98383"/>
            <a:ext cx="6715125" cy="617030"/>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50" y="230638"/>
            <a:ext cx="2411238" cy="584775"/>
          </a:xfrm>
          <a:prstGeom prst="rect">
            <a:avLst/>
          </a:prstGeom>
          <a:noFill/>
        </p:spPr>
        <p:txBody>
          <a:bodyPr wrap="none" rtlCol="0">
            <a:spAutoFit/>
          </a:bodyPr>
          <a:lstStyle/>
          <a:p>
            <a:r>
              <a:rPr lang="es-ES" sz="3200" b="1" dirty="0" smtClean="0">
                <a:solidFill>
                  <a:srgbClr val="FFFFFF"/>
                </a:solidFill>
              </a:rPr>
              <a:t>Conclusiones</a:t>
            </a:r>
            <a:endParaRPr lang="es-ES" sz="3200" b="1" dirty="0">
              <a:solidFill>
                <a:srgbClr val="FFFFFF"/>
              </a:solidFill>
            </a:endParaRPr>
          </a:p>
        </p:txBody>
      </p:sp>
      <p:sp>
        <p:nvSpPr>
          <p:cNvPr id="3" name="Rectángulo 2"/>
          <p:cNvSpPr/>
          <p:nvPr/>
        </p:nvSpPr>
        <p:spPr>
          <a:xfrm>
            <a:off x="851584" y="4203088"/>
            <a:ext cx="4857751" cy="338554"/>
          </a:xfrm>
          <a:prstGeom prst="rect">
            <a:avLst/>
          </a:prstGeom>
        </p:spPr>
        <p:txBody>
          <a:bodyPr wrap="square">
            <a:spAutoFit/>
          </a:bodyPr>
          <a:lstStyle/>
          <a:p>
            <a:endParaRPr lang="es-CL" sz="1600" dirty="0"/>
          </a:p>
        </p:txBody>
      </p:sp>
      <p:sp>
        <p:nvSpPr>
          <p:cNvPr id="2" name="CuadroTexto 1"/>
          <p:cNvSpPr txBox="1"/>
          <p:nvPr/>
        </p:nvSpPr>
        <p:spPr>
          <a:xfrm>
            <a:off x="289711" y="964454"/>
            <a:ext cx="8492150" cy="3216265"/>
          </a:xfrm>
          <a:prstGeom prst="rect">
            <a:avLst/>
          </a:prstGeom>
          <a:noFill/>
        </p:spPr>
        <p:txBody>
          <a:bodyPr wrap="square" rtlCol="0">
            <a:spAutoFit/>
          </a:bodyPr>
          <a:lstStyle/>
          <a:p>
            <a:pPr algn="just"/>
            <a:r>
              <a:rPr lang="es-CL" sz="1600" dirty="0" smtClean="0"/>
              <a:t>Para la identificación de </a:t>
            </a:r>
            <a:r>
              <a:rPr lang="es-CL" sz="1600" b="1" u="sng" dirty="0" smtClean="0"/>
              <a:t>áreas de mejora</a:t>
            </a:r>
            <a:r>
              <a:rPr lang="es-CL" sz="1600" dirty="0" smtClean="0"/>
              <a:t>, los modelos de regresión logística sugieren que:</a:t>
            </a:r>
          </a:p>
          <a:p>
            <a:pPr algn="just"/>
            <a:endParaRPr lang="es-CL" sz="800" dirty="0" smtClean="0"/>
          </a:p>
          <a:p>
            <a:pPr marL="342900" indent="-342900" algn="just">
              <a:buAutoNum type="arabicPeriod"/>
            </a:pPr>
            <a:r>
              <a:rPr lang="es-CL" sz="1600" dirty="0" smtClean="0"/>
              <a:t>El foco de trabajo en </a:t>
            </a:r>
            <a:r>
              <a:rPr lang="es-CL" sz="1600" b="1" dirty="0" smtClean="0"/>
              <a:t>Reclamantes esté en reforzar, clarificar y comunicar mejor hacia los usuarios el sistema de seguimiento y cumplimiento de las decisiones del Consejo. </a:t>
            </a:r>
            <a:r>
              <a:rPr lang="es-CL" sz="1600" dirty="0" smtClean="0"/>
              <a:t>Este aspecto, también aparece como un componente clave en el levantamiento cualitativo.</a:t>
            </a:r>
          </a:p>
          <a:p>
            <a:pPr marL="342900" indent="-342900" algn="just">
              <a:buAutoNum type="arabicPeriod"/>
            </a:pPr>
            <a:r>
              <a:rPr lang="es-CL" sz="1600" dirty="0" smtClean="0"/>
              <a:t>El foco de trabajo en </a:t>
            </a:r>
            <a:r>
              <a:rPr lang="es-CL" sz="1600" b="1" dirty="0" smtClean="0"/>
              <a:t>Consultantes esté en la claridad de la información que se entrega y en mantener la calidad de la atención. </a:t>
            </a:r>
          </a:p>
          <a:p>
            <a:pPr marL="342900" indent="-342900" algn="just">
              <a:buAutoNum type="arabicPeriod"/>
            </a:pPr>
            <a:endParaRPr lang="es-CL" sz="1100" b="1" dirty="0"/>
          </a:p>
          <a:p>
            <a:pPr algn="just"/>
            <a:r>
              <a:rPr lang="es-CL" sz="1600" dirty="0" smtClean="0"/>
              <a:t>Del ejercicio cualitativo, emergen elementos relevantes a considerar en términos de la imagen que los usuarios tienen del Consejo. Si bien estos elementos son identificados principalmente por reclamantes que tienen mayor conocimiento del CPLT, el aparato público y el sistema de transparencia en general, permiten establecer algunos desafíos para mejorar en la implementación de la política pública:</a:t>
            </a:r>
          </a:p>
        </p:txBody>
      </p:sp>
      <p:sp>
        <p:nvSpPr>
          <p:cNvPr id="4" name="Rectángulo redondeado 3"/>
          <p:cNvSpPr/>
          <p:nvPr/>
        </p:nvSpPr>
        <p:spPr>
          <a:xfrm>
            <a:off x="693459" y="4210721"/>
            <a:ext cx="3559840" cy="43736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b="1" dirty="0" smtClean="0"/>
              <a:t>Desde el punto de vista de la promoción y facilitación del ejercicio del derecho</a:t>
            </a:r>
            <a:endParaRPr lang="es-CL" sz="1400" b="1" dirty="0"/>
          </a:p>
        </p:txBody>
      </p:sp>
      <p:sp>
        <p:nvSpPr>
          <p:cNvPr id="5" name="CuadroTexto 4"/>
          <p:cNvSpPr txBox="1"/>
          <p:nvPr/>
        </p:nvSpPr>
        <p:spPr>
          <a:xfrm>
            <a:off x="693459" y="4640457"/>
            <a:ext cx="3559840" cy="18928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90488" indent="-90488">
              <a:buFont typeface="Arial" panose="020B0604020202020204" pitchFamily="34" charset="0"/>
              <a:buChar char="•"/>
            </a:pPr>
            <a:r>
              <a:rPr lang="es-CL" sz="1300" dirty="0" smtClean="0"/>
              <a:t>Generar herramientas en el Portal que expliquen al usuario cómo redactar una solicitud.</a:t>
            </a:r>
          </a:p>
          <a:p>
            <a:pPr marL="90488" indent="-90488">
              <a:buFont typeface="Arial" panose="020B0604020202020204" pitchFamily="34" charset="0"/>
              <a:buChar char="•"/>
            </a:pPr>
            <a:r>
              <a:rPr lang="es-CL" sz="1300" dirty="0" smtClean="0"/>
              <a:t>Potenciar </a:t>
            </a:r>
            <a:r>
              <a:rPr lang="es-CL" sz="1300" b="1" dirty="0" smtClean="0"/>
              <a:t>uso de lenguaje ciudadano </a:t>
            </a:r>
            <a:r>
              <a:rPr lang="es-CL" sz="1300" dirty="0" smtClean="0"/>
              <a:t>tanto para comunicar hacia afuera (con canales claros), como para recibir los reclamos (se considera que a los conocedores les va mejor)</a:t>
            </a:r>
          </a:p>
          <a:p>
            <a:pPr marL="90488" indent="-90488">
              <a:buFont typeface="Arial" panose="020B0604020202020204" pitchFamily="34" charset="0"/>
              <a:buChar char="•"/>
            </a:pPr>
            <a:r>
              <a:rPr lang="es-CL" sz="1300" dirty="0" smtClean="0"/>
              <a:t>Generar más instancias de dialogo entre el Consejo Directivo y los usuarios, podrían ser mediadas por el COSOC.</a:t>
            </a:r>
          </a:p>
        </p:txBody>
      </p:sp>
      <p:sp>
        <p:nvSpPr>
          <p:cNvPr id="9" name="CuadroTexto 8"/>
          <p:cNvSpPr txBox="1"/>
          <p:nvPr/>
        </p:nvSpPr>
        <p:spPr>
          <a:xfrm>
            <a:off x="4771178" y="4640457"/>
            <a:ext cx="3559840" cy="2092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90488" indent="-90488">
              <a:buFont typeface="Arial" panose="020B0604020202020204" pitchFamily="34" charset="0"/>
              <a:buChar char="•"/>
            </a:pPr>
            <a:r>
              <a:rPr lang="es-CL" sz="1300" dirty="0" smtClean="0"/>
              <a:t>Velar por el adecuado cumplimiento de las decisiones del Consejo, en forma y fondo apuntando a la veracidad de la información.</a:t>
            </a:r>
          </a:p>
          <a:p>
            <a:pPr marL="90488" indent="-90488">
              <a:buFont typeface="Arial" panose="020B0604020202020204" pitchFamily="34" charset="0"/>
              <a:buChar char="•"/>
            </a:pPr>
            <a:r>
              <a:rPr lang="es-CL" sz="1300" dirty="0" smtClean="0"/>
              <a:t>Ejecutar sanciones cuando hay incumplimiento de la Ley por parte de los S.O. sin generar consideraciones a las que los ciudadanos no acceden.</a:t>
            </a:r>
          </a:p>
          <a:p>
            <a:pPr marL="90488" indent="-90488">
              <a:buFont typeface="Arial" panose="020B0604020202020204" pitchFamily="34" charset="0"/>
              <a:buChar char="•"/>
            </a:pPr>
            <a:r>
              <a:rPr lang="es-CL" sz="1300" dirty="0" smtClean="0"/>
              <a:t>Revisar el sistema de designación y la dedicación exclusiva de los Consejeros para evitar conflictos de interés.</a:t>
            </a:r>
          </a:p>
        </p:txBody>
      </p:sp>
      <p:sp>
        <p:nvSpPr>
          <p:cNvPr id="7" name="Rectángulo redondeado 6"/>
          <p:cNvSpPr/>
          <p:nvPr/>
        </p:nvSpPr>
        <p:spPr>
          <a:xfrm>
            <a:off x="4771178" y="4210720"/>
            <a:ext cx="3559840" cy="43736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b="1" dirty="0" smtClean="0"/>
              <a:t>Desde el punto de vista del ejercicio de las atribuciones del CPLT</a:t>
            </a:r>
            <a:endParaRPr lang="es-CL" sz="1400" b="1" dirty="0"/>
          </a:p>
        </p:txBody>
      </p:sp>
    </p:spTree>
    <p:extLst>
      <p:ext uri="{BB962C8B-B14F-4D97-AF65-F5344CB8AC3E}">
        <p14:creationId xmlns:p14="http://schemas.microsoft.com/office/powerpoint/2010/main" val="1116749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98383"/>
            <a:ext cx="6715125" cy="617030"/>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112850" y="230638"/>
            <a:ext cx="2411238" cy="584775"/>
          </a:xfrm>
          <a:prstGeom prst="rect">
            <a:avLst/>
          </a:prstGeom>
          <a:noFill/>
        </p:spPr>
        <p:txBody>
          <a:bodyPr wrap="none" rtlCol="0">
            <a:spAutoFit/>
          </a:bodyPr>
          <a:lstStyle/>
          <a:p>
            <a:r>
              <a:rPr lang="es-ES" sz="3200" b="1" dirty="0" smtClean="0">
                <a:solidFill>
                  <a:srgbClr val="FFFFFF"/>
                </a:solidFill>
              </a:rPr>
              <a:t>Conclusiones</a:t>
            </a:r>
            <a:endParaRPr lang="es-ES" sz="3200" b="1" dirty="0">
              <a:solidFill>
                <a:srgbClr val="FFFFFF"/>
              </a:solidFill>
            </a:endParaRPr>
          </a:p>
        </p:txBody>
      </p:sp>
      <p:sp>
        <p:nvSpPr>
          <p:cNvPr id="3" name="Rectángulo 2"/>
          <p:cNvSpPr/>
          <p:nvPr/>
        </p:nvSpPr>
        <p:spPr>
          <a:xfrm>
            <a:off x="851584" y="4203088"/>
            <a:ext cx="4857751" cy="338554"/>
          </a:xfrm>
          <a:prstGeom prst="rect">
            <a:avLst/>
          </a:prstGeom>
        </p:spPr>
        <p:txBody>
          <a:bodyPr wrap="square">
            <a:spAutoFit/>
          </a:bodyPr>
          <a:lstStyle/>
          <a:p>
            <a:endParaRPr lang="es-CL" sz="1600" dirty="0"/>
          </a:p>
        </p:txBody>
      </p:sp>
      <p:sp>
        <p:nvSpPr>
          <p:cNvPr id="2" name="CuadroTexto 1"/>
          <p:cNvSpPr txBox="1"/>
          <p:nvPr/>
        </p:nvSpPr>
        <p:spPr>
          <a:xfrm>
            <a:off x="289707" y="806543"/>
            <a:ext cx="8700381" cy="1015663"/>
          </a:xfrm>
          <a:prstGeom prst="rect">
            <a:avLst/>
          </a:prstGeom>
          <a:noFill/>
        </p:spPr>
        <p:txBody>
          <a:bodyPr wrap="square" rtlCol="0">
            <a:spAutoFit/>
          </a:bodyPr>
          <a:lstStyle/>
          <a:p>
            <a:pPr algn="just"/>
            <a:r>
              <a:rPr lang="es-CL" sz="1600" b="1" dirty="0" smtClean="0"/>
              <a:t>Síntesis de mejoras en los servicios que permitirían mejorar la satisfacción de los usuarios:</a:t>
            </a:r>
          </a:p>
          <a:p>
            <a:pPr algn="just"/>
            <a:endParaRPr lang="es-CL" sz="1200" b="1" dirty="0" smtClean="0"/>
          </a:p>
          <a:p>
            <a:pPr algn="just"/>
            <a:r>
              <a:rPr lang="es-CL" sz="1600" b="1" dirty="0" smtClean="0"/>
              <a:t>RECOMENDACIONES GENERALES: </a:t>
            </a:r>
            <a:r>
              <a:rPr lang="es-CL" sz="1600" dirty="0" smtClean="0"/>
              <a:t>Fomentar que todos los S.O. estén el Portal de Transparencia; generar más instancias de interacción con los usuarios; fortalecer T.A. y Proactiva para evitar </a:t>
            </a:r>
            <a:r>
              <a:rPr lang="es-CL" sz="1600" dirty="0" err="1" smtClean="0"/>
              <a:t>SAIs</a:t>
            </a:r>
            <a:r>
              <a:rPr lang="es-CL" sz="1600" dirty="0" smtClean="0"/>
              <a:t>.</a:t>
            </a:r>
          </a:p>
        </p:txBody>
      </p:sp>
      <p:sp>
        <p:nvSpPr>
          <p:cNvPr id="6" name="Rectángulo 5"/>
          <p:cNvSpPr/>
          <p:nvPr/>
        </p:nvSpPr>
        <p:spPr>
          <a:xfrm>
            <a:off x="289710" y="1883761"/>
            <a:ext cx="8700381" cy="16132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400" b="1" u="sng" dirty="0" smtClean="0"/>
              <a:t>En los Reclamos</a:t>
            </a:r>
          </a:p>
          <a:p>
            <a:pPr marL="285750" indent="-285750">
              <a:buFont typeface="Arial" panose="020B0604020202020204" pitchFamily="34" charset="0"/>
              <a:buChar char="•"/>
            </a:pPr>
            <a:r>
              <a:rPr lang="es-CL" sz="1400" b="1" dirty="0" smtClean="0"/>
              <a:t>Disminuir tiempo de tramitación </a:t>
            </a:r>
            <a:r>
              <a:rPr lang="es-CL" sz="1400" dirty="0" smtClean="0"/>
              <a:t>o comprometer plazos específicos (como en las SAI)</a:t>
            </a:r>
          </a:p>
          <a:p>
            <a:pPr marL="285750" indent="-285750">
              <a:buFont typeface="Arial" panose="020B0604020202020204" pitchFamily="34" charset="0"/>
              <a:buChar char="•"/>
            </a:pPr>
            <a:r>
              <a:rPr lang="es-CL" sz="1400" b="1" dirty="0" smtClean="0"/>
              <a:t>Clarificar procedimiento SARC y de seguimiento de decisiones </a:t>
            </a:r>
            <a:r>
              <a:rPr lang="es-CL" sz="1400" dirty="0" smtClean="0"/>
              <a:t>al reclamante que incluya la revisión de la información entregada por el órgano (ojalá por el abogado del caso que conoce los antecedentes).</a:t>
            </a:r>
          </a:p>
          <a:p>
            <a:pPr marL="285750" indent="-285750">
              <a:buFont typeface="Arial" panose="020B0604020202020204" pitchFamily="34" charset="0"/>
              <a:buChar char="•"/>
            </a:pPr>
            <a:r>
              <a:rPr lang="es-CL" sz="1400" b="1" dirty="0" smtClean="0"/>
              <a:t>Generar instancias de orientación para los reclamantes post-decisión </a:t>
            </a:r>
            <a:r>
              <a:rPr lang="es-CL" sz="1400" dirty="0" smtClean="0"/>
              <a:t>que les permitan seguir sus acciones – especialmente las de control social – que se pueden derivar de la información obtenida. </a:t>
            </a:r>
          </a:p>
          <a:p>
            <a:pPr marL="285750" indent="-285750">
              <a:buFont typeface="Arial" panose="020B0604020202020204" pitchFamily="34" charset="0"/>
              <a:buChar char="•"/>
            </a:pPr>
            <a:r>
              <a:rPr lang="es-CL" sz="1400" b="1" dirty="0" smtClean="0"/>
              <a:t>Difundir más las acciones sancionatorias del Consejo</a:t>
            </a:r>
            <a:r>
              <a:rPr lang="es-CL" sz="1400" dirty="0" smtClean="0"/>
              <a:t>.</a:t>
            </a:r>
          </a:p>
        </p:txBody>
      </p:sp>
      <p:sp>
        <p:nvSpPr>
          <p:cNvPr id="12" name="Rectángulo 11"/>
          <p:cNvSpPr/>
          <p:nvPr/>
        </p:nvSpPr>
        <p:spPr>
          <a:xfrm>
            <a:off x="289710" y="3529342"/>
            <a:ext cx="8700381" cy="11142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400" b="1" u="sng" dirty="0" smtClean="0"/>
              <a:t>En la atención de Consultas</a:t>
            </a:r>
          </a:p>
          <a:p>
            <a:pPr marL="285750" indent="-285750">
              <a:buFont typeface="Arial" panose="020B0604020202020204" pitchFamily="34" charset="0"/>
              <a:buChar char="•"/>
            </a:pPr>
            <a:r>
              <a:rPr lang="es-CL" sz="1400" dirty="0" smtClean="0"/>
              <a:t>Mejorar la claridad y precisión de las respuestas.</a:t>
            </a:r>
          </a:p>
          <a:p>
            <a:pPr marL="285750" indent="-285750">
              <a:buFont typeface="Arial" panose="020B0604020202020204" pitchFamily="34" charset="0"/>
              <a:buChar char="•"/>
            </a:pPr>
            <a:r>
              <a:rPr lang="es-CL" sz="1400" dirty="0" smtClean="0"/>
              <a:t>Mantener el estándar de atención del personal que es un fuerte componente de la satisfacción.</a:t>
            </a:r>
          </a:p>
          <a:p>
            <a:pPr marL="285750" indent="-285750">
              <a:buFont typeface="Arial" panose="020B0604020202020204" pitchFamily="34" charset="0"/>
              <a:buChar char="•"/>
            </a:pPr>
            <a:r>
              <a:rPr lang="es-CL" sz="1400" dirty="0" smtClean="0"/>
              <a:t>Entregar mayor orientación a los clientes cuya consulta no puede resolver directamente el CPLT.</a:t>
            </a:r>
          </a:p>
          <a:p>
            <a:pPr marL="285750" indent="-285750">
              <a:buFont typeface="Arial" panose="020B0604020202020204" pitchFamily="34" charset="0"/>
              <a:buChar char="•"/>
            </a:pPr>
            <a:r>
              <a:rPr lang="es-CL" sz="1400" dirty="0" smtClean="0"/>
              <a:t>Potenciar el rol de canalizador de necesidades de los ciudadanos frente al aparato público.</a:t>
            </a:r>
          </a:p>
        </p:txBody>
      </p:sp>
      <p:sp>
        <p:nvSpPr>
          <p:cNvPr id="13" name="Rectángulo 12"/>
          <p:cNvSpPr/>
          <p:nvPr/>
        </p:nvSpPr>
        <p:spPr>
          <a:xfrm>
            <a:off x="289710" y="4733453"/>
            <a:ext cx="8700381" cy="111426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400" b="1" u="sng" dirty="0" smtClean="0"/>
              <a:t>En la atención de Solicitudes</a:t>
            </a:r>
          </a:p>
          <a:p>
            <a:pPr marL="285750" indent="-285750">
              <a:buFont typeface="Arial" panose="020B0604020202020204" pitchFamily="34" charset="0"/>
              <a:buChar char="•"/>
            </a:pPr>
            <a:r>
              <a:rPr lang="es-CL" sz="1400" dirty="0" smtClean="0"/>
              <a:t>En general, se sugiere facilitar el ingreso de solicitudes, con mayores indicaciones de cómo preguntar en el Portal.</a:t>
            </a:r>
          </a:p>
          <a:p>
            <a:pPr marL="285750" indent="-285750">
              <a:buFont typeface="Arial" panose="020B0604020202020204" pitchFamily="34" charset="0"/>
              <a:buChar char="•"/>
            </a:pPr>
            <a:r>
              <a:rPr lang="es-CL" sz="1400" dirty="0" smtClean="0"/>
              <a:t>Para los solicitantes CPLT el proceso funciona bien y en general están satisfechos, en el caso de los solicitantes derivados la satisfacción disminuye porque las respuestas posteriores son lentas y no se verifican por el CPLT.</a:t>
            </a:r>
          </a:p>
        </p:txBody>
      </p:sp>
      <p:sp>
        <p:nvSpPr>
          <p:cNvPr id="14" name="Rectángulo 13"/>
          <p:cNvSpPr/>
          <p:nvPr/>
        </p:nvSpPr>
        <p:spPr>
          <a:xfrm>
            <a:off x="289708" y="5911097"/>
            <a:ext cx="8700381" cy="7703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1400" b="1" u="sng" dirty="0" smtClean="0"/>
              <a:t>En Capacitación</a:t>
            </a:r>
          </a:p>
          <a:p>
            <a:pPr marL="285750" indent="-285750">
              <a:buFont typeface="Arial" panose="020B0604020202020204" pitchFamily="34" charset="0"/>
              <a:buChar char="•"/>
            </a:pPr>
            <a:r>
              <a:rPr lang="es-CL" sz="1400" dirty="0" smtClean="0"/>
              <a:t>Se sugiere generar capacitaciones donde se profundice en ciertos temas más específicos, como PDP (tema que también aparece en los Enlaces) y se generen más espacios para realizar consultas a los expositores. </a:t>
            </a:r>
          </a:p>
        </p:txBody>
      </p:sp>
    </p:spTree>
    <p:extLst>
      <p:ext uri="{BB962C8B-B14F-4D97-AF65-F5344CB8AC3E}">
        <p14:creationId xmlns:p14="http://schemas.microsoft.com/office/powerpoint/2010/main" val="342228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25700" y="6198896"/>
            <a:ext cx="3075960" cy="504457"/>
          </a:xfrm>
          <a:prstGeom prst="rect">
            <a:avLst/>
          </a:prstGeom>
        </p:spPr>
      </p:pic>
      <p:sp>
        <p:nvSpPr>
          <p:cNvPr id="2" name="Título 1"/>
          <p:cNvSpPr>
            <a:spLocks noGrp="1"/>
          </p:cNvSpPr>
          <p:nvPr>
            <p:ph type="ctrTitle"/>
          </p:nvPr>
        </p:nvSpPr>
        <p:spPr>
          <a:xfrm>
            <a:off x="685800" y="3918282"/>
            <a:ext cx="7772400" cy="1470025"/>
          </a:xfrm>
        </p:spPr>
        <p:txBody>
          <a:bodyPr/>
          <a:lstStyle/>
          <a:p>
            <a:r>
              <a:rPr lang="es-CL" dirty="0" smtClean="0">
                <a:solidFill>
                  <a:schemeClr val="tx2">
                    <a:lumMod val="50000"/>
                  </a:schemeClr>
                </a:solidFill>
              </a:rPr>
              <a:t>2. Resultados </a:t>
            </a:r>
            <a:r>
              <a:rPr lang="es-CL" dirty="0" smtClean="0">
                <a:solidFill>
                  <a:schemeClr val="tx2">
                    <a:lumMod val="50000"/>
                  </a:schemeClr>
                </a:solidFill>
              </a:rPr>
              <a:t>Clientes Públicos (Enlaces)</a:t>
            </a:r>
            <a:endParaRPr lang="es-CL" dirty="0">
              <a:solidFill>
                <a:schemeClr val="tx2">
                  <a:lumMod val="50000"/>
                </a:schemeClr>
              </a:solidFill>
            </a:endParaRPr>
          </a:p>
        </p:txBody>
      </p:sp>
    </p:spTree>
    <p:extLst>
      <p:ext uri="{BB962C8B-B14F-4D97-AF65-F5344CB8AC3E}">
        <p14:creationId xmlns:p14="http://schemas.microsoft.com/office/powerpoint/2010/main" val="134963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4589343"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1" name="CuadroTexto 10"/>
          <p:cNvSpPr txBox="1"/>
          <p:nvPr/>
        </p:nvSpPr>
        <p:spPr>
          <a:xfrm>
            <a:off x="225700" y="362842"/>
            <a:ext cx="2811347" cy="584775"/>
          </a:xfrm>
          <a:prstGeom prst="rect">
            <a:avLst/>
          </a:prstGeom>
          <a:noFill/>
        </p:spPr>
        <p:txBody>
          <a:bodyPr wrap="none" rtlCol="0">
            <a:spAutoFit/>
          </a:bodyPr>
          <a:lstStyle/>
          <a:p>
            <a:r>
              <a:rPr lang="es-ES" sz="3200" b="1" dirty="0" smtClean="0">
                <a:solidFill>
                  <a:srgbClr val="FFFFFF"/>
                </a:solidFill>
              </a:rPr>
              <a:t>METODOLOGÍA</a:t>
            </a:r>
            <a:endParaRPr lang="es-ES" sz="3200" b="1" dirty="0">
              <a:solidFill>
                <a:srgbClr val="FFFFFF"/>
              </a:solidFill>
            </a:endParaRPr>
          </a:p>
        </p:txBody>
      </p:sp>
      <p:sp>
        <p:nvSpPr>
          <p:cNvPr id="6" name="Content Placeholder 1"/>
          <p:cNvSpPr>
            <a:spLocks noGrp="1"/>
          </p:cNvSpPr>
          <p:nvPr>
            <p:ph idx="1"/>
          </p:nvPr>
        </p:nvSpPr>
        <p:spPr>
          <a:xfrm>
            <a:off x="325438" y="4547481"/>
            <a:ext cx="8670925" cy="1316037"/>
          </a:xfrm>
        </p:spPr>
        <p:txBody>
          <a:bodyPr>
            <a:normAutofit/>
          </a:bodyPr>
          <a:lstStyle/>
          <a:p>
            <a:pPr marL="0" indent="0" algn="ctr">
              <a:spcBef>
                <a:spcPct val="0"/>
              </a:spcBef>
              <a:spcAft>
                <a:spcPts val="1200"/>
              </a:spcAft>
              <a:buFont typeface="Arial" panose="020B0604020202020204" pitchFamily="34" charset="0"/>
              <a:buNone/>
            </a:pPr>
            <a:r>
              <a:rPr lang="es-CL" altLang="es-CL" sz="1600" dirty="0" smtClean="0"/>
              <a:t>Este año fue necesario hacer un esfuerzo extra para alcanzar la alta tasa de respuesta del año pasado. Este esfuerzo consistió en alargar una semana el terreno, enviar un correo de recordatorio más y realizar llamados a los enlaces que no habían contestado, para recordarles sobre la encuesta. </a:t>
            </a:r>
          </a:p>
        </p:txBody>
      </p:sp>
      <p:sp>
        <p:nvSpPr>
          <p:cNvPr id="7" name="5 Rectángulo"/>
          <p:cNvSpPr>
            <a:spLocks noChangeArrowheads="1"/>
          </p:cNvSpPr>
          <p:nvPr/>
        </p:nvSpPr>
        <p:spPr bwMode="auto">
          <a:xfrm>
            <a:off x="468313" y="2715152"/>
            <a:ext cx="8147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80000"/>
              </a:lnSpc>
              <a:buFontTx/>
              <a:buNone/>
            </a:pPr>
            <a:r>
              <a:rPr lang="es-CL" altLang="es-CL" sz="2000" b="1" dirty="0">
                <a:solidFill>
                  <a:srgbClr val="000000"/>
                </a:solidFill>
              </a:rPr>
              <a:t>Tasa de respuesta:</a:t>
            </a:r>
            <a:endParaRPr lang="es-CL" altLang="es-CL" sz="2000" b="1" u="sng" dirty="0">
              <a:solidFill>
                <a:srgbClr val="000000"/>
              </a:solidFill>
            </a:endParaRPr>
          </a:p>
        </p:txBody>
      </p:sp>
      <p:sp>
        <p:nvSpPr>
          <p:cNvPr id="13" name="CuadroTexto 10"/>
          <p:cNvSpPr txBox="1">
            <a:spLocks noChangeArrowheads="1"/>
          </p:cNvSpPr>
          <p:nvPr/>
        </p:nvSpPr>
        <p:spPr bwMode="auto">
          <a:xfrm>
            <a:off x="323850" y="3134252"/>
            <a:ext cx="1223963" cy="708025"/>
          </a:xfrm>
          <a:prstGeom prst="rect">
            <a:avLst/>
          </a:prstGeom>
          <a:solidFill>
            <a:srgbClr val="DBE5F1"/>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s-ES" sz="2000" b="1" dirty="0">
                <a:solidFill>
                  <a:srgbClr val="4A78BB"/>
                </a:solidFill>
                <a:ea typeface="ＭＳ Ｐゴシック" panose="020B0600070205080204" pitchFamily="34" charset="-128"/>
              </a:rPr>
              <a:t>2012</a:t>
            </a:r>
          </a:p>
          <a:p>
            <a:pPr algn="ctr">
              <a:defRPr/>
            </a:pPr>
            <a:r>
              <a:rPr lang="es-ES" sz="2000" b="1" dirty="0">
                <a:solidFill>
                  <a:prstClr val="black"/>
                </a:solidFill>
                <a:ea typeface="ＭＳ Ｐゴシック" panose="020B0600070205080204" pitchFamily="34" charset="-128"/>
              </a:rPr>
              <a:t>34%</a:t>
            </a:r>
          </a:p>
        </p:txBody>
      </p:sp>
      <p:sp>
        <p:nvSpPr>
          <p:cNvPr id="14" name="CuadroTexto 11"/>
          <p:cNvSpPr txBox="1">
            <a:spLocks noChangeArrowheads="1"/>
          </p:cNvSpPr>
          <p:nvPr/>
        </p:nvSpPr>
        <p:spPr bwMode="auto">
          <a:xfrm>
            <a:off x="1604963" y="3134252"/>
            <a:ext cx="1166812" cy="708025"/>
          </a:xfrm>
          <a:prstGeom prst="rect">
            <a:avLst/>
          </a:prstGeom>
          <a:solidFill>
            <a:srgbClr val="DBE5F1"/>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s-ES" sz="2000" b="1" dirty="0">
                <a:solidFill>
                  <a:srgbClr val="4A78BB"/>
                </a:solidFill>
                <a:ea typeface="ＭＳ Ｐゴシック" panose="020B0600070205080204" pitchFamily="34" charset="-128"/>
              </a:rPr>
              <a:t>2013</a:t>
            </a:r>
          </a:p>
          <a:p>
            <a:pPr algn="ctr">
              <a:defRPr/>
            </a:pPr>
            <a:r>
              <a:rPr lang="es-ES" sz="2000" b="1" dirty="0">
                <a:solidFill>
                  <a:prstClr val="black"/>
                </a:solidFill>
                <a:ea typeface="ＭＳ Ｐゴシック" panose="020B0600070205080204" pitchFamily="34" charset="-128"/>
              </a:rPr>
              <a:t>25%</a:t>
            </a:r>
          </a:p>
        </p:txBody>
      </p:sp>
      <p:sp>
        <p:nvSpPr>
          <p:cNvPr id="15" name="CuadroTexto 15"/>
          <p:cNvSpPr txBox="1">
            <a:spLocks noChangeArrowheads="1"/>
          </p:cNvSpPr>
          <p:nvPr/>
        </p:nvSpPr>
        <p:spPr bwMode="auto">
          <a:xfrm>
            <a:off x="2843213" y="3134252"/>
            <a:ext cx="1152525" cy="708025"/>
          </a:xfrm>
          <a:prstGeom prst="rect">
            <a:avLst/>
          </a:prstGeom>
          <a:solidFill>
            <a:srgbClr val="DBE5F1"/>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s-ES" sz="2000" b="1" dirty="0">
                <a:solidFill>
                  <a:srgbClr val="4A78BB"/>
                </a:solidFill>
                <a:ea typeface="ＭＳ Ｐゴシック" panose="020B0600070205080204" pitchFamily="34" charset="-128"/>
              </a:rPr>
              <a:t>2014</a:t>
            </a:r>
          </a:p>
          <a:p>
            <a:pPr algn="ctr">
              <a:defRPr/>
            </a:pPr>
            <a:r>
              <a:rPr lang="es-ES" sz="2000" b="1" dirty="0">
                <a:solidFill>
                  <a:prstClr val="black"/>
                </a:solidFill>
                <a:ea typeface="ＭＳ Ｐゴシック" panose="020B0600070205080204" pitchFamily="34" charset="-128"/>
              </a:rPr>
              <a:t>29%</a:t>
            </a:r>
          </a:p>
        </p:txBody>
      </p:sp>
      <p:sp>
        <p:nvSpPr>
          <p:cNvPr id="16" name="CuadroTexto 15"/>
          <p:cNvSpPr txBox="1">
            <a:spLocks noChangeArrowheads="1"/>
          </p:cNvSpPr>
          <p:nvPr/>
        </p:nvSpPr>
        <p:spPr bwMode="auto">
          <a:xfrm>
            <a:off x="4025900" y="3134252"/>
            <a:ext cx="1122363" cy="708025"/>
          </a:xfrm>
          <a:prstGeom prst="rect">
            <a:avLst/>
          </a:prstGeom>
          <a:solidFill>
            <a:srgbClr val="DBE5F1"/>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s-ES" sz="2000" b="1" dirty="0">
                <a:solidFill>
                  <a:srgbClr val="4A78BB"/>
                </a:solidFill>
                <a:ea typeface="ＭＳ Ｐゴシック" panose="020B0600070205080204" pitchFamily="34" charset="-128"/>
              </a:rPr>
              <a:t>2015</a:t>
            </a:r>
          </a:p>
          <a:p>
            <a:pPr algn="ctr">
              <a:defRPr/>
            </a:pPr>
            <a:r>
              <a:rPr lang="es-ES" sz="2000" b="1" dirty="0">
                <a:solidFill>
                  <a:prstClr val="black"/>
                </a:solidFill>
                <a:ea typeface="ＭＳ Ｐゴシック" panose="020B0600070205080204" pitchFamily="34" charset="-128"/>
              </a:rPr>
              <a:t>42%</a:t>
            </a:r>
          </a:p>
        </p:txBody>
      </p:sp>
      <p:sp>
        <p:nvSpPr>
          <p:cNvPr id="17" name="CuadroTexto 15"/>
          <p:cNvSpPr txBox="1">
            <a:spLocks noChangeArrowheads="1"/>
          </p:cNvSpPr>
          <p:nvPr/>
        </p:nvSpPr>
        <p:spPr bwMode="auto">
          <a:xfrm>
            <a:off x="7596188" y="3108852"/>
            <a:ext cx="1225550" cy="1016000"/>
          </a:xfrm>
          <a:prstGeom prst="rect">
            <a:avLst/>
          </a:prstGeom>
          <a:solidFill>
            <a:schemeClr val="accent5">
              <a:lumMod val="20000"/>
              <a:lumOff val="80000"/>
            </a:schemeClr>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s-ES" sz="2000" b="1" dirty="0">
                <a:solidFill>
                  <a:srgbClr val="4A78BB"/>
                </a:solidFill>
                <a:ea typeface="ＭＳ Ｐゴシック" panose="020B0600070205080204" pitchFamily="34" charset="-128"/>
              </a:rPr>
              <a:t>2018</a:t>
            </a:r>
          </a:p>
          <a:p>
            <a:pPr algn="ctr">
              <a:defRPr/>
            </a:pPr>
            <a:r>
              <a:rPr lang="es-ES" sz="2000" b="1" dirty="0">
                <a:solidFill>
                  <a:prstClr val="black"/>
                </a:solidFill>
                <a:ea typeface="ＭＳ Ｐゴシック" panose="020B0600070205080204" pitchFamily="34" charset="-128"/>
              </a:rPr>
              <a:t>49% (N=402)</a:t>
            </a:r>
          </a:p>
        </p:txBody>
      </p:sp>
      <p:sp>
        <p:nvSpPr>
          <p:cNvPr id="18" name="CuadroTexto 15"/>
          <p:cNvSpPr txBox="1">
            <a:spLocks noChangeArrowheads="1"/>
          </p:cNvSpPr>
          <p:nvPr/>
        </p:nvSpPr>
        <p:spPr bwMode="auto">
          <a:xfrm>
            <a:off x="5219700" y="3137427"/>
            <a:ext cx="1122363" cy="708025"/>
          </a:xfrm>
          <a:prstGeom prst="rect">
            <a:avLst/>
          </a:prstGeom>
          <a:solidFill>
            <a:srgbClr val="DBE5F1"/>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s-ES" sz="2000" b="1" dirty="0">
                <a:solidFill>
                  <a:srgbClr val="4A78BB"/>
                </a:solidFill>
                <a:ea typeface="ＭＳ Ｐゴシック" panose="020B0600070205080204" pitchFamily="34" charset="-128"/>
              </a:rPr>
              <a:t>2016</a:t>
            </a:r>
          </a:p>
          <a:p>
            <a:pPr algn="ctr">
              <a:defRPr/>
            </a:pPr>
            <a:r>
              <a:rPr lang="es-ES" sz="2000" b="1" dirty="0">
                <a:solidFill>
                  <a:prstClr val="black"/>
                </a:solidFill>
                <a:ea typeface="ＭＳ Ｐゴシック" panose="020B0600070205080204" pitchFamily="34" charset="-128"/>
              </a:rPr>
              <a:t>35%</a:t>
            </a:r>
          </a:p>
        </p:txBody>
      </p:sp>
      <p:sp>
        <p:nvSpPr>
          <p:cNvPr id="19" name="CuadroTexto 18"/>
          <p:cNvSpPr txBox="1">
            <a:spLocks noChangeArrowheads="1"/>
          </p:cNvSpPr>
          <p:nvPr/>
        </p:nvSpPr>
        <p:spPr bwMode="auto">
          <a:xfrm>
            <a:off x="6413500" y="3134252"/>
            <a:ext cx="1122363" cy="708025"/>
          </a:xfrm>
          <a:prstGeom prst="rect">
            <a:avLst/>
          </a:prstGeom>
          <a:solidFill>
            <a:srgbClr val="DBE5F1"/>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s-ES" sz="2000" b="1" dirty="0">
                <a:solidFill>
                  <a:srgbClr val="4A78BB"/>
                </a:solidFill>
                <a:ea typeface="ＭＳ Ｐゴシック" panose="020B0600070205080204" pitchFamily="34" charset="-128"/>
              </a:rPr>
              <a:t>2017</a:t>
            </a:r>
          </a:p>
          <a:p>
            <a:pPr algn="ctr">
              <a:defRPr/>
            </a:pPr>
            <a:r>
              <a:rPr lang="es-ES" sz="2000" b="1" dirty="0">
                <a:solidFill>
                  <a:prstClr val="black"/>
                </a:solidFill>
                <a:ea typeface="ＭＳ Ｐゴシック" panose="020B0600070205080204" pitchFamily="34" charset="-128"/>
              </a:rPr>
              <a:t>49%</a:t>
            </a:r>
          </a:p>
        </p:txBody>
      </p:sp>
      <p:sp>
        <p:nvSpPr>
          <p:cNvPr id="2" name="CuadroTexto 1"/>
          <p:cNvSpPr txBox="1"/>
          <p:nvPr/>
        </p:nvSpPr>
        <p:spPr>
          <a:xfrm>
            <a:off x="306500" y="1351830"/>
            <a:ext cx="7308091" cy="1077218"/>
          </a:xfrm>
          <a:prstGeom prst="rect">
            <a:avLst/>
          </a:prstGeom>
          <a:noFill/>
        </p:spPr>
        <p:txBody>
          <a:bodyPr wrap="none" rtlCol="0">
            <a:spAutoFit/>
          </a:bodyPr>
          <a:lstStyle/>
          <a:p>
            <a:pPr>
              <a:spcAft>
                <a:spcPts val="600"/>
              </a:spcAft>
              <a:defRPr/>
            </a:pPr>
            <a:r>
              <a:rPr lang="es-CL" dirty="0">
                <a:solidFill>
                  <a:prstClr val="black"/>
                </a:solidFill>
              </a:rPr>
              <a:t>Encuesta </a:t>
            </a:r>
            <a:r>
              <a:rPr lang="es-CL" i="1" dirty="0">
                <a:solidFill>
                  <a:prstClr val="black"/>
                </a:solidFill>
              </a:rPr>
              <a:t>online</a:t>
            </a:r>
            <a:r>
              <a:rPr lang="es-CL" dirty="0">
                <a:solidFill>
                  <a:prstClr val="black"/>
                </a:solidFill>
              </a:rPr>
              <a:t>, auto-aplicada.</a:t>
            </a:r>
          </a:p>
          <a:p>
            <a:pPr>
              <a:spcAft>
                <a:spcPts val="600"/>
              </a:spcAft>
              <a:defRPr/>
            </a:pPr>
            <a:r>
              <a:rPr lang="es-CL" dirty="0">
                <a:solidFill>
                  <a:prstClr val="black"/>
                </a:solidFill>
              </a:rPr>
              <a:t>Envío por correo electrónico al </a:t>
            </a:r>
            <a:r>
              <a:rPr lang="es-CL" b="1" u="sng" dirty="0">
                <a:solidFill>
                  <a:prstClr val="black"/>
                </a:solidFill>
              </a:rPr>
              <a:t>Enlace Administrador</a:t>
            </a:r>
            <a:r>
              <a:rPr lang="es-CL" dirty="0">
                <a:solidFill>
                  <a:prstClr val="black"/>
                </a:solidFill>
              </a:rPr>
              <a:t>.</a:t>
            </a:r>
          </a:p>
          <a:p>
            <a:pPr>
              <a:spcAft>
                <a:spcPts val="600"/>
              </a:spcAft>
              <a:defRPr/>
            </a:pPr>
            <a:r>
              <a:rPr lang="es-CL" dirty="0">
                <a:solidFill>
                  <a:prstClr val="black"/>
                </a:solidFill>
              </a:rPr>
              <a:t>El terreno se realizó  entre los días 21 de agosto y 7 de septiembre de 2018. </a:t>
            </a:r>
            <a:endParaRPr lang="es-CL" sz="2000" b="1" i="1" dirty="0">
              <a:solidFill>
                <a:srgbClr val="D72F4B"/>
              </a:solidFill>
            </a:endParaRPr>
          </a:p>
        </p:txBody>
      </p:sp>
    </p:spTree>
    <p:extLst>
      <p:ext uri="{BB962C8B-B14F-4D97-AF65-F5344CB8AC3E}">
        <p14:creationId xmlns:p14="http://schemas.microsoft.com/office/powerpoint/2010/main" val="3067406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225700" y="5857696"/>
            <a:ext cx="3075960" cy="504457"/>
          </a:xfrm>
          <a:prstGeom prst="rect">
            <a:avLst/>
          </a:prstGeom>
        </p:spPr>
      </p:pic>
      <p:sp>
        <p:nvSpPr>
          <p:cNvPr id="8" name="Rectángulo 7"/>
          <p:cNvSpPr/>
          <p:nvPr/>
        </p:nvSpPr>
        <p:spPr>
          <a:xfrm>
            <a:off x="0" y="300851"/>
            <a:ext cx="6987166"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1" name="CuadroTexto 10"/>
          <p:cNvSpPr txBox="1"/>
          <p:nvPr/>
        </p:nvSpPr>
        <p:spPr>
          <a:xfrm>
            <a:off x="225700" y="362842"/>
            <a:ext cx="6761466" cy="584775"/>
          </a:xfrm>
          <a:prstGeom prst="rect">
            <a:avLst/>
          </a:prstGeom>
          <a:noFill/>
        </p:spPr>
        <p:txBody>
          <a:bodyPr wrap="none" rtlCol="0">
            <a:spAutoFit/>
          </a:bodyPr>
          <a:lstStyle/>
          <a:p>
            <a:r>
              <a:rPr lang="es-ES" sz="3200" b="1" dirty="0" smtClean="0">
                <a:solidFill>
                  <a:srgbClr val="FFFFFF"/>
                </a:solidFill>
              </a:rPr>
              <a:t>PERFIL DE LOS ENLACES ENCUESTADOS</a:t>
            </a:r>
            <a:endParaRPr lang="es-ES" sz="3200" b="1" dirty="0">
              <a:solidFill>
                <a:srgbClr val="FFFFFF"/>
              </a:solidFill>
            </a:endParaRPr>
          </a:p>
        </p:txBody>
      </p:sp>
      <p:sp>
        <p:nvSpPr>
          <p:cNvPr id="2" name="Rectángulo 1"/>
          <p:cNvSpPr/>
          <p:nvPr/>
        </p:nvSpPr>
        <p:spPr>
          <a:xfrm>
            <a:off x="146528" y="1097161"/>
            <a:ext cx="8329189" cy="17275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CL" dirty="0" smtClean="0">
                <a:solidFill>
                  <a:prstClr val="white"/>
                </a:solidFill>
              </a:rPr>
              <a:t>La mayor parte de los Enlaces que participan en la encuesta son:</a:t>
            </a:r>
          </a:p>
          <a:p>
            <a:pPr marL="285750" indent="-285750">
              <a:buFontTx/>
              <a:buChar char="-"/>
            </a:pPr>
            <a:r>
              <a:rPr lang="es-CL" dirty="0" smtClean="0">
                <a:solidFill>
                  <a:prstClr val="white"/>
                </a:solidFill>
              </a:rPr>
              <a:t>Funcionarios con más de 3 años de antigüedad en su cargo, con una disminución importante de funcionarios nuevos.</a:t>
            </a:r>
          </a:p>
          <a:p>
            <a:pPr marL="285750" indent="-285750">
              <a:buFontTx/>
              <a:buChar char="-"/>
            </a:pPr>
            <a:r>
              <a:rPr lang="es-CL" dirty="0" smtClean="0">
                <a:solidFill>
                  <a:prstClr val="white"/>
                </a:solidFill>
              </a:rPr>
              <a:t>Principalmente de Municipios (49%)</a:t>
            </a:r>
          </a:p>
          <a:p>
            <a:pPr marL="285750" indent="-285750">
              <a:buFontTx/>
              <a:buChar char="-"/>
            </a:pPr>
            <a:r>
              <a:rPr lang="es-CL" dirty="0" smtClean="0">
                <a:solidFill>
                  <a:prstClr val="white"/>
                </a:solidFill>
              </a:rPr>
              <a:t>Edad media: 45 años</a:t>
            </a:r>
          </a:p>
          <a:p>
            <a:pPr marL="285750" indent="-285750">
              <a:buFontTx/>
              <a:buChar char="-"/>
            </a:pPr>
            <a:r>
              <a:rPr lang="es-CL" dirty="0" smtClean="0">
                <a:solidFill>
                  <a:prstClr val="white"/>
                </a:solidFill>
              </a:rPr>
              <a:t>59% tiene algún cargo de responsabilidad como Jefe, Sub-Jefe o Encargado.</a:t>
            </a:r>
          </a:p>
        </p:txBody>
      </p:sp>
      <p:sp>
        <p:nvSpPr>
          <p:cNvPr id="3" name="Elipse 2"/>
          <p:cNvSpPr/>
          <p:nvPr/>
        </p:nvSpPr>
        <p:spPr>
          <a:xfrm>
            <a:off x="45060" y="2919063"/>
            <a:ext cx="1747320" cy="15887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solidFill>
                  <a:prstClr val="black"/>
                </a:solidFill>
              </a:rPr>
              <a:t>50% son hombres y 48% mujeres</a:t>
            </a:r>
            <a:endParaRPr lang="es-CL" dirty="0">
              <a:solidFill>
                <a:prstClr val="black"/>
              </a:solidFill>
            </a:endParaRPr>
          </a:p>
        </p:txBody>
      </p:sp>
      <p:sp>
        <p:nvSpPr>
          <p:cNvPr id="17" name="Elipse 16"/>
          <p:cNvSpPr/>
          <p:nvPr/>
        </p:nvSpPr>
        <p:spPr>
          <a:xfrm>
            <a:off x="1859113" y="2879058"/>
            <a:ext cx="1747320" cy="15887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solidFill>
                  <a:prstClr val="black"/>
                </a:solidFill>
              </a:rPr>
              <a:t>57% cumple funciones en SAI, TA y Portal</a:t>
            </a:r>
            <a:endParaRPr lang="es-CL" dirty="0">
              <a:solidFill>
                <a:prstClr val="black"/>
              </a:solidFill>
            </a:endParaRPr>
          </a:p>
        </p:txBody>
      </p:sp>
      <p:sp>
        <p:nvSpPr>
          <p:cNvPr id="18" name="CuadroTexto 17"/>
          <p:cNvSpPr txBox="1"/>
          <p:nvPr/>
        </p:nvSpPr>
        <p:spPr>
          <a:xfrm>
            <a:off x="132384" y="4534322"/>
            <a:ext cx="1631296" cy="261610"/>
          </a:xfrm>
          <a:prstGeom prst="rect">
            <a:avLst/>
          </a:prstGeom>
          <a:noFill/>
        </p:spPr>
        <p:txBody>
          <a:bodyPr wrap="square" rtlCol="0">
            <a:spAutoFit/>
          </a:bodyPr>
          <a:lstStyle/>
          <a:p>
            <a:r>
              <a:rPr lang="es-CL" sz="1100" dirty="0" smtClean="0">
                <a:solidFill>
                  <a:prstClr val="black"/>
                </a:solidFill>
              </a:rPr>
              <a:t>2% prefiere no indicar</a:t>
            </a:r>
            <a:endParaRPr lang="es-CL" sz="1100" dirty="0">
              <a:solidFill>
                <a:prstClr val="black"/>
              </a:solidFill>
            </a:endParaRPr>
          </a:p>
        </p:txBody>
      </p:sp>
      <p:graphicFrame>
        <p:nvGraphicFramePr>
          <p:cNvPr id="10" name="Gráfico 15"/>
          <p:cNvGraphicFramePr>
            <a:graphicFrameLocks/>
          </p:cNvGraphicFramePr>
          <p:nvPr>
            <p:extLst/>
          </p:nvPr>
        </p:nvGraphicFramePr>
        <p:xfrm>
          <a:off x="4381619" y="4458578"/>
          <a:ext cx="4460875" cy="2381250"/>
        </p:xfrm>
        <a:graphic>
          <a:graphicData uri="http://schemas.openxmlformats.org/presentationml/2006/ole">
            <mc:AlternateContent xmlns:mc="http://schemas.openxmlformats.org/markup-compatibility/2006">
              <mc:Choice xmlns:v="urn:schemas-microsoft-com:vml" Requires="v">
                <p:oleObj spid="_x0000_s4108" name="Gráfico" r:id="rId5" imgW="4468755" imgH="2389839" progId="Excel.Chart.8">
                  <p:embed/>
                </p:oleObj>
              </mc:Choice>
              <mc:Fallback>
                <p:oleObj name="Gráfico" r:id="rId5" imgW="4468755" imgH="238983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619" y="4458578"/>
                        <a:ext cx="4460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15 Llamada rectangular"/>
          <p:cNvSpPr/>
          <p:nvPr/>
        </p:nvSpPr>
        <p:spPr>
          <a:xfrm>
            <a:off x="2538866" y="4750670"/>
            <a:ext cx="1525587" cy="1971675"/>
          </a:xfrm>
          <a:prstGeom prst="wedgeRectCallout">
            <a:avLst>
              <a:gd name="adj1" fmla="val 71081"/>
              <a:gd name="adj2" fmla="val 350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200" dirty="0">
                <a:solidFill>
                  <a:prstClr val="white"/>
                </a:solidFill>
              </a:rPr>
              <a:t>En su mayoría, los enlaces declaran que, en su institución, hay más de una persona con funciones de transparencia dentro de sus tareas principales. </a:t>
            </a:r>
          </a:p>
        </p:txBody>
      </p:sp>
      <p:sp>
        <p:nvSpPr>
          <p:cNvPr id="13" name="14 CuadroTexto"/>
          <p:cNvSpPr txBox="1"/>
          <p:nvPr/>
        </p:nvSpPr>
        <p:spPr>
          <a:xfrm>
            <a:off x="3797693" y="3128647"/>
            <a:ext cx="5044801"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s-CL" sz="1400" dirty="0" smtClean="0">
                <a:solidFill>
                  <a:prstClr val="white"/>
                </a:solidFill>
              </a:rPr>
              <a:t>43% de </a:t>
            </a:r>
            <a:r>
              <a:rPr lang="es-CL" sz="1400" dirty="0">
                <a:solidFill>
                  <a:prstClr val="white"/>
                </a:solidFill>
              </a:rPr>
              <a:t>los enlaces tienen asignadas funciones relacionadas a la Ley de Lobby. Un menor </a:t>
            </a:r>
            <a:r>
              <a:rPr lang="es-CL" sz="1400" dirty="0" smtClean="0">
                <a:solidFill>
                  <a:prstClr val="white"/>
                </a:solidFill>
              </a:rPr>
              <a:t>porcentaje (26%) </a:t>
            </a:r>
            <a:r>
              <a:rPr lang="es-CL" sz="1400" dirty="0">
                <a:solidFill>
                  <a:prstClr val="white"/>
                </a:solidFill>
              </a:rPr>
              <a:t>tiene funciones relacionadas a las leyes de Probidad y de Datos Personales</a:t>
            </a:r>
            <a:r>
              <a:rPr lang="es-CL" sz="1400" dirty="0" smtClean="0">
                <a:solidFill>
                  <a:prstClr val="white"/>
                </a:solidFill>
              </a:rPr>
              <a:t>. </a:t>
            </a:r>
            <a:r>
              <a:rPr lang="es-CL" sz="1400" dirty="0">
                <a:solidFill>
                  <a:prstClr val="white"/>
                </a:solidFill>
              </a:rPr>
              <a:t>32% indica que también se les han asignado responsabilidades en materia de protección de datos </a:t>
            </a:r>
            <a:r>
              <a:rPr lang="es-CL" sz="1400" dirty="0" smtClean="0">
                <a:solidFill>
                  <a:prstClr val="white"/>
                </a:solidFill>
              </a:rPr>
              <a:t>personales.</a:t>
            </a:r>
            <a:endParaRPr lang="es-CL" sz="1400" dirty="0">
              <a:solidFill>
                <a:prstClr val="white"/>
              </a:solidFill>
            </a:endParaRPr>
          </a:p>
        </p:txBody>
      </p:sp>
    </p:spTree>
    <p:extLst>
      <p:ext uri="{BB962C8B-B14F-4D97-AF65-F5344CB8AC3E}">
        <p14:creationId xmlns:p14="http://schemas.microsoft.com/office/powerpoint/2010/main" val="1884220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25700" y="6198896"/>
            <a:ext cx="3075960" cy="504457"/>
          </a:xfrm>
          <a:prstGeom prst="rect">
            <a:avLst/>
          </a:prstGeom>
        </p:spPr>
      </p:pic>
      <p:sp>
        <p:nvSpPr>
          <p:cNvPr id="2" name="Título 1"/>
          <p:cNvSpPr>
            <a:spLocks noGrp="1"/>
          </p:cNvSpPr>
          <p:nvPr>
            <p:ph type="ctrTitle"/>
          </p:nvPr>
        </p:nvSpPr>
        <p:spPr>
          <a:xfrm>
            <a:off x="685800" y="3918282"/>
            <a:ext cx="7772400" cy="1470025"/>
          </a:xfrm>
        </p:spPr>
        <p:txBody>
          <a:bodyPr/>
          <a:lstStyle/>
          <a:p>
            <a:r>
              <a:rPr lang="es-CL" dirty="0" smtClean="0">
                <a:solidFill>
                  <a:schemeClr val="tx2">
                    <a:lumMod val="50000"/>
                  </a:schemeClr>
                </a:solidFill>
              </a:rPr>
              <a:t>1</a:t>
            </a:r>
            <a:r>
              <a:rPr lang="es-CL" dirty="0" smtClean="0">
                <a:solidFill>
                  <a:schemeClr val="tx2">
                    <a:lumMod val="50000"/>
                  </a:schemeClr>
                </a:solidFill>
              </a:rPr>
              <a:t>.1. </a:t>
            </a:r>
            <a:r>
              <a:rPr lang="es-CL" dirty="0" smtClean="0">
                <a:solidFill>
                  <a:schemeClr val="tx2">
                    <a:lumMod val="50000"/>
                  </a:schemeClr>
                </a:solidFill>
              </a:rPr>
              <a:t>Principales Resultados e indicadores estratégicos</a:t>
            </a:r>
            <a:endParaRPr lang="es-CL" dirty="0">
              <a:solidFill>
                <a:schemeClr val="tx2">
                  <a:lumMod val="50000"/>
                </a:schemeClr>
              </a:solidFill>
            </a:endParaRPr>
          </a:p>
        </p:txBody>
      </p:sp>
    </p:spTree>
    <p:extLst>
      <p:ext uri="{BB962C8B-B14F-4D97-AF65-F5344CB8AC3E}">
        <p14:creationId xmlns:p14="http://schemas.microsoft.com/office/powerpoint/2010/main" val="3783576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25700" y="6198896"/>
            <a:ext cx="3075960" cy="504457"/>
          </a:xfrm>
          <a:prstGeom prst="rect">
            <a:avLst/>
          </a:prstGeom>
        </p:spPr>
      </p:pic>
      <p:sp>
        <p:nvSpPr>
          <p:cNvPr id="2" name="Título 1"/>
          <p:cNvSpPr>
            <a:spLocks noGrp="1"/>
          </p:cNvSpPr>
          <p:nvPr>
            <p:ph type="ctrTitle"/>
          </p:nvPr>
        </p:nvSpPr>
        <p:spPr>
          <a:xfrm>
            <a:off x="685800" y="3918282"/>
            <a:ext cx="7772400" cy="1470025"/>
          </a:xfrm>
        </p:spPr>
        <p:txBody>
          <a:bodyPr/>
          <a:lstStyle/>
          <a:p>
            <a:r>
              <a:rPr lang="es-CL" dirty="0">
                <a:solidFill>
                  <a:schemeClr val="tx2">
                    <a:lumMod val="50000"/>
                  </a:schemeClr>
                </a:solidFill>
              </a:rPr>
              <a:t>2</a:t>
            </a:r>
            <a:r>
              <a:rPr lang="es-CL" dirty="0" smtClean="0">
                <a:solidFill>
                  <a:schemeClr val="tx2">
                    <a:lumMod val="50000"/>
                  </a:schemeClr>
                </a:solidFill>
              </a:rPr>
              <a:t>.1. </a:t>
            </a:r>
            <a:r>
              <a:rPr lang="es-CL" dirty="0" smtClean="0">
                <a:solidFill>
                  <a:schemeClr val="tx2">
                    <a:lumMod val="50000"/>
                  </a:schemeClr>
                </a:solidFill>
              </a:rPr>
              <a:t>Principales Resultados e indicadores estratégicos</a:t>
            </a:r>
            <a:endParaRPr lang="es-CL" dirty="0">
              <a:solidFill>
                <a:schemeClr val="tx2">
                  <a:lumMod val="50000"/>
                </a:schemeClr>
              </a:solidFill>
            </a:endParaRPr>
          </a:p>
        </p:txBody>
      </p:sp>
    </p:spTree>
    <p:extLst>
      <p:ext uri="{BB962C8B-B14F-4D97-AF65-F5344CB8AC3E}">
        <p14:creationId xmlns:p14="http://schemas.microsoft.com/office/powerpoint/2010/main" val="666201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6156325"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1" name="CuadroTexto 10"/>
          <p:cNvSpPr txBox="1"/>
          <p:nvPr/>
        </p:nvSpPr>
        <p:spPr>
          <a:xfrm>
            <a:off x="225700" y="362842"/>
            <a:ext cx="5139227" cy="584775"/>
          </a:xfrm>
          <a:prstGeom prst="rect">
            <a:avLst/>
          </a:prstGeom>
          <a:noFill/>
        </p:spPr>
        <p:txBody>
          <a:bodyPr wrap="none" rtlCol="0">
            <a:spAutoFit/>
          </a:bodyPr>
          <a:lstStyle/>
          <a:p>
            <a:r>
              <a:rPr lang="es-ES" sz="3200" b="1" dirty="0" smtClean="0">
                <a:solidFill>
                  <a:srgbClr val="FFFFFF"/>
                </a:solidFill>
              </a:rPr>
              <a:t>INDICADORES ESTRATÉGICOS</a:t>
            </a:r>
            <a:endParaRPr lang="es-ES" sz="3200" b="1" dirty="0">
              <a:solidFill>
                <a:srgbClr val="FFFFFF"/>
              </a:solidFill>
            </a:endParaRPr>
          </a:p>
        </p:txBody>
      </p:sp>
      <p:sp>
        <p:nvSpPr>
          <p:cNvPr id="25" name="7 Rectángulo"/>
          <p:cNvSpPr>
            <a:spLocks noChangeArrowheads="1"/>
          </p:cNvSpPr>
          <p:nvPr/>
        </p:nvSpPr>
        <p:spPr bwMode="auto">
          <a:xfrm>
            <a:off x="225700" y="1041037"/>
            <a:ext cx="86864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CL" altLang="es-CL" dirty="0">
                <a:solidFill>
                  <a:srgbClr val="000000"/>
                </a:solidFill>
                <a:latin typeface="Calibri" panose="020F0502020204030204" pitchFamily="34" charset="0"/>
              </a:rPr>
              <a:t>El ÍNDICE DE SATISFACCIÓN DE </a:t>
            </a:r>
            <a:r>
              <a:rPr lang="es-CL" altLang="es-CL" b="1" dirty="0">
                <a:solidFill>
                  <a:srgbClr val="000000"/>
                </a:solidFill>
                <a:latin typeface="Calibri" panose="020F0502020204030204" pitchFamily="34" charset="0"/>
              </a:rPr>
              <a:t>CLIENTES PÚBLICOS</a:t>
            </a:r>
            <a:r>
              <a:rPr lang="es-CL" altLang="es-CL" dirty="0">
                <a:solidFill>
                  <a:srgbClr val="000000"/>
                </a:solidFill>
                <a:latin typeface="Calibri" panose="020F0502020204030204" pitchFamily="34" charset="0"/>
              </a:rPr>
              <a:t>,</a:t>
            </a:r>
            <a:r>
              <a:rPr lang="es-CL" altLang="es-CL" b="1" dirty="0">
                <a:solidFill>
                  <a:srgbClr val="000000"/>
                </a:solidFill>
                <a:latin typeface="Calibri" panose="020F0502020204030204" pitchFamily="34" charset="0"/>
              </a:rPr>
              <a:t> </a:t>
            </a:r>
            <a:r>
              <a:rPr lang="es-CL" altLang="es-CL" b="1" dirty="0" smtClean="0">
                <a:solidFill>
                  <a:srgbClr val="000000"/>
                </a:solidFill>
                <a:latin typeface="Calibri" panose="020F0502020204030204" pitchFamily="34" charset="0"/>
              </a:rPr>
              <a:t>tuvo cambios en su construcción para la medición 2018</a:t>
            </a:r>
          </a:p>
        </p:txBody>
      </p:sp>
      <p:sp>
        <p:nvSpPr>
          <p:cNvPr id="26" name="Rectángulo redondeado 25"/>
          <p:cNvSpPr/>
          <p:nvPr/>
        </p:nvSpPr>
        <p:spPr>
          <a:xfrm>
            <a:off x="130798" y="3188487"/>
            <a:ext cx="3513923" cy="10352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smtClean="0">
                <a:solidFill>
                  <a:prstClr val="black"/>
                </a:solidFill>
              </a:rPr>
              <a:t>Invertir la ponderación</a:t>
            </a:r>
            <a:endParaRPr lang="es-CL" dirty="0">
              <a:solidFill>
                <a:prstClr val="black"/>
              </a:solidFill>
            </a:endParaRPr>
          </a:p>
        </p:txBody>
      </p:sp>
      <p:sp>
        <p:nvSpPr>
          <p:cNvPr id="27" name="Rectángulo redondeado 26"/>
          <p:cNvSpPr/>
          <p:nvPr/>
        </p:nvSpPr>
        <p:spPr>
          <a:xfrm>
            <a:off x="120481" y="4621845"/>
            <a:ext cx="3524240" cy="124198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smtClean="0">
                <a:solidFill>
                  <a:prstClr val="black"/>
                </a:solidFill>
              </a:rPr>
              <a:t>Sacar los servicios que están por sobre 90% de manera permanente (Consultas y Capacitación) e incluir nuevos.</a:t>
            </a:r>
            <a:endParaRPr lang="es-CL" dirty="0">
              <a:solidFill>
                <a:prstClr val="black"/>
              </a:solidFill>
            </a:endParaRPr>
          </a:p>
        </p:txBody>
      </p:sp>
      <p:sp>
        <p:nvSpPr>
          <p:cNvPr id="28" name="Rectángulo redondeado 27"/>
          <p:cNvSpPr/>
          <p:nvPr/>
        </p:nvSpPr>
        <p:spPr>
          <a:xfrm>
            <a:off x="130798" y="1765796"/>
            <a:ext cx="3513923" cy="9199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smtClean="0">
                <a:solidFill>
                  <a:prstClr val="black"/>
                </a:solidFill>
              </a:rPr>
              <a:t>Mejorar la vinculación objetivo a medir – pregunta seleccionada</a:t>
            </a:r>
            <a:endParaRPr lang="es-CL" dirty="0">
              <a:solidFill>
                <a:prstClr val="black"/>
              </a:solidFill>
            </a:endParaRPr>
          </a:p>
        </p:txBody>
      </p:sp>
      <p:sp>
        <p:nvSpPr>
          <p:cNvPr id="30" name="Rectángulo 29"/>
          <p:cNvSpPr/>
          <p:nvPr/>
        </p:nvSpPr>
        <p:spPr>
          <a:xfrm>
            <a:off x="4214235" y="1593469"/>
            <a:ext cx="4697946" cy="13630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dirty="0" smtClean="0">
                <a:solidFill>
                  <a:prstClr val="black"/>
                </a:solidFill>
              </a:rPr>
              <a:t>Se simplificó la selección de preguntas especialmente en la satisfacción las </a:t>
            </a:r>
            <a:r>
              <a:rPr lang="es-CL" sz="1600" b="1" dirty="0" smtClean="0">
                <a:solidFill>
                  <a:prstClr val="black"/>
                </a:solidFill>
              </a:rPr>
              <a:t>herramientas de autoevaluación y los informes de fiscalización de TA y DAI, centrándose en la utilidad (2 preguntas)</a:t>
            </a:r>
            <a:r>
              <a:rPr lang="es-CL" sz="1600" dirty="0" smtClean="0">
                <a:solidFill>
                  <a:prstClr val="black"/>
                </a:solidFill>
              </a:rPr>
              <a:t> y </a:t>
            </a:r>
            <a:r>
              <a:rPr lang="es-CL" sz="1600" b="1" dirty="0" smtClean="0">
                <a:solidFill>
                  <a:prstClr val="black"/>
                </a:solidFill>
              </a:rPr>
              <a:t>el aporte </a:t>
            </a:r>
            <a:r>
              <a:rPr lang="es-CL" sz="1600" dirty="0" smtClean="0">
                <a:solidFill>
                  <a:prstClr val="black"/>
                </a:solidFill>
              </a:rPr>
              <a:t>para la mejora en transparencia (1 pregunta TA, 3 DAI).</a:t>
            </a:r>
            <a:endParaRPr lang="es-CL" sz="1600" dirty="0">
              <a:solidFill>
                <a:prstClr val="black"/>
              </a:solidFill>
            </a:endParaRPr>
          </a:p>
        </p:txBody>
      </p:sp>
      <p:cxnSp>
        <p:nvCxnSpPr>
          <p:cNvPr id="31" name="Conector recto de flecha 30"/>
          <p:cNvCxnSpPr/>
          <p:nvPr/>
        </p:nvCxnSpPr>
        <p:spPr>
          <a:xfrm>
            <a:off x="3644238" y="3698824"/>
            <a:ext cx="573767"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32" name="Rectángulo 31"/>
          <p:cNvSpPr/>
          <p:nvPr/>
        </p:nvSpPr>
        <p:spPr>
          <a:xfrm>
            <a:off x="4214235" y="3246129"/>
            <a:ext cx="4697946" cy="9199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dirty="0" smtClean="0">
                <a:solidFill>
                  <a:prstClr val="black"/>
                </a:solidFill>
              </a:rPr>
              <a:t>El peso relativo de la </a:t>
            </a:r>
            <a:r>
              <a:rPr lang="es-CL" sz="1600" b="1" dirty="0" smtClean="0">
                <a:solidFill>
                  <a:prstClr val="black"/>
                </a:solidFill>
              </a:rPr>
              <a:t>evaluación promedio de los servicios entregados es 60%, </a:t>
            </a:r>
            <a:r>
              <a:rPr lang="es-CL" sz="1600" dirty="0" smtClean="0">
                <a:solidFill>
                  <a:prstClr val="black"/>
                </a:solidFill>
              </a:rPr>
              <a:t>mientras que la pregunta de </a:t>
            </a:r>
            <a:r>
              <a:rPr lang="es-CL" sz="1600" b="1" dirty="0" smtClean="0">
                <a:solidFill>
                  <a:prstClr val="black"/>
                </a:solidFill>
              </a:rPr>
              <a:t>satisfacción general pesa 40%.</a:t>
            </a:r>
            <a:endParaRPr lang="es-CL" sz="1600" b="1" dirty="0">
              <a:solidFill>
                <a:prstClr val="black"/>
              </a:solidFill>
            </a:endParaRPr>
          </a:p>
        </p:txBody>
      </p:sp>
      <p:cxnSp>
        <p:nvCxnSpPr>
          <p:cNvPr id="33" name="Conector recto de flecha 32"/>
          <p:cNvCxnSpPr/>
          <p:nvPr/>
        </p:nvCxnSpPr>
        <p:spPr>
          <a:xfrm>
            <a:off x="3650618" y="5242837"/>
            <a:ext cx="573767"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34" name="Rectángulo 33"/>
          <p:cNvSpPr/>
          <p:nvPr/>
        </p:nvSpPr>
        <p:spPr>
          <a:xfrm>
            <a:off x="4214235" y="4623187"/>
            <a:ext cx="4697946" cy="1247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b="1" dirty="0" smtClean="0">
                <a:solidFill>
                  <a:prstClr val="black"/>
                </a:solidFill>
              </a:rPr>
              <a:t>Se incluye en esta medición la satisfacción con el servicio del Portal de Transparencia, tanto en DAI como en TA.</a:t>
            </a:r>
            <a:endParaRPr lang="es-CL" sz="1600" dirty="0">
              <a:solidFill>
                <a:prstClr val="black"/>
              </a:solidFill>
            </a:endParaRPr>
          </a:p>
        </p:txBody>
      </p:sp>
      <p:cxnSp>
        <p:nvCxnSpPr>
          <p:cNvPr id="35" name="Conector recto de flecha 34"/>
          <p:cNvCxnSpPr/>
          <p:nvPr/>
        </p:nvCxnSpPr>
        <p:spPr>
          <a:xfrm>
            <a:off x="3650618" y="2254244"/>
            <a:ext cx="573767"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9122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6156325"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1" name="CuadroTexto 10"/>
          <p:cNvSpPr txBox="1"/>
          <p:nvPr/>
        </p:nvSpPr>
        <p:spPr>
          <a:xfrm>
            <a:off x="225700" y="362842"/>
            <a:ext cx="5139227" cy="584775"/>
          </a:xfrm>
          <a:prstGeom prst="rect">
            <a:avLst/>
          </a:prstGeom>
          <a:noFill/>
        </p:spPr>
        <p:txBody>
          <a:bodyPr wrap="none" rtlCol="0">
            <a:spAutoFit/>
          </a:bodyPr>
          <a:lstStyle/>
          <a:p>
            <a:r>
              <a:rPr lang="es-ES" sz="3200" b="1" dirty="0" smtClean="0">
                <a:solidFill>
                  <a:srgbClr val="FFFFFF"/>
                </a:solidFill>
              </a:rPr>
              <a:t>INDICADORES ESTRATÉGICOS</a:t>
            </a:r>
            <a:endParaRPr lang="es-ES" sz="3200" b="1" dirty="0">
              <a:solidFill>
                <a:srgbClr val="FFFFFF"/>
              </a:solidFill>
            </a:endParaRPr>
          </a:p>
        </p:txBody>
      </p:sp>
      <p:sp>
        <p:nvSpPr>
          <p:cNvPr id="15" name="Rectángulo redondeado 14"/>
          <p:cNvSpPr/>
          <p:nvPr/>
        </p:nvSpPr>
        <p:spPr>
          <a:xfrm>
            <a:off x="169886" y="1174180"/>
            <a:ext cx="4144537" cy="10831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600" dirty="0" smtClean="0">
                <a:solidFill>
                  <a:prstClr val="black"/>
                </a:solidFill>
              </a:rPr>
              <a:t>El valor promedio histórico del Índice de Satisfacción de Clientes Públicos entre los años 2011 y 2017 fue de </a:t>
            </a:r>
            <a:r>
              <a:rPr lang="es-CL" sz="1600" b="1" dirty="0" smtClean="0">
                <a:solidFill>
                  <a:prstClr val="black"/>
                </a:solidFill>
              </a:rPr>
              <a:t>91,9%</a:t>
            </a:r>
            <a:endParaRPr lang="es-CL" sz="1600" b="1" dirty="0">
              <a:solidFill>
                <a:prstClr val="black"/>
              </a:solidFill>
            </a:endParaRPr>
          </a:p>
        </p:txBody>
      </p:sp>
      <p:sp>
        <p:nvSpPr>
          <p:cNvPr id="16" name="Rectángulo redondeado 15"/>
          <p:cNvSpPr/>
          <p:nvPr/>
        </p:nvSpPr>
        <p:spPr>
          <a:xfrm>
            <a:off x="4481848" y="1174180"/>
            <a:ext cx="4533363" cy="10831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1600" dirty="0" smtClean="0">
                <a:solidFill>
                  <a:prstClr val="black"/>
                </a:solidFill>
              </a:rPr>
              <a:t>Las estimaciones para el Índice 2018, realizadas con los datos 2016 y 2017 – por las variables incluidas – permitieron estimar un valor de referencia y meta de </a:t>
            </a:r>
            <a:r>
              <a:rPr lang="es-CL" sz="1600" b="1" dirty="0" smtClean="0">
                <a:solidFill>
                  <a:prstClr val="black"/>
                </a:solidFill>
              </a:rPr>
              <a:t>91,5%</a:t>
            </a:r>
            <a:endParaRPr lang="es-CL" sz="1600" b="1" dirty="0">
              <a:solidFill>
                <a:prstClr val="black"/>
              </a:solidFill>
            </a:endParaRPr>
          </a:p>
        </p:txBody>
      </p:sp>
      <p:graphicFrame>
        <p:nvGraphicFramePr>
          <p:cNvPr id="17" name="Tabla 16"/>
          <p:cNvGraphicFramePr>
            <a:graphicFrameLocks noGrp="1"/>
          </p:cNvGraphicFramePr>
          <p:nvPr>
            <p:extLst/>
          </p:nvPr>
        </p:nvGraphicFramePr>
        <p:xfrm>
          <a:off x="225701" y="2453119"/>
          <a:ext cx="8789510" cy="2423160"/>
        </p:xfrm>
        <a:graphic>
          <a:graphicData uri="http://schemas.openxmlformats.org/drawingml/2006/table">
            <a:tbl>
              <a:tblPr/>
              <a:tblGrid>
                <a:gridCol w="3625082"/>
                <a:gridCol w="1236372"/>
                <a:gridCol w="1087641"/>
                <a:gridCol w="946805"/>
                <a:gridCol w="946805"/>
                <a:gridCol w="946805"/>
              </a:tblGrid>
              <a:tr h="190500">
                <a:tc>
                  <a:txBody>
                    <a:bodyPr/>
                    <a:lstStyle/>
                    <a:p>
                      <a:pPr algn="ctr" fontAlgn="b"/>
                      <a:endParaRPr lang="es-CL"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b"/>
                      <a:r>
                        <a:rPr lang="es-CL" sz="1400" b="1" i="0" u="none" strike="noStrike" dirty="0" smtClean="0">
                          <a:solidFill>
                            <a:srgbClr val="000000"/>
                          </a:solidFill>
                          <a:effectLst/>
                          <a:latin typeface="Calibri" panose="020F0502020204030204" pitchFamily="34" charset="0"/>
                        </a:rPr>
                        <a:t>Estimaciones</a:t>
                      </a:r>
                      <a:r>
                        <a:rPr lang="es-CL" sz="1400" b="1" i="0" u="none" strike="noStrike" baseline="0" dirty="0" smtClean="0">
                          <a:solidFill>
                            <a:srgbClr val="000000"/>
                          </a:solidFill>
                          <a:effectLst/>
                          <a:latin typeface="Calibri" panose="020F0502020204030204" pitchFamily="34" charset="0"/>
                        </a:rPr>
                        <a:t> realizadas con los datos 2016 y 2017</a:t>
                      </a:r>
                      <a:endParaRPr lang="es-CL"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r" fontAlgn="b"/>
                      <a:endParaRPr lang="es-CL"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1" i="0" u="none" strike="noStrike" dirty="0" smtClean="0">
                          <a:solidFill>
                            <a:srgbClr val="000000"/>
                          </a:solidFill>
                          <a:effectLst/>
                          <a:latin typeface="Calibri" panose="020F0502020204030204" pitchFamily="34" charset="0"/>
                        </a:rPr>
                        <a:t>Resultados</a:t>
                      </a:r>
                      <a:endParaRPr lang="es-CL" sz="1400" b="1" i="0" u="none" strike="noStrike" dirty="0">
                        <a:solidFill>
                          <a:srgbClr val="000000"/>
                        </a:solidFill>
                        <a:effectLst/>
                        <a:latin typeface="Calibri" panose="020F0502020204030204" pitchFamily="34" charset="0"/>
                      </a:endParaRPr>
                    </a:p>
                    <a:p>
                      <a:pPr algn="ctr" fontAlgn="b"/>
                      <a:r>
                        <a:rPr lang="es-CL" sz="1400" b="0" i="0" u="none" strike="noStrike" dirty="0" smtClean="0">
                          <a:solidFill>
                            <a:srgbClr val="000000"/>
                          </a:solidFill>
                          <a:effectLst/>
                          <a:latin typeface="Calibri" panose="020F0502020204030204" pitchFamily="34" charset="0"/>
                        </a:rPr>
                        <a:t> </a:t>
                      </a:r>
                      <a:endParaRPr lang="es-CL"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b"/>
                      <a:endParaRPr lang="es-CL"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CL"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CL"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1" i="0" u="none" strike="noStrike" dirty="0">
                          <a:solidFill>
                            <a:srgbClr val="00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1" i="0" u="none" strike="noStrike" dirty="0">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 </a:t>
                      </a:r>
                      <a:r>
                        <a:rPr lang="es-CL" sz="1400" b="0" i="0" u="none" strike="noStrike" dirty="0" smtClean="0">
                          <a:solidFill>
                            <a:srgbClr val="000000"/>
                          </a:solidFill>
                          <a:effectLst/>
                          <a:latin typeface="Calibri" panose="020F0502020204030204" pitchFamily="34" charset="0"/>
                        </a:rPr>
                        <a:t>Cálculo</a:t>
                      </a:r>
                      <a:endParaRPr lang="es-CL"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smtClean="0">
                          <a:solidFill>
                            <a:srgbClr val="000000"/>
                          </a:solidFill>
                          <a:effectLst/>
                          <a:latin typeface="Calibri" panose="020F0502020204030204" pitchFamily="34" charset="0"/>
                        </a:rPr>
                        <a:t>Valor Índice</a:t>
                      </a:r>
                      <a:r>
                        <a:rPr lang="es-CL" sz="1400" b="0" i="0" u="none" strike="noStrike" baseline="0" dirty="0" smtClean="0">
                          <a:solidFill>
                            <a:srgbClr val="000000"/>
                          </a:solidFill>
                          <a:effectLst/>
                          <a:latin typeface="Calibri" panose="020F0502020204030204" pitchFamily="34" charset="0"/>
                        </a:rPr>
                        <a:t> 2018</a:t>
                      </a:r>
                      <a:r>
                        <a:rPr lang="es-CL"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38125">
                <a:tc>
                  <a:txBody>
                    <a:bodyPr/>
                    <a:lstStyle/>
                    <a:p>
                      <a:pPr algn="l" fontAlgn="b"/>
                      <a:r>
                        <a:rPr lang="es-CL" sz="1400" b="1" i="0" u="none" strike="noStrike" dirty="0">
                          <a:solidFill>
                            <a:srgbClr val="000000"/>
                          </a:solidFill>
                          <a:effectLst/>
                          <a:latin typeface="Calibri" panose="020F0502020204030204" pitchFamily="34" charset="0"/>
                        </a:rPr>
                        <a:t>¿Cuán Satisfecho se encuentra Ud. con los servicios que presta el Consejo?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s-CL" sz="1400" b="0" i="0" u="none" strike="noStrike" dirty="0">
                          <a:solidFill>
                            <a:srgbClr val="000000"/>
                          </a:solidFill>
                          <a:effectLst/>
                          <a:latin typeface="Calibri" panose="020F0502020204030204" pitchFamily="34" charset="0"/>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s-CL" sz="1400" b="0" i="0" u="none" strike="noStrike" dirty="0">
                          <a:solidFill>
                            <a:srgbClr val="000000"/>
                          </a:solidFill>
                          <a:effectLst/>
                          <a:latin typeface="Calibri" panose="020F0502020204030204" pitchFamily="34" charset="0"/>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s-CL" sz="1400" b="0" i="0" u="none" strike="noStrike" dirty="0">
                          <a:solidFill>
                            <a:srgbClr val="000000"/>
                          </a:solidFill>
                          <a:effectLst/>
                          <a:latin typeface="Calibri" panose="020F0502020204030204" pitchFamily="34" charset="0"/>
                        </a:rPr>
                        <a:t>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s-CL" sz="1400" b="0" i="0" u="none" strike="noStrike" dirty="0">
                          <a:solidFill>
                            <a:srgbClr val="000000"/>
                          </a:solidFill>
                          <a:effectLst/>
                          <a:latin typeface="Calibri" panose="020F0502020204030204" pitchFamily="34" charset="0"/>
                        </a:rPr>
                        <a:t>94,8</a:t>
                      </a:r>
                      <a:r>
                        <a:rPr lang="es-CL" sz="1400" b="0" i="0" u="none" strike="noStrike" dirty="0" smtClean="0">
                          <a:solidFill>
                            <a:srgbClr val="000000"/>
                          </a:solidFill>
                          <a:effectLst/>
                          <a:latin typeface="Calibri" panose="020F0502020204030204" pitchFamily="34" charset="0"/>
                        </a:rPr>
                        <a:t>%</a:t>
                      </a:r>
                    </a:p>
                    <a:p>
                      <a:pPr algn="ctr" fontAlgn="b"/>
                      <a:r>
                        <a:rPr lang="es-CL" sz="1400" b="0" i="0" u="none" strike="noStrike" dirty="0" smtClean="0">
                          <a:solidFill>
                            <a:srgbClr val="000000"/>
                          </a:solidFill>
                          <a:effectLst/>
                          <a:latin typeface="Calibri" panose="020F0502020204030204" pitchFamily="34" charset="0"/>
                        </a:rPr>
                        <a:t>(40%)</a:t>
                      </a:r>
                      <a:endParaRPr lang="es-CL"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6">
                  <a:txBody>
                    <a:bodyPr/>
                    <a:lstStyle/>
                    <a:p>
                      <a:pPr algn="ctr" fontAlgn="ctr"/>
                      <a:r>
                        <a:rPr lang="es-CL" sz="1800" b="1" i="0" u="none" strike="noStrike" dirty="0" smtClean="0">
                          <a:solidFill>
                            <a:srgbClr val="000000"/>
                          </a:solidFill>
                          <a:effectLst/>
                          <a:latin typeface="Calibri" panose="020F0502020204030204" pitchFamily="34" charset="0"/>
                        </a:rPr>
                        <a:t>91,0%</a:t>
                      </a:r>
                      <a:r>
                        <a:rPr lang="es-CL"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500">
                <a:tc>
                  <a:txBody>
                    <a:bodyPr/>
                    <a:lstStyle/>
                    <a:p>
                      <a:pPr algn="l" fontAlgn="b"/>
                      <a:r>
                        <a:rPr lang="es-CL" sz="1400" b="1" i="0" u="none" strike="noStrike" dirty="0">
                          <a:solidFill>
                            <a:srgbClr val="000000"/>
                          </a:solidFill>
                          <a:effectLst/>
                          <a:latin typeface="Calibri" panose="020F0502020204030204" pitchFamily="34" charset="0"/>
                        </a:rPr>
                        <a:t>Portal de </a:t>
                      </a:r>
                      <a:r>
                        <a:rPr lang="es-CL" sz="1400" b="1" i="0" u="none" strike="noStrike" dirty="0" smtClean="0">
                          <a:solidFill>
                            <a:srgbClr val="000000"/>
                          </a:solidFill>
                          <a:effectLst/>
                          <a:latin typeface="Calibri" panose="020F0502020204030204" pitchFamily="34" charset="0"/>
                        </a:rPr>
                        <a:t>Transparencia (DAI y TA)</a:t>
                      </a:r>
                      <a:endParaRPr lang="es-CL"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a:solidFill>
                            <a:srgbClr val="000000"/>
                          </a:solidFill>
                          <a:effectLst/>
                          <a:latin typeface="Calibri" panose="020F0502020204030204" pitchFamily="34" charset="0"/>
                        </a:rPr>
                        <a:t>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a:solidFill>
                            <a:srgbClr val="000000"/>
                          </a:solidFill>
                          <a:effectLst/>
                          <a:latin typeface="Calibri" panose="020F0502020204030204" pitchFamily="34" charset="0"/>
                        </a:rPr>
                        <a:t>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a:solidFill>
                            <a:srgbClr val="000000"/>
                          </a:solidFill>
                          <a:effectLst/>
                          <a:latin typeface="Calibri" panose="020F0502020204030204" pitchFamily="34" charset="0"/>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ctr" fontAlgn="b"/>
                      <a:r>
                        <a:rPr lang="es-CL" sz="1400" b="0" i="0" u="none" strike="noStrike" dirty="0">
                          <a:solidFill>
                            <a:srgbClr val="000000"/>
                          </a:solidFill>
                          <a:effectLst/>
                          <a:latin typeface="Calibri" panose="020F0502020204030204" pitchFamily="34" charset="0"/>
                        </a:rPr>
                        <a:t>88,4</a:t>
                      </a:r>
                      <a:r>
                        <a:rPr lang="es-CL" sz="1400" b="0" i="0" u="none" strike="noStrike" dirty="0" smtClean="0">
                          <a:solidFill>
                            <a:srgbClr val="000000"/>
                          </a:solidFill>
                          <a:effectLst/>
                          <a:latin typeface="Calibri" panose="020F0502020204030204" pitchFamily="34" charset="0"/>
                        </a:rPr>
                        <a:t>%</a:t>
                      </a:r>
                    </a:p>
                    <a:p>
                      <a:pPr algn="ctr" fontAlgn="b"/>
                      <a:r>
                        <a:rPr lang="es-CL" sz="1400" b="0" i="0" u="none" strike="noStrike" dirty="0" smtClean="0">
                          <a:solidFill>
                            <a:srgbClr val="000000"/>
                          </a:solidFill>
                          <a:effectLst/>
                          <a:latin typeface="Calibri" panose="020F0502020204030204" pitchFamily="34" charset="0"/>
                        </a:rPr>
                        <a:t>(60%)</a:t>
                      </a:r>
                      <a:endParaRPr lang="es-CL"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s-CL"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CL" sz="1400" b="1" i="0" u="none" strike="noStrike" dirty="0">
                          <a:solidFill>
                            <a:srgbClr val="000000"/>
                          </a:solidFill>
                          <a:effectLst/>
                          <a:latin typeface="Calibri" panose="020F0502020204030204" pitchFamily="34" charset="0"/>
                        </a:rPr>
                        <a:t>Satisfacción de Extranet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a:solidFill>
                            <a:srgbClr val="000000"/>
                          </a:solidFill>
                          <a:effectLst/>
                          <a:latin typeface="Calibri" panose="020F0502020204030204" pitchFamily="34" charset="0"/>
                        </a:rPr>
                        <a:t>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a:solidFill>
                            <a:srgbClr val="000000"/>
                          </a:solidFill>
                          <a:effectLst/>
                          <a:latin typeface="Calibri" panose="020F0502020204030204" pitchFamily="34" charset="0"/>
                        </a:rPr>
                        <a:t>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a:solidFill>
                            <a:srgbClr val="000000"/>
                          </a:solidFill>
                          <a:effectLst/>
                          <a:latin typeface="Calibri" panose="020F0502020204030204" pitchFamily="34" charset="0"/>
                        </a:rPr>
                        <a:t>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pPr algn="ctr" fontAlgn="ctr"/>
                      <a:endParaRPr lang="es-CL"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s-CL" sz="1400" b="1" i="0" u="none" strike="noStrike" dirty="0">
                          <a:solidFill>
                            <a:srgbClr val="000000"/>
                          </a:solidFill>
                          <a:effectLst/>
                          <a:latin typeface="Calibri" panose="020F0502020204030204" pitchFamily="34" charset="0"/>
                        </a:rPr>
                        <a:t>Satisfacción de Autoevaluación fiscalización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a:solidFill>
                            <a:srgbClr val="000000"/>
                          </a:solidFill>
                          <a:effectLst/>
                          <a:latin typeface="Calibri" panose="020F0502020204030204" pitchFamily="34" charset="0"/>
                        </a:rPr>
                        <a:t>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a:solidFill>
                            <a:srgbClr val="000000"/>
                          </a:solidFill>
                          <a:effectLst/>
                          <a:latin typeface="Calibri" panose="020F0502020204030204" pitchFamily="34" charset="0"/>
                        </a:rPr>
                        <a:t>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a:solidFill>
                            <a:srgbClr val="000000"/>
                          </a:solidFill>
                          <a:effectLst/>
                          <a:latin typeface="Calibri" panose="020F0502020204030204" pitchFamily="34" charset="0"/>
                        </a:rPr>
                        <a:t>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pPr algn="ctr" fontAlgn="ctr"/>
                      <a:endParaRPr lang="es-CL"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s-CL" sz="1400" b="1" i="0" u="none" strike="noStrike" dirty="0">
                          <a:solidFill>
                            <a:srgbClr val="000000"/>
                          </a:solidFill>
                          <a:effectLst/>
                          <a:latin typeface="Calibri" panose="020F0502020204030204" pitchFamily="34" charset="0"/>
                        </a:rPr>
                        <a:t>Satisfacción Resolución de </a:t>
                      </a:r>
                      <a:r>
                        <a:rPr lang="es-CL" sz="1400" b="1" i="0" u="none" strike="noStrike" dirty="0" smtClean="0">
                          <a:solidFill>
                            <a:srgbClr val="000000"/>
                          </a:solidFill>
                          <a:effectLst/>
                          <a:latin typeface="Calibri" panose="020F0502020204030204" pitchFamily="34" charset="0"/>
                        </a:rPr>
                        <a:t>Amparos*</a:t>
                      </a:r>
                      <a:endParaRPr lang="es-CL"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smtClean="0">
                          <a:solidFill>
                            <a:srgbClr val="000000"/>
                          </a:solidFill>
                          <a:effectLst/>
                          <a:latin typeface="Calibri" panose="020F0502020204030204" pitchFamily="34" charset="0"/>
                        </a:rPr>
                        <a:t>86,3%</a:t>
                      </a:r>
                      <a:endParaRPr lang="es-CL"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smtClean="0">
                          <a:solidFill>
                            <a:srgbClr val="000000"/>
                          </a:solidFill>
                          <a:effectLst/>
                          <a:latin typeface="Calibri" panose="020F0502020204030204" pitchFamily="34" charset="0"/>
                        </a:rPr>
                        <a:t>89,8%</a:t>
                      </a:r>
                      <a:endParaRPr lang="es-CL"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a:solidFill>
                            <a:srgbClr val="000000"/>
                          </a:solidFill>
                          <a:effectLst/>
                          <a:latin typeface="Calibri" panose="020F0502020204030204" pitchFamily="34" charset="0"/>
                        </a:rPr>
                        <a:t>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pPr algn="ctr" fontAlgn="ctr"/>
                      <a:endParaRPr lang="es-CL"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CL" sz="1400" b="1" i="0" u="none" strike="noStrike" dirty="0">
                          <a:solidFill>
                            <a:srgbClr val="000000"/>
                          </a:solidFill>
                          <a:effectLst/>
                          <a:latin typeface="Calibri" panose="020F0502020204030204" pitchFamily="34" charset="0"/>
                        </a:rPr>
                        <a:t>Satisfacción Informes Fiscalización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a:solidFill>
                            <a:srgbClr val="000000"/>
                          </a:solidFill>
                          <a:effectLst/>
                          <a:latin typeface="Calibri" panose="020F0502020204030204" pitchFamily="34" charset="0"/>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a:solidFill>
                            <a:srgbClr val="000000"/>
                          </a:solidFill>
                          <a:effectLst/>
                          <a:latin typeface="Calibri" panose="020F0502020204030204" pitchFamily="34" charset="0"/>
                        </a:rPr>
                        <a:t>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400" b="0" i="0" u="none" strike="noStrike" dirty="0">
                          <a:solidFill>
                            <a:srgbClr val="000000"/>
                          </a:solidFill>
                          <a:effectLst/>
                          <a:latin typeface="Calibri" panose="020F0502020204030204" pitchFamily="34" charset="0"/>
                        </a:rPr>
                        <a:t>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pPr algn="ctr" fontAlgn="ctr"/>
                      <a:endParaRPr lang="es-CL"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8" name="CuadroTexto 17"/>
          <p:cNvSpPr txBox="1"/>
          <p:nvPr/>
        </p:nvSpPr>
        <p:spPr>
          <a:xfrm>
            <a:off x="225700" y="4875944"/>
            <a:ext cx="8789512" cy="1292662"/>
          </a:xfrm>
          <a:prstGeom prst="rect">
            <a:avLst/>
          </a:prstGeom>
          <a:solidFill>
            <a:srgbClr val="EBF7FF"/>
          </a:solidFill>
        </p:spPr>
        <p:txBody>
          <a:bodyPr wrap="square" rtlCol="0">
            <a:spAutoFit/>
          </a:bodyPr>
          <a:lstStyle/>
          <a:p>
            <a:r>
              <a:rPr lang="es-CL" sz="1300" dirty="0" smtClean="0">
                <a:solidFill>
                  <a:prstClr val="black"/>
                </a:solidFill>
              </a:rPr>
              <a:t>Aunque todos los indicadores presentan un buen nivel de satisfacción de usuarios (por sobre 75%), </a:t>
            </a:r>
            <a:r>
              <a:rPr lang="es-CL" sz="1300" dirty="0">
                <a:solidFill>
                  <a:prstClr val="black"/>
                </a:solidFill>
              </a:rPr>
              <a:t>l</a:t>
            </a:r>
            <a:r>
              <a:rPr lang="es-CL" sz="1300" dirty="0" smtClean="0">
                <a:solidFill>
                  <a:prstClr val="black"/>
                </a:solidFill>
              </a:rPr>
              <a:t>a baja en el índice se asocia principalmente a bajas en:</a:t>
            </a:r>
          </a:p>
          <a:p>
            <a:pPr marL="285750" indent="-285750">
              <a:buFontTx/>
              <a:buChar char="-"/>
            </a:pPr>
            <a:r>
              <a:rPr lang="es-CL" sz="1300" dirty="0">
                <a:solidFill>
                  <a:prstClr val="black"/>
                </a:solidFill>
              </a:rPr>
              <a:t>L</a:t>
            </a:r>
            <a:r>
              <a:rPr lang="es-CL" sz="1300" dirty="0" smtClean="0">
                <a:solidFill>
                  <a:prstClr val="black"/>
                </a:solidFill>
              </a:rPr>
              <a:t>a satisfacción general con los servicios del Consejo (-2%), </a:t>
            </a:r>
          </a:p>
          <a:p>
            <a:pPr marL="285750" indent="-285750">
              <a:buFontTx/>
              <a:buChar char="-"/>
            </a:pPr>
            <a:r>
              <a:rPr lang="es-CL" sz="1300" dirty="0" smtClean="0">
                <a:solidFill>
                  <a:prstClr val="black"/>
                </a:solidFill>
              </a:rPr>
              <a:t>La resolución de amparos (-3%).</a:t>
            </a:r>
          </a:p>
          <a:p>
            <a:pPr marL="285750" indent="-285750">
              <a:buFontTx/>
              <a:buChar char="-"/>
            </a:pPr>
            <a:r>
              <a:rPr lang="es-CL" sz="1300" dirty="0" smtClean="0">
                <a:solidFill>
                  <a:prstClr val="black"/>
                </a:solidFill>
              </a:rPr>
              <a:t>Las herramientas de autoevaluación en fiscalización (-8,5%).</a:t>
            </a:r>
          </a:p>
          <a:p>
            <a:r>
              <a:rPr lang="es-CL" sz="1300" dirty="0" smtClean="0">
                <a:solidFill>
                  <a:prstClr val="black"/>
                </a:solidFill>
              </a:rPr>
              <a:t>Por otra parte, suben las evaluaciones del Portal de Transparencia (+2%), Extranet (7%).</a:t>
            </a:r>
          </a:p>
        </p:txBody>
      </p:sp>
    </p:spTree>
    <p:extLst>
      <p:ext uri="{BB962C8B-B14F-4D97-AF65-F5344CB8AC3E}">
        <p14:creationId xmlns:p14="http://schemas.microsoft.com/office/powerpoint/2010/main" val="62448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4589343"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2367508" cy="584775"/>
          </a:xfrm>
          <a:prstGeom prst="rect">
            <a:avLst/>
          </a:prstGeom>
          <a:noFill/>
        </p:spPr>
        <p:txBody>
          <a:bodyPr wrap="none" rtlCol="0">
            <a:spAutoFit/>
          </a:bodyPr>
          <a:lstStyle/>
          <a:p>
            <a:r>
              <a:rPr lang="es-ES" sz="3200" b="1" dirty="0" smtClean="0">
                <a:solidFill>
                  <a:srgbClr val="FFFFFF"/>
                </a:solidFill>
              </a:rPr>
              <a:t>Metodología</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9" name="5 Rectángulo"/>
          <p:cNvSpPr>
            <a:spLocks noChangeArrowheads="1"/>
          </p:cNvSpPr>
          <p:nvPr/>
        </p:nvSpPr>
        <p:spPr bwMode="auto">
          <a:xfrm>
            <a:off x="395288" y="1112770"/>
            <a:ext cx="80518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80000"/>
              </a:lnSpc>
              <a:buFontTx/>
              <a:buNone/>
            </a:pPr>
            <a:r>
              <a:rPr lang="es-CL" altLang="es-CL" sz="2000" b="1"/>
              <a:t>Tasa de respuesta:</a:t>
            </a:r>
            <a:endParaRPr lang="es-CL" altLang="es-CL" sz="2000" b="1" u="sng"/>
          </a:p>
        </p:txBody>
      </p:sp>
      <p:sp>
        <p:nvSpPr>
          <p:cNvPr id="14" name="4 CuadroTexto"/>
          <p:cNvSpPr txBox="1"/>
          <p:nvPr/>
        </p:nvSpPr>
        <p:spPr>
          <a:xfrm>
            <a:off x="395288" y="5327700"/>
            <a:ext cx="8096951" cy="461665"/>
          </a:xfrm>
          <a:prstGeom prst="rect">
            <a:avLst/>
          </a:prstGeom>
          <a:noFill/>
        </p:spPr>
        <p:txBody>
          <a:bodyPr wrap="square">
            <a:spAutoFit/>
          </a:bodyPr>
          <a:lstStyle/>
          <a:p>
            <a:pPr algn="ctr">
              <a:defRPr/>
            </a:pPr>
            <a:r>
              <a:rPr lang="es-CL" sz="1200" dirty="0">
                <a:ea typeface="ＭＳ Ｐゴシック" panose="020B0600070205080204" pitchFamily="34" charset="-128"/>
              </a:rPr>
              <a:t>* Este año rebotaron 517 correos, más que en años anteriores, pero no es posible identificar el número por tipo de cliente. Al restar los rebotes al N del Universo total, la tasa de respuesta sería de 27% (+2%).</a:t>
            </a:r>
          </a:p>
        </p:txBody>
      </p:sp>
      <p:graphicFrame>
        <p:nvGraphicFramePr>
          <p:cNvPr id="15" name="Table 2"/>
          <p:cNvGraphicFramePr>
            <a:graphicFrameLocks noGrp="1"/>
          </p:cNvGraphicFramePr>
          <p:nvPr>
            <p:extLst>
              <p:ext uri="{D42A27DB-BD31-4B8C-83A1-F6EECF244321}">
                <p14:modId xmlns:p14="http://schemas.microsoft.com/office/powerpoint/2010/main" val="1796174887"/>
              </p:ext>
            </p:extLst>
          </p:nvPr>
        </p:nvGraphicFramePr>
        <p:xfrm>
          <a:off x="509647" y="1534858"/>
          <a:ext cx="7937441" cy="3728693"/>
        </p:xfrm>
        <a:graphic>
          <a:graphicData uri="http://schemas.openxmlformats.org/drawingml/2006/table">
            <a:tbl>
              <a:tblPr firstRow="1" firstCol="1">
                <a:tableStyleId>{5C22544A-7EE6-4342-B048-85BDC9FD1C3A}</a:tableStyleId>
              </a:tblPr>
              <a:tblGrid>
                <a:gridCol w="1665807"/>
                <a:gridCol w="657989"/>
                <a:gridCol w="657989"/>
                <a:gridCol w="657989"/>
                <a:gridCol w="657989"/>
                <a:gridCol w="606613"/>
                <a:gridCol w="606613"/>
                <a:gridCol w="606613"/>
                <a:gridCol w="606613"/>
                <a:gridCol w="606613"/>
                <a:gridCol w="606613"/>
              </a:tblGrid>
              <a:tr h="400781">
                <a:tc>
                  <a:txBody>
                    <a:bodyPr/>
                    <a:lstStyle/>
                    <a:p>
                      <a:endParaRPr lang="es-CL" sz="1600" b="0" dirty="0">
                        <a:latin typeface="+mn-lt"/>
                      </a:endParaRPr>
                    </a:p>
                  </a:txBody>
                  <a:tcPr marL="68566" marR="68566" marT="9521" marB="0" anchor="ctr"/>
                </a:tc>
                <a:tc gridSpan="2">
                  <a:txBody>
                    <a:bodyPr/>
                    <a:lstStyle/>
                    <a:p>
                      <a:pPr algn="ctr">
                        <a:lnSpc>
                          <a:spcPct val="100000"/>
                        </a:lnSpc>
                        <a:spcAft>
                          <a:spcPts val="0"/>
                        </a:spcAft>
                      </a:pPr>
                      <a:r>
                        <a:rPr lang="es-CL" sz="1600" dirty="0" smtClean="0">
                          <a:effectLst/>
                        </a:rPr>
                        <a:t>2014 </a:t>
                      </a:r>
                      <a:endParaRPr lang="es-CL" sz="1600" b="1" dirty="0" smtClean="0">
                        <a:effectLst/>
                        <a:latin typeface="+mn-lt"/>
                      </a:endParaRPr>
                    </a:p>
                  </a:txBody>
                  <a:tcPr marL="0" marR="0" marT="0" marB="0" anchor="ctr"/>
                </a:tc>
                <a:tc hMerge="1">
                  <a:txBody>
                    <a:bodyPr/>
                    <a:lstStyle/>
                    <a:p>
                      <a:pPr algn="ctr">
                        <a:lnSpc>
                          <a:spcPct val="100000"/>
                        </a:lnSpc>
                        <a:spcAft>
                          <a:spcPts val="0"/>
                        </a:spcAft>
                      </a:pPr>
                      <a:endParaRPr lang="es-CL" sz="1600" b="1" dirty="0" smtClean="0">
                        <a:effectLst/>
                        <a:latin typeface="+mn-lt"/>
                      </a:endParaRPr>
                    </a:p>
                  </a:txBody>
                  <a:tcPr marL="0" marR="0" marT="0" marB="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kern="1200" dirty="0" smtClean="0">
                          <a:effectLst/>
                        </a:rPr>
                        <a:t>2015</a:t>
                      </a:r>
                      <a:endParaRPr lang="es-CL" sz="1600" b="1" kern="1200" dirty="0" smtClean="0">
                        <a:solidFill>
                          <a:schemeClr val="lt1"/>
                        </a:solidFill>
                        <a:effectLst/>
                        <a:latin typeface="+mn-lt"/>
                        <a:ea typeface="+mn-ea"/>
                        <a:cs typeface="+mn-cs"/>
                      </a:endParaRP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600" b="1" kern="1200" dirty="0" smtClean="0">
                        <a:solidFill>
                          <a:schemeClr val="lt1"/>
                        </a:solidFill>
                        <a:effectLst/>
                        <a:latin typeface="+mn-lt"/>
                        <a:ea typeface="+mn-ea"/>
                        <a:cs typeface="+mn-cs"/>
                      </a:endParaRPr>
                    </a:p>
                  </a:txBody>
                  <a:tcPr marL="0" marR="0" marT="0" marB="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dirty="0" smtClean="0">
                          <a:solidFill>
                            <a:schemeClr val="lt1"/>
                          </a:solidFill>
                          <a:effectLst/>
                          <a:latin typeface="+mn-lt"/>
                          <a:ea typeface="+mn-ea"/>
                          <a:cs typeface="+mn-cs"/>
                        </a:rPr>
                        <a:t>2016</a:t>
                      </a:r>
                      <a:r>
                        <a:rPr lang="es-CL" sz="1600" b="1" kern="1200" baseline="0" dirty="0" smtClean="0">
                          <a:solidFill>
                            <a:schemeClr val="lt1"/>
                          </a:solidFill>
                          <a:effectLst/>
                          <a:latin typeface="+mn-lt"/>
                          <a:ea typeface="+mn-ea"/>
                          <a:cs typeface="+mn-cs"/>
                        </a:rPr>
                        <a:t>   </a:t>
                      </a: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600" b="1" kern="1200" baseline="0" dirty="0" smtClean="0">
                        <a:solidFill>
                          <a:schemeClr val="lt1"/>
                        </a:solidFill>
                        <a:effectLst/>
                        <a:latin typeface="+mn-lt"/>
                        <a:ea typeface="+mn-ea"/>
                        <a:cs typeface="+mn-cs"/>
                      </a:endParaRPr>
                    </a:p>
                  </a:txBody>
                  <a:tcPr marL="0" marR="0" marT="0" marB="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2017</a:t>
                      </a: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600" b="1" kern="1200" baseline="0" dirty="0" smtClean="0">
                        <a:solidFill>
                          <a:schemeClr val="lt1"/>
                        </a:solidFill>
                        <a:effectLst/>
                        <a:latin typeface="+mn-lt"/>
                        <a:ea typeface="+mn-ea"/>
                        <a:cs typeface="+mn-cs"/>
                      </a:endParaRPr>
                    </a:p>
                  </a:txBody>
                  <a:tcPr marL="0" marR="0" marT="0" marB="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2018</a:t>
                      </a: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600" b="1" kern="1200" baseline="0" dirty="0" smtClean="0">
                        <a:solidFill>
                          <a:schemeClr val="lt1"/>
                        </a:solidFill>
                        <a:effectLst/>
                        <a:latin typeface="+mn-lt"/>
                        <a:ea typeface="+mn-ea"/>
                        <a:cs typeface="+mn-cs"/>
                      </a:endParaRPr>
                    </a:p>
                  </a:txBody>
                  <a:tcPr marL="0" marR="0" marT="0" marB="0" anchor="ctr"/>
                </a:tc>
              </a:tr>
              <a:tr h="400781">
                <a:tc>
                  <a:txBody>
                    <a:bodyPr/>
                    <a:lstStyle/>
                    <a:p>
                      <a:endParaRPr lang="es-CL" sz="1600" b="0" dirty="0">
                        <a:latin typeface="+mn-lt"/>
                      </a:endParaRPr>
                    </a:p>
                  </a:txBody>
                  <a:tcPr marL="68566" marR="68566" marT="9521"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N</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N</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N</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N</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a:t>
                      </a:r>
                    </a:p>
                  </a:txBody>
                  <a:tcPr marL="0" marR="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b="1" kern="1200" baseline="0" dirty="0" smtClean="0">
                          <a:solidFill>
                            <a:schemeClr val="lt1"/>
                          </a:solidFill>
                          <a:effectLst/>
                          <a:latin typeface="+mn-lt"/>
                          <a:ea typeface="+mn-ea"/>
                          <a:cs typeface="+mn-cs"/>
                        </a:rPr>
                        <a:t>N</a:t>
                      </a:r>
                    </a:p>
                  </a:txBody>
                  <a:tcPr marL="0" marR="0" marT="0" marB="0" anchor="ctr">
                    <a:solidFill>
                      <a:schemeClr val="accent1"/>
                    </a:solidFill>
                  </a:tcPr>
                </a:tc>
              </a:tr>
              <a:tr h="358882">
                <a:tc>
                  <a:txBody>
                    <a:bodyPr/>
                    <a:lstStyle/>
                    <a:p>
                      <a:pPr>
                        <a:spcAft>
                          <a:spcPts val="0"/>
                        </a:spcAft>
                      </a:pPr>
                      <a:r>
                        <a:rPr lang="es-CL" sz="1600" dirty="0">
                          <a:effectLst/>
                        </a:rPr>
                        <a:t>Reclamantes</a:t>
                      </a:r>
                      <a:endParaRPr lang="es-CL" sz="1600" b="0" dirty="0">
                        <a:effectLst/>
                        <a:latin typeface="+mn-lt"/>
                      </a:endParaRPr>
                    </a:p>
                  </a:txBody>
                  <a:tcPr marL="68566" marR="68566" marT="9521"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cap="none" normalizeH="0" baseline="0" dirty="0" smtClean="0">
                          <a:ln>
                            <a:noFill/>
                          </a:ln>
                          <a:effectLst/>
                        </a:rPr>
                        <a:t>27%</a:t>
                      </a:r>
                      <a:endPar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60" marR="68560" marT="0" marB="0" anchor="ctr" horzOverflow="overflow">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160</a:t>
                      </a:r>
                    </a:p>
                  </a:txBody>
                  <a:tcPr marL="68560" marR="6856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kern="1200" cap="none" normalizeH="0" baseline="0" dirty="0" smtClean="0">
                          <a:ln>
                            <a:noFill/>
                          </a:ln>
                          <a:effectLst/>
                        </a:rPr>
                        <a:t>22%</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369</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dk1"/>
                          </a:solidFill>
                          <a:effectLst/>
                          <a:latin typeface="+mn-lt"/>
                          <a:ea typeface="+mn-ea"/>
                          <a:cs typeface="+mn-cs"/>
                        </a:rPr>
                        <a:t>21%</a:t>
                      </a:r>
                      <a:endParaRPr kumimoji="0" lang="es-CL" sz="1400" b="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dk1"/>
                          </a:solidFill>
                          <a:effectLst/>
                          <a:latin typeface="+mn-lt"/>
                          <a:ea typeface="+mn-ea"/>
                          <a:cs typeface="+mn-cs"/>
                        </a:rPr>
                        <a:t>427</a:t>
                      </a:r>
                      <a:endParaRPr kumimoji="0" lang="es-CL" sz="1400" b="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22%</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530</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600" b="1" u="none" strike="noStrike" kern="1200" cap="none" normalizeH="0" baseline="0" dirty="0" smtClean="0">
                          <a:ln>
                            <a:noFill/>
                          </a:ln>
                          <a:solidFill>
                            <a:schemeClr val="tx1"/>
                          </a:solidFill>
                          <a:effectLst/>
                          <a:latin typeface="+mn-lt"/>
                          <a:ea typeface="+mn-ea"/>
                          <a:cs typeface="+mn-cs"/>
                        </a:rPr>
                        <a:t>23%</a:t>
                      </a:r>
                      <a:endParaRPr kumimoji="0" lang="es-CL" sz="1600" b="1" u="none" strike="noStrike" kern="1200" cap="none" normalizeH="0" baseline="0" dirty="0">
                        <a:ln>
                          <a:noFill/>
                        </a:ln>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1" u="none" strike="noStrike" kern="1200" cap="none" normalizeH="0" baseline="0" dirty="0" smtClean="0">
                          <a:ln>
                            <a:noFill/>
                          </a:ln>
                          <a:solidFill>
                            <a:schemeClr val="dk1"/>
                          </a:solidFill>
                          <a:effectLst/>
                          <a:latin typeface="+mn-lt"/>
                          <a:ea typeface="+mn-ea"/>
                          <a:cs typeface="+mn-cs"/>
                        </a:rPr>
                        <a:t>567</a:t>
                      </a:r>
                      <a:endParaRPr kumimoji="0" lang="es-CL" sz="1400" b="1" u="none" strike="noStrike" kern="1200" cap="none" normalizeH="0" baseline="0" dirty="0">
                        <a:ln>
                          <a:noFill/>
                        </a:ln>
                        <a:solidFill>
                          <a:schemeClr val="dk1"/>
                        </a:solidFill>
                        <a:effectLst/>
                        <a:latin typeface="+mn-lt"/>
                        <a:ea typeface="+mn-ea"/>
                        <a:cs typeface="+mn-cs"/>
                      </a:endParaRPr>
                    </a:p>
                  </a:txBody>
                  <a:tcPr marL="9524" marR="9524" marT="9526" marB="0" anchor="ctr"/>
                </a:tc>
              </a:tr>
              <a:tr h="358882">
                <a:tc>
                  <a:txBody>
                    <a:bodyPr/>
                    <a:lstStyle/>
                    <a:p>
                      <a:pPr>
                        <a:spcAft>
                          <a:spcPts val="0"/>
                        </a:spcAft>
                      </a:pPr>
                      <a:r>
                        <a:rPr lang="es-CL" sz="1600" b="1" dirty="0" smtClean="0">
                          <a:effectLst/>
                        </a:rPr>
                        <a:t>Solicitantes CPLT</a:t>
                      </a:r>
                      <a:endParaRPr lang="es-CL" sz="1600" b="1" dirty="0">
                        <a:effectLst/>
                        <a:latin typeface="+mn-lt"/>
                      </a:endParaRPr>
                    </a:p>
                  </a:txBody>
                  <a:tcPr marL="68566" marR="68566" marT="9521" marB="0"/>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cap="none" normalizeH="0" baseline="0" dirty="0" smtClean="0">
                          <a:ln>
                            <a:noFill/>
                          </a:ln>
                          <a:effectLst/>
                        </a:rPr>
                        <a:t>17%</a:t>
                      </a:r>
                      <a:endPar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60" marR="68560" marT="0" marB="0" anchor="ctr" horzOverflow="overflow">
                    <a:solidFill>
                      <a:schemeClr val="tx2">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58</a:t>
                      </a:r>
                    </a:p>
                  </a:txBody>
                  <a:tcPr marL="68560" marR="68560" marT="0" marB="0"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kern="1200" cap="none" normalizeH="0" baseline="0" dirty="0" smtClean="0">
                          <a:ln>
                            <a:noFill/>
                          </a:ln>
                          <a:effectLst/>
                        </a:rPr>
                        <a:t>16%</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3" marR="9523" marT="9523" marB="0" anchor="ctr">
                    <a:solidFill>
                      <a:schemeClr val="tx2">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58</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3" marR="9523" marT="9523" marB="0" anchor="ct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dk1"/>
                          </a:solidFill>
                          <a:effectLst/>
                          <a:latin typeface="+mn-lt"/>
                          <a:ea typeface="+mn-ea"/>
                          <a:cs typeface="+mn-cs"/>
                        </a:rPr>
                        <a:t>16%</a:t>
                      </a:r>
                      <a:endParaRPr kumimoji="0" lang="es-CL" sz="1400" b="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dk1"/>
                          </a:solidFill>
                          <a:effectLst/>
                          <a:latin typeface="+mn-lt"/>
                          <a:ea typeface="+mn-ea"/>
                          <a:cs typeface="+mn-cs"/>
                        </a:rPr>
                        <a:t>73</a:t>
                      </a:r>
                      <a:endParaRPr kumimoji="0" lang="es-CL" sz="1400" b="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19%</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11</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600" b="1" u="none" strike="noStrike" kern="1200" cap="none" normalizeH="0" baseline="0" dirty="0" smtClean="0">
                          <a:ln>
                            <a:noFill/>
                          </a:ln>
                          <a:solidFill>
                            <a:schemeClr val="tx1"/>
                          </a:solidFill>
                          <a:effectLst/>
                          <a:latin typeface="+mn-lt"/>
                          <a:ea typeface="+mn-ea"/>
                          <a:cs typeface="+mn-cs"/>
                        </a:rPr>
                        <a:t>14%</a:t>
                      </a:r>
                      <a:endParaRPr kumimoji="0" lang="es-CL" sz="1600" b="1" u="none" strike="noStrike" kern="1200" cap="none" normalizeH="0" baseline="0" dirty="0">
                        <a:ln>
                          <a:noFill/>
                        </a:ln>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1" u="none" strike="noStrike" kern="1200" cap="none" normalizeH="0" baseline="0" dirty="0" smtClean="0">
                          <a:ln>
                            <a:noFill/>
                          </a:ln>
                          <a:solidFill>
                            <a:schemeClr val="dk1"/>
                          </a:solidFill>
                          <a:effectLst/>
                          <a:latin typeface="+mn-lt"/>
                          <a:ea typeface="+mn-ea"/>
                          <a:cs typeface="+mn-cs"/>
                        </a:rPr>
                        <a:t>43</a:t>
                      </a:r>
                      <a:endParaRPr kumimoji="0" lang="es-CL" sz="1400" b="1" u="none" strike="noStrike" kern="1200" cap="none" normalizeH="0" baseline="0" dirty="0">
                        <a:ln>
                          <a:noFill/>
                        </a:ln>
                        <a:solidFill>
                          <a:schemeClr val="dk1"/>
                        </a:solidFill>
                        <a:effectLst/>
                        <a:latin typeface="+mn-lt"/>
                        <a:ea typeface="+mn-ea"/>
                        <a:cs typeface="+mn-cs"/>
                      </a:endParaRPr>
                    </a:p>
                  </a:txBody>
                  <a:tcPr marL="9524" marR="9524" marT="9526" marB="0" anchor="ctr"/>
                </a:tc>
              </a:tr>
              <a:tr h="461549">
                <a:tc>
                  <a:txBody>
                    <a:bodyPr/>
                    <a:lstStyle/>
                    <a:p>
                      <a:pPr>
                        <a:spcAft>
                          <a:spcPts val="0"/>
                        </a:spcAft>
                      </a:pPr>
                      <a:r>
                        <a:rPr lang="es-CL" sz="1600" b="1" dirty="0" smtClean="0">
                          <a:effectLst/>
                          <a:latin typeface="+mn-lt"/>
                        </a:rPr>
                        <a:t>Solicitantes derivados</a:t>
                      </a:r>
                      <a:endParaRPr lang="es-CL" sz="1600" b="1" dirty="0">
                        <a:effectLst/>
                        <a:latin typeface="+mn-lt"/>
                      </a:endParaRPr>
                    </a:p>
                  </a:txBody>
                  <a:tcPr marL="68566" marR="68566" marT="9521" marB="0"/>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68" marR="68568" marT="0" marB="0" anchor="ctr" horzOverflow="overflow"/>
                </a:tc>
                <a:tc vMerge="1">
                  <a:txBody>
                    <a:bodyPr/>
                    <a:lstStyle/>
                    <a:p>
                      <a:endParaRPr lang="es-CL"/>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4" marR="9524" marT="9523" marB="0" anchor="ctr"/>
                </a:tc>
                <a:tc vMerge="1">
                  <a:txBody>
                    <a:bodyPr/>
                    <a:lstStyle/>
                    <a:p>
                      <a:endParaRPr lang="es-CL"/>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sz="1400" b="0" u="none" strike="noStrike" kern="1200" cap="none" normalizeH="0" baseline="0" dirty="0">
                        <a:ln>
                          <a:noFill/>
                        </a:ln>
                        <a:solidFill>
                          <a:schemeClr val="dk1"/>
                        </a:solidFill>
                        <a:effectLst/>
                        <a:latin typeface="+mn-lt"/>
                        <a:ea typeface="+mn-ea"/>
                        <a:cs typeface="+mn-cs"/>
                      </a:endParaRPr>
                    </a:p>
                  </a:txBody>
                  <a:tcPr marL="9524" marR="9524" marT="9523" marB="0" anchor="ctr"/>
                </a:tc>
                <a:tc vMerge="1">
                  <a:txBody>
                    <a:bodyPr/>
                    <a:lstStyle/>
                    <a:p>
                      <a:endParaRPr lang="es-C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19%</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168</a:t>
                      </a: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600" b="1" u="none" strike="noStrike" kern="1200" cap="none" normalizeH="0" baseline="0" dirty="0" smtClean="0">
                          <a:ln>
                            <a:noFill/>
                          </a:ln>
                          <a:solidFill>
                            <a:schemeClr val="tx1"/>
                          </a:solidFill>
                          <a:effectLst/>
                          <a:latin typeface="+mn-lt"/>
                          <a:ea typeface="+mn-ea"/>
                          <a:cs typeface="+mn-cs"/>
                        </a:rPr>
                        <a:t>21%</a:t>
                      </a:r>
                      <a:endParaRPr kumimoji="0" lang="es-CL" sz="1600" b="1" u="none" strike="noStrike" kern="1200" cap="none" normalizeH="0" baseline="0" dirty="0">
                        <a:ln>
                          <a:noFill/>
                        </a:ln>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1" u="none" strike="noStrike" kern="1200" cap="none" normalizeH="0" baseline="0" dirty="0" smtClean="0">
                          <a:ln>
                            <a:noFill/>
                          </a:ln>
                          <a:solidFill>
                            <a:schemeClr val="dk1"/>
                          </a:solidFill>
                          <a:effectLst/>
                          <a:latin typeface="+mn-lt"/>
                          <a:ea typeface="+mn-ea"/>
                          <a:cs typeface="+mn-cs"/>
                        </a:rPr>
                        <a:t>299</a:t>
                      </a:r>
                      <a:endParaRPr kumimoji="0" lang="es-CL" sz="1400" b="1" u="none" strike="noStrike" kern="1200" cap="none" normalizeH="0" baseline="0" dirty="0">
                        <a:ln>
                          <a:noFill/>
                        </a:ln>
                        <a:solidFill>
                          <a:schemeClr val="dk1"/>
                        </a:solidFill>
                        <a:effectLst/>
                        <a:latin typeface="+mn-lt"/>
                        <a:ea typeface="+mn-ea"/>
                        <a:cs typeface="+mn-cs"/>
                      </a:endParaRPr>
                    </a:p>
                  </a:txBody>
                  <a:tcPr marL="9524" marR="9524" marT="9526" marB="0" anchor="ctr"/>
                </a:tc>
              </a:tr>
              <a:tr h="358882">
                <a:tc>
                  <a:txBody>
                    <a:bodyPr/>
                    <a:lstStyle/>
                    <a:p>
                      <a:pPr>
                        <a:spcAft>
                          <a:spcPts val="0"/>
                        </a:spcAft>
                      </a:pPr>
                      <a:r>
                        <a:rPr lang="es-CL" sz="1600" dirty="0">
                          <a:effectLst/>
                        </a:rPr>
                        <a:t>Consultantes</a:t>
                      </a:r>
                      <a:endParaRPr lang="es-CL" sz="1600" b="0" dirty="0">
                        <a:effectLst/>
                        <a:latin typeface="+mn-lt"/>
                      </a:endParaRPr>
                    </a:p>
                  </a:txBody>
                  <a:tcPr marL="68566" marR="68566" marT="9521"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cap="none" normalizeH="0" baseline="0" dirty="0" smtClean="0">
                          <a:ln>
                            <a:noFill/>
                          </a:ln>
                          <a:effectLst/>
                        </a:rPr>
                        <a:t>24%</a:t>
                      </a:r>
                      <a:endPar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60" marR="68560" marT="0" marB="0" anchor="ctr" horzOverflow="overflow">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273</a:t>
                      </a:r>
                    </a:p>
                  </a:txBody>
                  <a:tcPr marL="68560" marR="6856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kern="1200" cap="none" normalizeH="0" baseline="0" dirty="0" smtClean="0">
                          <a:ln>
                            <a:noFill/>
                          </a:ln>
                          <a:effectLst/>
                        </a:rPr>
                        <a:t>26%</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463</a:t>
                      </a:r>
                      <a:endParaRPr kumimoji="0" lang="es-CL" sz="1400" b="0"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dk1"/>
                          </a:solidFill>
                          <a:effectLst/>
                          <a:latin typeface="+mn-lt"/>
                          <a:ea typeface="+mn-ea"/>
                          <a:cs typeface="+mn-cs"/>
                        </a:rPr>
                        <a:t>25%</a:t>
                      </a:r>
                      <a:endParaRPr kumimoji="0" lang="es-CL" sz="1400" b="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dk1"/>
                          </a:solidFill>
                          <a:effectLst/>
                          <a:latin typeface="+mn-lt"/>
                          <a:ea typeface="+mn-ea"/>
                          <a:cs typeface="+mn-cs"/>
                        </a:rPr>
                        <a:t>526</a:t>
                      </a:r>
                      <a:endParaRPr kumimoji="0" lang="es-CL" sz="1400" b="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25%</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494</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600" b="1" u="none" strike="noStrike" kern="1200" cap="none" normalizeH="0" baseline="0" dirty="0" smtClean="0">
                          <a:ln>
                            <a:noFill/>
                          </a:ln>
                          <a:solidFill>
                            <a:schemeClr val="tx1"/>
                          </a:solidFill>
                          <a:effectLst/>
                          <a:latin typeface="+mn-lt"/>
                          <a:ea typeface="+mn-ea"/>
                          <a:cs typeface="+mn-cs"/>
                        </a:rPr>
                        <a:t>30%</a:t>
                      </a:r>
                      <a:endParaRPr kumimoji="0" lang="es-CL" sz="1600" b="1" u="none" strike="noStrike" kern="1200" cap="none" normalizeH="0" baseline="0" dirty="0">
                        <a:ln>
                          <a:noFill/>
                        </a:ln>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1" u="none" strike="noStrike" kern="1200" cap="none" normalizeH="0" baseline="0" dirty="0" smtClean="0">
                          <a:ln>
                            <a:noFill/>
                          </a:ln>
                          <a:solidFill>
                            <a:schemeClr val="dk1"/>
                          </a:solidFill>
                          <a:effectLst/>
                          <a:latin typeface="+mn-lt"/>
                          <a:ea typeface="+mn-ea"/>
                          <a:cs typeface="+mn-cs"/>
                        </a:rPr>
                        <a:t>531</a:t>
                      </a:r>
                      <a:endParaRPr kumimoji="0" lang="es-CL" sz="1400" b="1" u="none" strike="noStrike" kern="1200" cap="none" normalizeH="0" baseline="0" dirty="0">
                        <a:ln>
                          <a:noFill/>
                        </a:ln>
                        <a:solidFill>
                          <a:schemeClr val="dk1"/>
                        </a:solidFill>
                        <a:effectLst/>
                        <a:latin typeface="+mn-lt"/>
                        <a:ea typeface="+mn-ea"/>
                        <a:cs typeface="+mn-cs"/>
                      </a:endParaRPr>
                    </a:p>
                  </a:txBody>
                  <a:tcPr marL="9524" marR="9524" marT="9526" marB="0" anchor="ctr"/>
                </a:tc>
              </a:tr>
              <a:tr h="461549">
                <a:tc>
                  <a:txBody>
                    <a:bodyPr/>
                    <a:lstStyle/>
                    <a:p>
                      <a:pPr>
                        <a:spcAft>
                          <a:spcPts val="0"/>
                        </a:spcAft>
                      </a:pPr>
                      <a:r>
                        <a:rPr lang="es-CL" sz="1600" dirty="0">
                          <a:effectLst/>
                        </a:rPr>
                        <a:t>Capacitados ciudadanos</a:t>
                      </a:r>
                      <a:endParaRPr lang="es-CL" sz="1600" b="0" dirty="0">
                        <a:effectLst/>
                        <a:latin typeface="+mn-lt"/>
                      </a:endParaRPr>
                    </a:p>
                  </a:txBody>
                  <a:tcPr marL="68566" marR="68566" marT="9521"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cap="none" normalizeH="0" baseline="0" dirty="0" smtClean="0">
                          <a:ln>
                            <a:noFill/>
                          </a:ln>
                          <a:effectLst/>
                        </a:rPr>
                        <a:t>11%</a:t>
                      </a:r>
                      <a:endPar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60" marR="68560" marT="0" marB="0" anchor="ctr" horzOverflow="overflow">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34</a:t>
                      </a:r>
                    </a:p>
                  </a:txBody>
                  <a:tcPr marL="68560" marR="6856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tx1"/>
                          </a:solidFill>
                          <a:effectLst/>
                        </a:rPr>
                        <a:t>23%</a:t>
                      </a:r>
                      <a:endParaRPr kumimoji="0" lang="es-CL" sz="1400" b="0"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105</a:t>
                      </a: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tx1"/>
                          </a:solidFill>
                          <a:effectLst/>
                          <a:latin typeface="+mn-lt"/>
                          <a:ea typeface="+mn-ea"/>
                          <a:cs typeface="+mn-cs"/>
                        </a:rPr>
                        <a:t>14%</a:t>
                      </a:r>
                      <a:endParaRPr kumimoji="0" lang="es-CL" sz="1400" b="0" u="none" strike="noStrike" kern="1200" cap="none" normalizeH="0" baseline="0" dirty="0">
                        <a:ln>
                          <a:noFill/>
                        </a:ln>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tx1"/>
                          </a:solidFill>
                          <a:effectLst/>
                          <a:latin typeface="+mn-lt"/>
                          <a:ea typeface="+mn-ea"/>
                          <a:cs typeface="+mn-cs"/>
                        </a:rPr>
                        <a:t>67</a:t>
                      </a:r>
                      <a:endParaRPr kumimoji="0" lang="es-CL" sz="1400" b="0" u="none" strike="noStrike" kern="1200" cap="none" normalizeH="0" baseline="0" dirty="0">
                        <a:ln>
                          <a:noFill/>
                        </a:ln>
                        <a:solidFill>
                          <a:schemeClr val="tx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15%</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100</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600" b="1" u="none" strike="noStrike" kern="1200" cap="none" normalizeH="0" baseline="0" dirty="0" smtClean="0">
                          <a:ln>
                            <a:noFill/>
                          </a:ln>
                          <a:solidFill>
                            <a:schemeClr val="tx1"/>
                          </a:solidFill>
                          <a:effectLst/>
                          <a:latin typeface="+mn-lt"/>
                          <a:ea typeface="+mn-ea"/>
                          <a:cs typeface="+mn-cs"/>
                        </a:rPr>
                        <a:t>17%</a:t>
                      </a:r>
                      <a:endParaRPr kumimoji="0" lang="es-CL" sz="1600" b="1" u="none" strike="noStrike" kern="1200" cap="none" normalizeH="0" baseline="0" dirty="0">
                        <a:ln>
                          <a:noFill/>
                        </a:ln>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1" u="none" strike="noStrike" kern="1200" cap="none" normalizeH="0" baseline="0" dirty="0" smtClean="0">
                          <a:ln>
                            <a:noFill/>
                          </a:ln>
                          <a:solidFill>
                            <a:schemeClr val="dk1"/>
                          </a:solidFill>
                          <a:effectLst/>
                          <a:latin typeface="+mn-lt"/>
                          <a:ea typeface="+mn-ea"/>
                          <a:cs typeface="+mn-cs"/>
                        </a:rPr>
                        <a:t>100</a:t>
                      </a:r>
                      <a:endParaRPr kumimoji="0" lang="es-CL" sz="1400" b="1" u="none" strike="noStrike" kern="1200" cap="none" normalizeH="0" baseline="0" dirty="0">
                        <a:ln>
                          <a:noFill/>
                        </a:ln>
                        <a:solidFill>
                          <a:schemeClr val="dk1"/>
                        </a:solidFill>
                        <a:effectLst/>
                        <a:latin typeface="+mn-lt"/>
                        <a:ea typeface="+mn-ea"/>
                        <a:cs typeface="+mn-cs"/>
                      </a:endParaRPr>
                    </a:p>
                  </a:txBody>
                  <a:tcPr marL="9524" marR="9524" marT="9526" marB="0" anchor="ctr"/>
                </a:tc>
              </a:tr>
              <a:tr h="461549">
                <a:tc>
                  <a:txBody>
                    <a:bodyPr/>
                    <a:lstStyle/>
                    <a:p>
                      <a:pPr>
                        <a:spcAft>
                          <a:spcPts val="0"/>
                        </a:spcAft>
                      </a:pPr>
                      <a:r>
                        <a:rPr lang="es-CL" sz="1600" dirty="0">
                          <a:effectLst/>
                        </a:rPr>
                        <a:t>Capacitados funcionarios</a:t>
                      </a:r>
                      <a:endParaRPr lang="es-CL" sz="1600" b="0" dirty="0">
                        <a:effectLst/>
                        <a:latin typeface="+mn-lt"/>
                      </a:endParaRPr>
                    </a:p>
                  </a:txBody>
                  <a:tcPr marL="68566" marR="68566" marT="9521"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u="none" strike="noStrike" cap="none" normalizeH="0" baseline="0" dirty="0" smtClean="0">
                          <a:ln>
                            <a:noFill/>
                          </a:ln>
                          <a:effectLst/>
                        </a:rPr>
                        <a:t>24%</a:t>
                      </a:r>
                      <a:endPar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60" marR="68560" marT="0" marB="0" anchor="ctr" horzOverflow="overflow">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216</a:t>
                      </a:r>
                    </a:p>
                  </a:txBody>
                  <a:tcPr marL="68560" marR="6856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effectLst/>
                        </a:rPr>
                        <a:t>27%</a:t>
                      </a:r>
                      <a:endParaRPr kumimoji="0" lang="es-CL" sz="1400" b="0"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422</a:t>
                      </a: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dk1"/>
                          </a:solidFill>
                          <a:effectLst/>
                          <a:latin typeface="+mn-lt"/>
                          <a:ea typeface="+mn-ea"/>
                          <a:cs typeface="+mn-cs"/>
                        </a:rPr>
                        <a:t>22%</a:t>
                      </a:r>
                      <a:endParaRPr kumimoji="0" lang="es-CL" sz="1400" b="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0" u="none" strike="noStrike" kern="1200" cap="none" normalizeH="0" baseline="0" dirty="0" smtClean="0">
                          <a:ln>
                            <a:noFill/>
                          </a:ln>
                          <a:solidFill>
                            <a:schemeClr val="dk1"/>
                          </a:solidFill>
                          <a:effectLst/>
                          <a:latin typeface="+mn-lt"/>
                          <a:ea typeface="+mn-ea"/>
                          <a:cs typeface="+mn-cs"/>
                        </a:rPr>
                        <a:t>359</a:t>
                      </a:r>
                      <a:endParaRPr kumimoji="0" lang="es-CL" sz="1400" b="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29%</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656</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600" b="1" u="none" strike="noStrike" kern="1200" cap="none" normalizeH="0" baseline="0" dirty="0" smtClean="0">
                          <a:ln>
                            <a:noFill/>
                          </a:ln>
                          <a:solidFill>
                            <a:schemeClr val="tx1"/>
                          </a:solidFill>
                          <a:effectLst/>
                          <a:latin typeface="+mn-lt"/>
                          <a:ea typeface="+mn-ea"/>
                          <a:cs typeface="+mn-cs"/>
                        </a:rPr>
                        <a:t>37%</a:t>
                      </a:r>
                      <a:endParaRPr kumimoji="0" lang="es-CL" sz="1600" b="1" u="none" strike="noStrike" kern="1200" cap="none" normalizeH="0" baseline="0" dirty="0">
                        <a:ln>
                          <a:noFill/>
                        </a:ln>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1" u="none" strike="noStrike" kern="1200" cap="none" normalizeH="0" baseline="0" dirty="0" smtClean="0">
                          <a:ln>
                            <a:noFill/>
                          </a:ln>
                          <a:solidFill>
                            <a:schemeClr val="dk1"/>
                          </a:solidFill>
                          <a:effectLst/>
                          <a:latin typeface="+mn-lt"/>
                          <a:ea typeface="+mn-ea"/>
                          <a:cs typeface="+mn-cs"/>
                        </a:rPr>
                        <a:t>395</a:t>
                      </a:r>
                      <a:endParaRPr kumimoji="0" lang="es-CL" sz="1400" b="1" u="none" strike="noStrike" kern="1200" cap="none" normalizeH="0" baseline="0" dirty="0">
                        <a:ln>
                          <a:noFill/>
                        </a:ln>
                        <a:solidFill>
                          <a:schemeClr val="dk1"/>
                        </a:solidFill>
                        <a:effectLst/>
                        <a:latin typeface="+mn-lt"/>
                        <a:ea typeface="+mn-ea"/>
                        <a:cs typeface="+mn-cs"/>
                      </a:endParaRPr>
                    </a:p>
                  </a:txBody>
                  <a:tcPr marL="9524" marR="9524" marT="9526" marB="0" anchor="ctr"/>
                </a:tc>
              </a:tr>
              <a:tr h="358882">
                <a:tc>
                  <a:txBody>
                    <a:bodyPr/>
                    <a:lstStyle/>
                    <a:p>
                      <a:pPr>
                        <a:spcAft>
                          <a:spcPts val="0"/>
                        </a:spcAft>
                      </a:pPr>
                      <a:r>
                        <a:rPr lang="es-CL" sz="1600" dirty="0">
                          <a:effectLst/>
                        </a:rPr>
                        <a:t>TOTAL</a:t>
                      </a:r>
                      <a:endParaRPr lang="es-CL" sz="1600" b="0" dirty="0">
                        <a:effectLst/>
                        <a:latin typeface="+mn-lt"/>
                      </a:endParaRPr>
                    </a:p>
                  </a:txBody>
                  <a:tcPr marL="68566" marR="68566" marT="9521" marB="0"/>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s-CL" sz="1400" b="0" kern="1200" dirty="0" smtClean="0">
                          <a:effectLst/>
                        </a:rPr>
                        <a:t>25%</a:t>
                      </a:r>
                      <a:endParaRPr lang="es-CL" sz="1400" b="0" kern="1200" dirty="0" smtClean="0">
                        <a:solidFill>
                          <a:schemeClr val="bg1"/>
                        </a:solidFill>
                        <a:effectLst/>
                        <a:latin typeface="+mn-lt"/>
                        <a:ea typeface="+mn-ea"/>
                        <a:cs typeface="+mn-cs"/>
                      </a:endParaRPr>
                    </a:p>
                  </a:txBody>
                  <a:tcPr marL="68560" marR="68560" marT="0" marB="0" anchor="ctr" horzOverflow="overflow">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400" b="0"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741</a:t>
                      </a:r>
                    </a:p>
                  </a:txBody>
                  <a:tcPr marL="68560" marR="6856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es-CL" sz="1400" b="0" kern="1200" dirty="0" smtClean="0">
                          <a:effectLst/>
                        </a:rPr>
                        <a:t>27%</a:t>
                      </a:r>
                      <a:endParaRPr lang="es-CL" sz="1400" b="0" kern="1200" dirty="0" smtClean="0">
                        <a:solidFill>
                          <a:schemeClr val="bg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es-CL" sz="1400" b="0" kern="1200" dirty="0" smtClean="0">
                          <a:solidFill>
                            <a:schemeClr val="tx1"/>
                          </a:solidFill>
                          <a:effectLst/>
                          <a:latin typeface="+mn-lt"/>
                          <a:ea typeface="+mn-ea"/>
                          <a:cs typeface="+mn-cs"/>
                        </a:rPr>
                        <a:t>1417</a:t>
                      </a:r>
                    </a:p>
                  </a:txBody>
                  <a:tcPr marL="9523" marR="9523" marT="9523" marB="0" anchor="ct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es-CL" sz="1400" b="0" kern="1200" dirty="0" smtClean="0">
                          <a:solidFill>
                            <a:schemeClr val="tx1"/>
                          </a:solidFill>
                          <a:effectLst/>
                          <a:latin typeface="+mn-lt"/>
                          <a:ea typeface="+mn-ea"/>
                          <a:cs typeface="+mn-cs"/>
                        </a:rPr>
                        <a:t>23%</a:t>
                      </a:r>
                      <a:endParaRPr lang="es-CL" sz="1400" b="0" kern="1200" dirty="0">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es-CL" sz="1400" b="0" kern="1200" dirty="0" smtClean="0">
                          <a:solidFill>
                            <a:schemeClr val="tx1"/>
                          </a:solidFill>
                          <a:effectLst/>
                          <a:latin typeface="+mn-lt"/>
                          <a:ea typeface="+mn-ea"/>
                          <a:cs typeface="+mn-cs"/>
                        </a:rPr>
                        <a:t>1452</a:t>
                      </a:r>
                      <a:endParaRPr lang="es-CL" sz="1400" b="0" kern="1200" dirty="0">
                        <a:solidFill>
                          <a:schemeClr val="tx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24%</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u="none" strike="noStrike" kern="1200" cap="none" normalizeH="0" baseline="0" dirty="0" smtClean="0">
                          <a:ln>
                            <a:noFill/>
                          </a:ln>
                          <a:solidFill>
                            <a:schemeClr val="dk1"/>
                          </a:solidFill>
                          <a:effectLst/>
                          <a:latin typeface="+mn-lt"/>
                          <a:ea typeface="+mn-ea"/>
                          <a:cs typeface="+mn-cs"/>
                        </a:rPr>
                        <a:t>1959</a:t>
                      </a:r>
                      <a:endParaRPr kumimoji="0" lang="es-CL" sz="1400" u="none" strike="noStrike" kern="1200" cap="none" normalizeH="0" baseline="0" dirty="0">
                        <a:ln>
                          <a:noFill/>
                        </a:ln>
                        <a:solidFill>
                          <a:schemeClr val="dk1"/>
                        </a:solidFill>
                        <a:effectLst/>
                        <a:latin typeface="+mn-lt"/>
                        <a:ea typeface="+mn-ea"/>
                        <a:cs typeface="+mn-cs"/>
                      </a:endParaRPr>
                    </a:p>
                  </a:txBody>
                  <a:tcPr marL="9523" marR="9523" marT="9523"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600" b="1" u="none" strike="noStrike" kern="1200" cap="none" normalizeH="0" baseline="0" dirty="0" smtClean="0">
                          <a:ln>
                            <a:noFill/>
                          </a:ln>
                          <a:solidFill>
                            <a:schemeClr val="tx1"/>
                          </a:solidFill>
                          <a:effectLst/>
                          <a:latin typeface="+mn-lt"/>
                          <a:ea typeface="+mn-ea"/>
                          <a:cs typeface="+mn-cs"/>
                        </a:rPr>
                        <a:t>25%</a:t>
                      </a:r>
                      <a:endParaRPr kumimoji="0" lang="es-CL" sz="1600" b="1" u="none" strike="noStrike" kern="1200" cap="none" normalizeH="0" baseline="0" dirty="0">
                        <a:ln>
                          <a:noFill/>
                        </a:ln>
                        <a:solidFill>
                          <a:schemeClr val="tx1"/>
                        </a:solidFill>
                        <a:effectLst/>
                        <a:latin typeface="+mn-lt"/>
                        <a:ea typeface="+mn-ea"/>
                        <a:cs typeface="+mn-cs"/>
                      </a:endParaRPr>
                    </a:p>
                  </a:txBody>
                  <a:tcPr marL="9523" marR="9523" marT="9523" marB="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1400" b="1" u="none" strike="noStrike" kern="1200" cap="none" normalizeH="0" baseline="0" dirty="0" smtClean="0">
                          <a:ln>
                            <a:noFill/>
                          </a:ln>
                          <a:solidFill>
                            <a:schemeClr val="dk1"/>
                          </a:solidFill>
                          <a:effectLst/>
                          <a:latin typeface="+mn-lt"/>
                          <a:ea typeface="+mn-ea"/>
                          <a:cs typeface="+mn-cs"/>
                        </a:rPr>
                        <a:t>1938</a:t>
                      </a:r>
                      <a:endParaRPr kumimoji="0" lang="es-CL" sz="1400" b="1" u="none" strike="noStrike" kern="1200" cap="none" normalizeH="0" baseline="0" dirty="0">
                        <a:ln>
                          <a:noFill/>
                        </a:ln>
                        <a:solidFill>
                          <a:schemeClr val="dk1"/>
                        </a:solidFill>
                        <a:effectLst/>
                        <a:latin typeface="+mn-lt"/>
                        <a:ea typeface="+mn-ea"/>
                        <a:cs typeface="+mn-cs"/>
                      </a:endParaRPr>
                    </a:p>
                  </a:txBody>
                  <a:tcPr marL="9524" marR="9524" marT="9526" marB="0" anchor="ctr"/>
                </a:tc>
              </a:tr>
            </a:tbl>
          </a:graphicData>
        </a:graphic>
      </p:graphicFrame>
    </p:spTree>
    <p:extLst>
      <p:ext uri="{BB962C8B-B14F-4D97-AF65-F5344CB8AC3E}">
        <p14:creationId xmlns:p14="http://schemas.microsoft.com/office/powerpoint/2010/main" val="3300241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6734982"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1" name="CuadroTexto 10"/>
          <p:cNvSpPr txBox="1"/>
          <p:nvPr/>
        </p:nvSpPr>
        <p:spPr>
          <a:xfrm>
            <a:off x="225700" y="362842"/>
            <a:ext cx="6509282" cy="584775"/>
          </a:xfrm>
          <a:prstGeom prst="rect">
            <a:avLst/>
          </a:prstGeom>
          <a:noFill/>
        </p:spPr>
        <p:txBody>
          <a:bodyPr wrap="none" rtlCol="0">
            <a:spAutoFit/>
          </a:bodyPr>
          <a:lstStyle/>
          <a:p>
            <a:r>
              <a:rPr lang="es-ES" sz="3200" b="1" dirty="0" smtClean="0">
                <a:solidFill>
                  <a:srgbClr val="FFFFFF"/>
                </a:solidFill>
              </a:rPr>
              <a:t>PERCEPCIÓN DE ATRIBUTOS DEL CPLT</a:t>
            </a:r>
            <a:endParaRPr lang="es-ES" sz="3200" b="1" dirty="0">
              <a:solidFill>
                <a:srgbClr val="FFFFFF"/>
              </a:solidFill>
            </a:endParaRPr>
          </a:p>
        </p:txBody>
      </p:sp>
      <p:graphicFrame>
        <p:nvGraphicFramePr>
          <p:cNvPr id="14" name="Gráfico 13"/>
          <p:cNvGraphicFramePr>
            <a:graphicFrameLocks/>
          </p:cNvGraphicFramePr>
          <p:nvPr>
            <p:extLst/>
          </p:nvPr>
        </p:nvGraphicFramePr>
        <p:xfrm>
          <a:off x="225700" y="2646247"/>
          <a:ext cx="8738913" cy="3069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10 Llamada rectangular redondeada"/>
          <p:cNvSpPr/>
          <p:nvPr/>
        </p:nvSpPr>
        <p:spPr>
          <a:xfrm>
            <a:off x="107950" y="1081854"/>
            <a:ext cx="8856663" cy="1438681"/>
          </a:xfrm>
          <a:prstGeom prst="wedgeRoundRectCallout">
            <a:avLst>
              <a:gd name="adj1" fmla="val 24269"/>
              <a:gd name="adj2" fmla="val 45143"/>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es-CL" sz="1400" dirty="0">
                <a:solidFill>
                  <a:srgbClr val="1F497D"/>
                </a:solidFill>
              </a:rPr>
              <a:t>La percepción que tienen los Enlaces sobre el Consejo siempre ha sido bastante buena, observándose, sin embargo, una menor valoración histórica de los atributos de “autonomía” e “independencia política”, en comparación con los otros. </a:t>
            </a:r>
            <a:r>
              <a:rPr lang="es-CL" sz="1400" b="1" dirty="0">
                <a:solidFill>
                  <a:srgbClr val="1F497D"/>
                </a:solidFill>
              </a:rPr>
              <a:t>Este último, tiene la evaluación más baja de los 5 atributos, con 73%, sin embargo es el único que experimenta un aumento (sube 4 puntos). </a:t>
            </a:r>
            <a:r>
              <a:rPr lang="es-CL" sz="1400" dirty="0">
                <a:solidFill>
                  <a:srgbClr val="1F497D"/>
                </a:solidFill>
              </a:rPr>
              <a:t>Todos los demás atributos mantienen la tendencia a la baja.</a:t>
            </a:r>
          </a:p>
          <a:p>
            <a:pPr algn="just">
              <a:defRPr/>
            </a:pPr>
            <a:r>
              <a:rPr lang="es-CL" sz="1400" dirty="0" smtClean="0">
                <a:solidFill>
                  <a:srgbClr val="1F497D"/>
                </a:solidFill>
              </a:rPr>
              <a:t>Además</a:t>
            </a:r>
            <a:r>
              <a:rPr lang="es-CL" sz="1400" dirty="0">
                <a:solidFill>
                  <a:srgbClr val="1F497D"/>
                </a:solidFill>
              </a:rPr>
              <a:t>, este año se consultó si consideraban al Consejo como un organismo </a:t>
            </a:r>
            <a:r>
              <a:rPr lang="es-CL" sz="1400" b="1" dirty="0">
                <a:solidFill>
                  <a:srgbClr val="1F497D"/>
                </a:solidFill>
              </a:rPr>
              <a:t>“innovador” </a:t>
            </a:r>
            <a:r>
              <a:rPr lang="es-CL" sz="1400" dirty="0">
                <a:solidFill>
                  <a:srgbClr val="1F497D"/>
                </a:solidFill>
              </a:rPr>
              <a:t>obteniendo un </a:t>
            </a:r>
            <a:r>
              <a:rPr lang="es-CL" sz="1400" b="1" dirty="0">
                <a:solidFill>
                  <a:srgbClr val="1F497D"/>
                </a:solidFill>
              </a:rPr>
              <a:t>72%.</a:t>
            </a:r>
          </a:p>
        </p:txBody>
      </p:sp>
    </p:spTree>
    <p:extLst>
      <p:ext uri="{BB962C8B-B14F-4D97-AF65-F5344CB8AC3E}">
        <p14:creationId xmlns:p14="http://schemas.microsoft.com/office/powerpoint/2010/main" val="24235821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19049"/>
            <a:ext cx="4870752"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1" name="CuadroTexto 10"/>
          <p:cNvSpPr txBox="1"/>
          <p:nvPr/>
        </p:nvSpPr>
        <p:spPr>
          <a:xfrm>
            <a:off x="163767" y="33580"/>
            <a:ext cx="4697312" cy="584775"/>
          </a:xfrm>
          <a:prstGeom prst="rect">
            <a:avLst/>
          </a:prstGeom>
          <a:noFill/>
        </p:spPr>
        <p:txBody>
          <a:bodyPr wrap="none" rtlCol="0">
            <a:spAutoFit/>
          </a:bodyPr>
          <a:lstStyle/>
          <a:p>
            <a:r>
              <a:rPr lang="es-ES" sz="3200" b="1" dirty="0" smtClean="0">
                <a:solidFill>
                  <a:srgbClr val="FFFFFF"/>
                </a:solidFill>
              </a:rPr>
              <a:t>HALLAZGOS POR SERVICIO</a:t>
            </a:r>
            <a:endParaRPr lang="es-ES" sz="3200" b="1" dirty="0">
              <a:solidFill>
                <a:srgbClr val="FFFFFF"/>
              </a:solidFill>
            </a:endParaRPr>
          </a:p>
        </p:txBody>
      </p:sp>
      <p:sp>
        <p:nvSpPr>
          <p:cNvPr id="4" name="CuadroTexto 3"/>
          <p:cNvSpPr txBox="1"/>
          <p:nvPr/>
        </p:nvSpPr>
        <p:spPr>
          <a:xfrm>
            <a:off x="297644" y="767899"/>
            <a:ext cx="8468322" cy="647869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CL" sz="1600" b="1" dirty="0" smtClean="0">
                <a:solidFill>
                  <a:prstClr val="black"/>
                </a:solidFill>
              </a:rPr>
              <a:t>Consultas: </a:t>
            </a:r>
            <a:r>
              <a:rPr lang="es-CL" sz="1600" dirty="0" smtClean="0">
                <a:solidFill>
                  <a:prstClr val="black"/>
                </a:solidFill>
              </a:rPr>
              <a:t>La comunicación con el Consejo, tiene una evaluación positiva, aunque baja de levemente la percepción de eficiencia. Las consultas mantienen una evaluación positiva</a:t>
            </a:r>
            <a:r>
              <a:rPr lang="es-CL" sz="1600" dirty="0">
                <a:solidFill>
                  <a:prstClr val="black"/>
                </a:solidFill>
              </a:rPr>
              <a:t> </a:t>
            </a:r>
            <a:r>
              <a:rPr lang="es-CL" sz="1600" dirty="0" smtClean="0">
                <a:solidFill>
                  <a:prstClr val="black"/>
                </a:solidFill>
              </a:rPr>
              <a:t>y 97% indica que se las han respondido.</a:t>
            </a:r>
          </a:p>
          <a:p>
            <a:pPr marL="285750" indent="-285750">
              <a:spcAft>
                <a:spcPts val="600"/>
              </a:spcAft>
              <a:buFont typeface="Arial" panose="020B0604020202020204" pitchFamily="34" charset="0"/>
              <a:buChar char="•"/>
            </a:pPr>
            <a:r>
              <a:rPr lang="es-CL" sz="1600" b="1" dirty="0" smtClean="0">
                <a:solidFill>
                  <a:prstClr val="black"/>
                </a:solidFill>
              </a:rPr>
              <a:t>Capacitaciones: </a:t>
            </a:r>
            <a:r>
              <a:rPr lang="es-CL" sz="1600" dirty="0" smtClean="0">
                <a:solidFill>
                  <a:prstClr val="black"/>
                </a:solidFill>
              </a:rPr>
              <a:t>87% de los enlaces indica haber participado capacitaciones del CPLT, si bien el promedio de evaluación está por sobre 90%, tienen una evaluación más baja, la profundidad de contenidos, el tiempo para consultas y el material de apoyo (82%). Además, se solicita mayor capacitación en PDP (70%).</a:t>
            </a:r>
          </a:p>
          <a:p>
            <a:pPr marL="285750" indent="-285750">
              <a:spcAft>
                <a:spcPts val="600"/>
              </a:spcAft>
              <a:buFont typeface="Arial" panose="020B0604020202020204" pitchFamily="34" charset="0"/>
              <a:buChar char="•"/>
            </a:pPr>
            <a:r>
              <a:rPr lang="es-CL" sz="1600" b="1" dirty="0" smtClean="0">
                <a:solidFill>
                  <a:prstClr val="black"/>
                </a:solidFill>
              </a:rPr>
              <a:t>Autoevaluación: </a:t>
            </a:r>
            <a:r>
              <a:rPr lang="es-CL" sz="1600" dirty="0" smtClean="0">
                <a:solidFill>
                  <a:prstClr val="black"/>
                </a:solidFill>
              </a:rPr>
              <a:t>El </a:t>
            </a:r>
            <a:r>
              <a:rPr lang="es-CL" sz="1600" dirty="0">
                <a:solidFill>
                  <a:prstClr val="black"/>
                </a:solidFill>
              </a:rPr>
              <a:t>conocimiento y uso de la herramienta </a:t>
            </a:r>
            <a:r>
              <a:rPr lang="es-CL" sz="1600" dirty="0" smtClean="0">
                <a:solidFill>
                  <a:prstClr val="black"/>
                </a:solidFill>
              </a:rPr>
              <a:t>en </a:t>
            </a:r>
            <a:r>
              <a:rPr lang="es-CL" sz="1600" dirty="0">
                <a:solidFill>
                  <a:prstClr val="black"/>
                </a:solidFill>
              </a:rPr>
              <a:t>TA (73% y 58%) </a:t>
            </a:r>
            <a:r>
              <a:rPr lang="es-CL" sz="1600" dirty="0" smtClean="0">
                <a:solidFill>
                  <a:prstClr val="black"/>
                </a:solidFill>
              </a:rPr>
              <a:t>disminuye, como también su evaluación, especialmente respecto de su contribución para mejorar el cumplimiento en TA. El conocimiento y uso de la herramienta en DAI es mucho menor (40% y 21% respectivamente), pero su evaluación es mejor (sobre 80%).</a:t>
            </a:r>
          </a:p>
          <a:p>
            <a:pPr marL="285750" indent="-285750">
              <a:spcAft>
                <a:spcPts val="600"/>
              </a:spcAft>
              <a:buFont typeface="Arial" panose="020B0604020202020204" pitchFamily="34" charset="0"/>
              <a:buChar char="•"/>
            </a:pPr>
            <a:r>
              <a:rPr lang="es-CL" sz="1600" b="1" dirty="0" smtClean="0">
                <a:solidFill>
                  <a:prstClr val="black"/>
                </a:solidFill>
              </a:rPr>
              <a:t>Informes de Fiscalización: </a:t>
            </a:r>
            <a:r>
              <a:rPr lang="es-CL" sz="1600" dirty="0" smtClean="0">
                <a:solidFill>
                  <a:prstClr val="black"/>
                </a:solidFill>
              </a:rPr>
              <a:t>87% indica haber recibido informes en TA y 73% en DAI, los cuales mayoritariamente se consideran un aporte a la mejora en la gestión de estas obligaciones.</a:t>
            </a:r>
            <a:r>
              <a:rPr lang="es-CL" sz="1600" dirty="0">
                <a:solidFill>
                  <a:prstClr val="black"/>
                </a:solidFill>
              </a:rPr>
              <a:t> </a:t>
            </a:r>
            <a:endParaRPr lang="es-CL" sz="1600" dirty="0" smtClean="0">
              <a:solidFill>
                <a:prstClr val="black"/>
              </a:solidFill>
            </a:endParaRPr>
          </a:p>
          <a:p>
            <a:pPr marL="285750" indent="-285750">
              <a:spcAft>
                <a:spcPts val="600"/>
              </a:spcAft>
              <a:buFont typeface="Arial" panose="020B0604020202020204" pitchFamily="34" charset="0"/>
              <a:buChar char="•"/>
            </a:pPr>
            <a:r>
              <a:rPr lang="es-CL" sz="1600" b="1" dirty="0" smtClean="0">
                <a:solidFill>
                  <a:prstClr val="black"/>
                </a:solidFill>
              </a:rPr>
              <a:t>Resolución de Amparos: </a:t>
            </a:r>
            <a:r>
              <a:rPr lang="es-CL" sz="1600" dirty="0" smtClean="0">
                <a:solidFill>
                  <a:prstClr val="black"/>
                </a:solidFill>
              </a:rPr>
              <a:t>65% indica que ha habido algún reclamo contra su institución, la evaluación general es positiva (87%), destacándose el uso de SARC..</a:t>
            </a:r>
          </a:p>
          <a:p>
            <a:pPr marL="285750" indent="-285750">
              <a:spcAft>
                <a:spcPts val="600"/>
              </a:spcAft>
              <a:buFont typeface="Arial" panose="020B0604020202020204" pitchFamily="34" charset="0"/>
              <a:buChar char="•"/>
            </a:pPr>
            <a:r>
              <a:rPr lang="es-CL" sz="1600" b="1" dirty="0" smtClean="0">
                <a:solidFill>
                  <a:prstClr val="black"/>
                </a:solidFill>
              </a:rPr>
              <a:t>Extranet: </a:t>
            </a:r>
            <a:r>
              <a:rPr lang="es-CL" sz="1600" dirty="0" smtClean="0">
                <a:solidFill>
                  <a:prstClr val="black"/>
                </a:solidFill>
              </a:rPr>
              <a:t>72% de los Enlaces participantes conoce la Extranet, de ellos 76% la ha usado. Si bien la evaluación es positiva, el aspecto más bajo es el diseño del sitio con 81%.</a:t>
            </a:r>
          </a:p>
          <a:p>
            <a:pPr marL="285750" indent="-285750">
              <a:spcAft>
                <a:spcPts val="600"/>
              </a:spcAft>
              <a:buFont typeface="Arial" panose="020B0604020202020204" pitchFamily="34" charset="0"/>
              <a:buChar char="•"/>
            </a:pPr>
            <a:r>
              <a:rPr lang="es-CL" sz="1600" b="1" dirty="0" smtClean="0">
                <a:solidFill>
                  <a:prstClr val="black"/>
                </a:solidFill>
              </a:rPr>
              <a:t>Portal de Transparencia: </a:t>
            </a:r>
            <a:r>
              <a:rPr lang="es-CL" sz="1600" dirty="0" smtClean="0">
                <a:solidFill>
                  <a:prstClr val="black"/>
                </a:solidFill>
              </a:rPr>
              <a:t>91% de los enlaces conoce el Portal, y 92% indica que su institución se encuentra adherida.</a:t>
            </a:r>
            <a:r>
              <a:rPr lang="es-CL" sz="1600" b="1" dirty="0" smtClean="0">
                <a:solidFill>
                  <a:prstClr val="black"/>
                </a:solidFill>
              </a:rPr>
              <a:t>  </a:t>
            </a:r>
            <a:r>
              <a:rPr lang="es-CL" sz="1600" dirty="0" smtClean="0">
                <a:solidFill>
                  <a:prstClr val="black"/>
                </a:solidFill>
              </a:rPr>
              <a:t>90% indica que es una herramienta útil para la gestión de SAI y TA. Las sugerencias tienen que ver con dar más funcionalidades y flexibilidad al uso del sistema.</a:t>
            </a:r>
          </a:p>
          <a:p>
            <a:pPr marL="285750" indent="-285750">
              <a:spcAft>
                <a:spcPts val="600"/>
              </a:spcAft>
              <a:buFont typeface="Arial" panose="020B0604020202020204" pitchFamily="34" charset="0"/>
              <a:buChar char="•"/>
            </a:pPr>
            <a:endParaRPr lang="es-CL" sz="1600" dirty="0" smtClean="0">
              <a:solidFill>
                <a:prstClr val="black"/>
              </a:solidFill>
            </a:endParaRPr>
          </a:p>
          <a:p>
            <a:pPr marL="285750" indent="-285750">
              <a:spcAft>
                <a:spcPts val="600"/>
              </a:spcAft>
              <a:buFont typeface="Arial" panose="020B0604020202020204" pitchFamily="34" charset="0"/>
              <a:buChar char="•"/>
            </a:pPr>
            <a:endParaRPr lang="es-CL" sz="1700" dirty="0" smtClean="0">
              <a:solidFill>
                <a:prstClr val="black"/>
              </a:solidFill>
            </a:endParaRPr>
          </a:p>
          <a:p>
            <a:pPr marL="285750" indent="-285750" algn="just">
              <a:spcAft>
                <a:spcPts val="600"/>
              </a:spcAft>
              <a:buFont typeface="Arial" panose="020B0604020202020204" pitchFamily="34" charset="0"/>
              <a:buChar char="•"/>
            </a:pPr>
            <a:endParaRPr lang="es-CL" sz="1700" dirty="0">
              <a:solidFill>
                <a:prstClr val="black"/>
              </a:solidFill>
            </a:endParaRPr>
          </a:p>
        </p:txBody>
      </p:sp>
    </p:spTree>
    <p:extLst>
      <p:ext uri="{BB962C8B-B14F-4D97-AF65-F5344CB8AC3E}">
        <p14:creationId xmlns:p14="http://schemas.microsoft.com/office/powerpoint/2010/main" val="1548914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25700" y="6198896"/>
            <a:ext cx="3075960" cy="504457"/>
          </a:xfrm>
          <a:prstGeom prst="rect">
            <a:avLst/>
          </a:prstGeom>
        </p:spPr>
      </p:pic>
      <p:sp>
        <p:nvSpPr>
          <p:cNvPr id="2" name="Título 1"/>
          <p:cNvSpPr>
            <a:spLocks noGrp="1"/>
          </p:cNvSpPr>
          <p:nvPr>
            <p:ph type="ctrTitle"/>
          </p:nvPr>
        </p:nvSpPr>
        <p:spPr>
          <a:xfrm>
            <a:off x="685800" y="3918282"/>
            <a:ext cx="7772400" cy="1470025"/>
          </a:xfrm>
        </p:spPr>
        <p:txBody>
          <a:bodyPr/>
          <a:lstStyle/>
          <a:p>
            <a:r>
              <a:rPr lang="es-CL" dirty="0" smtClean="0">
                <a:solidFill>
                  <a:schemeClr val="tx2">
                    <a:lumMod val="50000"/>
                  </a:schemeClr>
                </a:solidFill>
              </a:rPr>
              <a:t>2</a:t>
            </a:r>
            <a:r>
              <a:rPr lang="es-CL" dirty="0" smtClean="0">
                <a:solidFill>
                  <a:schemeClr val="tx2">
                    <a:lumMod val="50000"/>
                  </a:schemeClr>
                </a:solidFill>
              </a:rPr>
              <a:t>.2 </a:t>
            </a:r>
            <a:r>
              <a:rPr lang="es-CL" dirty="0" smtClean="0">
                <a:solidFill>
                  <a:schemeClr val="tx2">
                    <a:lumMod val="50000"/>
                  </a:schemeClr>
                </a:solidFill>
              </a:rPr>
              <a:t>Principales Conclusiones</a:t>
            </a:r>
            <a:br>
              <a:rPr lang="es-CL" dirty="0" smtClean="0">
                <a:solidFill>
                  <a:schemeClr val="tx2">
                    <a:lumMod val="50000"/>
                  </a:schemeClr>
                </a:solidFill>
              </a:rPr>
            </a:br>
            <a:r>
              <a:rPr lang="es-CL" dirty="0" smtClean="0">
                <a:solidFill>
                  <a:schemeClr val="tx2">
                    <a:lumMod val="50000"/>
                  </a:schemeClr>
                </a:solidFill>
              </a:rPr>
              <a:t>Clientes Públicos</a:t>
            </a:r>
            <a:endParaRPr lang="es-CL" dirty="0">
              <a:solidFill>
                <a:schemeClr val="tx2">
                  <a:lumMod val="50000"/>
                </a:schemeClr>
              </a:solidFill>
            </a:endParaRPr>
          </a:p>
        </p:txBody>
      </p:sp>
    </p:spTree>
    <p:extLst>
      <p:ext uri="{BB962C8B-B14F-4D97-AF65-F5344CB8AC3E}">
        <p14:creationId xmlns:p14="http://schemas.microsoft.com/office/powerpoint/2010/main" val="3972644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1" y="300851"/>
            <a:ext cx="3063913"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1" name="CuadroTexto 10"/>
          <p:cNvSpPr txBox="1"/>
          <p:nvPr/>
        </p:nvSpPr>
        <p:spPr>
          <a:xfrm>
            <a:off x="225700" y="362842"/>
            <a:ext cx="2838213" cy="584775"/>
          </a:xfrm>
          <a:prstGeom prst="rect">
            <a:avLst/>
          </a:prstGeom>
          <a:noFill/>
        </p:spPr>
        <p:txBody>
          <a:bodyPr wrap="none" rtlCol="0">
            <a:spAutoFit/>
          </a:bodyPr>
          <a:lstStyle/>
          <a:p>
            <a:r>
              <a:rPr lang="es-ES" sz="3200" b="1" dirty="0" smtClean="0">
                <a:solidFill>
                  <a:srgbClr val="FFFFFF"/>
                </a:solidFill>
              </a:rPr>
              <a:t>CONCLUSIONES</a:t>
            </a:r>
            <a:endParaRPr lang="es-ES" sz="3200" b="1" dirty="0">
              <a:solidFill>
                <a:srgbClr val="FFFFFF"/>
              </a:solidFill>
            </a:endParaRPr>
          </a:p>
        </p:txBody>
      </p:sp>
      <p:sp>
        <p:nvSpPr>
          <p:cNvPr id="2" name="CuadroTexto 1"/>
          <p:cNvSpPr txBox="1"/>
          <p:nvPr/>
        </p:nvSpPr>
        <p:spPr>
          <a:xfrm>
            <a:off x="225700" y="1035170"/>
            <a:ext cx="8772525" cy="2800767"/>
          </a:xfrm>
          <a:prstGeom prst="rect">
            <a:avLst/>
          </a:prstGeom>
          <a:noFill/>
        </p:spPr>
        <p:txBody>
          <a:bodyPr wrap="square" rtlCol="0">
            <a:spAutoFit/>
          </a:bodyPr>
          <a:lstStyle/>
          <a:p>
            <a:pPr algn="just"/>
            <a:r>
              <a:rPr lang="es-CL" sz="1600" dirty="0" smtClean="0">
                <a:solidFill>
                  <a:prstClr val="black"/>
                </a:solidFill>
              </a:rPr>
              <a:t>Si bien, el índice de Clientes Públicos se mantiene en una cifra cercana al año pasado  (91%) – lo que es muy alto comparado con </a:t>
            </a:r>
            <a:r>
              <a:rPr lang="es-CL" sz="1600" dirty="0" err="1" smtClean="0">
                <a:solidFill>
                  <a:prstClr val="black"/>
                </a:solidFill>
              </a:rPr>
              <a:t>benchmarks</a:t>
            </a:r>
            <a:r>
              <a:rPr lang="es-CL" sz="1600" dirty="0" smtClean="0">
                <a:solidFill>
                  <a:prstClr val="black"/>
                </a:solidFill>
              </a:rPr>
              <a:t> de mercado que evalúan positivamente por sobre 75% - se aprecia una </a:t>
            </a:r>
            <a:r>
              <a:rPr lang="es-CL" sz="1600" b="1" dirty="0" smtClean="0">
                <a:solidFill>
                  <a:prstClr val="black"/>
                </a:solidFill>
              </a:rPr>
              <a:t>leve baja en la satisfacción de los enlaces de transparencia con los servicios del Consejo en general.</a:t>
            </a:r>
            <a:r>
              <a:rPr lang="es-CL" sz="1600" dirty="0" smtClean="0">
                <a:solidFill>
                  <a:prstClr val="black"/>
                </a:solidFill>
              </a:rPr>
              <a:t> </a:t>
            </a:r>
          </a:p>
          <a:p>
            <a:pPr algn="just"/>
            <a:endParaRPr lang="es-CL" sz="1600" dirty="0">
              <a:solidFill>
                <a:prstClr val="black"/>
              </a:solidFill>
            </a:endParaRPr>
          </a:p>
          <a:p>
            <a:pPr algn="just"/>
            <a:r>
              <a:rPr lang="es-CL" sz="1600" dirty="0" smtClean="0">
                <a:solidFill>
                  <a:prstClr val="black"/>
                </a:solidFill>
              </a:rPr>
              <a:t>De todas formas existen alzas en algunos servicios y algunos que destacan por su alta valoración:</a:t>
            </a:r>
          </a:p>
          <a:p>
            <a:pPr marL="285750" indent="-285750" algn="just">
              <a:buFontTx/>
              <a:buChar char="-"/>
            </a:pPr>
            <a:r>
              <a:rPr lang="es-CL" sz="1600" dirty="0" smtClean="0">
                <a:solidFill>
                  <a:prstClr val="black"/>
                </a:solidFill>
              </a:rPr>
              <a:t>Las alzas se encuentran en las herramientas tecnológicas como Extranet y el Portal de Transparencia.</a:t>
            </a:r>
          </a:p>
          <a:p>
            <a:pPr marL="285750" indent="-285750" algn="just">
              <a:buFontTx/>
              <a:buChar char="-"/>
            </a:pPr>
            <a:r>
              <a:rPr lang="es-CL" sz="1600" dirty="0" smtClean="0">
                <a:solidFill>
                  <a:prstClr val="black"/>
                </a:solidFill>
              </a:rPr>
              <a:t>SARC se mantiene como una instancia muy valorada por los Enlaces en la resolución de los casos, con más de 90% de Enlaces que prefieren esta salida.</a:t>
            </a:r>
            <a:endParaRPr lang="es-CL" sz="1600" dirty="0">
              <a:solidFill>
                <a:prstClr val="black"/>
              </a:solidFill>
            </a:endParaRPr>
          </a:p>
          <a:p>
            <a:pPr algn="just"/>
            <a:endParaRPr lang="es-CL" sz="1600" dirty="0" smtClean="0">
              <a:solidFill>
                <a:prstClr val="black"/>
              </a:solidFill>
            </a:endParaRPr>
          </a:p>
          <a:p>
            <a:endParaRPr lang="es-CL" sz="1600" dirty="0" smtClean="0">
              <a:solidFill>
                <a:prstClr val="black"/>
              </a:solidFill>
            </a:endParaRPr>
          </a:p>
        </p:txBody>
      </p:sp>
      <p:sp>
        <p:nvSpPr>
          <p:cNvPr id="3" name="Rectángulo 2"/>
          <p:cNvSpPr/>
          <p:nvPr/>
        </p:nvSpPr>
        <p:spPr>
          <a:xfrm>
            <a:off x="214313" y="3343293"/>
            <a:ext cx="8475784" cy="1569660"/>
          </a:xfrm>
          <a:prstGeom prst="rect">
            <a:avLst/>
          </a:prstGeom>
        </p:spPr>
        <p:txBody>
          <a:bodyPr wrap="square">
            <a:spAutoFit/>
          </a:bodyPr>
          <a:lstStyle/>
          <a:p>
            <a:pPr algn="just"/>
            <a:r>
              <a:rPr lang="es-CL" sz="1600" dirty="0">
                <a:solidFill>
                  <a:prstClr val="black"/>
                </a:solidFill>
              </a:rPr>
              <a:t>A partir de lo registrado en las preguntas abiertas de cada proceso evaluado, se puede apreciar una </a:t>
            </a:r>
            <a:r>
              <a:rPr lang="es-CL" sz="1600" b="1" dirty="0">
                <a:solidFill>
                  <a:prstClr val="black"/>
                </a:solidFill>
              </a:rPr>
              <a:t>creciente demanda por una mayor cercanía del Consejo para la Transparencia hacia las instituciones reguladas y sus encargados de transparencia. </a:t>
            </a:r>
            <a:r>
              <a:rPr lang="es-CL" sz="1600" dirty="0">
                <a:solidFill>
                  <a:prstClr val="black"/>
                </a:solidFill>
              </a:rPr>
              <a:t>Esto dado que se solicita una comunicación más fluida con el Consejo (más entrega de información, analista designado por institución, etc.), mayor acceso a capacitaciones (más frecuencia y en regiones), presencia regional del Consejo, etc. </a:t>
            </a:r>
          </a:p>
        </p:txBody>
      </p:sp>
      <p:sp>
        <p:nvSpPr>
          <p:cNvPr id="4" name="Rectángulo 3"/>
          <p:cNvSpPr/>
          <p:nvPr/>
        </p:nvSpPr>
        <p:spPr>
          <a:xfrm>
            <a:off x="214313" y="4629235"/>
            <a:ext cx="8783912" cy="1569660"/>
          </a:xfrm>
          <a:prstGeom prst="rect">
            <a:avLst/>
          </a:prstGeom>
        </p:spPr>
        <p:txBody>
          <a:bodyPr wrap="square">
            <a:spAutoFit/>
          </a:bodyPr>
          <a:lstStyle/>
          <a:p>
            <a:endParaRPr lang="es-CL" sz="1600" dirty="0">
              <a:solidFill>
                <a:prstClr val="black"/>
              </a:solidFill>
            </a:endParaRPr>
          </a:p>
          <a:p>
            <a:r>
              <a:rPr lang="es-CL" sz="1600" b="1" dirty="0" smtClean="0">
                <a:solidFill>
                  <a:prstClr val="black"/>
                </a:solidFill>
              </a:rPr>
              <a:t>Además </a:t>
            </a:r>
            <a:r>
              <a:rPr lang="es-CL" sz="1600" b="1" dirty="0">
                <a:solidFill>
                  <a:prstClr val="black"/>
                </a:solidFill>
              </a:rPr>
              <a:t>se aprecia esta demanda de mayor cercanía e involucramiento del Consejo en las críticas realizadas a las </a:t>
            </a:r>
            <a:r>
              <a:rPr lang="es-CL" sz="1600" b="1" dirty="0" smtClean="0">
                <a:solidFill>
                  <a:prstClr val="black"/>
                </a:solidFill>
              </a:rPr>
              <a:t>herramientas</a:t>
            </a:r>
            <a:r>
              <a:rPr lang="es-CL" sz="1600" dirty="0" smtClean="0">
                <a:solidFill>
                  <a:prstClr val="black"/>
                </a:solidFill>
              </a:rPr>
              <a:t> </a:t>
            </a:r>
            <a:r>
              <a:rPr lang="es-CL" sz="1600" dirty="0">
                <a:solidFill>
                  <a:prstClr val="black"/>
                </a:solidFill>
              </a:rPr>
              <a:t>(Autoevaluación, Portal, Extranet), de las cuales solicitan mayor flexibilidad y adecuación a la realidad institucional. Hay una sensación de que el Consejo diseña e implementa herramientas sin consultar la opinión de quienes las usarán, por lo que no se adecúan a la realidad institucional. </a:t>
            </a:r>
          </a:p>
        </p:txBody>
      </p:sp>
    </p:spTree>
    <p:extLst>
      <p:ext uri="{BB962C8B-B14F-4D97-AF65-F5344CB8AC3E}">
        <p14:creationId xmlns:p14="http://schemas.microsoft.com/office/powerpoint/2010/main" val="4268273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01588" y="2764553"/>
            <a:ext cx="5543828" cy="909187"/>
          </a:xfrm>
          <a:prstGeom prst="rect">
            <a:avLst/>
          </a:prstGeom>
        </p:spPr>
      </p:pic>
      <p:pic>
        <p:nvPicPr>
          <p:cNvPr id="8" name="Imagen 7" descr="iconos 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785" y="4524204"/>
            <a:ext cx="2835434" cy="796866"/>
          </a:xfrm>
          <a:prstGeom prst="rect">
            <a:avLst/>
          </a:prstGeom>
        </p:spPr>
      </p:pic>
    </p:spTree>
    <p:extLst>
      <p:ext uri="{BB962C8B-B14F-4D97-AF65-F5344CB8AC3E}">
        <p14:creationId xmlns:p14="http://schemas.microsoft.com/office/powerpoint/2010/main" val="74047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25700" y="6198896"/>
            <a:ext cx="3075960" cy="504457"/>
          </a:xfrm>
          <a:prstGeom prst="rect">
            <a:avLst/>
          </a:prstGeom>
        </p:spPr>
      </p:pic>
      <p:sp>
        <p:nvSpPr>
          <p:cNvPr id="2" name="Título 1"/>
          <p:cNvSpPr>
            <a:spLocks noGrp="1"/>
          </p:cNvSpPr>
          <p:nvPr>
            <p:ph type="ctrTitle"/>
          </p:nvPr>
        </p:nvSpPr>
        <p:spPr>
          <a:xfrm>
            <a:off x="685800" y="3918282"/>
            <a:ext cx="7772400" cy="1470025"/>
          </a:xfrm>
        </p:spPr>
        <p:txBody>
          <a:bodyPr/>
          <a:lstStyle/>
          <a:p>
            <a:r>
              <a:rPr lang="es-CL" dirty="0" smtClean="0">
                <a:solidFill>
                  <a:schemeClr val="tx2">
                    <a:lumMod val="50000"/>
                  </a:schemeClr>
                </a:solidFill>
              </a:rPr>
              <a:t>1</a:t>
            </a:r>
            <a:r>
              <a:rPr lang="es-CL" dirty="0" smtClean="0">
                <a:solidFill>
                  <a:schemeClr val="tx2">
                    <a:lumMod val="50000"/>
                  </a:schemeClr>
                </a:solidFill>
              </a:rPr>
              <a:t>.1. </a:t>
            </a:r>
            <a:r>
              <a:rPr lang="es-CL" dirty="0" smtClean="0">
                <a:solidFill>
                  <a:schemeClr val="tx2">
                    <a:lumMod val="50000"/>
                  </a:schemeClr>
                </a:solidFill>
              </a:rPr>
              <a:t>Principales Resultados e indicadores estratégicos</a:t>
            </a:r>
            <a:endParaRPr lang="es-CL" dirty="0">
              <a:solidFill>
                <a:schemeClr val="tx2">
                  <a:lumMod val="50000"/>
                </a:schemeClr>
              </a:solidFill>
            </a:endParaRPr>
          </a:p>
        </p:txBody>
      </p:sp>
    </p:spTree>
    <p:extLst>
      <p:ext uri="{BB962C8B-B14F-4D97-AF65-F5344CB8AC3E}">
        <p14:creationId xmlns:p14="http://schemas.microsoft.com/office/powerpoint/2010/main" val="229145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5410709"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3715120" cy="584775"/>
          </a:xfrm>
          <a:prstGeom prst="rect">
            <a:avLst/>
          </a:prstGeom>
          <a:noFill/>
        </p:spPr>
        <p:txBody>
          <a:bodyPr wrap="none" rtlCol="0">
            <a:spAutoFit/>
          </a:bodyPr>
          <a:lstStyle/>
          <a:p>
            <a:r>
              <a:rPr lang="es-ES" sz="3200" b="1" dirty="0" smtClean="0">
                <a:solidFill>
                  <a:srgbClr val="FFFFFF"/>
                </a:solidFill>
              </a:rPr>
              <a:t>Perfil de los Clientes</a:t>
            </a:r>
            <a:endParaRPr lang="es-ES" sz="3200" b="1" dirty="0">
              <a:solidFill>
                <a:srgbClr val="FFFFFF"/>
              </a:solidFill>
            </a:endParaRPr>
          </a:p>
        </p:txBody>
      </p:sp>
      <p:sp>
        <p:nvSpPr>
          <p:cNvPr id="12" name="CuadroTexto 11"/>
          <p:cNvSpPr txBox="1"/>
          <p:nvPr/>
        </p:nvSpPr>
        <p:spPr>
          <a:xfrm>
            <a:off x="436098" y="1015887"/>
            <a:ext cx="8298469" cy="877163"/>
          </a:xfrm>
          <a:prstGeom prst="rect">
            <a:avLst/>
          </a:prstGeom>
          <a:noFill/>
        </p:spPr>
        <p:txBody>
          <a:bodyPr wrap="square" rtlCol="0">
            <a:spAutoFit/>
          </a:bodyPr>
          <a:lstStyle/>
          <a:p>
            <a:pPr algn="just">
              <a:defRPr/>
            </a:pPr>
            <a:r>
              <a:rPr lang="es-CL" sz="1700" dirty="0"/>
              <a:t>Nuestros distintos segmentos de clientes tienen características distintas, que implican atender a sus necesidades de manera diferenciada. </a:t>
            </a:r>
            <a:r>
              <a:rPr lang="es-CL" sz="1700" b="1" dirty="0"/>
              <a:t>El perfil más </a:t>
            </a:r>
            <a:r>
              <a:rPr lang="es-CL" sz="1700" b="1" dirty="0" err="1"/>
              <a:t>elitizado</a:t>
            </a:r>
            <a:r>
              <a:rPr lang="es-CL" sz="1700" b="1" dirty="0"/>
              <a:t> es el de </a:t>
            </a:r>
            <a:r>
              <a:rPr lang="es-CL" sz="1700" b="1" dirty="0" smtClean="0"/>
              <a:t>reclamantes y solicitantes </a:t>
            </a:r>
            <a:r>
              <a:rPr lang="es-CL" sz="1700" b="1" dirty="0"/>
              <a:t>al CPLT.</a:t>
            </a:r>
          </a:p>
        </p:txBody>
      </p:sp>
      <p:graphicFrame>
        <p:nvGraphicFramePr>
          <p:cNvPr id="6" name="Tabla 5"/>
          <p:cNvGraphicFramePr>
            <a:graphicFrameLocks noGrp="1"/>
          </p:cNvGraphicFramePr>
          <p:nvPr>
            <p:extLst>
              <p:ext uri="{D42A27DB-BD31-4B8C-83A1-F6EECF244321}">
                <p14:modId xmlns:p14="http://schemas.microsoft.com/office/powerpoint/2010/main" val="3015509572"/>
              </p:ext>
            </p:extLst>
          </p:nvPr>
        </p:nvGraphicFramePr>
        <p:xfrm>
          <a:off x="405738" y="1940211"/>
          <a:ext cx="8270875" cy="4402138"/>
        </p:xfrm>
        <a:graphic>
          <a:graphicData uri="http://schemas.openxmlformats.org/drawingml/2006/table">
            <a:tbl>
              <a:tblPr firstRow="1" bandRow="1">
                <a:tableStyleId>{5C22544A-7EE6-4342-B048-85BDC9FD1C3A}</a:tableStyleId>
              </a:tblPr>
              <a:tblGrid>
                <a:gridCol w="1654175"/>
                <a:gridCol w="1654175"/>
                <a:gridCol w="1654175"/>
                <a:gridCol w="1654175"/>
                <a:gridCol w="1654175"/>
              </a:tblGrid>
              <a:tr h="652995">
                <a:tc>
                  <a:txBody>
                    <a:bodyPr/>
                    <a:lstStyle/>
                    <a:p>
                      <a:pPr algn="ctr"/>
                      <a:r>
                        <a:rPr lang="es-CL" sz="1800" dirty="0" smtClean="0"/>
                        <a:t>Reclamantes</a:t>
                      </a:r>
                      <a:endParaRPr lang="es-CL" sz="1800" dirty="0"/>
                    </a:p>
                  </a:txBody>
                  <a:tcPr marL="91447" marR="91447" marT="45721" marB="45721"/>
                </a:tc>
                <a:tc>
                  <a:txBody>
                    <a:bodyPr/>
                    <a:lstStyle/>
                    <a:p>
                      <a:pPr algn="ctr"/>
                      <a:r>
                        <a:rPr lang="es-CL" sz="1800" dirty="0" smtClean="0"/>
                        <a:t>Solicitantes CPLT</a:t>
                      </a:r>
                      <a:endParaRPr lang="es-CL" sz="1800" dirty="0"/>
                    </a:p>
                  </a:txBody>
                  <a:tcPr marL="91447" marR="91447" marT="45721" marB="45721"/>
                </a:tc>
                <a:tc>
                  <a:txBody>
                    <a:bodyPr/>
                    <a:lstStyle/>
                    <a:p>
                      <a:pPr algn="ctr"/>
                      <a:r>
                        <a:rPr lang="es-CL" sz="1800" dirty="0" smtClean="0"/>
                        <a:t>Solicitantes Derivados</a:t>
                      </a:r>
                      <a:endParaRPr lang="es-CL" sz="1800" dirty="0"/>
                    </a:p>
                  </a:txBody>
                  <a:tcPr marL="91447" marR="91447" marT="45721" marB="45721"/>
                </a:tc>
                <a:tc>
                  <a:txBody>
                    <a:bodyPr/>
                    <a:lstStyle/>
                    <a:p>
                      <a:pPr algn="ctr"/>
                      <a:r>
                        <a:rPr lang="es-CL" sz="1800" dirty="0" smtClean="0"/>
                        <a:t>Consultantes</a:t>
                      </a:r>
                      <a:endParaRPr lang="es-CL" sz="1800" dirty="0"/>
                    </a:p>
                  </a:txBody>
                  <a:tcPr marL="91447" marR="91447" marT="45721" marB="45721"/>
                </a:tc>
                <a:tc>
                  <a:txBody>
                    <a:bodyPr/>
                    <a:lstStyle/>
                    <a:p>
                      <a:pPr algn="ctr"/>
                      <a:r>
                        <a:rPr lang="es-CL" sz="1800" dirty="0" smtClean="0"/>
                        <a:t>Capacitados</a:t>
                      </a:r>
                      <a:endParaRPr lang="es-CL" sz="1800" dirty="0"/>
                    </a:p>
                  </a:txBody>
                  <a:tcPr marL="91447" marR="91447" marT="45721" marB="45721"/>
                </a:tc>
              </a:tr>
              <a:tr h="3749143">
                <a:tc>
                  <a:txBody>
                    <a:bodyPr/>
                    <a:lstStyle/>
                    <a:p>
                      <a:pPr algn="ctr"/>
                      <a:r>
                        <a:rPr lang="es-CL" sz="1600" dirty="0" smtClean="0"/>
                        <a:t>Son más hombres (67%), con educación universitaria</a:t>
                      </a:r>
                      <a:r>
                        <a:rPr lang="es-CL" sz="1600" baseline="0" dirty="0" smtClean="0"/>
                        <a:t> o mayor (71%), se concentran en la RM, 8% pertenece a pueblos originarios y 4% extranjeros.</a:t>
                      </a:r>
                      <a:endParaRPr lang="es-CL" sz="1600" dirty="0"/>
                    </a:p>
                  </a:txBody>
                  <a:tcPr marL="91447" marR="91447" marT="45721" marB="45721"/>
                </a:tc>
                <a:tc>
                  <a:txBody>
                    <a:bodyPr/>
                    <a:lstStyle/>
                    <a:p>
                      <a:pPr algn="ctr"/>
                      <a:r>
                        <a:rPr lang="es-CL" sz="1600" dirty="0" smtClean="0"/>
                        <a:t>Son más</a:t>
                      </a:r>
                      <a:r>
                        <a:rPr lang="es-CL" sz="1600" baseline="0" dirty="0" smtClean="0"/>
                        <a:t> hombres (67%), con educación universitaria o mayor (63%), se concentran en la RM, hay 2% de extranjeros y 9% se declara perteneciente a pueblos originarios.</a:t>
                      </a:r>
                      <a:endParaRPr lang="es-CL" sz="1600" dirty="0"/>
                    </a:p>
                  </a:txBody>
                  <a:tcPr marL="91447" marR="91447" marT="45721" marB="45721"/>
                </a:tc>
                <a:tc>
                  <a:txBody>
                    <a:bodyPr/>
                    <a:lstStyle/>
                    <a:p>
                      <a:pPr algn="ctr"/>
                      <a:r>
                        <a:rPr lang="es-CL" sz="1600" dirty="0" smtClean="0"/>
                        <a:t>Son más mujeres (55%), con educación universitaria o mayor (59%), se concentran en la RM, en este grupo hay 5% extranjero</a:t>
                      </a:r>
                      <a:r>
                        <a:rPr lang="es-CL" sz="1600" baseline="0" dirty="0" smtClean="0"/>
                        <a:t> y 8% que se identifica con los pueblos originarios.</a:t>
                      </a:r>
                      <a:endParaRPr lang="es-CL" sz="1600" dirty="0"/>
                    </a:p>
                  </a:txBody>
                  <a:tcPr marL="91447" marR="91447" marT="45721" marB="45721"/>
                </a:tc>
                <a:tc>
                  <a:txBody>
                    <a:bodyPr/>
                    <a:lstStyle/>
                    <a:p>
                      <a:pPr algn="ctr"/>
                      <a:r>
                        <a:rPr lang="es-CL" sz="1600" dirty="0" smtClean="0"/>
                        <a:t>Más mujeres (67%), con educación universitaria (71%), se concentran en RM. 1% son extranjeros y 8% declara pertenecer a pueblos originarios. </a:t>
                      </a:r>
                    </a:p>
                    <a:p>
                      <a:pPr algn="ctr"/>
                      <a:endParaRPr lang="es-CL" sz="1600" dirty="0"/>
                    </a:p>
                  </a:txBody>
                  <a:tcPr marL="91447" marR="91447" marT="45721" marB="45721"/>
                </a:tc>
                <a:tc>
                  <a:txBody>
                    <a:bodyPr/>
                    <a:lstStyle/>
                    <a:p>
                      <a:pPr algn="ctr"/>
                      <a:r>
                        <a:rPr lang="es-CL" sz="1600" dirty="0" smtClean="0"/>
                        <a:t>Más mujeres (66%), con educación universitaria</a:t>
                      </a:r>
                      <a:r>
                        <a:rPr lang="es-CL" sz="1600" baseline="0" dirty="0" smtClean="0"/>
                        <a:t> (59%), se concentran en RM y Valparaíso. 4% son extranjeros y 9% declara pertenecer a pueblos originarios. </a:t>
                      </a:r>
                      <a:endParaRPr lang="es-CL" sz="1600" dirty="0"/>
                    </a:p>
                  </a:txBody>
                  <a:tcPr marL="91447" marR="91447" marT="45721" marB="45721"/>
                </a:tc>
              </a:tr>
            </a:tbl>
          </a:graphicData>
        </a:graphic>
      </p:graphicFrame>
    </p:spTree>
    <p:extLst>
      <p:ext uri="{BB962C8B-B14F-4D97-AF65-F5344CB8AC3E}">
        <p14:creationId xmlns:p14="http://schemas.microsoft.com/office/powerpoint/2010/main" val="250223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4589343"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4280916" cy="584775"/>
          </a:xfrm>
          <a:prstGeom prst="rect">
            <a:avLst/>
          </a:prstGeom>
          <a:noFill/>
        </p:spPr>
        <p:txBody>
          <a:bodyPr wrap="none" rtlCol="0">
            <a:spAutoFit/>
          </a:bodyPr>
          <a:lstStyle/>
          <a:p>
            <a:r>
              <a:rPr lang="es-ES" sz="3200" b="1" dirty="0" smtClean="0">
                <a:solidFill>
                  <a:srgbClr val="FFFFFF"/>
                </a:solidFill>
              </a:rPr>
              <a:t>Indicadores Estratégicos</a:t>
            </a:r>
            <a:endParaRPr lang="es-ES" sz="3200" b="1" dirty="0">
              <a:solidFill>
                <a:srgbClr val="FFFFFF"/>
              </a:solidFill>
            </a:endParaRPr>
          </a:p>
        </p:txBody>
      </p:sp>
      <p:sp>
        <p:nvSpPr>
          <p:cNvPr id="12" name="CuadroTexto 11"/>
          <p:cNvSpPr txBox="1"/>
          <p:nvPr/>
        </p:nvSpPr>
        <p:spPr>
          <a:xfrm>
            <a:off x="436098" y="1070479"/>
            <a:ext cx="8298469" cy="1585049"/>
          </a:xfrm>
          <a:prstGeom prst="rect">
            <a:avLst/>
          </a:prstGeom>
          <a:noFill/>
        </p:spPr>
        <p:txBody>
          <a:bodyPr wrap="square" rtlCol="0">
            <a:spAutoFit/>
          </a:bodyPr>
          <a:lstStyle/>
          <a:p>
            <a:pPr algn="just">
              <a:spcBef>
                <a:spcPct val="0"/>
              </a:spcBef>
              <a:buFontTx/>
              <a:buNone/>
            </a:pPr>
            <a:r>
              <a:rPr lang="es-CL" altLang="es-CL" sz="1700" dirty="0"/>
              <a:t>El </a:t>
            </a:r>
            <a:r>
              <a:rPr lang="es-CL" altLang="es-CL" sz="1700" b="1" u="sng" dirty="0"/>
              <a:t>ÍNDICE DE SATISFACCIÓN DE CLIENTES PRIVADOS</a:t>
            </a:r>
            <a:r>
              <a:rPr lang="es-CL" altLang="es-CL" sz="1700" dirty="0"/>
              <a:t>,</a:t>
            </a:r>
            <a:r>
              <a:rPr lang="es-CL" altLang="es-CL" sz="1700" b="1" dirty="0"/>
              <a:t> </a:t>
            </a:r>
            <a:r>
              <a:rPr lang="es-CL" altLang="es-CL" sz="1700" dirty="0"/>
              <a:t>se calcula en base al resultado ponderado de la Satisfacción con aspectos generales del servicio del Consejo (60%) y otros servicios específicos que tienen que ver con la tramitación de consultas, de reclamos, amparos y solicitudes (40%). </a:t>
            </a:r>
          </a:p>
          <a:p>
            <a:pPr algn="just">
              <a:spcBef>
                <a:spcPct val="0"/>
              </a:spcBef>
              <a:buFontTx/>
              <a:buNone/>
            </a:pPr>
            <a:endParaRPr lang="es-CL" altLang="es-CL" sz="1200" b="1" dirty="0"/>
          </a:p>
          <a:p>
            <a:pPr algn="just">
              <a:spcBef>
                <a:spcPct val="0"/>
              </a:spcBef>
              <a:buFontTx/>
              <a:buNone/>
            </a:pPr>
            <a:r>
              <a:rPr lang="es-CL" altLang="es-CL" sz="1700" b="1" dirty="0" smtClean="0"/>
              <a:t>META: </a:t>
            </a:r>
            <a:r>
              <a:rPr lang="es-CL" altLang="es-CL" sz="1700" b="1" dirty="0"/>
              <a:t>80%</a:t>
            </a:r>
          </a:p>
        </p:txBody>
      </p:sp>
      <p:graphicFrame>
        <p:nvGraphicFramePr>
          <p:cNvPr id="6" name="8 Tabla"/>
          <p:cNvGraphicFramePr>
            <a:graphicFrameLocks noGrp="1"/>
          </p:cNvGraphicFramePr>
          <p:nvPr>
            <p:extLst>
              <p:ext uri="{D42A27DB-BD31-4B8C-83A1-F6EECF244321}">
                <p14:modId xmlns:p14="http://schemas.microsoft.com/office/powerpoint/2010/main" val="3603968497"/>
              </p:ext>
            </p:extLst>
          </p:nvPr>
        </p:nvGraphicFramePr>
        <p:xfrm>
          <a:off x="911444" y="2665850"/>
          <a:ext cx="7200900" cy="3029758"/>
        </p:xfrm>
        <a:graphic>
          <a:graphicData uri="http://schemas.openxmlformats.org/drawingml/2006/table">
            <a:tbl>
              <a:tblPr firstRow="1" firstCol="1" bandRow="1">
                <a:tableStyleId>{BDBED569-4797-4DF1-A0F4-6AAB3CD982D8}</a:tableStyleId>
              </a:tblPr>
              <a:tblGrid>
                <a:gridCol w="2282770"/>
                <a:gridCol w="1864962"/>
                <a:gridCol w="1526584"/>
                <a:gridCol w="1526584"/>
              </a:tblGrid>
              <a:tr h="412328">
                <a:tc gridSpan="4">
                  <a:txBody>
                    <a:bodyPr/>
                    <a:lstStyle/>
                    <a:p>
                      <a:pPr algn="ctr">
                        <a:lnSpc>
                          <a:spcPct val="115000"/>
                        </a:lnSpc>
                        <a:spcAft>
                          <a:spcPts val="600"/>
                        </a:spcAft>
                      </a:pPr>
                      <a:r>
                        <a:rPr lang="es-CL" sz="1800" dirty="0" smtClean="0">
                          <a:effectLst/>
                        </a:rPr>
                        <a:t>Detalle del Índice </a:t>
                      </a:r>
                      <a:r>
                        <a:rPr lang="es-CL" sz="1800" dirty="0">
                          <a:effectLst/>
                        </a:rPr>
                        <a:t>de Satisfacción de Clientes Privados</a:t>
                      </a:r>
                      <a:endParaRPr lang="es-CL" sz="1800" b="1" dirty="0">
                        <a:effectLst/>
                        <a:latin typeface="Arial"/>
                        <a:ea typeface="Calibri"/>
                        <a:cs typeface="Times New Roman"/>
                      </a:endParaRPr>
                    </a:p>
                  </a:txBody>
                  <a:tcPr marL="68597" marR="68597" marT="0" marB="0"/>
                </a:tc>
                <a:tc hMerge="1">
                  <a:txBody>
                    <a:bodyPr/>
                    <a:lstStyle/>
                    <a:p>
                      <a:endParaRPr lang="es-CL"/>
                    </a:p>
                  </a:txBody>
                  <a:tcPr/>
                </a:tc>
                <a:tc hMerge="1">
                  <a:txBody>
                    <a:bodyPr/>
                    <a:lstStyle/>
                    <a:p>
                      <a:endParaRPr lang="es-CL"/>
                    </a:p>
                  </a:txBody>
                  <a:tcPr/>
                </a:tc>
                <a:tc hMerge="1">
                  <a:txBody>
                    <a:bodyPr/>
                    <a:lstStyle/>
                    <a:p>
                      <a:pPr algn="ctr">
                        <a:lnSpc>
                          <a:spcPct val="115000"/>
                        </a:lnSpc>
                        <a:spcAft>
                          <a:spcPts val="600"/>
                        </a:spcAft>
                      </a:pPr>
                      <a:endParaRPr lang="es-CL" sz="1400" b="1" dirty="0">
                        <a:effectLst/>
                        <a:latin typeface="Arial"/>
                        <a:ea typeface="Calibri"/>
                        <a:cs typeface="Times New Roman"/>
                      </a:endParaRPr>
                    </a:p>
                  </a:txBody>
                  <a:tcPr marL="68593" marR="6859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358908">
                <a:tc gridSpan="2">
                  <a:txBody>
                    <a:bodyPr/>
                    <a:lstStyle/>
                    <a:p>
                      <a:pPr algn="just">
                        <a:lnSpc>
                          <a:spcPct val="115000"/>
                        </a:lnSpc>
                        <a:spcAft>
                          <a:spcPts val="600"/>
                        </a:spcAft>
                      </a:pPr>
                      <a:endParaRPr lang="es-CL" sz="1800" b="0" dirty="0">
                        <a:effectLst/>
                        <a:latin typeface="Arial"/>
                        <a:ea typeface="Calibri"/>
                        <a:cs typeface="Times New Roman"/>
                      </a:endParaRPr>
                    </a:p>
                  </a:txBody>
                  <a:tcPr marL="68597" marR="68597" marT="0" marB="0"/>
                </a:tc>
                <a:tc hMerge="1">
                  <a:txBody>
                    <a:bodyPr/>
                    <a:lstStyle/>
                    <a:p>
                      <a:endParaRPr lang="es-CL"/>
                    </a:p>
                  </a:txBody>
                  <a:tcPr/>
                </a:tc>
                <a:tc>
                  <a:txBody>
                    <a:bodyPr/>
                    <a:lstStyle/>
                    <a:p>
                      <a:pPr algn="ctr">
                        <a:lnSpc>
                          <a:spcPct val="115000"/>
                        </a:lnSpc>
                        <a:spcAft>
                          <a:spcPts val="600"/>
                        </a:spcAft>
                      </a:pPr>
                      <a:r>
                        <a:rPr lang="es-CL" sz="1800" b="1" dirty="0" smtClean="0">
                          <a:effectLst/>
                        </a:rPr>
                        <a:t>2017</a:t>
                      </a:r>
                      <a:endParaRPr lang="es-CL" sz="1800" b="1" i="0" dirty="0">
                        <a:effectLst/>
                        <a:latin typeface="+mn-lt"/>
                        <a:ea typeface="Calibri"/>
                        <a:cs typeface="Times New Roman"/>
                      </a:endParaRPr>
                    </a:p>
                  </a:txBody>
                  <a:tcPr marL="68597" marR="68597" marT="0" marB="0" anchor="ctr"/>
                </a:tc>
                <a:tc>
                  <a:txBody>
                    <a:bodyPr/>
                    <a:lstStyle/>
                    <a:p>
                      <a:pPr algn="ctr">
                        <a:lnSpc>
                          <a:spcPct val="115000"/>
                        </a:lnSpc>
                        <a:spcAft>
                          <a:spcPts val="600"/>
                        </a:spcAft>
                      </a:pPr>
                      <a:r>
                        <a:rPr lang="es-CL" sz="1800" b="1" dirty="0" smtClean="0">
                          <a:effectLst/>
                        </a:rPr>
                        <a:t>2018</a:t>
                      </a:r>
                      <a:endParaRPr lang="es-CL" sz="1800" b="1" i="0" dirty="0">
                        <a:effectLst/>
                        <a:latin typeface="+mn-lt"/>
                        <a:ea typeface="Calibri"/>
                        <a:cs typeface="Times New Roman"/>
                      </a:endParaRPr>
                    </a:p>
                  </a:txBody>
                  <a:tcPr marL="68597" marR="68597" marT="0" marB="0" anchor="ctr"/>
                </a:tc>
              </a:tr>
              <a:tr h="358908">
                <a:tc gridSpan="2">
                  <a:txBody>
                    <a:bodyPr/>
                    <a:lstStyle/>
                    <a:p>
                      <a:pPr algn="just">
                        <a:lnSpc>
                          <a:spcPct val="115000"/>
                        </a:lnSpc>
                        <a:spcAft>
                          <a:spcPts val="600"/>
                        </a:spcAft>
                      </a:pPr>
                      <a:r>
                        <a:rPr lang="es-CL" sz="1600" dirty="0">
                          <a:effectLst/>
                        </a:rPr>
                        <a:t>Satisfacción General  (60%)</a:t>
                      </a:r>
                      <a:endParaRPr lang="es-CL" sz="1600" b="1" dirty="0">
                        <a:effectLst/>
                        <a:latin typeface="Arial"/>
                        <a:ea typeface="Calibri"/>
                        <a:cs typeface="Times New Roman"/>
                      </a:endParaRPr>
                    </a:p>
                  </a:txBody>
                  <a:tcPr marL="68597" marR="68597" marT="0" marB="0">
                    <a:solidFill>
                      <a:schemeClr val="bg1"/>
                    </a:solidFill>
                  </a:tcPr>
                </a:tc>
                <a:tc hMerge="1">
                  <a:txBody>
                    <a:bodyPr/>
                    <a:lstStyle/>
                    <a:p>
                      <a:endParaRPr lang="es-CL"/>
                    </a:p>
                  </a:txBody>
                  <a:tcPr/>
                </a:tc>
                <a:tc>
                  <a:txBody>
                    <a:bodyPr/>
                    <a:lstStyle/>
                    <a:p>
                      <a:pPr algn="ctr">
                        <a:lnSpc>
                          <a:spcPct val="115000"/>
                        </a:lnSpc>
                        <a:spcAft>
                          <a:spcPts val="600"/>
                        </a:spcAft>
                      </a:pPr>
                      <a:r>
                        <a:rPr lang="es-CL" sz="1800" dirty="0" smtClean="0">
                          <a:effectLst/>
                        </a:rPr>
                        <a:t>77%</a:t>
                      </a:r>
                      <a:endParaRPr lang="es-CL" sz="1800" b="0" i="0" dirty="0">
                        <a:effectLst/>
                        <a:latin typeface="+mn-lt"/>
                        <a:ea typeface="Calibri"/>
                        <a:cs typeface="Times New Roman"/>
                      </a:endParaRPr>
                    </a:p>
                  </a:txBody>
                  <a:tcPr marL="68586" marR="68586" marT="0" marB="0" anchor="ctr">
                    <a:solidFill>
                      <a:schemeClr val="bg1"/>
                    </a:solidFill>
                  </a:tcPr>
                </a:tc>
                <a:tc>
                  <a:txBody>
                    <a:bodyPr/>
                    <a:lstStyle/>
                    <a:p>
                      <a:pPr algn="ctr">
                        <a:lnSpc>
                          <a:spcPct val="115000"/>
                        </a:lnSpc>
                        <a:spcAft>
                          <a:spcPts val="600"/>
                        </a:spcAft>
                      </a:pPr>
                      <a:r>
                        <a:rPr lang="es-CL" sz="1800" b="1" dirty="0" smtClean="0">
                          <a:effectLst/>
                        </a:rPr>
                        <a:t>80%</a:t>
                      </a:r>
                      <a:endParaRPr lang="es-CL" sz="1800" b="1" i="0" dirty="0">
                        <a:effectLst/>
                        <a:latin typeface="+mn-lt"/>
                        <a:ea typeface="Calibri"/>
                        <a:cs typeface="Times New Roman"/>
                      </a:endParaRPr>
                    </a:p>
                  </a:txBody>
                  <a:tcPr marL="68597" marR="68597" marT="0" marB="0" anchor="ctr">
                    <a:solidFill>
                      <a:schemeClr val="bg1"/>
                    </a:solidFill>
                  </a:tcPr>
                </a:tc>
              </a:tr>
              <a:tr h="421891">
                <a:tc rowSpan="3">
                  <a:txBody>
                    <a:bodyPr/>
                    <a:lstStyle/>
                    <a:p>
                      <a:pPr algn="just">
                        <a:lnSpc>
                          <a:spcPct val="115000"/>
                        </a:lnSpc>
                        <a:spcAft>
                          <a:spcPts val="600"/>
                        </a:spcAft>
                      </a:pPr>
                      <a:endParaRPr lang="es-CL" sz="1800" dirty="0" smtClean="0">
                        <a:effectLst/>
                      </a:endParaRPr>
                    </a:p>
                    <a:p>
                      <a:pPr algn="just">
                        <a:lnSpc>
                          <a:spcPct val="115000"/>
                        </a:lnSpc>
                        <a:spcAft>
                          <a:spcPts val="600"/>
                        </a:spcAft>
                      </a:pPr>
                      <a:r>
                        <a:rPr lang="es-CL" sz="1800" dirty="0" smtClean="0">
                          <a:effectLst/>
                        </a:rPr>
                        <a:t>Satisfacción </a:t>
                      </a:r>
                      <a:r>
                        <a:rPr lang="es-CL" sz="1800" dirty="0">
                          <a:effectLst/>
                        </a:rPr>
                        <a:t>específica </a:t>
                      </a:r>
                      <a:endParaRPr lang="es-CL" sz="1800" b="0" dirty="0">
                        <a:effectLst/>
                        <a:latin typeface="Arial"/>
                        <a:ea typeface="Calibri"/>
                        <a:cs typeface="Times New Roman"/>
                      </a:endParaRPr>
                    </a:p>
                  </a:txBody>
                  <a:tcPr marL="68597" marR="68597" marT="0" marB="0">
                    <a:solidFill>
                      <a:schemeClr val="accent5">
                        <a:lumMod val="20000"/>
                        <a:lumOff val="80000"/>
                      </a:schemeClr>
                    </a:solidFill>
                  </a:tcPr>
                </a:tc>
                <a:tc>
                  <a:txBody>
                    <a:bodyPr/>
                    <a:lstStyle/>
                    <a:p>
                      <a:pPr algn="just">
                        <a:lnSpc>
                          <a:spcPct val="115000"/>
                        </a:lnSpc>
                        <a:spcAft>
                          <a:spcPts val="600"/>
                        </a:spcAft>
                      </a:pPr>
                      <a:r>
                        <a:rPr lang="es-CL" sz="1600" dirty="0">
                          <a:effectLst/>
                        </a:rPr>
                        <a:t>Consultas </a:t>
                      </a:r>
                      <a:r>
                        <a:rPr lang="es-CL" sz="1600" dirty="0" smtClean="0">
                          <a:effectLst/>
                        </a:rPr>
                        <a:t>(0,55)</a:t>
                      </a:r>
                      <a:endParaRPr lang="es-CL" sz="1600" b="1" dirty="0">
                        <a:effectLst/>
                        <a:latin typeface="Arial"/>
                        <a:ea typeface="Calibri"/>
                        <a:cs typeface="Times New Roman"/>
                      </a:endParaRPr>
                    </a:p>
                  </a:txBody>
                  <a:tcPr marL="68597" marR="68597" marT="0" marB="0">
                    <a:solidFill>
                      <a:schemeClr val="accent5">
                        <a:lumMod val="20000"/>
                        <a:lumOff val="80000"/>
                      </a:schemeClr>
                    </a:solidFill>
                  </a:tcPr>
                </a:tc>
                <a:tc>
                  <a:txBody>
                    <a:bodyPr/>
                    <a:lstStyle/>
                    <a:p>
                      <a:pPr algn="ctr" fontAlgn="b"/>
                      <a:r>
                        <a:rPr lang="es-CL" sz="1800" u="none" strike="noStrike" dirty="0" smtClean="0">
                          <a:effectLst/>
                        </a:rPr>
                        <a:t>82%</a:t>
                      </a:r>
                      <a:endParaRPr lang="es-CL" sz="1800" b="0" i="0" u="none" strike="noStrike" dirty="0">
                        <a:solidFill>
                          <a:srgbClr val="000000"/>
                        </a:solidFill>
                        <a:effectLst/>
                        <a:latin typeface="+mn-lt"/>
                      </a:endParaRPr>
                    </a:p>
                  </a:txBody>
                  <a:tcPr marL="9524" marR="9524" marT="9527" marB="0" anchor="ctr">
                    <a:solidFill>
                      <a:schemeClr val="accent5">
                        <a:lumMod val="20000"/>
                        <a:lumOff val="80000"/>
                      </a:schemeClr>
                    </a:solidFill>
                  </a:tcPr>
                </a:tc>
                <a:tc>
                  <a:txBody>
                    <a:bodyPr/>
                    <a:lstStyle/>
                    <a:p>
                      <a:pPr algn="ctr" fontAlgn="b"/>
                      <a:r>
                        <a:rPr lang="es-CL" sz="1800" b="1" u="none" strike="noStrike" dirty="0" smtClean="0">
                          <a:effectLst/>
                        </a:rPr>
                        <a:t>79%</a:t>
                      </a:r>
                      <a:endParaRPr lang="es-CL" sz="1800" b="1"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r>
              <a:tr h="368452">
                <a:tc vMerge="1">
                  <a:txBody>
                    <a:bodyPr/>
                    <a:lstStyle/>
                    <a:p>
                      <a:endParaRPr lang="es-CL"/>
                    </a:p>
                  </a:txBody>
                  <a:tcPr/>
                </a:tc>
                <a:tc>
                  <a:txBody>
                    <a:bodyPr/>
                    <a:lstStyle/>
                    <a:p>
                      <a:pPr algn="just">
                        <a:lnSpc>
                          <a:spcPct val="115000"/>
                        </a:lnSpc>
                        <a:spcAft>
                          <a:spcPts val="600"/>
                        </a:spcAft>
                      </a:pPr>
                      <a:r>
                        <a:rPr lang="es-CL" sz="1600" dirty="0">
                          <a:effectLst/>
                        </a:rPr>
                        <a:t>Reclamos </a:t>
                      </a:r>
                      <a:r>
                        <a:rPr lang="es-CL" sz="1600" dirty="0" smtClean="0">
                          <a:effectLst/>
                        </a:rPr>
                        <a:t> (0,43)</a:t>
                      </a:r>
                      <a:endParaRPr lang="es-CL" sz="1600" b="1" dirty="0">
                        <a:effectLst/>
                        <a:latin typeface="Arial"/>
                        <a:ea typeface="Calibri"/>
                        <a:cs typeface="Times New Roman"/>
                      </a:endParaRPr>
                    </a:p>
                  </a:txBody>
                  <a:tcPr marL="68597" marR="68597" marT="0" marB="0">
                    <a:solidFill>
                      <a:schemeClr val="accent5">
                        <a:lumMod val="20000"/>
                        <a:lumOff val="80000"/>
                      </a:schemeClr>
                    </a:solidFill>
                  </a:tcPr>
                </a:tc>
                <a:tc>
                  <a:txBody>
                    <a:bodyPr/>
                    <a:lstStyle/>
                    <a:p>
                      <a:pPr algn="ctr" fontAlgn="b"/>
                      <a:r>
                        <a:rPr lang="es-CL" sz="1800" u="none" strike="noStrike" dirty="0" smtClean="0">
                          <a:effectLst/>
                        </a:rPr>
                        <a:t>67%</a:t>
                      </a:r>
                      <a:endParaRPr lang="es-CL" sz="1800" b="0" i="0" u="none" strike="noStrike" dirty="0">
                        <a:solidFill>
                          <a:srgbClr val="000000"/>
                        </a:solidFill>
                        <a:effectLst/>
                        <a:latin typeface="+mn-lt"/>
                      </a:endParaRPr>
                    </a:p>
                  </a:txBody>
                  <a:tcPr marL="9524" marR="9524" marT="9527" marB="0" anchor="ctr">
                    <a:solidFill>
                      <a:schemeClr val="accent5">
                        <a:lumMod val="20000"/>
                        <a:lumOff val="80000"/>
                      </a:schemeClr>
                    </a:solidFill>
                  </a:tcPr>
                </a:tc>
                <a:tc>
                  <a:txBody>
                    <a:bodyPr/>
                    <a:lstStyle/>
                    <a:p>
                      <a:pPr algn="ctr" fontAlgn="b"/>
                      <a:r>
                        <a:rPr lang="es-CL" sz="1800" b="1" u="none" strike="noStrike" dirty="0" smtClean="0">
                          <a:effectLst/>
                        </a:rPr>
                        <a:t>69%</a:t>
                      </a:r>
                      <a:endParaRPr lang="es-CL" sz="1800" b="1"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r>
              <a:tr h="368452">
                <a:tc vMerge="1">
                  <a:txBody>
                    <a:bodyPr/>
                    <a:lstStyle/>
                    <a:p>
                      <a:endParaRPr lang="es-CL"/>
                    </a:p>
                  </a:txBody>
                  <a:tcPr/>
                </a:tc>
                <a:tc>
                  <a:txBody>
                    <a:bodyPr/>
                    <a:lstStyle/>
                    <a:p>
                      <a:pPr algn="just">
                        <a:lnSpc>
                          <a:spcPct val="115000"/>
                        </a:lnSpc>
                        <a:spcAft>
                          <a:spcPts val="600"/>
                        </a:spcAft>
                      </a:pPr>
                      <a:r>
                        <a:rPr lang="es-CL" sz="1600" dirty="0" smtClean="0">
                          <a:effectLst/>
                        </a:rPr>
                        <a:t>Solicitudes (0,02)</a:t>
                      </a:r>
                      <a:endParaRPr lang="es-CL" sz="1600" b="1" dirty="0">
                        <a:effectLst/>
                        <a:latin typeface="Arial"/>
                        <a:ea typeface="Calibri"/>
                        <a:cs typeface="Times New Roman"/>
                      </a:endParaRPr>
                    </a:p>
                  </a:txBody>
                  <a:tcPr marL="68597" marR="68597" marT="0" marB="0">
                    <a:solidFill>
                      <a:schemeClr val="accent5">
                        <a:lumMod val="20000"/>
                        <a:lumOff val="80000"/>
                      </a:schemeClr>
                    </a:solidFill>
                  </a:tcPr>
                </a:tc>
                <a:tc>
                  <a:txBody>
                    <a:bodyPr/>
                    <a:lstStyle/>
                    <a:p>
                      <a:pPr algn="ctr" fontAlgn="b"/>
                      <a:r>
                        <a:rPr lang="es-CL" sz="1800" u="none" strike="noStrike" dirty="0" smtClean="0">
                          <a:effectLst/>
                        </a:rPr>
                        <a:t>71%</a:t>
                      </a:r>
                      <a:endParaRPr lang="es-CL" sz="1800" b="0" i="0" u="none" strike="noStrike" dirty="0">
                        <a:solidFill>
                          <a:srgbClr val="000000"/>
                        </a:solidFill>
                        <a:effectLst/>
                        <a:latin typeface="+mn-lt"/>
                      </a:endParaRPr>
                    </a:p>
                  </a:txBody>
                  <a:tcPr marL="9524" marR="9524" marT="9527" marB="0" anchor="ctr">
                    <a:solidFill>
                      <a:schemeClr val="accent5">
                        <a:lumMod val="20000"/>
                        <a:lumOff val="80000"/>
                      </a:schemeClr>
                    </a:solidFill>
                  </a:tcPr>
                </a:tc>
                <a:tc>
                  <a:txBody>
                    <a:bodyPr/>
                    <a:lstStyle/>
                    <a:p>
                      <a:pPr algn="ctr" fontAlgn="b"/>
                      <a:r>
                        <a:rPr lang="es-CL" sz="1800" b="1" u="none" strike="noStrike" dirty="0" smtClean="0">
                          <a:effectLst/>
                        </a:rPr>
                        <a:t>77%</a:t>
                      </a:r>
                      <a:endParaRPr lang="es-CL" sz="1800" b="1"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r>
              <a:tr h="368452">
                <a:tc gridSpan="2">
                  <a:txBody>
                    <a:bodyPr/>
                    <a:lstStyle/>
                    <a:p>
                      <a:pPr algn="just">
                        <a:lnSpc>
                          <a:spcPct val="115000"/>
                        </a:lnSpc>
                        <a:spcAft>
                          <a:spcPts val="600"/>
                        </a:spcAft>
                      </a:pPr>
                      <a:r>
                        <a:rPr lang="es-CL" sz="1600" dirty="0" smtClean="0">
                          <a:effectLst/>
                        </a:rPr>
                        <a:t>Total Satisfacción específica ponderada (40%)</a:t>
                      </a:r>
                      <a:endParaRPr lang="es-CL" sz="1600" b="1" dirty="0" smtClean="0">
                        <a:effectLst/>
                        <a:latin typeface="+mn-lt"/>
                        <a:ea typeface="Calibri"/>
                        <a:cs typeface="Times New Roman"/>
                      </a:endParaRPr>
                    </a:p>
                  </a:txBody>
                  <a:tcPr marL="68597" marR="68597" marT="0" marB="0">
                    <a:solidFill>
                      <a:schemeClr val="bg1"/>
                    </a:solidFill>
                  </a:tcPr>
                </a:tc>
                <a:tc hMerge="1">
                  <a:txBody>
                    <a:bodyPr/>
                    <a:lstStyle/>
                    <a:p>
                      <a:pPr algn="just">
                        <a:lnSpc>
                          <a:spcPct val="115000"/>
                        </a:lnSpc>
                        <a:spcAft>
                          <a:spcPts val="600"/>
                        </a:spcAft>
                      </a:pPr>
                      <a:endParaRPr lang="es-CL" sz="1400" b="0" dirty="0">
                        <a:effectLst/>
                        <a:latin typeface="Arial"/>
                        <a:ea typeface="Calibri"/>
                        <a:cs typeface="Times New Roman"/>
                      </a:endParaRPr>
                    </a:p>
                  </a:txBody>
                  <a:tcPr marL="68593" marR="6859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s-CL" sz="1800" u="none" strike="noStrike" dirty="0" smtClean="0">
                          <a:effectLst/>
                        </a:rPr>
                        <a:t>76%</a:t>
                      </a:r>
                      <a:endParaRPr lang="es-CL" sz="1800" b="0" i="0" u="none" strike="noStrike" dirty="0">
                        <a:solidFill>
                          <a:srgbClr val="000000"/>
                        </a:solidFill>
                        <a:effectLst/>
                        <a:latin typeface="+mn-lt"/>
                      </a:endParaRPr>
                    </a:p>
                  </a:txBody>
                  <a:tcPr marL="9524" marR="9524" marT="9527" marB="0" anchor="ctr">
                    <a:solidFill>
                      <a:schemeClr val="bg1"/>
                    </a:solidFill>
                  </a:tcPr>
                </a:tc>
                <a:tc>
                  <a:txBody>
                    <a:bodyPr/>
                    <a:lstStyle/>
                    <a:p>
                      <a:pPr algn="ctr" fontAlgn="b"/>
                      <a:r>
                        <a:rPr lang="es-CL" sz="1800" b="1" u="none" strike="noStrike" dirty="0" smtClean="0">
                          <a:effectLst/>
                        </a:rPr>
                        <a:t>75%</a:t>
                      </a:r>
                      <a:endParaRPr lang="es-CL" sz="1800" b="1" i="0" u="none" strike="noStrike" dirty="0">
                        <a:solidFill>
                          <a:srgbClr val="000000"/>
                        </a:solidFill>
                        <a:effectLst/>
                        <a:latin typeface="Calibri"/>
                      </a:endParaRPr>
                    </a:p>
                  </a:txBody>
                  <a:tcPr marL="9525" marR="9525" marT="9523" marB="0" anchor="ctr">
                    <a:solidFill>
                      <a:schemeClr val="bg1"/>
                    </a:solidFill>
                  </a:tcPr>
                </a:tc>
              </a:tr>
              <a:tr h="372367">
                <a:tc gridSpan="2">
                  <a:txBody>
                    <a:bodyPr/>
                    <a:lstStyle/>
                    <a:p>
                      <a:pPr algn="just">
                        <a:lnSpc>
                          <a:spcPct val="115000"/>
                        </a:lnSpc>
                        <a:spcAft>
                          <a:spcPts val="600"/>
                        </a:spcAft>
                      </a:pPr>
                      <a:r>
                        <a:rPr lang="es-CL" sz="1800" dirty="0" smtClean="0">
                          <a:effectLst/>
                        </a:rPr>
                        <a:t>Índice de Satisfacción de Cliente Privado</a:t>
                      </a:r>
                      <a:endParaRPr lang="es-CL" sz="1800" b="1" dirty="0" smtClean="0">
                        <a:effectLst/>
                        <a:latin typeface="+mn-lt"/>
                        <a:ea typeface="Calibri"/>
                        <a:cs typeface="Times New Roman"/>
                      </a:endParaRPr>
                    </a:p>
                  </a:txBody>
                  <a:tcPr marL="68597" marR="68597" marT="0" marB="0">
                    <a:solidFill>
                      <a:srgbClr val="FCD5B5"/>
                    </a:solidFill>
                  </a:tcPr>
                </a:tc>
                <a:tc hMerge="1">
                  <a:txBody>
                    <a:bodyPr/>
                    <a:lstStyle/>
                    <a:p>
                      <a:endParaRPr lang="es-CL"/>
                    </a:p>
                  </a:txBody>
                  <a:tcPr/>
                </a:tc>
                <a:tc>
                  <a:txBody>
                    <a:bodyPr/>
                    <a:lstStyle/>
                    <a:p>
                      <a:pPr algn="ctr" fontAlgn="b"/>
                      <a:r>
                        <a:rPr lang="es-CL" sz="1800" u="none" strike="noStrike" dirty="0" smtClean="0">
                          <a:effectLst/>
                        </a:rPr>
                        <a:t>76%</a:t>
                      </a:r>
                      <a:endParaRPr lang="es-CL" sz="1800" b="1" i="0" u="none" strike="noStrike" dirty="0">
                        <a:solidFill>
                          <a:srgbClr val="000000"/>
                        </a:solidFill>
                        <a:effectLst/>
                        <a:latin typeface="Calibri" panose="020F0502020204030204" pitchFamily="34" charset="0"/>
                      </a:endParaRPr>
                    </a:p>
                  </a:txBody>
                  <a:tcPr marL="9524" marR="9524" marT="9527" marB="0" anchor="ctr">
                    <a:solidFill>
                      <a:srgbClr val="FCD5B5"/>
                    </a:solidFill>
                  </a:tcPr>
                </a:tc>
                <a:tc>
                  <a:txBody>
                    <a:bodyPr/>
                    <a:lstStyle/>
                    <a:p>
                      <a:pPr algn="ctr">
                        <a:lnSpc>
                          <a:spcPct val="115000"/>
                        </a:lnSpc>
                        <a:spcAft>
                          <a:spcPts val="600"/>
                        </a:spcAft>
                      </a:pPr>
                      <a:r>
                        <a:rPr lang="es-CL" sz="2000" b="1" dirty="0" smtClean="0">
                          <a:effectLst/>
                        </a:rPr>
                        <a:t>78%</a:t>
                      </a:r>
                      <a:endParaRPr lang="es-CL" sz="2000" b="1" i="0" dirty="0">
                        <a:effectLst/>
                        <a:latin typeface="+mn-lt"/>
                        <a:ea typeface="Calibri"/>
                        <a:cs typeface="Times New Roman"/>
                      </a:endParaRPr>
                    </a:p>
                  </a:txBody>
                  <a:tcPr marL="68597" marR="68597" marT="0" marB="0" anchor="ctr">
                    <a:solidFill>
                      <a:schemeClr val="accent6"/>
                    </a:solidFill>
                  </a:tcPr>
                </a:tc>
              </a:tr>
            </a:tbl>
          </a:graphicData>
        </a:graphic>
      </p:graphicFrame>
      <p:sp>
        <p:nvSpPr>
          <p:cNvPr id="7" name="1 Rectángulo"/>
          <p:cNvSpPr/>
          <p:nvPr/>
        </p:nvSpPr>
        <p:spPr>
          <a:xfrm>
            <a:off x="5090612" y="5820170"/>
            <a:ext cx="3016155" cy="7574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400" b="1" dirty="0" smtClean="0">
                <a:solidFill>
                  <a:schemeClr val="tx1"/>
                </a:solidFill>
              </a:rPr>
              <a:t>Mejora 2% en </a:t>
            </a:r>
            <a:r>
              <a:rPr lang="es-CL" sz="1400" b="1" dirty="0">
                <a:solidFill>
                  <a:schemeClr val="tx1"/>
                </a:solidFill>
              </a:rPr>
              <a:t>relación al 2017</a:t>
            </a:r>
            <a:r>
              <a:rPr lang="es-CL" sz="1400" dirty="0">
                <a:solidFill>
                  <a:schemeClr val="tx1"/>
                </a:solidFill>
              </a:rPr>
              <a:t>, por lo que el gap en relación a la meta </a:t>
            </a:r>
            <a:r>
              <a:rPr lang="es-CL" sz="1400" dirty="0" smtClean="0">
                <a:solidFill>
                  <a:schemeClr val="tx1"/>
                </a:solidFill>
              </a:rPr>
              <a:t>de 80% es de </a:t>
            </a:r>
            <a:r>
              <a:rPr lang="es-CL" sz="1400" u="sng" dirty="0" smtClean="0">
                <a:solidFill>
                  <a:schemeClr val="tx1"/>
                </a:solidFill>
              </a:rPr>
              <a:t>2%.</a:t>
            </a:r>
            <a:endParaRPr lang="es-CL" sz="1400" u="sng" dirty="0">
              <a:solidFill>
                <a:schemeClr val="tx1"/>
              </a:solidFill>
            </a:endParaRPr>
          </a:p>
        </p:txBody>
      </p:sp>
    </p:spTree>
    <p:extLst>
      <p:ext uri="{BB962C8B-B14F-4D97-AF65-F5344CB8AC3E}">
        <p14:creationId xmlns:p14="http://schemas.microsoft.com/office/powerpoint/2010/main" val="89514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4589343"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3842847" cy="584775"/>
          </a:xfrm>
          <a:prstGeom prst="rect">
            <a:avLst/>
          </a:prstGeom>
          <a:noFill/>
        </p:spPr>
        <p:txBody>
          <a:bodyPr wrap="none" rtlCol="0">
            <a:spAutoFit/>
          </a:bodyPr>
          <a:lstStyle/>
          <a:p>
            <a:r>
              <a:rPr lang="es-ES" sz="3200" b="1" dirty="0" smtClean="0">
                <a:solidFill>
                  <a:srgbClr val="FFFFFF"/>
                </a:solidFill>
              </a:rPr>
              <a:t>Resultados Generales</a:t>
            </a:r>
            <a:endParaRPr lang="es-ES" sz="3200" b="1" dirty="0">
              <a:solidFill>
                <a:srgbClr val="FFFFFF"/>
              </a:solidFill>
            </a:endParaRPr>
          </a:p>
        </p:txBody>
      </p:sp>
      <p:sp>
        <p:nvSpPr>
          <p:cNvPr id="12" name="CuadroTexto 11"/>
          <p:cNvSpPr txBox="1"/>
          <p:nvPr/>
        </p:nvSpPr>
        <p:spPr>
          <a:xfrm>
            <a:off x="53957" y="1111423"/>
            <a:ext cx="8298469" cy="317203"/>
          </a:xfrm>
          <a:prstGeom prst="rect">
            <a:avLst/>
          </a:prstGeom>
          <a:noFill/>
        </p:spPr>
        <p:txBody>
          <a:bodyPr wrap="square" rtlCol="0">
            <a:spAutoFit/>
          </a:bodyPr>
          <a:lstStyle/>
          <a:p>
            <a:pPr algn="just">
              <a:lnSpc>
                <a:spcPct val="80000"/>
              </a:lnSpc>
              <a:defRPr/>
            </a:pPr>
            <a:r>
              <a:rPr lang="es-CL" altLang="es-CL" b="1" dirty="0">
                <a:solidFill>
                  <a:srgbClr val="4181D0"/>
                </a:solidFill>
                <a:latin typeface="Century Gothic" panose="020B0502020202020204" pitchFamily="34" charset="0"/>
              </a:rPr>
              <a:t>Nivel de Satisfacción General por tipo de Cliente</a:t>
            </a:r>
            <a:endParaRPr lang="es-ES" dirty="0">
              <a:solidFill>
                <a:schemeClr val="bg1">
                  <a:lumMod val="50000"/>
                </a:schemeClr>
              </a:solidFill>
            </a:endParaRPr>
          </a:p>
        </p:txBody>
      </p:sp>
      <p:sp>
        <p:nvSpPr>
          <p:cNvPr id="2" name="Rectángulo 1"/>
          <p:cNvSpPr/>
          <p:nvPr/>
        </p:nvSpPr>
        <p:spPr>
          <a:xfrm>
            <a:off x="576262" y="4810164"/>
            <a:ext cx="8239125"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spcBef>
                <a:spcPct val="0"/>
              </a:spcBef>
              <a:spcAft>
                <a:spcPts val="1200"/>
              </a:spcAft>
            </a:pPr>
            <a:r>
              <a:rPr lang="es-CL" altLang="es-CL" sz="1600" dirty="0" smtClean="0">
                <a:solidFill>
                  <a:prstClr val="black"/>
                </a:solidFill>
              </a:rPr>
              <a:t>En relación a la satisfacción general con los servicios del Consejo, si bien los reclamantes son los que mantienen la evaluación más baja, tienen un alza importante (+8%). Los solicitantes también tienen un alza importante de 4%, mientras que los resultados de consultantes y capacitados se mantienen en los rangos anteriores.</a:t>
            </a:r>
            <a:endParaRPr lang="es-CL" altLang="es-CL" sz="1600" dirty="0">
              <a:solidFill>
                <a:prstClr val="black"/>
              </a:solidFill>
            </a:endParaRPr>
          </a:p>
        </p:txBody>
      </p:sp>
      <p:graphicFrame>
        <p:nvGraphicFramePr>
          <p:cNvPr id="10" name="Gráfico 9"/>
          <p:cNvGraphicFramePr>
            <a:graphicFrameLocks/>
          </p:cNvGraphicFramePr>
          <p:nvPr>
            <p:extLst>
              <p:ext uri="{D42A27DB-BD31-4B8C-83A1-F6EECF244321}">
                <p14:modId xmlns:p14="http://schemas.microsoft.com/office/powerpoint/2010/main" val="1844668073"/>
              </p:ext>
            </p:extLst>
          </p:nvPr>
        </p:nvGraphicFramePr>
        <p:xfrm>
          <a:off x="576262" y="1547770"/>
          <a:ext cx="7867461" cy="314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735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700" y="6198896"/>
            <a:ext cx="3075960" cy="504457"/>
          </a:xfrm>
          <a:prstGeom prst="rect">
            <a:avLst/>
          </a:prstGeom>
        </p:spPr>
      </p:pic>
      <p:sp>
        <p:nvSpPr>
          <p:cNvPr id="8" name="Rectángulo 7"/>
          <p:cNvSpPr/>
          <p:nvPr/>
        </p:nvSpPr>
        <p:spPr>
          <a:xfrm>
            <a:off x="0" y="300851"/>
            <a:ext cx="7260609" cy="734319"/>
          </a:xfrm>
          <a:prstGeom prst="rect">
            <a:avLst/>
          </a:prstGeom>
          <a:solidFill>
            <a:srgbClr val="55C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25700" y="362842"/>
            <a:ext cx="7194983" cy="584775"/>
          </a:xfrm>
          <a:prstGeom prst="rect">
            <a:avLst/>
          </a:prstGeom>
          <a:noFill/>
        </p:spPr>
        <p:txBody>
          <a:bodyPr wrap="none" rtlCol="0">
            <a:spAutoFit/>
          </a:bodyPr>
          <a:lstStyle/>
          <a:p>
            <a:r>
              <a:rPr lang="es-ES" sz="3200" b="1" dirty="0">
                <a:solidFill>
                  <a:srgbClr val="FFFFFF"/>
                </a:solidFill>
              </a:rPr>
              <a:t>Í</a:t>
            </a:r>
            <a:r>
              <a:rPr lang="es-ES" sz="3200" b="1" dirty="0" smtClean="0">
                <a:solidFill>
                  <a:srgbClr val="FFFFFF"/>
                </a:solidFill>
              </a:rPr>
              <a:t>ndice de Lealtad Clientes Privados 2018</a:t>
            </a:r>
            <a:endParaRPr lang="es-ES" sz="3200" b="1" dirty="0">
              <a:solidFill>
                <a:srgbClr val="FFFFFF"/>
              </a:solidFill>
            </a:endParaRPr>
          </a:p>
        </p:txBody>
      </p:sp>
      <p:sp>
        <p:nvSpPr>
          <p:cNvPr id="12" name="CuadroTexto 11"/>
          <p:cNvSpPr txBox="1"/>
          <p:nvPr/>
        </p:nvSpPr>
        <p:spPr>
          <a:xfrm>
            <a:off x="436098" y="1411679"/>
            <a:ext cx="8298469" cy="590931"/>
          </a:xfrm>
          <a:prstGeom prst="rect">
            <a:avLst/>
          </a:prstGeom>
          <a:noFill/>
        </p:spPr>
        <p:txBody>
          <a:bodyPr wrap="square" rtlCol="0">
            <a:spAutoFit/>
          </a:bodyPr>
          <a:lstStyle/>
          <a:p>
            <a:pPr algn="just">
              <a:lnSpc>
                <a:spcPct val="80000"/>
              </a:lnSpc>
              <a:buFont typeface="Arial" charset="0"/>
              <a:buChar char="•"/>
              <a:defRPr/>
            </a:pPr>
            <a:endParaRPr lang="es-CL" altLang="es-CL" dirty="0">
              <a:solidFill>
                <a:schemeClr val="tx2"/>
              </a:solidFill>
              <a:ea typeface="ＭＳ Ｐゴシック" pitchFamily="34" charset="-128"/>
            </a:endParaRPr>
          </a:p>
          <a:p>
            <a:endParaRPr lang="es-ES" dirty="0">
              <a:solidFill>
                <a:schemeClr val="bg1">
                  <a:lumMod val="50000"/>
                </a:schemeClr>
              </a:solidFill>
            </a:endParaRPr>
          </a:p>
        </p:txBody>
      </p:sp>
      <p:sp>
        <p:nvSpPr>
          <p:cNvPr id="2" name="Rectángulo 1"/>
          <p:cNvSpPr/>
          <p:nvPr/>
        </p:nvSpPr>
        <p:spPr>
          <a:xfrm>
            <a:off x="225700" y="1165401"/>
            <a:ext cx="3831272"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s-CL" sz="1400" b="1" u="sng" dirty="0">
                <a:solidFill>
                  <a:schemeClr val="tx2">
                    <a:lumMod val="50000"/>
                  </a:schemeClr>
                </a:solidFill>
              </a:rPr>
              <a:t>Mide el núcleo de los clientes más satisfechos</a:t>
            </a:r>
            <a:r>
              <a:rPr lang="es-CL" sz="1400" dirty="0">
                <a:solidFill>
                  <a:schemeClr val="tx2">
                    <a:lumMod val="50000"/>
                  </a:schemeClr>
                </a:solidFill>
              </a:rPr>
              <a:t>, </a:t>
            </a:r>
            <a:r>
              <a:rPr lang="es-CL" sz="1400" dirty="0" smtClean="0">
                <a:solidFill>
                  <a:schemeClr val="tx2">
                    <a:lumMod val="50000"/>
                  </a:schemeClr>
                </a:solidFill>
              </a:rPr>
              <a:t>al juntar sólo aquellos que declaran copulativamente: Satisfacción </a:t>
            </a:r>
            <a:r>
              <a:rPr lang="es-CL" sz="1400" dirty="0">
                <a:solidFill>
                  <a:schemeClr val="tx2">
                    <a:lumMod val="50000"/>
                  </a:schemeClr>
                </a:solidFill>
              </a:rPr>
              <a:t>con los servicios del CPLT + Probabilidad de volver a usar los servicios del CPLT + Recomendaría los servicios de la institución</a:t>
            </a:r>
            <a:r>
              <a:rPr lang="es-CL" sz="1400" dirty="0" smtClean="0">
                <a:solidFill>
                  <a:schemeClr val="tx2">
                    <a:lumMod val="50000"/>
                  </a:schemeClr>
                </a:solidFill>
              </a:rPr>
              <a:t>.</a:t>
            </a:r>
            <a:endParaRPr lang="es-CL" sz="1400" dirty="0">
              <a:solidFill>
                <a:schemeClr val="tx2">
                  <a:lumMod val="50000"/>
                </a:schemeClr>
              </a:solidFill>
            </a:endParaRPr>
          </a:p>
          <a:p>
            <a:pPr>
              <a:defRPr/>
            </a:pPr>
            <a:endParaRPr lang="es-CL" sz="1400" dirty="0" smtClean="0">
              <a:solidFill>
                <a:schemeClr val="tx2">
                  <a:lumMod val="50000"/>
                </a:schemeClr>
              </a:solidFill>
            </a:endParaRPr>
          </a:p>
          <a:p>
            <a:pPr>
              <a:defRPr/>
            </a:pPr>
            <a:r>
              <a:rPr lang="es-CL" sz="1400" b="1" dirty="0" smtClean="0">
                <a:solidFill>
                  <a:schemeClr val="tx2">
                    <a:lumMod val="50000"/>
                  </a:schemeClr>
                </a:solidFill>
              </a:rPr>
              <a:t>La cifra se mantiene en 72%  sin variaciones para este año</a:t>
            </a:r>
            <a:r>
              <a:rPr lang="es-CL" sz="1400" dirty="0" smtClean="0">
                <a:solidFill>
                  <a:schemeClr val="tx2">
                    <a:lumMod val="50000"/>
                  </a:schemeClr>
                </a:solidFill>
              </a:rPr>
              <a:t>, destacándose el alza en la satisfacción general con los servicios del Consejo (+5%), la cual se anula con la baja de 5% en el ítem de recurrencia “volvería a usar los servicios del CPLT”.</a:t>
            </a:r>
          </a:p>
        </p:txBody>
      </p:sp>
      <p:pic>
        <p:nvPicPr>
          <p:cNvPr id="7"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350659" y="1603864"/>
            <a:ext cx="4175125" cy="3692525"/>
          </a:xfrm>
          <a:prstGeom prst="rect">
            <a:avLst/>
          </a:prstGeom>
          <a:noFill/>
        </p:spPr>
      </p:pic>
      <p:grpSp>
        <p:nvGrpSpPr>
          <p:cNvPr id="9" name="Group 14"/>
          <p:cNvGrpSpPr>
            <a:grpSpLocks/>
          </p:cNvGrpSpPr>
          <p:nvPr/>
        </p:nvGrpSpPr>
        <p:grpSpPr bwMode="auto">
          <a:xfrm>
            <a:off x="6822399" y="1275251"/>
            <a:ext cx="2325688" cy="1316038"/>
            <a:chOff x="2798" y="1955"/>
            <a:chExt cx="1465" cy="829"/>
          </a:xfrm>
        </p:grpSpPr>
        <p:sp>
          <p:nvSpPr>
            <p:cNvPr id="10" name="Rectangle 15"/>
            <p:cNvSpPr>
              <a:spLocks noChangeArrowheads="1"/>
            </p:cNvSpPr>
            <p:nvPr/>
          </p:nvSpPr>
          <p:spPr bwMode="auto">
            <a:xfrm>
              <a:off x="2798" y="1955"/>
              <a:ext cx="6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_tradnl" altLang="es-CL" sz="1200" b="1" dirty="0">
                  <a:solidFill>
                    <a:srgbClr val="0000CC"/>
                  </a:solidFill>
                  <a:latin typeface="Arial" panose="020B0604020202020204" pitchFamily="34" charset="0"/>
                </a:rPr>
                <a:t>Recomendación</a:t>
              </a:r>
            </a:p>
          </p:txBody>
        </p:sp>
        <p:sp>
          <p:nvSpPr>
            <p:cNvPr id="13" name="Text Box 16"/>
            <p:cNvSpPr txBox="1">
              <a:spLocks noChangeArrowheads="1"/>
            </p:cNvSpPr>
            <p:nvPr/>
          </p:nvSpPr>
          <p:spPr bwMode="auto">
            <a:xfrm>
              <a:off x="2987" y="2319"/>
              <a:ext cx="1276" cy="4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s-ES_tradnl" altLang="es-CL" sz="1200" i="1" dirty="0">
                  <a:solidFill>
                    <a:srgbClr val="4A78BB"/>
                  </a:solidFill>
                  <a:latin typeface="Arial" panose="020B0604020202020204" pitchFamily="34" charset="0"/>
                  <a:cs typeface="Arial" panose="020B0604020202020204" pitchFamily="34" charset="0"/>
                </a:rPr>
                <a:t>Clientes que recomiendan al CPLT</a:t>
              </a:r>
            </a:p>
            <a:p>
              <a:pPr algn="ctr">
                <a:spcBef>
                  <a:spcPct val="50000"/>
                </a:spcBef>
                <a:buFontTx/>
                <a:buNone/>
              </a:pPr>
              <a:r>
                <a:rPr lang="es-ES_tradnl" altLang="es-CL" sz="1200" i="1" dirty="0">
                  <a:solidFill>
                    <a:srgbClr val="4A78BB"/>
                  </a:solidFill>
                  <a:latin typeface="Arial" panose="020B0604020202020204" pitchFamily="34" charset="0"/>
                  <a:cs typeface="Arial" panose="020B0604020202020204" pitchFamily="34" charset="0"/>
                </a:rPr>
                <a:t>(Muy probable/Probable)</a:t>
              </a:r>
            </a:p>
          </p:txBody>
        </p:sp>
      </p:grpSp>
      <p:grpSp>
        <p:nvGrpSpPr>
          <p:cNvPr id="14" name="Group 11"/>
          <p:cNvGrpSpPr>
            <a:grpSpLocks/>
          </p:cNvGrpSpPr>
          <p:nvPr/>
        </p:nvGrpSpPr>
        <p:grpSpPr bwMode="auto">
          <a:xfrm>
            <a:off x="4020459" y="1327639"/>
            <a:ext cx="2768600" cy="1068387"/>
            <a:chOff x="384" y="1866"/>
            <a:chExt cx="1744" cy="673"/>
          </a:xfrm>
        </p:grpSpPr>
        <p:sp>
          <p:nvSpPr>
            <p:cNvPr id="15" name="Rectangle 12"/>
            <p:cNvSpPr>
              <a:spLocks noChangeArrowheads="1"/>
            </p:cNvSpPr>
            <p:nvPr/>
          </p:nvSpPr>
          <p:spPr bwMode="auto">
            <a:xfrm>
              <a:off x="1019" y="1866"/>
              <a:ext cx="110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_tradnl" altLang="es-CL" sz="1200" b="1">
                  <a:solidFill>
                    <a:srgbClr val="CC0000"/>
                  </a:solidFill>
                  <a:latin typeface="Arial" panose="020B0604020202020204" pitchFamily="34" charset="0"/>
                </a:rPr>
                <a:t>Satisfacción </a:t>
              </a:r>
            </a:p>
          </p:txBody>
        </p:sp>
        <p:sp>
          <p:nvSpPr>
            <p:cNvPr id="16" name="Text Box 13"/>
            <p:cNvSpPr txBox="1">
              <a:spLocks noChangeArrowheads="1"/>
            </p:cNvSpPr>
            <p:nvPr/>
          </p:nvSpPr>
          <p:spPr bwMode="auto">
            <a:xfrm>
              <a:off x="384" y="2016"/>
              <a:ext cx="1043" cy="5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s-ES_tradnl" altLang="es-CL" sz="1200" i="1">
                  <a:solidFill>
                    <a:srgbClr val="CC0000"/>
                  </a:solidFill>
                  <a:latin typeface="Arial" panose="020B0604020202020204" pitchFamily="34" charset="0"/>
                  <a:cs typeface="Arial" panose="020B0604020202020204" pitchFamily="34" charset="0"/>
                </a:rPr>
                <a:t>Clientes que califican el servicio como Satisfecho/Muy satisfecho</a:t>
              </a:r>
            </a:p>
          </p:txBody>
        </p:sp>
      </p:grpSp>
      <p:sp>
        <p:nvSpPr>
          <p:cNvPr id="17" name="Rectangle 18"/>
          <p:cNvSpPr>
            <a:spLocks noChangeArrowheads="1"/>
          </p:cNvSpPr>
          <p:nvPr/>
        </p:nvSpPr>
        <p:spPr bwMode="auto">
          <a:xfrm>
            <a:off x="5523822" y="5266226"/>
            <a:ext cx="1741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_tradnl" altLang="es-CL" sz="1200" b="1" dirty="0">
                <a:solidFill>
                  <a:srgbClr val="008000"/>
                </a:solidFill>
                <a:latin typeface="Arial" panose="020B0604020202020204" pitchFamily="34" charset="0"/>
              </a:rPr>
              <a:t>Recurrencia</a:t>
            </a:r>
          </a:p>
        </p:txBody>
      </p:sp>
      <p:sp>
        <p:nvSpPr>
          <p:cNvPr id="19" name="Text Box 31"/>
          <p:cNvSpPr txBox="1">
            <a:spLocks noChangeArrowheads="1"/>
          </p:cNvSpPr>
          <p:nvPr/>
        </p:nvSpPr>
        <p:spPr bwMode="auto">
          <a:xfrm>
            <a:off x="4452259" y="2389676"/>
            <a:ext cx="79216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s-ES" altLang="es-CL" sz="1400" b="1" dirty="0" smtClean="0">
                <a:solidFill>
                  <a:srgbClr val="C00000"/>
                </a:solidFill>
                <a:latin typeface="Arial" panose="020B0604020202020204" pitchFamily="34" charset="0"/>
                <a:cs typeface="Arial" panose="020B0604020202020204" pitchFamily="34" charset="0"/>
              </a:rPr>
              <a:t>79%</a:t>
            </a:r>
            <a:endParaRPr lang="es-ES" altLang="es-CL" sz="1400" b="1" dirty="0">
              <a:solidFill>
                <a:srgbClr val="C00000"/>
              </a:solidFill>
              <a:latin typeface="Arial" panose="020B0604020202020204" pitchFamily="34" charset="0"/>
              <a:cs typeface="Arial" panose="020B0604020202020204" pitchFamily="34" charset="0"/>
            </a:endParaRPr>
          </a:p>
          <a:p>
            <a:pPr algn="ctr" eaLnBrk="1" hangingPunct="1">
              <a:spcBef>
                <a:spcPct val="50000"/>
              </a:spcBef>
              <a:buFontTx/>
              <a:buNone/>
            </a:pPr>
            <a:r>
              <a:rPr lang="es-ES" altLang="es-CL" sz="1400" b="1" dirty="0" smtClean="0">
                <a:solidFill>
                  <a:srgbClr val="C00000"/>
                </a:solidFill>
                <a:latin typeface="Arial" panose="020B0604020202020204" pitchFamily="34" charset="0"/>
                <a:cs typeface="Arial" panose="020B0604020202020204" pitchFamily="34" charset="0"/>
              </a:rPr>
              <a:t>(+5%)</a:t>
            </a:r>
            <a:endParaRPr lang="es-ES" altLang="es-CL" sz="1400" b="1" dirty="0">
              <a:solidFill>
                <a:srgbClr val="C00000"/>
              </a:solidFill>
              <a:latin typeface="Arial" panose="020B0604020202020204" pitchFamily="34" charset="0"/>
              <a:cs typeface="Arial" panose="020B0604020202020204" pitchFamily="34" charset="0"/>
            </a:endParaRPr>
          </a:p>
        </p:txBody>
      </p:sp>
      <p:sp>
        <p:nvSpPr>
          <p:cNvPr id="20" name="Text Box 31"/>
          <p:cNvSpPr txBox="1">
            <a:spLocks noChangeArrowheads="1"/>
          </p:cNvSpPr>
          <p:nvPr/>
        </p:nvSpPr>
        <p:spPr bwMode="auto">
          <a:xfrm>
            <a:off x="5996897" y="4235939"/>
            <a:ext cx="79216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s-ES" altLang="es-CL" sz="1400" b="1">
                <a:solidFill>
                  <a:srgbClr val="006600"/>
                </a:solidFill>
                <a:latin typeface="Arial" panose="020B0604020202020204" pitchFamily="34" charset="0"/>
                <a:cs typeface="Arial" panose="020B0604020202020204" pitchFamily="34" charset="0"/>
              </a:rPr>
              <a:t>84%</a:t>
            </a:r>
          </a:p>
          <a:p>
            <a:pPr algn="ctr" eaLnBrk="1" hangingPunct="1">
              <a:spcBef>
                <a:spcPct val="50000"/>
              </a:spcBef>
              <a:buFontTx/>
              <a:buNone/>
            </a:pPr>
            <a:r>
              <a:rPr lang="es-ES" altLang="es-CL" sz="1400" b="1">
                <a:solidFill>
                  <a:srgbClr val="006600"/>
                </a:solidFill>
                <a:latin typeface="Arial" panose="020B0604020202020204" pitchFamily="34" charset="0"/>
                <a:cs typeface="Arial" panose="020B0604020202020204" pitchFamily="34" charset="0"/>
              </a:rPr>
              <a:t>(-5%)</a:t>
            </a:r>
          </a:p>
        </p:txBody>
      </p:sp>
      <p:sp>
        <p:nvSpPr>
          <p:cNvPr id="21" name="Text Box 31"/>
          <p:cNvSpPr txBox="1">
            <a:spLocks noChangeArrowheads="1"/>
          </p:cNvSpPr>
          <p:nvPr/>
        </p:nvSpPr>
        <p:spPr bwMode="auto">
          <a:xfrm>
            <a:off x="7722509" y="2569064"/>
            <a:ext cx="7921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s-ES" altLang="es-CL" sz="1400" b="1" dirty="0">
                <a:solidFill>
                  <a:srgbClr val="1F497D"/>
                </a:solidFill>
                <a:latin typeface="Arial" panose="020B0604020202020204" pitchFamily="34" charset="0"/>
                <a:cs typeface="Arial" panose="020B0604020202020204" pitchFamily="34" charset="0"/>
              </a:rPr>
              <a:t>80% </a:t>
            </a:r>
          </a:p>
          <a:p>
            <a:pPr algn="ctr" eaLnBrk="1" hangingPunct="1">
              <a:spcBef>
                <a:spcPct val="50000"/>
              </a:spcBef>
              <a:buFontTx/>
              <a:buNone/>
            </a:pPr>
            <a:r>
              <a:rPr lang="es-ES" altLang="es-CL" sz="1400" b="1" dirty="0" smtClean="0">
                <a:solidFill>
                  <a:srgbClr val="1F497D"/>
                </a:solidFill>
                <a:latin typeface="Arial" panose="020B0604020202020204" pitchFamily="34" charset="0"/>
                <a:cs typeface="Arial" panose="020B0604020202020204" pitchFamily="34" charset="0"/>
              </a:rPr>
              <a:t>(0%)</a:t>
            </a:r>
            <a:endParaRPr lang="es-ES" altLang="es-CL" sz="1400" b="1" dirty="0">
              <a:solidFill>
                <a:srgbClr val="1F497D"/>
              </a:solidFill>
              <a:latin typeface="Arial" panose="020B0604020202020204" pitchFamily="34" charset="0"/>
              <a:cs typeface="Arial" panose="020B0604020202020204" pitchFamily="34" charset="0"/>
            </a:endParaRPr>
          </a:p>
        </p:txBody>
      </p:sp>
      <p:sp>
        <p:nvSpPr>
          <p:cNvPr id="22" name="Text Box 31"/>
          <p:cNvSpPr txBox="1">
            <a:spLocks noChangeArrowheads="1"/>
          </p:cNvSpPr>
          <p:nvPr/>
        </p:nvSpPr>
        <p:spPr bwMode="auto">
          <a:xfrm>
            <a:off x="6003247" y="3246926"/>
            <a:ext cx="7921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s-ES" altLang="es-CL" sz="1400" b="1" dirty="0" smtClean="0">
                <a:solidFill>
                  <a:srgbClr val="000000"/>
                </a:solidFill>
                <a:latin typeface="Arial" panose="020B0604020202020204" pitchFamily="34" charset="0"/>
                <a:cs typeface="Arial" panose="020B0604020202020204" pitchFamily="34" charset="0"/>
              </a:rPr>
              <a:t>72%</a:t>
            </a:r>
            <a:endParaRPr lang="es-ES" altLang="es-CL" sz="1400" b="1" dirty="0">
              <a:solidFill>
                <a:srgbClr val="000000"/>
              </a:solidFill>
              <a:latin typeface="Arial" panose="020B0604020202020204" pitchFamily="34" charset="0"/>
              <a:cs typeface="Arial" panose="020B0604020202020204" pitchFamily="34" charset="0"/>
            </a:endParaRPr>
          </a:p>
          <a:p>
            <a:pPr algn="ctr" eaLnBrk="1" hangingPunct="1">
              <a:spcBef>
                <a:spcPct val="50000"/>
              </a:spcBef>
              <a:buFontTx/>
              <a:buNone/>
            </a:pPr>
            <a:r>
              <a:rPr lang="es-ES" altLang="es-CL" sz="1400" dirty="0" smtClean="0">
                <a:solidFill>
                  <a:srgbClr val="000000"/>
                </a:solidFill>
                <a:latin typeface="Arial" panose="020B0604020202020204" pitchFamily="34" charset="0"/>
                <a:cs typeface="Arial" panose="020B0604020202020204" pitchFamily="34" charset="0"/>
              </a:rPr>
              <a:t>(0%)</a:t>
            </a:r>
            <a:endParaRPr lang="es-ES" altLang="es-CL" sz="1400" dirty="0">
              <a:solidFill>
                <a:srgbClr val="000000"/>
              </a:solidFill>
              <a:latin typeface="Arial" panose="020B0604020202020204" pitchFamily="34" charset="0"/>
              <a:cs typeface="Arial" panose="020B0604020202020204" pitchFamily="34" charset="0"/>
            </a:endParaRPr>
          </a:p>
        </p:txBody>
      </p:sp>
      <p:sp>
        <p:nvSpPr>
          <p:cNvPr id="23" name="Text Box 32"/>
          <p:cNvSpPr txBox="1">
            <a:spLocks noChangeArrowheads="1"/>
          </p:cNvSpPr>
          <p:nvPr/>
        </p:nvSpPr>
        <p:spPr bwMode="auto">
          <a:xfrm>
            <a:off x="5787347" y="2742101"/>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s-ES" altLang="es-CL" sz="1400" b="1">
                <a:solidFill>
                  <a:srgbClr val="000000"/>
                </a:solidFill>
                <a:latin typeface="Arial" panose="020B0604020202020204" pitchFamily="34" charset="0"/>
                <a:cs typeface="Arial" panose="020B0604020202020204" pitchFamily="34" charset="0"/>
              </a:rPr>
              <a:t>Clientes Leales</a:t>
            </a:r>
          </a:p>
        </p:txBody>
      </p:sp>
      <p:graphicFrame>
        <p:nvGraphicFramePr>
          <p:cNvPr id="24" name="Tabla 23"/>
          <p:cNvGraphicFramePr>
            <a:graphicFrameLocks noGrp="1"/>
          </p:cNvGraphicFramePr>
          <p:nvPr>
            <p:extLst>
              <p:ext uri="{D42A27DB-BD31-4B8C-83A1-F6EECF244321}">
                <p14:modId xmlns:p14="http://schemas.microsoft.com/office/powerpoint/2010/main" val="1823350712"/>
              </p:ext>
            </p:extLst>
          </p:nvPr>
        </p:nvGraphicFramePr>
        <p:xfrm>
          <a:off x="182287" y="4067436"/>
          <a:ext cx="4719232" cy="1782984"/>
        </p:xfrm>
        <a:graphic>
          <a:graphicData uri="http://schemas.openxmlformats.org/drawingml/2006/table">
            <a:tbl>
              <a:tblPr>
                <a:tableStyleId>{BC89EF96-8CEA-46FF-86C4-4CE0E7609802}</a:tableStyleId>
              </a:tblPr>
              <a:tblGrid>
                <a:gridCol w="669093"/>
                <a:gridCol w="972088"/>
                <a:gridCol w="1060460"/>
                <a:gridCol w="1060460"/>
                <a:gridCol w="957131"/>
              </a:tblGrid>
              <a:tr h="222845">
                <a:tc gridSpan="5">
                  <a:txBody>
                    <a:bodyPr/>
                    <a:lstStyle/>
                    <a:p>
                      <a:pPr algn="ctr" fontAlgn="b"/>
                      <a:r>
                        <a:rPr lang="es-CL" sz="1400" b="0" i="0" u="none" strike="noStrike" dirty="0" smtClean="0">
                          <a:solidFill>
                            <a:srgbClr val="000000"/>
                          </a:solidFill>
                          <a:effectLst/>
                          <a:latin typeface="Calibri" panose="020F0502020204030204" pitchFamily="34" charset="0"/>
                        </a:rPr>
                        <a:t>Evolución de las variables que componen</a:t>
                      </a:r>
                      <a:r>
                        <a:rPr lang="es-CL" sz="1400" b="0" i="0" u="none" strike="noStrike" baseline="0" dirty="0" smtClean="0">
                          <a:solidFill>
                            <a:srgbClr val="000000"/>
                          </a:solidFill>
                          <a:effectLst/>
                          <a:latin typeface="Calibri" panose="020F0502020204030204" pitchFamily="34" charset="0"/>
                        </a:rPr>
                        <a:t> el índice de lealtad*</a:t>
                      </a:r>
                      <a:endParaRPr lang="es-CL" sz="1400" b="0" i="0" u="none" strike="noStrike" dirty="0">
                        <a:solidFill>
                          <a:srgbClr val="000000"/>
                        </a:solidFill>
                        <a:effectLst/>
                        <a:latin typeface="Calibri" panose="020F0502020204030204" pitchFamily="34" charset="0"/>
                      </a:endParaRPr>
                    </a:p>
                  </a:txBody>
                  <a:tcPr marL="9525" marR="9525" marT="9513" marB="0" anchor="b"/>
                </a:tc>
                <a:tc hMerge="1">
                  <a:txBody>
                    <a:bodyPr/>
                    <a:lstStyle/>
                    <a:p>
                      <a:pPr algn="ctr" fontAlgn="b"/>
                      <a:endParaRPr lang="es-CL" sz="1100" b="1"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tc hMerge="1">
                  <a:txBody>
                    <a:bodyPr/>
                    <a:lstStyle/>
                    <a:p>
                      <a:pPr algn="ctr" fontAlgn="b"/>
                      <a:endParaRPr lang="es-CL"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s-CL"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s-CL" sz="1100" b="1" i="0" u="none" strike="noStrike" dirty="0">
                        <a:solidFill>
                          <a:srgbClr val="000000"/>
                        </a:solidFill>
                        <a:effectLst/>
                        <a:latin typeface="Calibri" panose="020F0502020204030204" pitchFamily="34" charset="0"/>
                      </a:endParaRPr>
                    </a:p>
                  </a:txBody>
                  <a:tcPr marL="9525" marR="9525" marT="9525" marB="0" anchor="b"/>
                </a:tc>
              </a:tr>
              <a:tr h="222845">
                <a:tc>
                  <a:txBody>
                    <a:bodyPr/>
                    <a:lstStyle/>
                    <a:p>
                      <a:pPr algn="l" fontAlgn="b"/>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300" b="1" u="none" strike="noStrike" dirty="0">
                          <a:effectLst/>
                        </a:rPr>
                        <a:t>Lealtad</a:t>
                      </a:r>
                      <a:endParaRPr lang="es-CL" sz="1300" b="1" i="0" u="none" strike="noStrike" dirty="0">
                        <a:solidFill>
                          <a:srgbClr val="000000"/>
                        </a:solidFill>
                        <a:effectLst/>
                        <a:latin typeface="Calibri" panose="020F0502020204030204" pitchFamily="34" charset="0"/>
                      </a:endParaRPr>
                    </a:p>
                  </a:txBody>
                  <a:tcPr marL="9525" marR="9525" marT="9513" marB="0" anchor="b">
                    <a:solidFill>
                      <a:schemeClr val="accent6"/>
                    </a:solidFill>
                  </a:tcPr>
                </a:tc>
                <a:tc>
                  <a:txBody>
                    <a:bodyPr/>
                    <a:lstStyle/>
                    <a:p>
                      <a:pPr algn="ctr" fontAlgn="b"/>
                      <a:r>
                        <a:rPr lang="es-CL" sz="1300" b="1" u="none" strike="noStrike" dirty="0">
                          <a:effectLst/>
                        </a:rPr>
                        <a:t>Satisfacción</a:t>
                      </a:r>
                      <a:endParaRPr lang="es-CL" sz="1300" b="1"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300" b="1" u="none" strike="noStrike" dirty="0">
                          <a:effectLst/>
                        </a:rPr>
                        <a:t>Recomendaría</a:t>
                      </a:r>
                      <a:endParaRPr lang="es-CL" sz="1300" b="1"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300" b="1" u="none" strike="noStrike" dirty="0">
                          <a:effectLst/>
                        </a:rPr>
                        <a:t>Volvería</a:t>
                      </a:r>
                      <a:endParaRPr lang="es-CL" sz="1300" b="1" i="0" u="none" strike="noStrike" dirty="0">
                        <a:solidFill>
                          <a:srgbClr val="000000"/>
                        </a:solidFill>
                        <a:effectLst/>
                        <a:latin typeface="Calibri" panose="020F0502020204030204" pitchFamily="34" charset="0"/>
                      </a:endParaRPr>
                    </a:p>
                  </a:txBody>
                  <a:tcPr marL="9525" marR="9525" marT="9513" marB="0" anchor="b"/>
                </a:tc>
              </a:tr>
              <a:tr h="222845">
                <a:tc>
                  <a:txBody>
                    <a:bodyPr/>
                    <a:lstStyle/>
                    <a:p>
                      <a:pPr algn="ctr" fontAlgn="b"/>
                      <a:r>
                        <a:rPr lang="es-CL" sz="1400" u="none" strike="noStrike" dirty="0">
                          <a:effectLst/>
                        </a:rPr>
                        <a:t>2013</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76%</a:t>
                      </a:r>
                      <a:endParaRPr lang="es-CL" sz="1400" b="0" i="0" u="none" strike="noStrike" dirty="0">
                        <a:solidFill>
                          <a:srgbClr val="000000"/>
                        </a:solidFill>
                        <a:effectLst/>
                        <a:latin typeface="Calibri" panose="020F0502020204030204" pitchFamily="34" charset="0"/>
                      </a:endParaRPr>
                    </a:p>
                  </a:txBody>
                  <a:tcPr marL="9525" marR="9525" marT="9513" marB="0" anchor="b">
                    <a:solidFill>
                      <a:schemeClr val="accent6"/>
                    </a:solidFill>
                  </a:tcPr>
                </a:tc>
                <a:tc>
                  <a:txBody>
                    <a:bodyPr/>
                    <a:lstStyle/>
                    <a:p>
                      <a:pPr algn="ctr" fontAlgn="b"/>
                      <a:r>
                        <a:rPr lang="es-CL" sz="1400" u="none" strike="noStrike" dirty="0">
                          <a:effectLst/>
                        </a:rPr>
                        <a:t>81%</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87%</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a:effectLst/>
                        </a:rPr>
                        <a:t>84%</a:t>
                      </a:r>
                      <a:endParaRPr lang="es-CL" sz="1400" b="0" i="0" u="none" strike="noStrike">
                        <a:solidFill>
                          <a:srgbClr val="000000"/>
                        </a:solidFill>
                        <a:effectLst/>
                        <a:latin typeface="Calibri" panose="020F0502020204030204" pitchFamily="34" charset="0"/>
                      </a:endParaRPr>
                    </a:p>
                  </a:txBody>
                  <a:tcPr marL="9525" marR="9525" marT="9513" marB="0" anchor="b"/>
                </a:tc>
              </a:tr>
              <a:tr h="222845">
                <a:tc>
                  <a:txBody>
                    <a:bodyPr/>
                    <a:lstStyle/>
                    <a:p>
                      <a:pPr algn="ctr" fontAlgn="b"/>
                      <a:r>
                        <a:rPr lang="es-CL" sz="1400" u="none" strike="noStrike" dirty="0">
                          <a:effectLst/>
                        </a:rPr>
                        <a:t>2014</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67%</a:t>
                      </a:r>
                      <a:endParaRPr lang="es-CL" sz="1400" b="0" i="0" u="none" strike="noStrike" dirty="0">
                        <a:solidFill>
                          <a:srgbClr val="000000"/>
                        </a:solidFill>
                        <a:effectLst/>
                        <a:latin typeface="Calibri" panose="020F0502020204030204" pitchFamily="34" charset="0"/>
                      </a:endParaRPr>
                    </a:p>
                  </a:txBody>
                  <a:tcPr marL="9525" marR="9525" marT="9513" marB="0" anchor="b">
                    <a:solidFill>
                      <a:schemeClr val="accent6"/>
                    </a:solidFill>
                  </a:tcPr>
                </a:tc>
                <a:tc>
                  <a:txBody>
                    <a:bodyPr/>
                    <a:lstStyle/>
                    <a:p>
                      <a:pPr algn="ctr" fontAlgn="b"/>
                      <a:r>
                        <a:rPr lang="es-CL" sz="1400" u="none" strike="noStrike">
                          <a:effectLst/>
                        </a:rPr>
                        <a:t>77%</a:t>
                      </a:r>
                      <a:endParaRPr lang="es-CL" sz="1400" b="0" i="0" u="none" strike="noStrike">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87%</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a:effectLst/>
                        </a:rPr>
                        <a:t>92%</a:t>
                      </a:r>
                      <a:endParaRPr lang="es-CL" sz="1400" b="0" i="0" u="none" strike="noStrike">
                        <a:solidFill>
                          <a:srgbClr val="000000"/>
                        </a:solidFill>
                        <a:effectLst/>
                        <a:latin typeface="Calibri" panose="020F0502020204030204" pitchFamily="34" charset="0"/>
                      </a:endParaRPr>
                    </a:p>
                  </a:txBody>
                  <a:tcPr marL="9525" marR="9525" marT="9513" marB="0" anchor="b"/>
                </a:tc>
              </a:tr>
              <a:tr h="222845">
                <a:tc>
                  <a:txBody>
                    <a:bodyPr/>
                    <a:lstStyle/>
                    <a:p>
                      <a:pPr algn="ctr" fontAlgn="b"/>
                      <a:r>
                        <a:rPr lang="es-CL" sz="1400" u="none" strike="noStrike" dirty="0">
                          <a:effectLst/>
                        </a:rPr>
                        <a:t>2015</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71%</a:t>
                      </a:r>
                      <a:endParaRPr lang="es-CL" sz="1400" b="0" i="0" u="none" strike="noStrike" dirty="0">
                        <a:solidFill>
                          <a:srgbClr val="000000"/>
                        </a:solidFill>
                        <a:effectLst/>
                        <a:latin typeface="Calibri" panose="020F0502020204030204" pitchFamily="34" charset="0"/>
                      </a:endParaRPr>
                    </a:p>
                  </a:txBody>
                  <a:tcPr marL="9525" marR="9525" marT="9513" marB="0" anchor="b">
                    <a:solidFill>
                      <a:schemeClr val="accent6"/>
                    </a:solidFill>
                  </a:tcPr>
                </a:tc>
                <a:tc>
                  <a:txBody>
                    <a:bodyPr/>
                    <a:lstStyle/>
                    <a:p>
                      <a:pPr algn="ctr" fontAlgn="b"/>
                      <a:r>
                        <a:rPr lang="es-CL" sz="1400" u="none" strike="noStrike">
                          <a:effectLst/>
                        </a:rPr>
                        <a:t>75%</a:t>
                      </a:r>
                      <a:endParaRPr lang="es-CL" sz="1400" b="0" i="0" u="none" strike="noStrike">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83%</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a:effectLst/>
                        </a:rPr>
                        <a:t>83%</a:t>
                      </a:r>
                      <a:endParaRPr lang="es-CL" sz="1400" b="0" i="0" u="none" strike="noStrike">
                        <a:solidFill>
                          <a:srgbClr val="000000"/>
                        </a:solidFill>
                        <a:effectLst/>
                        <a:latin typeface="Calibri" panose="020F0502020204030204" pitchFamily="34" charset="0"/>
                      </a:endParaRPr>
                    </a:p>
                  </a:txBody>
                  <a:tcPr marL="9525" marR="9525" marT="9513" marB="0" anchor="b"/>
                </a:tc>
              </a:tr>
              <a:tr h="222845">
                <a:tc>
                  <a:txBody>
                    <a:bodyPr/>
                    <a:lstStyle/>
                    <a:p>
                      <a:pPr algn="ctr" fontAlgn="b"/>
                      <a:r>
                        <a:rPr lang="es-CL" sz="1400" u="none" strike="noStrike" dirty="0">
                          <a:effectLst/>
                        </a:rPr>
                        <a:t>2016</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74%</a:t>
                      </a:r>
                      <a:endParaRPr lang="es-CL" sz="1400" b="0" i="0" u="none" strike="noStrike" dirty="0">
                        <a:solidFill>
                          <a:srgbClr val="000000"/>
                        </a:solidFill>
                        <a:effectLst/>
                        <a:latin typeface="Calibri" panose="020F0502020204030204" pitchFamily="34" charset="0"/>
                      </a:endParaRPr>
                    </a:p>
                  </a:txBody>
                  <a:tcPr marL="9525" marR="9525" marT="9513" marB="0" anchor="b">
                    <a:solidFill>
                      <a:schemeClr val="accent6"/>
                    </a:solidFill>
                  </a:tcPr>
                </a:tc>
                <a:tc>
                  <a:txBody>
                    <a:bodyPr/>
                    <a:lstStyle/>
                    <a:p>
                      <a:pPr algn="ctr" fontAlgn="b"/>
                      <a:r>
                        <a:rPr lang="es-CL" sz="1400" u="none" strike="noStrike" dirty="0">
                          <a:effectLst/>
                        </a:rPr>
                        <a:t>76%</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83%</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u="none" strike="noStrike" dirty="0">
                          <a:effectLst/>
                        </a:rPr>
                        <a:t>86%</a:t>
                      </a:r>
                      <a:endParaRPr lang="es-CL" sz="1400" b="0" i="0" u="none" strike="noStrike" dirty="0">
                        <a:solidFill>
                          <a:srgbClr val="000000"/>
                        </a:solidFill>
                        <a:effectLst/>
                        <a:latin typeface="Calibri" panose="020F0502020204030204" pitchFamily="34" charset="0"/>
                      </a:endParaRPr>
                    </a:p>
                  </a:txBody>
                  <a:tcPr marL="9525" marR="9525" marT="9513" marB="0" anchor="b"/>
                </a:tc>
              </a:tr>
              <a:tr h="222845">
                <a:tc>
                  <a:txBody>
                    <a:bodyPr/>
                    <a:lstStyle/>
                    <a:p>
                      <a:pPr algn="ctr" fontAlgn="b"/>
                      <a:r>
                        <a:rPr lang="es-CL" sz="1400" b="0" u="none" strike="noStrike" dirty="0">
                          <a:effectLst/>
                        </a:rPr>
                        <a:t>2017</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b="0" u="none" strike="noStrike" dirty="0">
                          <a:effectLst/>
                        </a:rPr>
                        <a:t>72%</a:t>
                      </a:r>
                      <a:endParaRPr lang="es-CL" sz="1400" b="0" i="0" u="none" strike="noStrike" dirty="0">
                        <a:solidFill>
                          <a:srgbClr val="000000"/>
                        </a:solidFill>
                        <a:effectLst/>
                        <a:latin typeface="Calibri" panose="020F0502020204030204" pitchFamily="34" charset="0"/>
                      </a:endParaRPr>
                    </a:p>
                  </a:txBody>
                  <a:tcPr marL="9525" marR="9525" marT="9513" marB="0" anchor="b">
                    <a:solidFill>
                      <a:schemeClr val="accent6"/>
                    </a:solidFill>
                  </a:tcPr>
                </a:tc>
                <a:tc>
                  <a:txBody>
                    <a:bodyPr/>
                    <a:lstStyle/>
                    <a:p>
                      <a:pPr algn="ctr" fontAlgn="b"/>
                      <a:r>
                        <a:rPr lang="es-CL" sz="1400" b="0" i="0" u="none" strike="noStrike" dirty="0" smtClean="0">
                          <a:solidFill>
                            <a:srgbClr val="000000"/>
                          </a:solidFill>
                          <a:effectLst/>
                          <a:latin typeface="Calibri" panose="020F0502020204030204" pitchFamily="34" charset="0"/>
                        </a:rPr>
                        <a:t>77%</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b="0" i="0" u="none" strike="noStrike" dirty="0" smtClean="0">
                          <a:solidFill>
                            <a:srgbClr val="000000"/>
                          </a:solidFill>
                          <a:effectLst/>
                          <a:latin typeface="Calibri" panose="020F0502020204030204" pitchFamily="34" charset="0"/>
                        </a:rPr>
                        <a:t>74%</a:t>
                      </a:r>
                      <a:endParaRPr lang="es-CL" sz="1400" b="0"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b="0" i="0" u="none" strike="noStrike" dirty="0" smtClean="0">
                          <a:solidFill>
                            <a:srgbClr val="000000"/>
                          </a:solidFill>
                          <a:effectLst/>
                          <a:latin typeface="Calibri" panose="020F0502020204030204" pitchFamily="34" charset="0"/>
                        </a:rPr>
                        <a:t>89%</a:t>
                      </a:r>
                      <a:endParaRPr lang="es-CL" sz="1400" b="0" i="0" u="none" strike="noStrike" dirty="0">
                        <a:solidFill>
                          <a:srgbClr val="000000"/>
                        </a:solidFill>
                        <a:effectLst/>
                        <a:latin typeface="Calibri" panose="020F0502020204030204" pitchFamily="34" charset="0"/>
                      </a:endParaRPr>
                    </a:p>
                  </a:txBody>
                  <a:tcPr marL="9525" marR="9525" marT="9513" marB="0" anchor="b"/>
                </a:tc>
              </a:tr>
              <a:tr h="222845">
                <a:tc>
                  <a:txBody>
                    <a:bodyPr/>
                    <a:lstStyle/>
                    <a:p>
                      <a:pPr algn="ctr" fontAlgn="b"/>
                      <a:r>
                        <a:rPr lang="es-CL" sz="1400" b="1" i="0" u="none" strike="noStrike" dirty="0" smtClean="0">
                          <a:solidFill>
                            <a:srgbClr val="000000"/>
                          </a:solidFill>
                          <a:effectLst/>
                          <a:latin typeface="Calibri" panose="020F0502020204030204" pitchFamily="34" charset="0"/>
                        </a:rPr>
                        <a:t>2018 </a:t>
                      </a:r>
                      <a:endParaRPr lang="es-CL" sz="1400" b="1"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b="1" i="0" u="none" strike="noStrike" dirty="0" smtClean="0">
                          <a:solidFill>
                            <a:srgbClr val="000000"/>
                          </a:solidFill>
                          <a:effectLst/>
                          <a:latin typeface="Calibri" panose="020F0502020204030204" pitchFamily="34" charset="0"/>
                        </a:rPr>
                        <a:t>72%</a:t>
                      </a:r>
                      <a:endParaRPr lang="es-CL" sz="1400" b="1" i="0" u="none" strike="noStrike" dirty="0">
                        <a:solidFill>
                          <a:srgbClr val="000000"/>
                        </a:solidFill>
                        <a:effectLst/>
                        <a:latin typeface="Calibri" panose="020F0502020204030204" pitchFamily="34" charset="0"/>
                      </a:endParaRPr>
                    </a:p>
                  </a:txBody>
                  <a:tcPr marL="9525" marR="9525" marT="9513" marB="0" anchor="b">
                    <a:solidFill>
                      <a:schemeClr val="accent6"/>
                    </a:solidFill>
                  </a:tcPr>
                </a:tc>
                <a:tc>
                  <a:txBody>
                    <a:bodyPr/>
                    <a:lstStyle/>
                    <a:p>
                      <a:pPr algn="ctr" fontAlgn="b"/>
                      <a:r>
                        <a:rPr lang="es-CL" sz="1400" b="1" i="0" u="none" strike="noStrike" dirty="0" smtClean="0">
                          <a:solidFill>
                            <a:srgbClr val="000000"/>
                          </a:solidFill>
                          <a:effectLst/>
                          <a:latin typeface="Calibri" panose="020F0502020204030204" pitchFamily="34" charset="0"/>
                        </a:rPr>
                        <a:t>79%</a:t>
                      </a:r>
                      <a:endParaRPr lang="es-CL" sz="1400" b="1"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b="1" i="0" u="none" strike="noStrike" dirty="0" smtClean="0">
                          <a:solidFill>
                            <a:srgbClr val="000000"/>
                          </a:solidFill>
                          <a:effectLst/>
                          <a:latin typeface="Calibri" panose="020F0502020204030204" pitchFamily="34" charset="0"/>
                        </a:rPr>
                        <a:t>80%</a:t>
                      </a:r>
                      <a:endParaRPr lang="es-CL" sz="1400" b="1" i="0" u="none" strike="noStrike" dirty="0">
                        <a:solidFill>
                          <a:srgbClr val="000000"/>
                        </a:solidFill>
                        <a:effectLst/>
                        <a:latin typeface="Calibri" panose="020F0502020204030204" pitchFamily="34" charset="0"/>
                      </a:endParaRPr>
                    </a:p>
                  </a:txBody>
                  <a:tcPr marL="9525" marR="9525" marT="9513" marB="0" anchor="b"/>
                </a:tc>
                <a:tc>
                  <a:txBody>
                    <a:bodyPr/>
                    <a:lstStyle/>
                    <a:p>
                      <a:pPr algn="ctr" fontAlgn="b"/>
                      <a:r>
                        <a:rPr lang="es-CL" sz="1400" b="1" i="0" u="none" strike="noStrike" dirty="0" smtClean="0">
                          <a:solidFill>
                            <a:srgbClr val="000000"/>
                          </a:solidFill>
                          <a:effectLst/>
                          <a:latin typeface="Calibri" panose="020F0502020204030204" pitchFamily="34" charset="0"/>
                        </a:rPr>
                        <a:t>84%</a:t>
                      </a:r>
                      <a:endParaRPr lang="es-CL" sz="1400" b="1" i="0" u="none" strike="noStrike" dirty="0">
                        <a:solidFill>
                          <a:srgbClr val="000000"/>
                        </a:solidFill>
                        <a:effectLst/>
                        <a:latin typeface="Calibri" panose="020F0502020204030204" pitchFamily="34" charset="0"/>
                      </a:endParaRPr>
                    </a:p>
                  </a:txBody>
                  <a:tcPr marL="9525" marR="9525" marT="9513" marB="0" anchor="b"/>
                </a:tc>
              </a:tr>
            </a:tbl>
          </a:graphicData>
        </a:graphic>
      </p:graphicFrame>
      <p:sp>
        <p:nvSpPr>
          <p:cNvPr id="3" name="Rectángulo 2"/>
          <p:cNvSpPr/>
          <p:nvPr/>
        </p:nvSpPr>
        <p:spPr>
          <a:xfrm>
            <a:off x="3712193" y="6210608"/>
            <a:ext cx="5199796" cy="600164"/>
          </a:xfrm>
          <a:prstGeom prst="rect">
            <a:avLst/>
          </a:prstGeom>
        </p:spPr>
        <p:txBody>
          <a:bodyPr wrap="square">
            <a:spAutoFit/>
          </a:bodyPr>
          <a:lstStyle/>
          <a:p>
            <a:pPr lvl="0" algn="just" defTabSz="914400" eaLnBrk="0" fontAlgn="base" hangingPunct="0">
              <a:spcBef>
                <a:spcPct val="0"/>
              </a:spcBef>
              <a:spcAft>
                <a:spcPct val="0"/>
              </a:spcAft>
            </a:pPr>
            <a:r>
              <a:rPr lang="es-CL" altLang="es-CL" sz="1100" dirty="0">
                <a:solidFill>
                  <a:srgbClr val="000000"/>
                </a:solidFill>
                <a:latin typeface="Arial" panose="020B0604020202020204" pitchFamily="34" charset="0"/>
                <a:ea typeface="MS PGothic" panose="020B0600070205080204" pitchFamily="34" charset="-128"/>
              </a:rPr>
              <a:t>*Este índice considera a Reclamantes, Consultantes y Solicitantes. En la medición 2017 y 2018 sólo se considera a los solicitantes del CPLT, pese a ello, no se observan efectos en el resultado del índice en relación a años anteriores.</a:t>
            </a:r>
          </a:p>
        </p:txBody>
      </p:sp>
    </p:spTree>
    <p:extLst>
      <p:ext uri="{BB962C8B-B14F-4D97-AF65-F5344CB8AC3E}">
        <p14:creationId xmlns:p14="http://schemas.microsoft.com/office/powerpoint/2010/main" val="5312232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9930</TotalTime>
  <Words>7131</Words>
  <Application>Microsoft Office PowerPoint</Application>
  <PresentationFormat>Presentación en pantalla (4:3)</PresentationFormat>
  <Paragraphs>590</Paragraphs>
  <Slides>44</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3" baseType="lpstr">
      <vt:lpstr>Arial Unicode MS</vt:lpstr>
      <vt:lpstr>ＭＳ Ｐゴシック</vt:lpstr>
      <vt:lpstr>ＭＳ Ｐゴシック</vt:lpstr>
      <vt:lpstr>Arial</vt:lpstr>
      <vt:lpstr>Calibri</vt:lpstr>
      <vt:lpstr>Century Gothic</vt:lpstr>
      <vt:lpstr>Times New Roman</vt:lpstr>
      <vt:lpstr>Tema de Office</vt:lpstr>
      <vt:lpstr>Gráfico</vt:lpstr>
      <vt:lpstr>ESTUDIO DE SATISFACCIÓN DE CLIENTES PRIVADOS Y PÚBLICOS  RESULTADOS GENERALES 2018 Unidad de Estudios y Publicaciones, CPLT</vt:lpstr>
      <vt:lpstr>1.-Resultados Clientes Privados</vt:lpstr>
      <vt:lpstr>Presentación de PowerPoint</vt:lpstr>
      <vt:lpstr>Presentación de PowerPoint</vt:lpstr>
      <vt:lpstr>1.1. Principales Resultados e indicadores estratégicos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1.2. Principales Resultados por tipo de Servicio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1.3. Principales Conclusiones  Clientes Privados</vt:lpstr>
      <vt:lpstr>Presentación de PowerPoint</vt:lpstr>
      <vt:lpstr>Presentación de PowerPoint</vt:lpstr>
      <vt:lpstr>Presentación de PowerPoint</vt:lpstr>
      <vt:lpstr>2. Resultados Clientes Públicos (Enlaces)</vt:lpstr>
      <vt:lpstr>Presentación de PowerPoint</vt:lpstr>
      <vt:lpstr>Presentación de PowerPoint</vt:lpstr>
      <vt:lpstr>1.1. Principales Resultados e indicadores estratégicos</vt:lpstr>
      <vt:lpstr>2.1. Principales Resultados e indicadores estratégicos</vt:lpstr>
      <vt:lpstr>Presentación de PowerPoint</vt:lpstr>
      <vt:lpstr>Presentación de PowerPoint</vt:lpstr>
      <vt:lpstr>Presentación de PowerPoint</vt:lpstr>
      <vt:lpstr>Presentación de PowerPoint</vt:lpstr>
      <vt:lpstr>2.2 Principales Conclusiones Clientes Públicos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Estrella de la Muerte</dc:creator>
  <cp:lastModifiedBy>Paula Alcaíno Palma</cp:lastModifiedBy>
  <cp:revision>137</cp:revision>
  <dcterms:created xsi:type="dcterms:W3CDTF">2018-06-22T20:21:09Z</dcterms:created>
  <dcterms:modified xsi:type="dcterms:W3CDTF">2019-04-04T18:44:59Z</dcterms:modified>
</cp:coreProperties>
</file>