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5" r:id="rId2"/>
    <p:sldId id="301" r:id="rId3"/>
    <p:sldId id="299" r:id="rId4"/>
    <p:sldId id="289" r:id="rId5"/>
    <p:sldId id="302" r:id="rId6"/>
    <p:sldId id="310" r:id="rId7"/>
    <p:sldId id="309" r:id="rId8"/>
    <p:sldId id="300" r:id="rId9"/>
    <p:sldId id="311" r:id="rId10"/>
    <p:sldId id="303" r:id="rId11"/>
    <p:sldId id="304" r:id="rId12"/>
    <p:sldId id="307" r:id="rId13"/>
    <p:sldId id="305" r:id="rId14"/>
    <p:sldId id="322" r:id="rId15"/>
    <p:sldId id="312" r:id="rId16"/>
    <p:sldId id="323" r:id="rId17"/>
    <p:sldId id="313" r:id="rId18"/>
    <p:sldId id="324" r:id="rId19"/>
    <p:sldId id="314" r:id="rId20"/>
    <p:sldId id="325" r:id="rId21"/>
    <p:sldId id="315" r:id="rId22"/>
    <p:sldId id="326" r:id="rId23"/>
    <p:sldId id="279" r:id="rId24"/>
    <p:sldId id="321" r:id="rId25"/>
    <p:sldId id="293" r:id="rId26"/>
    <p:sldId id="316" r:id="rId27"/>
    <p:sldId id="317" r:id="rId28"/>
    <p:sldId id="318" r:id="rId29"/>
    <p:sldId id="319" r:id="rId30"/>
    <p:sldId id="308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B33"/>
    <a:srgbClr val="E0D612"/>
    <a:srgbClr val="D60000"/>
    <a:srgbClr val="FFCC00"/>
    <a:srgbClr val="F2F20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2883" autoAdjust="0"/>
  </p:normalViewPr>
  <p:slideViewPr>
    <p:cSldViewPr>
      <p:cViewPr>
        <p:scale>
          <a:sx n="66" d="100"/>
          <a:sy n="66" d="100"/>
        </p:scale>
        <p:origin x="-2724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astillo\Desktop\Puntajes%20DAI%20presencial%202016_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Promedio</a:t>
            </a:r>
            <a:r>
              <a:rPr lang="en-US" sz="1400" dirty="0"/>
              <a:t> de </a:t>
            </a:r>
            <a:r>
              <a:rPr lang="en-US" sz="1400" dirty="0" smtClean="0"/>
              <a:t>Cumplimiento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año</a:t>
            </a:r>
            <a:endParaRPr lang="en-US" sz="1400" dirty="0"/>
          </a:p>
        </c:rich>
      </c:tx>
      <c:layout>
        <c:manualLayout>
          <c:xMode val="edge"/>
          <c:yMode val="edge"/>
          <c:x val="0.16811963171642441"/>
          <c:y val="9.72070677215119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Promedio de Cumplimiento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69.28</c:v>
                </c:pt>
                <c:pt idx="1">
                  <c:v>65.77</c:v>
                </c:pt>
                <c:pt idx="2">
                  <c:v>76.84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10752"/>
        <c:axId val="180376640"/>
      </c:barChart>
      <c:catAx>
        <c:axId val="1824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80376640"/>
        <c:crosses val="autoZero"/>
        <c:auto val="1"/>
        <c:lblAlgn val="ctr"/>
        <c:lblOffset val="100"/>
        <c:noMultiLvlLbl val="0"/>
      </c:catAx>
      <c:valAx>
        <c:axId val="1803766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s-CL"/>
          </a:p>
        </c:txPr>
        <c:crossAx val="18241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1183039282898E-2"/>
          <c:y val="3.0313472114209532E-2"/>
          <c:w val="0.90536281876539459"/>
          <c:h val="0.9696865278857904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Grafico!$A$21:$A$31</c:f>
              <c:strCache>
                <c:ptCount val="11"/>
                <c:pt idx="0">
                  <c:v>Ministerio de Justicia</c:v>
                </c:pt>
                <c:pt idx="1">
                  <c:v>Otros</c:v>
                </c:pt>
                <c:pt idx="2">
                  <c:v>Ministerio de Hacienda</c:v>
                </c:pt>
                <c:pt idx="3">
                  <c:v>Universidades</c:v>
                </c:pt>
                <c:pt idx="4">
                  <c:v>Ministerio de Obras Públicas</c:v>
                </c:pt>
                <c:pt idx="5">
                  <c:v>Ministerio de Vivienda y Urbanismo</c:v>
                </c:pt>
                <c:pt idx="6">
                  <c:v>Ministerio de Salud</c:v>
                </c:pt>
                <c:pt idx="7">
                  <c:v>Ministerio del Interior</c:v>
                </c:pt>
                <c:pt idx="8">
                  <c:v>Ministerio de Desarrollo Social</c:v>
                </c:pt>
                <c:pt idx="9">
                  <c:v>Ministerio del Trabajo y Previsión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Grafico!$B$21:$B$31</c:f>
              <c:numCache>
                <c:formatCode>General</c:formatCode>
                <c:ptCount val="11"/>
                <c:pt idx="0">
                  <c:v>48.64</c:v>
                </c:pt>
                <c:pt idx="1">
                  <c:v>53.23</c:v>
                </c:pt>
                <c:pt idx="2">
                  <c:v>54.1</c:v>
                </c:pt>
                <c:pt idx="3">
                  <c:v>64.55</c:v>
                </c:pt>
                <c:pt idx="4">
                  <c:v>66.67</c:v>
                </c:pt>
                <c:pt idx="5">
                  <c:v>73.45</c:v>
                </c:pt>
                <c:pt idx="6">
                  <c:v>76.2</c:v>
                </c:pt>
                <c:pt idx="7">
                  <c:v>82.91</c:v>
                </c:pt>
                <c:pt idx="8">
                  <c:v>94.55</c:v>
                </c:pt>
                <c:pt idx="9">
                  <c:v>96.69</c:v>
                </c:pt>
                <c:pt idx="10">
                  <c:v>98.64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19680"/>
        <c:axId val="197705728"/>
      </c:barChart>
      <c:catAx>
        <c:axId val="195719680"/>
        <c:scaling>
          <c:orientation val="minMax"/>
        </c:scaling>
        <c:delete val="1"/>
        <c:axPos val="l"/>
        <c:majorTickMark val="out"/>
        <c:minorTickMark val="none"/>
        <c:tickLblPos val="nextTo"/>
        <c:crossAx val="197705728"/>
        <c:crosses val="autoZero"/>
        <c:auto val="1"/>
        <c:lblAlgn val="ctr"/>
        <c:lblOffset val="100"/>
        <c:noMultiLvlLbl val="0"/>
      </c:catAx>
      <c:valAx>
        <c:axId val="1977057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957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1183039282898E-2"/>
          <c:y val="3.0313472114209532E-2"/>
          <c:w val="0.90536281876539459"/>
          <c:h val="0.9696865278857904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cat>
            <c:strRef>
              <c:f>Grafico!$A$21:$A$31</c:f>
              <c:strCache>
                <c:ptCount val="11"/>
                <c:pt idx="0">
                  <c:v>Ministerio de Justicia</c:v>
                </c:pt>
                <c:pt idx="1">
                  <c:v>Otros</c:v>
                </c:pt>
                <c:pt idx="2">
                  <c:v>Ministerio de Hacienda</c:v>
                </c:pt>
                <c:pt idx="3">
                  <c:v>Universidades</c:v>
                </c:pt>
                <c:pt idx="4">
                  <c:v>Ministerio de Obras Públicas</c:v>
                </c:pt>
                <c:pt idx="5">
                  <c:v>Ministerio de Vivienda y Urbanismo</c:v>
                </c:pt>
                <c:pt idx="6">
                  <c:v>Ministerio de Salud</c:v>
                </c:pt>
                <c:pt idx="7">
                  <c:v>Ministerio del Interior</c:v>
                </c:pt>
                <c:pt idx="8">
                  <c:v>Ministerio de Desarrollo Social</c:v>
                </c:pt>
                <c:pt idx="9">
                  <c:v>Ministerio del Trabajo y Previsión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Grafico!$B$21:$B$31</c:f>
              <c:numCache>
                <c:formatCode>General</c:formatCode>
                <c:ptCount val="11"/>
                <c:pt idx="0">
                  <c:v>48.64</c:v>
                </c:pt>
                <c:pt idx="1">
                  <c:v>53.23</c:v>
                </c:pt>
                <c:pt idx="2">
                  <c:v>54.1</c:v>
                </c:pt>
                <c:pt idx="3">
                  <c:v>64.55</c:v>
                </c:pt>
                <c:pt idx="4">
                  <c:v>66.67</c:v>
                </c:pt>
                <c:pt idx="5">
                  <c:v>73.45</c:v>
                </c:pt>
                <c:pt idx="6">
                  <c:v>76.2</c:v>
                </c:pt>
                <c:pt idx="7">
                  <c:v>82.91</c:v>
                </c:pt>
                <c:pt idx="8">
                  <c:v>94.55</c:v>
                </c:pt>
                <c:pt idx="9">
                  <c:v>96.69</c:v>
                </c:pt>
                <c:pt idx="10">
                  <c:v>98.64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20704"/>
        <c:axId val="197709184"/>
      </c:barChart>
      <c:catAx>
        <c:axId val="195720704"/>
        <c:scaling>
          <c:orientation val="minMax"/>
        </c:scaling>
        <c:delete val="1"/>
        <c:axPos val="l"/>
        <c:majorTickMark val="out"/>
        <c:minorTickMark val="none"/>
        <c:tickLblPos val="nextTo"/>
        <c:crossAx val="197709184"/>
        <c:crosses val="autoZero"/>
        <c:auto val="1"/>
        <c:lblAlgn val="ctr"/>
        <c:lblOffset val="100"/>
        <c:noMultiLvlLbl val="0"/>
      </c:catAx>
      <c:valAx>
        <c:axId val="19770918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9572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40701826781152"/>
          <c:w val="1"/>
          <c:h val="0.5133784738203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Municipios
(80)</c:v>
                </c:pt>
                <c:pt idx="1">
                  <c:v>Corporaciónes Municipales
(12)</c:v>
                </c:pt>
                <c:pt idx="2">
                  <c:v>Admistración Central
(94)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83</c:v>
                </c:pt>
                <c:pt idx="1">
                  <c:v>91.3</c:v>
                </c:pt>
                <c:pt idx="2">
                  <c:v>70.599999999999994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29408"/>
        <c:axId val="197712640"/>
      </c:barChart>
      <c:catAx>
        <c:axId val="1957294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s-CL"/>
          </a:p>
        </c:txPr>
        <c:crossAx val="197712640"/>
        <c:crosses val="autoZero"/>
        <c:auto val="1"/>
        <c:lblAlgn val="ctr"/>
        <c:lblOffset val="100"/>
        <c:noMultiLvlLbl val="0"/>
      </c:catAx>
      <c:valAx>
        <c:axId val="197712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7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cat>
            <c:strRef>
              <c:f>Grafico!$A$37:$A$47</c:f>
              <c:strCache>
                <c:ptCount val="11"/>
                <c:pt idx="0">
                  <c:v>Otros</c:v>
                </c:pt>
                <c:pt idx="1">
                  <c:v>Ministerio de Justicia</c:v>
                </c:pt>
                <c:pt idx="2">
                  <c:v>Universidades</c:v>
                </c:pt>
                <c:pt idx="3">
                  <c:v>Ministerio de Obras Públicas</c:v>
                </c:pt>
                <c:pt idx="4">
                  <c:v>Ministerio de Salud</c:v>
                </c:pt>
                <c:pt idx="5">
                  <c:v>Ministerio de Hacienda</c:v>
                </c:pt>
                <c:pt idx="6">
                  <c:v>Ministerio de Vivienda y Urbanismo</c:v>
                </c:pt>
                <c:pt idx="7">
                  <c:v>Ministerio del Interior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Grafico!$B$37:$B$47</c:f>
              <c:numCache>
                <c:formatCode>0.00</c:formatCode>
                <c:ptCount val="11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66.666666666666657</c:v>
                </c:pt>
                <c:pt idx="4">
                  <c:v>68</c:v>
                </c:pt>
                <c:pt idx="5">
                  <c:v>75</c:v>
                </c:pt>
                <c:pt idx="6">
                  <c:v>75</c:v>
                </c:pt>
                <c:pt idx="7">
                  <c:v>78.571428571428569</c:v>
                </c:pt>
                <c:pt idx="8">
                  <c:v>85.714285714285708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40064"/>
        <c:axId val="197712064"/>
      </c:barChart>
      <c:catAx>
        <c:axId val="198040064"/>
        <c:scaling>
          <c:orientation val="minMax"/>
        </c:scaling>
        <c:delete val="1"/>
        <c:axPos val="l"/>
        <c:majorTickMark val="out"/>
        <c:minorTickMark val="none"/>
        <c:tickLblPos val="nextTo"/>
        <c:crossAx val="197712064"/>
        <c:crosses val="autoZero"/>
        <c:auto val="1"/>
        <c:lblAlgn val="ctr"/>
        <c:lblOffset val="100"/>
        <c:noMultiLvlLbl val="0"/>
      </c:catAx>
      <c:valAx>
        <c:axId val="197712064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804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cat>
            <c:strRef>
              <c:f>Grafico!$A$37:$A$47</c:f>
              <c:strCache>
                <c:ptCount val="11"/>
                <c:pt idx="0">
                  <c:v>Otros</c:v>
                </c:pt>
                <c:pt idx="1">
                  <c:v>Ministerio de Justicia</c:v>
                </c:pt>
                <c:pt idx="2">
                  <c:v>Universidades</c:v>
                </c:pt>
                <c:pt idx="3">
                  <c:v>Ministerio de Obras Públicas</c:v>
                </c:pt>
                <c:pt idx="4">
                  <c:v>Ministerio de Salud</c:v>
                </c:pt>
                <c:pt idx="5">
                  <c:v>Ministerio de Hacienda</c:v>
                </c:pt>
                <c:pt idx="6">
                  <c:v>Ministerio de Vivienda y Urbanismo</c:v>
                </c:pt>
                <c:pt idx="7">
                  <c:v>Ministerio del Interior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Grafico!$B$37:$B$47</c:f>
              <c:numCache>
                <c:formatCode>0.00</c:formatCode>
                <c:ptCount val="11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66.666666666666657</c:v>
                </c:pt>
                <c:pt idx="4">
                  <c:v>68</c:v>
                </c:pt>
                <c:pt idx="5">
                  <c:v>75</c:v>
                </c:pt>
                <c:pt idx="6">
                  <c:v>75</c:v>
                </c:pt>
                <c:pt idx="7">
                  <c:v>78.571428571428569</c:v>
                </c:pt>
                <c:pt idx="8">
                  <c:v>85.714285714285708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37504"/>
        <c:axId val="192531840"/>
      </c:barChart>
      <c:catAx>
        <c:axId val="198037504"/>
        <c:scaling>
          <c:orientation val="minMax"/>
        </c:scaling>
        <c:delete val="1"/>
        <c:axPos val="l"/>
        <c:majorTickMark val="out"/>
        <c:minorTickMark val="none"/>
        <c:tickLblPos val="nextTo"/>
        <c:crossAx val="192531840"/>
        <c:crosses val="autoZero"/>
        <c:auto val="1"/>
        <c:lblAlgn val="ctr"/>
        <c:lblOffset val="100"/>
        <c:noMultiLvlLbl val="0"/>
      </c:catAx>
      <c:valAx>
        <c:axId val="192531840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8037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40701826781152"/>
          <c:w val="1"/>
          <c:h val="0.5133784738203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EAB3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Municipios
(80)</c:v>
                </c:pt>
                <c:pt idx="1">
                  <c:v>Corporaciónes Municipales
(12)</c:v>
                </c:pt>
                <c:pt idx="2">
                  <c:v>Admistración Central
(94)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73</c:v>
                </c:pt>
                <c:pt idx="1">
                  <c:v>85.6</c:v>
                </c:pt>
                <c:pt idx="2">
                  <c:v>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41088"/>
        <c:axId val="192534720"/>
      </c:barChart>
      <c:catAx>
        <c:axId val="1980410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s-CL"/>
          </a:p>
        </c:txPr>
        <c:crossAx val="192534720"/>
        <c:crosses val="autoZero"/>
        <c:auto val="1"/>
        <c:lblAlgn val="ctr"/>
        <c:lblOffset val="100"/>
        <c:noMultiLvlLbl val="0"/>
      </c:catAx>
      <c:valAx>
        <c:axId val="19253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804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0313472114209532E-2"/>
          <c:w val="0.93415637860082301"/>
          <c:h val="0.93937305577158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AB33"/>
            </a:solidFill>
          </c:spPr>
          <c:invertIfNegative val="0"/>
          <c:cat>
            <c:strRef>
              <c:f>Grafico!$A$54:$A$64</c:f>
              <c:strCache>
                <c:ptCount val="11"/>
                <c:pt idx="0">
                  <c:v>Otros</c:v>
                </c:pt>
                <c:pt idx="1">
                  <c:v>Universidades</c:v>
                </c:pt>
                <c:pt idx="2">
                  <c:v>Ministerio de Justicia</c:v>
                </c:pt>
                <c:pt idx="3">
                  <c:v>Ministerio de Hacienda</c:v>
                </c:pt>
                <c:pt idx="4">
                  <c:v>Ministerio de Salud</c:v>
                </c:pt>
                <c:pt idx="5">
                  <c:v>Ministerio de Obras Públicas</c:v>
                </c:pt>
                <c:pt idx="6">
                  <c:v>Ministerio del Interior</c:v>
                </c:pt>
                <c:pt idx="7">
                  <c:v>Ministerio de Vivienda y Urbanismo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Grafico!$B$54:$B$64</c:f>
              <c:numCache>
                <c:formatCode>0.00</c:formatCode>
                <c:ptCount val="11"/>
                <c:pt idx="0">
                  <c:v>38</c:v>
                </c:pt>
                <c:pt idx="1">
                  <c:v>40.000000000000007</c:v>
                </c:pt>
                <c:pt idx="2">
                  <c:v>50</c:v>
                </c:pt>
                <c:pt idx="3">
                  <c:v>60.832500000000003</c:v>
                </c:pt>
                <c:pt idx="4">
                  <c:v>61.209600000000009</c:v>
                </c:pt>
                <c:pt idx="5">
                  <c:v>62.223333333333329</c:v>
                </c:pt>
                <c:pt idx="6">
                  <c:v>70.850714285714275</c:v>
                </c:pt>
                <c:pt idx="7">
                  <c:v>75.042000000000002</c:v>
                </c:pt>
                <c:pt idx="8">
                  <c:v>78.027142857142863</c:v>
                </c:pt>
                <c:pt idx="9">
                  <c:v>93.335000000000008</c:v>
                </c:pt>
                <c:pt idx="10">
                  <c:v>96.429999999999993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06272"/>
        <c:axId val="199327744"/>
      </c:barChart>
      <c:catAx>
        <c:axId val="199606272"/>
        <c:scaling>
          <c:orientation val="minMax"/>
        </c:scaling>
        <c:delete val="1"/>
        <c:axPos val="l"/>
        <c:majorTickMark val="out"/>
        <c:minorTickMark val="none"/>
        <c:tickLblPos val="nextTo"/>
        <c:crossAx val="199327744"/>
        <c:crosses val="autoZero"/>
        <c:auto val="1"/>
        <c:lblAlgn val="ctr"/>
        <c:lblOffset val="100"/>
        <c:noMultiLvlLbl val="0"/>
      </c:catAx>
      <c:valAx>
        <c:axId val="199327744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960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0313472114209532E-2"/>
          <c:w val="0.93415637860082301"/>
          <c:h val="0.93937305577158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AB33"/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cat>
            <c:strRef>
              <c:f>Grafico!$A$54:$A$64</c:f>
              <c:strCache>
                <c:ptCount val="11"/>
                <c:pt idx="0">
                  <c:v>Otros</c:v>
                </c:pt>
                <c:pt idx="1">
                  <c:v>Universidades</c:v>
                </c:pt>
                <c:pt idx="2">
                  <c:v>Ministerio de Justicia</c:v>
                </c:pt>
                <c:pt idx="3">
                  <c:v>Ministerio de Hacienda</c:v>
                </c:pt>
                <c:pt idx="4">
                  <c:v>Ministerio de Salud</c:v>
                </c:pt>
                <c:pt idx="5">
                  <c:v>Ministerio de Obras Públicas</c:v>
                </c:pt>
                <c:pt idx="6">
                  <c:v>Ministerio del Interior</c:v>
                </c:pt>
                <c:pt idx="7">
                  <c:v>Ministerio de Vivienda y Urbanismo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Grafico!$B$54:$B$64</c:f>
              <c:numCache>
                <c:formatCode>0.00</c:formatCode>
                <c:ptCount val="11"/>
                <c:pt idx="0">
                  <c:v>38</c:v>
                </c:pt>
                <c:pt idx="1">
                  <c:v>40.000000000000007</c:v>
                </c:pt>
                <c:pt idx="2">
                  <c:v>50</c:v>
                </c:pt>
                <c:pt idx="3">
                  <c:v>60.832500000000003</c:v>
                </c:pt>
                <c:pt idx="4">
                  <c:v>61.209600000000009</c:v>
                </c:pt>
                <c:pt idx="5">
                  <c:v>62.223333333333329</c:v>
                </c:pt>
                <c:pt idx="6">
                  <c:v>70.850714285714275</c:v>
                </c:pt>
                <c:pt idx="7">
                  <c:v>75.042000000000002</c:v>
                </c:pt>
                <c:pt idx="8">
                  <c:v>78.027142857142863</c:v>
                </c:pt>
                <c:pt idx="9">
                  <c:v>93.335000000000008</c:v>
                </c:pt>
                <c:pt idx="10">
                  <c:v>96.429999999999993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09856"/>
        <c:axId val="199331200"/>
      </c:barChart>
      <c:catAx>
        <c:axId val="199609856"/>
        <c:scaling>
          <c:orientation val="minMax"/>
        </c:scaling>
        <c:delete val="1"/>
        <c:axPos val="l"/>
        <c:majorTickMark val="out"/>
        <c:minorTickMark val="none"/>
        <c:tickLblPos val="nextTo"/>
        <c:crossAx val="199331200"/>
        <c:crosses val="autoZero"/>
        <c:auto val="1"/>
        <c:lblAlgn val="ctr"/>
        <c:lblOffset val="100"/>
        <c:noMultiLvlLbl val="0"/>
      </c:catAx>
      <c:valAx>
        <c:axId val="199331200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960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40701826781152"/>
          <c:w val="1"/>
          <c:h val="0.5133784738203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Municipios
(80)</c:v>
                </c:pt>
                <c:pt idx="1">
                  <c:v>Corporaciónes Municipales
(12)</c:v>
                </c:pt>
                <c:pt idx="2">
                  <c:v>Admistración Central
(94)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79.2</c:v>
                </c:pt>
                <c:pt idx="1">
                  <c:v>100</c:v>
                </c:pt>
                <c:pt idx="2">
                  <c:v>65.400000000000006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53376"/>
        <c:axId val="199334080"/>
      </c:barChart>
      <c:catAx>
        <c:axId val="19965337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s-CL"/>
          </a:p>
        </c:txPr>
        <c:crossAx val="199334080"/>
        <c:crosses val="autoZero"/>
        <c:auto val="1"/>
        <c:lblAlgn val="ctr"/>
        <c:lblOffset val="100"/>
        <c:noMultiLvlLbl val="0"/>
      </c:catAx>
      <c:valAx>
        <c:axId val="199334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65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0313472114209532E-2"/>
          <c:w val="0.93415637860082301"/>
          <c:h val="0.93937305577158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strRef>
              <c:f>Grafico!$A$54:$A$64</c:f>
              <c:strCache>
                <c:ptCount val="11"/>
                <c:pt idx="0">
                  <c:v>Otros</c:v>
                </c:pt>
                <c:pt idx="1">
                  <c:v>Universidades</c:v>
                </c:pt>
                <c:pt idx="2">
                  <c:v>Ministerio de Justicia</c:v>
                </c:pt>
                <c:pt idx="3">
                  <c:v>Ministerio de Hacienda</c:v>
                </c:pt>
                <c:pt idx="4">
                  <c:v>Ministerio de Salud</c:v>
                </c:pt>
                <c:pt idx="5">
                  <c:v>Ministerio de Obras Públicas</c:v>
                </c:pt>
                <c:pt idx="6">
                  <c:v>Ministerio del Interior</c:v>
                </c:pt>
                <c:pt idx="7">
                  <c:v>Ministerio de Vivienda y Urbanismo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Grafico!$B$54:$B$64</c:f>
              <c:numCache>
                <c:formatCode>0.00</c:formatCode>
                <c:ptCount val="11"/>
                <c:pt idx="0">
                  <c:v>38</c:v>
                </c:pt>
                <c:pt idx="1">
                  <c:v>40.000000000000007</c:v>
                </c:pt>
                <c:pt idx="2">
                  <c:v>50</c:v>
                </c:pt>
                <c:pt idx="3">
                  <c:v>60.832500000000003</c:v>
                </c:pt>
                <c:pt idx="4">
                  <c:v>61.209600000000009</c:v>
                </c:pt>
                <c:pt idx="5">
                  <c:v>62.223333333333329</c:v>
                </c:pt>
                <c:pt idx="6">
                  <c:v>70.850714285714275</c:v>
                </c:pt>
                <c:pt idx="7">
                  <c:v>75.042000000000002</c:v>
                </c:pt>
                <c:pt idx="8">
                  <c:v>78.027142857142863</c:v>
                </c:pt>
                <c:pt idx="9">
                  <c:v>93.335000000000008</c:v>
                </c:pt>
                <c:pt idx="10">
                  <c:v>96.429999999999993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957504"/>
        <c:axId val="199335936"/>
      </c:barChart>
      <c:catAx>
        <c:axId val="199957504"/>
        <c:scaling>
          <c:orientation val="minMax"/>
        </c:scaling>
        <c:delete val="1"/>
        <c:axPos val="l"/>
        <c:majorTickMark val="out"/>
        <c:minorTickMark val="none"/>
        <c:tickLblPos val="nextTo"/>
        <c:crossAx val="199335936"/>
        <c:crosses val="autoZero"/>
        <c:auto val="1"/>
        <c:lblAlgn val="ctr"/>
        <c:lblOffset val="100"/>
        <c:noMultiLvlLbl val="0"/>
      </c:catAx>
      <c:valAx>
        <c:axId val="199335936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9957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2014</a:t>
            </a:r>
          </a:p>
          <a:p>
            <a:pPr>
              <a:defRPr sz="2000"/>
            </a:pPr>
            <a:r>
              <a:rPr lang="en-US" sz="1100" b="0" dirty="0" smtClean="0"/>
              <a:t>(156)</a:t>
            </a:r>
            <a:endParaRPr lang="en-US" sz="2000" b="0" dirty="0"/>
          </a:p>
        </c:rich>
      </c:tx>
      <c:layout>
        <c:manualLayout>
          <c:xMode val="edge"/>
          <c:yMode val="edge"/>
          <c:x val="0.39371405884423971"/>
          <c:y val="0.355331240370919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30873624466578"/>
          <c:y val="7.5076305921339501E-2"/>
          <c:w val="0.63516028226058174"/>
          <c:h val="0.7394250893869365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5EAB33"/>
              </a:solidFill>
            </c:spPr>
          </c:dPt>
          <c:dPt>
            <c:idx val="1"/>
            <c:bubble3D val="0"/>
            <c:spPr>
              <a:solidFill>
                <a:srgbClr val="E0D61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197453811791321"/>
                  <c:y val="7.383469957268684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110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(70%)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7408335279505746E-3"/>
                  <c:y val="9.2290195052469413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28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(18%)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6538714676970767E-7"/>
                  <c:y val="-4.6146914333885644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18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(12%)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SAI respondidas</c:v>
                </c:pt>
                <c:pt idx="1">
                  <c:v>No Respuestas</c:v>
                </c:pt>
                <c:pt idx="2">
                  <c:v>No Ingresos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110</c:v>
                </c:pt>
                <c:pt idx="1">
                  <c:v>28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50"/>
      </a:pPr>
      <a:endParaRPr lang="es-C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0313472114209532E-2"/>
          <c:w val="0.93415637860082301"/>
          <c:h val="0.93937305577158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noFill/>
            </c:spPr>
          </c:dPt>
          <c:cat>
            <c:strRef>
              <c:f>Grafico!$A$54:$A$64</c:f>
              <c:strCache>
                <c:ptCount val="11"/>
                <c:pt idx="0">
                  <c:v>Otros</c:v>
                </c:pt>
                <c:pt idx="1">
                  <c:v>Universidades</c:v>
                </c:pt>
                <c:pt idx="2">
                  <c:v>Ministerio de Justicia</c:v>
                </c:pt>
                <c:pt idx="3">
                  <c:v>Ministerio de Hacienda</c:v>
                </c:pt>
                <c:pt idx="4">
                  <c:v>Ministerio de Salud</c:v>
                </c:pt>
                <c:pt idx="5">
                  <c:v>Ministerio de Obras Públicas</c:v>
                </c:pt>
                <c:pt idx="6">
                  <c:v>Ministerio del Interior</c:v>
                </c:pt>
                <c:pt idx="7">
                  <c:v>Ministerio de Vivienda y Urbanismo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Grafico!$B$54:$B$64</c:f>
              <c:numCache>
                <c:formatCode>0.00</c:formatCode>
                <c:ptCount val="11"/>
                <c:pt idx="0">
                  <c:v>38</c:v>
                </c:pt>
                <c:pt idx="1">
                  <c:v>40.000000000000007</c:v>
                </c:pt>
                <c:pt idx="2">
                  <c:v>50</c:v>
                </c:pt>
                <c:pt idx="3">
                  <c:v>60.832500000000003</c:v>
                </c:pt>
                <c:pt idx="4">
                  <c:v>61.209600000000009</c:v>
                </c:pt>
                <c:pt idx="5">
                  <c:v>62.223333333333329</c:v>
                </c:pt>
                <c:pt idx="6">
                  <c:v>70.850714285714275</c:v>
                </c:pt>
                <c:pt idx="7">
                  <c:v>75.042000000000002</c:v>
                </c:pt>
                <c:pt idx="8">
                  <c:v>78.027142857142863</c:v>
                </c:pt>
                <c:pt idx="9">
                  <c:v>93.335000000000008</c:v>
                </c:pt>
                <c:pt idx="10">
                  <c:v>96.429999999999993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954944"/>
        <c:axId val="199339392"/>
      </c:barChart>
      <c:catAx>
        <c:axId val="199954944"/>
        <c:scaling>
          <c:orientation val="minMax"/>
        </c:scaling>
        <c:delete val="1"/>
        <c:axPos val="l"/>
        <c:majorTickMark val="out"/>
        <c:minorTickMark val="none"/>
        <c:tickLblPos val="nextTo"/>
        <c:crossAx val="199339392"/>
        <c:crosses val="autoZero"/>
        <c:auto val="1"/>
        <c:lblAlgn val="ctr"/>
        <c:lblOffset val="100"/>
        <c:noMultiLvlLbl val="0"/>
      </c:catAx>
      <c:valAx>
        <c:axId val="199339392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995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2015</a:t>
            </a:r>
          </a:p>
          <a:p>
            <a:pPr>
              <a:defRPr sz="2000"/>
            </a:pPr>
            <a:r>
              <a:rPr lang="en-US" sz="1100" b="0" dirty="0" smtClean="0"/>
              <a:t>(164)</a:t>
            </a:r>
            <a:endParaRPr lang="en-US" sz="1800" b="0" dirty="0"/>
          </a:p>
        </c:rich>
      </c:tx>
      <c:layout>
        <c:manualLayout>
          <c:xMode val="edge"/>
          <c:yMode val="edge"/>
          <c:x val="0.45285517792709024"/>
          <c:y val="0.3599459318043079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76843379121465"/>
          <c:y val="7.8742260399406988E-2"/>
          <c:w val="0.61592763847495202"/>
          <c:h val="0.7413225632975785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5EAB33"/>
              </a:solidFill>
            </c:spPr>
          </c:dPt>
          <c:dPt>
            <c:idx val="1"/>
            <c:bubble3D val="0"/>
            <c:spPr>
              <a:solidFill>
                <a:srgbClr val="E0D61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9.4371669391308047E-2"/>
                  <c:y val="6.9220008139298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</a:t>
                    </a:r>
                  </a:p>
                  <a:p>
                    <a:r>
                      <a:rPr lang="en-US" dirty="0" smtClean="0"/>
                      <a:t> (71%)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9114977562883E-3"/>
                  <c:y val="-4.6146914333885644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26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(16%)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3703984581423319E-3"/>
                  <c:y val="-4.61505479491875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</a:p>
                  <a:p>
                    <a:r>
                      <a:rPr lang="en-US" dirty="0" smtClean="0"/>
                      <a:t>(13%)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SAI respondidas</c:v>
                </c:pt>
                <c:pt idx="1">
                  <c:v>No Respuestas</c:v>
                </c:pt>
                <c:pt idx="2">
                  <c:v>No Ingresos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117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5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2016</a:t>
            </a:r>
          </a:p>
          <a:p>
            <a:pPr>
              <a:defRPr sz="2000"/>
            </a:pPr>
            <a:r>
              <a:rPr lang="en-US" sz="1100" b="0" dirty="0" smtClean="0"/>
              <a:t>(186)</a:t>
            </a:r>
            <a:endParaRPr lang="en-US" sz="1100" b="0" dirty="0"/>
          </a:p>
        </c:rich>
      </c:tx>
      <c:layout>
        <c:manualLayout>
          <c:xMode val="edge"/>
          <c:yMode val="edge"/>
          <c:x val="0.45976033527138954"/>
          <c:y val="0.3599459318043079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76843379121465"/>
          <c:y val="7.6266678294235626E-2"/>
          <c:w val="0.62598137244009922"/>
          <c:h val="0.73704434464114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5EAB33"/>
              </a:solidFill>
            </c:spPr>
          </c:dPt>
          <c:dPt>
            <c:idx val="1"/>
            <c:bubble3D val="0"/>
            <c:spPr>
              <a:solidFill>
                <a:srgbClr val="E0D61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5.5024441728696742E-2"/>
                  <c:y val="3.691644138251786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143; </a:t>
                    </a:r>
                    <a:r>
                      <a:rPr lang="en-US" dirty="0" smtClean="0"/>
                      <a:t>(76,9%)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703045340641165E-3"/>
                  <c:y val="-1.3845164384756256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dirty="0" smtClean="0"/>
                      <a:t>22</a:t>
                    </a:r>
                  </a:p>
                  <a:p>
                    <a:pPr>
                      <a:defRPr sz="1100" b="1"/>
                    </a:pPr>
                    <a:r>
                      <a:rPr lang="en-US" dirty="0" smtClean="0"/>
                      <a:t>(11,8%)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739436358923082E-3"/>
                  <c:y val="-1.8459492456614632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21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(11,3%)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SAI respondidas</c:v>
                </c:pt>
                <c:pt idx="1">
                  <c:v>No Respuestas</c:v>
                </c:pt>
                <c:pt idx="2">
                  <c:v>No Ingresos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143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5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CL" sz="1800" dirty="0"/>
              <a:t>Uso del Portal de Transparencia</a:t>
            </a:r>
          </a:p>
        </c:rich>
      </c:tx>
      <c:layout>
        <c:manualLayout>
          <c:xMode val="edge"/>
          <c:yMode val="edge"/>
          <c:x val="0.14274324847228204"/>
          <c:y val="8.722910897182294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597441756893895"/>
          <c:y val="0.34051897208688586"/>
          <c:w val="0.52478127654189388"/>
          <c:h val="0.6849676188104407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Uso del Portal de Transparencia</c:v>
                </c:pt>
              </c:strCache>
            </c:strRef>
          </c:tx>
          <c:explosion val="1"/>
          <c:dPt>
            <c:idx val="0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explosion val="6"/>
          </c:dPt>
          <c:dLbls>
            <c:dLbl>
              <c:idx val="0"/>
              <c:layout>
                <c:manualLayout>
                  <c:x val="-0.17441294502162288"/>
                  <c:y val="0.146411205257176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b="0" dirty="0" smtClean="0"/>
                      <a:t>56</a:t>
                    </a:r>
                    <a:r>
                      <a:rPr lang="en-US" sz="1600" b="0" dirty="0"/>
                      <a:t>;</a:t>
                    </a:r>
                    <a:r>
                      <a:rPr lang="en-US" b="0" dirty="0"/>
                      <a:t> </a:t>
                    </a:r>
                    <a:endParaRPr lang="en-US" b="0" dirty="0" smtClean="0"/>
                  </a:p>
                  <a:p>
                    <a:pPr>
                      <a:defRPr/>
                    </a:pPr>
                    <a:r>
                      <a:rPr lang="en-US" sz="2400" b="1" dirty="0" smtClean="0"/>
                      <a:t>30</a:t>
                    </a:r>
                    <a:r>
                      <a:rPr lang="en-US" sz="2400" b="1" dirty="0"/>
                      <a:t>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252840667109591"/>
                  <c:y val="-0.21315466400599384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/>
                      <a:t>130;</a:t>
                    </a:r>
                    <a:r>
                      <a:rPr lang="en-US" sz="2400" b="1" dirty="0"/>
                      <a:t> 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Sin Portal</c:v>
                </c:pt>
                <c:pt idx="1">
                  <c:v>Con Portal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56</c:v>
                </c:pt>
                <c:pt idx="1">
                  <c:v>130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5823416534995E-2"/>
          <c:y val="0.10261367827498755"/>
          <c:w val="0.93568353166930007"/>
          <c:h val="0.63611307561568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5EAB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5EAB33"/>
              </a:solidFill>
            </c:spPr>
          </c:dPt>
          <c:dPt>
            <c:idx val="2"/>
            <c:invertIfNegative val="0"/>
            <c:bubble3D val="0"/>
            <c:spPr>
              <a:solidFill>
                <a:srgbClr val="5EAB33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Municipios
(80)</c:v>
                </c:pt>
                <c:pt idx="1">
                  <c:v>Corporaciónes Municipales
(12)</c:v>
                </c:pt>
                <c:pt idx="2">
                  <c:v>Admistración Central
(94)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82.24</c:v>
                </c:pt>
                <c:pt idx="1">
                  <c:v>91.81</c:v>
                </c:pt>
                <c:pt idx="2">
                  <c:v>70.33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980736"/>
        <c:axId val="192248576"/>
      </c:barChart>
      <c:catAx>
        <c:axId val="1969807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s-CL"/>
          </a:p>
        </c:txPr>
        <c:crossAx val="192248576"/>
        <c:crosses val="autoZero"/>
        <c:auto val="1"/>
        <c:lblAlgn val="ctr"/>
        <c:lblOffset val="100"/>
        <c:noMultiLvlLbl val="0"/>
      </c:catAx>
      <c:valAx>
        <c:axId val="192248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698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9193167427347707E-2"/>
          <c:w val="0.90946502057613166"/>
          <c:h val="0.960806832572652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AB33"/>
            </a:solidFill>
          </c:spPr>
          <c:invertIfNegative val="0"/>
          <c:cat>
            <c:strRef>
              <c:f>Grafico!$A$1:$A$11</c:f>
              <c:strCache>
                <c:ptCount val="11"/>
                <c:pt idx="0">
                  <c:v>Otros</c:v>
                </c:pt>
                <c:pt idx="1">
                  <c:v>Ministerio de Justicia</c:v>
                </c:pt>
                <c:pt idx="2">
                  <c:v>Universidades</c:v>
                </c:pt>
                <c:pt idx="3">
                  <c:v>Ministerio de Hacienda</c:v>
                </c:pt>
                <c:pt idx="4">
                  <c:v>Ministerio de Obras Públicas</c:v>
                </c:pt>
                <c:pt idx="5">
                  <c:v>Ministerio de Salud</c:v>
                </c:pt>
                <c:pt idx="6">
                  <c:v>Ministerio de Vivienda y Urbanismo</c:v>
                </c:pt>
                <c:pt idx="7">
                  <c:v>Ministerio del Interior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Grafico!$B$1:$B$11</c:f>
              <c:numCache>
                <c:formatCode>0.00</c:formatCode>
                <c:ptCount val="11"/>
                <c:pt idx="0">
                  <c:v>48.55</c:v>
                </c:pt>
                <c:pt idx="1">
                  <c:v>49.354999999999997</c:v>
                </c:pt>
                <c:pt idx="2">
                  <c:v>55.96</c:v>
                </c:pt>
                <c:pt idx="3">
                  <c:v>59.787500000000001</c:v>
                </c:pt>
                <c:pt idx="4">
                  <c:v>65.399999999999991</c:v>
                </c:pt>
                <c:pt idx="5">
                  <c:v>69.505600000000001</c:v>
                </c:pt>
                <c:pt idx="6">
                  <c:v>72.78</c:v>
                </c:pt>
                <c:pt idx="7">
                  <c:v>78.16785714285713</c:v>
                </c:pt>
                <c:pt idx="8">
                  <c:v>89.454285714285717</c:v>
                </c:pt>
                <c:pt idx="9">
                  <c:v>95.509999999999991</c:v>
                </c:pt>
                <c:pt idx="10">
                  <c:v>98.34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18976"/>
        <c:axId val="196493888"/>
      </c:barChart>
      <c:catAx>
        <c:axId val="195518976"/>
        <c:scaling>
          <c:orientation val="minMax"/>
        </c:scaling>
        <c:delete val="1"/>
        <c:axPos val="l"/>
        <c:majorTickMark val="out"/>
        <c:minorTickMark val="none"/>
        <c:tickLblPos val="nextTo"/>
        <c:crossAx val="196493888"/>
        <c:crosses val="autoZero"/>
        <c:auto val="1"/>
        <c:lblAlgn val="ctr"/>
        <c:lblOffset val="100"/>
        <c:noMultiLvlLbl val="0"/>
      </c:catAx>
      <c:valAx>
        <c:axId val="196493888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551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67489711934158E-2"/>
          <c:y val="3.9193167427347707E-2"/>
          <c:w val="0.90946502057613166"/>
          <c:h val="0.960806832572652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AB33"/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cat>
            <c:strRef>
              <c:f>Grafico!$A$1:$A$11</c:f>
              <c:strCache>
                <c:ptCount val="11"/>
                <c:pt idx="0">
                  <c:v>Otros</c:v>
                </c:pt>
                <c:pt idx="1">
                  <c:v>Ministerio de Justicia</c:v>
                </c:pt>
                <c:pt idx="2">
                  <c:v>Universidades</c:v>
                </c:pt>
                <c:pt idx="3">
                  <c:v>Ministerio de Hacienda</c:v>
                </c:pt>
                <c:pt idx="4">
                  <c:v>Ministerio de Obras Públicas</c:v>
                </c:pt>
                <c:pt idx="5">
                  <c:v>Ministerio de Salud</c:v>
                </c:pt>
                <c:pt idx="6">
                  <c:v>Ministerio de Vivienda y Urbanismo</c:v>
                </c:pt>
                <c:pt idx="7">
                  <c:v>Ministerio del Interior</c:v>
                </c:pt>
                <c:pt idx="8">
                  <c:v>Ministerio del Trabajo y Previsión Social</c:v>
                </c:pt>
                <c:pt idx="9">
                  <c:v>Ministerio de Desarrollo Social</c:v>
                </c:pt>
                <c:pt idx="10">
                  <c:v>Ministerio de Economía, Fomento y Turismo</c:v>
                </c:pt>
              </c:strCache>
            </c:strRef>
          </c:cat>
          <c:val>
            <c:numRef>
              <c:f>Grafico!$B$1:$B$11</c:f>
              <c:numCache>
                <c:formatCode>0.00</c:formatCode>
                <c:ptCount val="11"/>
                <c:pt idx="0">
                  <c:v>48.55</c:v>
                </c:pt>
                <c:pt idx="1">
                  <c:v>49.354999999999997</c:v>
                </c:pt>
                <c:pt idx="2">
                  <c:v>55.96</c:v>
                </c:pt>
                <c:pt idx="3">
                  <c:v>59.787500000000001</c:v>
                </c:pt>
                <c:pt idx="4">
                  <c:v>65.399999999999991</c:v>
                </c:pt>
                <c:pt idx="5">
                  <c:v>69.505600000000001</c:v>
                </c:pt>
                <c:pt idx="6">
                  <c:v>72.78</c:v>
                </c:pt>
                <c:pt idx="7">
                  <c:v>78.16785714285713</c:v>
                </c:pt>
                <c:pt idx="8">
                  <c:v>89.454285714285717</c:v>
                </c:pt>
                <c:pt idx="9">
                  <c:v>95.509999999999991</c:v>
                </c:pt>
                <c:pt idx="10">
                  <c:v>98.34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21536"/>
        <c:axId val="196496768"/>
      </c:barChart>
      <c:catAx>
        <c:axId val="195521536"/>
        <c:scaling>
          <c:orientation val="minMax"/>
        </c:scaling>
        <c:delete val="1"/>
        <c:axPos val="l"/>
        <c:majorTickMark val="out"/>
        <c:minorTickMark val="none"/>
        <c:tickLblPos val="nextTo"/>
        <c:crossAx val="196496768"/>
        <c:crosses val="autoZero"/>
        <c:auto val="1"/>
        <c:lblAlgn val="ctr"/>
        <c:lblOffset val="100"/>
        <c:noMultiLvlLbl val="0"/>
      </c:catAx>
      <c:valAx>
        <c:axId val="196496768"/>
        <c:scaling>
          <c:orientation val="minMax"/>
          <c:max val="100"/>
        </c:scaling>
        <c:delete val="1"/>
        <c:axPos val="b"/>
        <c:numFmt formatCode="0.00" sourceLinked="1"/>
        <c:majorTickMark val="out"/>
        <c:minorTickMark val="none"/>
        <c:tickLblPos val="nextTo"/>
        <c:crossAx val="19552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40701826781152"/>
          <c:w val="1"/>
          <c:h val="0.51337847382036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Municipios
(80)</c:v>
                </c:pt>
                <c:pt idx="1">
                  <c:v>Corporaciónes Municipales
(12)</c:v>
                </c:pt>
                <c:pt idx="2">
                  <c:v>Admistración Central
(94)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87.8</c:v>
                </c:pt>
                <c:pt idx="1">
                  <c:v>94.9</c:v>
                </c:pt>
                <c:pt idx="2">
                  <c:v>74.900000000000006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25632"/>
        <c:axId val="196499648"/>
      </c:barChart>
      <c:catAx>
        <c:axId val="1955256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s-CL"/>
          </a:p>
        </c:txPr>
        <c:crossAx val="196499648"/>
        <c:crosses val="autoZero"/>
        <c:auto val="1"/>
        <c:lblAlgn val="ctr"/>
        <c:lblOffset val="100"/>
        <c:noMultiLvlLbl val="0"/>
      </c:catAx>
      <c:valAx>
        <c:axId val="196499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5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38BA2-CA81-446D-B2B2-76BAAE6B254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0EF6ED-2127-4B47-BB7C-6B85C9498A2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 anchorCtr="0"/>
        <a:lstStyle/>
        <a:p>
          <a:endParaRPr lang="es-ES" sz="1800" b="1" dirty="0">
            <a:solidFill>
              <a:srgbClr val="0070C0"/>
            </a:solidFill>
          </a:endParaRPr>
        </a:p>
      </dgm:t>
    </dgm:pt>
    <dgm:pt modelId="{B91466FF-093C-4201-B597-20758F7F7034}" type="parTrans" cxnId="{5418326B-3572-41DA-A9ED-C0F15059E107}">
      <dgm:prSet/>
      <dgm:spPr/>
      <dgm:t>
        <a:bodyPr/>
        <a:lstStyle/>
        <a:p>
          <a:endParaRPr lang="es-ES"/>
        </a:p>
      </dgm:t>
    </dgm:pt>
    <dgm:pt modelId="{8499F664-1087-4C86-83D9-5FF32370030A}" type="sibTrans" cxnId="{5418326B-3572-41DA-A9ED-C0F15059E107}">
      <dgm:prSet/>
      <dgm:spPr/>
      <dgm:t>
        <a:bodyPr/>
        <a:lstStyle/>
        <a:p>
          <a:endParaRPr lang="es-ES"/>
        </a:p>
      </dgm:t>
    </dgm:pt>
    <dgm:pt modelId="{1082FD51-28D3-4A2E-969F-BB1A9D2634C7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533E35-804F-4CF1-947C-DB52072211A7}" type="parTrans" cxnId="{F2EFB04B-E377-4220-B006-009742CDB7FF}">
      <dgm:prSet/>
      <dgm:spPr>
        <a:solidFill>
          <a:srgbClr val="ABFBAF"/>
        </a:solidFill>
      </dgm:spPr>
      <dgm:t>
        <a:bodyPr/>
        <a:lstStyle/>
        <a:p>
          <a:endParaRPr lang="es-ES"/>
        </a:p>
      </dgm:t>
    </dgm:pt>
    <dgm:pt modelId="{05B34ECA-F457-494A-BC06-936A5D73618E}" type="sibTrans" cxnId="{F2EFB04B-E377-4220-B006-009742CDB7FF}">
      <dgm:prSet/>
      <dgm:spPr/>
      <dgm:t>
        <a:bodyPr/>
        <a:lstStyle/>
        <a:p>
          <a:endParaRPr lang="es-ES"/>
        </a:p>
      </dgm:t>
    </dgm:pt>
    <dgm:pt modelId="{E52BAD35-83DE-4C28-9217-6CAEC68C7BE9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918DC1-35FF-47C9-9D9D-E52534E54DFF}" type="sibTrans" cxnId="{4E99AA50-85AB-49A6-AD5B-6D0D713C3636}">
      <dgm:prSet/>
      <dgm:spPr/>
      <dgm:t>
        <a:bodyPr/>
        <a:lstStyle/>
        <a:p>
          <a:endParaRPr lang="es-ES"/>
        </a:p>
      </dgm:t>
    </dgm:pt>
    <dgm:pt modelId="{78804696-C99E-440A-A106-58B940EADEE0}" type="parTrans" cxnId="{4E99AA50-85AB-49A6-AD5B-6D0D713C3636}">
      <dgm:prSet/>
      <dgm:spPr>
        <a:solidFill>
          <a:srgbClr val="ABFBAF"/>
        </a:solidFill>
      </dgm:spPr>
      <dgm:t>
        <a:bodyPr/>
        <a:lstStyle/>
        <a:p>
          <a:endParaRPr lang="es-ES"/>
        </a:p>
      </dgm:t>
    </dgm:pt>
    <dgm:pt modelId="{7604E6BB-3C5C-4797-AE4A-93665875B03B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outerShdw blurRad="50800" dist="50800" dir="5400000" algn="ctr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es-E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93AEAE-278C-472E-94BB-AA466A3AF06C}" type="sibTrans" cxnId="{0D1DE2F5-661F-4735-98EF-A4613DA23AE3}">
      <dgm:prSet/>
      <dgm:spPr/>
      <dgm:t>
        <a:bodyPr/>
        <a:lstStyle/>
        <a:p>
          <a:endParaRPr lang="es-ES"/>
        </a:p>
      </dgm:t>
    </dgm:pt>
    <dgm:pt modelId="{83BDDC73-644B-4F13-A170-D089237AADCB}" type="parTrans" cxnId="{0D1DE2F5-661F-4735-98EF-A4613DA23AE3}">
      <dgm:prSet/>
      <dgm:spPr>
        <a:solidFill>
          <a:srgbClr val="ABFBAF"/>
        </a:solidFill>
      </dgm:spPr>
      <dgm:t>
        <a:bodyPr/>
        <a:lstStyle/>
        <a:p>
          <a:endParaRPr lang="es-ES"/>
        </a:p>
      </dgm:t>
    </dgm:pt>
    <dgm:pt modelId="{DBDB87E0-E768-4F4A-AB69-C09E1C121DB5}" type="pres">
      <dgm:prSet presAssocID="{F9338BA2-CA81-446D-B2B2-76BAAE6B25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217AB5C-B6A5-4419-AE84-BB18E56081BE}" type="pres">
      <dgm:prSet presAssocID="{B80EF6ED-2127-4B47-BB7C-6B85C9498A22}" presName="centerShape" presStyleLbl="node0" presStyleIdx="0" presStyleCnt="1" custScaleX="82799" custScaleY="63552" custLinFactNeighborX="-642" custLinFactNeighborY="-527"/>
      <dgm:spPr/>
      <dgm:t>
        <a:bodyPr/>
        <a:lstStyle/>
        <a:p>
          <a:endParaRPr lang="es-CL"/>
        </a:p>
      </dgm:t>
    </dgm:pt>
    <dgm:pt modelId="{6A5BDC71-4333-4C71-8EE2-6102A581C326}" type="pres">
      <dgm:prSet presAssocID="{83BDDC73-644B-4F13-A170-D089237AADCB}" presName="parTrans" presStyleLbl="bgSibTrans2D1" presStyleIdx="0" presStyleCnt="3" custAng="11042549" custScaleX="37455" custScaleY="57783" custLinFactNeighborX="32515" custLinFactNeighborY="54495"/>
      <dgm:spPr/>
      <dgm:t>
        <a:bodyPr/>
        <a:lstStyle/>
        <a:p>
          <a:endParaRPr lang="es-CL"/>
        </a:p>
      </dgm:t>
    </dgm:pt>
    <dgm:pt modelId="{2293BC16-407C-42B2-975B-B1FA2B59397B}" type="pres">
      <dgm:prSet presAssocID="{7604E6BB-3C5C-4797-AE4A-93665875B03B}" presName="node" presStyleLbl="node1" presStyleIdx="0" presStyleCnt="3" custScaleX="76234" custScaleY="102585" custRadScaleRad="120785" custRadScaleInc="-118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0D834F-B58E-45C0-8C69-EA371C7D9CCD}" type="pres">
      <dgm:prSet presAssocID="{CF533E35-804F-4CF1-947C-DB52072211A7}" presName="parTrans" presStyleLbl="bgSibTrans2D1" presStyleIdx="1" presStyleCnt="3" custAng="11094428" custScaleX="52323" custLinFactNeighborX="10094" custLinFactNeighborY="70773" custRadScaleRad="125078" custRadScaleInc="-2147483648"/>
      <dgm:spPr/>
      <dgm:t>
        <a:bodyPr/>
        <a:lstStyle/>
        <a:p>
          <a:endParaRPr lang="es-CL"/>
        </a:p>
      </dgm:t>
    </dgm:pt>
    <dgm:pt modelId="{6E18F7DE-7808-4876-B4A7-BF39F648EE58}" type="pres">
      <dgm:prSet presAssocID="{1082FD51-28D3-4A2E-969F-BB1A9D2634C7}" presName="node" presStyleLbl="node1" presStyleIdx="1" presStyleCnt="3" custScaleX="65696" custScaleY="58347" custRadScaleRad="85317" custRadScaleInc="50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F9C54F-EAA7-4904-8C46-0B67C0B99766}" type="pres">
      <dgm:prSet presAssocID="{78804696-C99E-440A-A106-58B940EADEE0}" presName="parTrans" presStyleLbl="bgSibTrans2D1" presStyleIdx="2" presStyleCnt="3" custAng="10910186" custScaleX="38919" custScaleY="61974" custLinFactY="23003" custLinFactNeighborX="-17169" custLinFactNeighborY="100000" custRadScaleRad="200025" custRadScaleInc="-2147483648"/>
      <dgm:spPr/>
      <dgm:t>
        <a:bodyPr/>
        <a:lstStyle/>
        <a:p>
          <a:endParaRPr lang="es-CL"/>
        </a:p>
      </dgm:t>
    </dgm:pt>
    <dgm:pt modelId="{B95C9CBF-C278-4180-82A4-D5DB89430528}" type="pres">
      <dgm:prSet presAssocID="{E52BAD35-83DE-4C28-9217-6CAEC68C7BE9}" presName="node" presStyleLbl="node1" presStyleIdx="2" presStyleCnt="3" custScaleX="118886" custRadScaleRad="116201" custRadScaleInc="112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6C250F6-9DA1-4504-9263-EAAE0D31A7E9}" type="presOf" srcId="{E52BAD35-83DE-4C28-9217-6CAEC68C7BE9}" destId="{B95C9CBF-C278-4180-82A4-D5DB89430528}" srcOrd="0" destOrd="0" presId="urn:microsoft.com/office/officeart/2005/8/layout/radial4"/>
    <dgm:cxn modelId="{13EEEB96-E8BD-48C4-A354-4542E27A0517}" type="presOf" srcId="{78804696-C99E-440A-A106-58B940EADEE0}" destId="{3EF9C54F-EAA7-4904-8C46-0B67C0B99766}" srcOrd="0" destOrd="0" presId="urn:microsoft.com/office/officeart/2005/8/layout/radial4"/>
    <dgm:cxn modelId="{4FD8A871-D128-476C-AAA0-6B40F34099C8}" type="presOf" srcId="{83BDDC73-644B-4F13-A170-D089237AADCB}" destId="{6A5BDC71-4333-4C71-8EE2-6102A581C326}" srcOrd="0" destOrd="0" presId="urn:microsoft.com/office/officeart/2005/8/layout/radial4"/>
    <dgm:cxn modelId="{4850E9B5-56A6-4AC7-9331-AF80B8CBFBEC}" type="presOf" srcId="{7604E6BB-3C5C-4797-AE4A-93665875B03B}" destId="{2293BC16-407C-42B2-975B-B1FA2B59397B}" srcOrd="0" destOrd="0" presId="urn:microsoft.com/office/officeart/2005/8/layout/radial4"/>
    <dgm:cxn modelId="{0D1DE2F5-661F-4735-98EF-A4613DA23AE3}" srcId="{B80EF6ED-2127-4B47-BB7C-6B85C9498A22}" destId="{7604E6BB-3C5C-4797-AE4A-93665875B03B}" srcOrd="0" destOrd="0" parTransId="{83BDDC73-644B-4F13-A170-D089237AADCB}" sibTransId="{BC93AEAE-278C-472E-94BB-AA466A3AF06C}"/>
    <dgm:cxn modelId="{4E99AA50-85AB-49A6-AD5B-6D0D713C3636}" srcId="{B80EF6ED-2127-4B47-BB7C-6B85C9498A22}" destId="{E52BAD35-83DE-4C28-9217-6CAEC68C7BE9}" srcOrd="2" destOrd="0" parTransId="{78804696-C99E-440A-A106-58B940EADEE0}" sibTransId="{D7918DC1-35FF-47C9-9D9D-E52534E54DFF}"/>
    <dgm:cxn modelId="{B25024AD-AF81-4104-A442-F8B1E2BC1D55}" type="presOf" srcId="{CF533E35-804F-4CF1-947C-DB52072211A7}" destId="{790D834F-B58E-45C0-8C69-EA371C7D9CCD}" srcOrd="0" destOrd="0" presId="urn:microsoft.com/office/officeart/2005/8/layout/radial4"/>
    <dgm:cxn modelId="{F2EFB04B-E377-4220-B006-009742CDB7FF}" srcId="{B80EF6ED-2127-4B47-BB7C-6B85C9498A22}" destId="{1082FD51-28D3-4A2E-969F-BB1A9D2634C7}" srcOrd="1" destOrd="0" parTransId="{CF533E35-804F-4CF1-947C-DB52072211A7}" sibTransId="{05B34ECA-F457-494A-BC06-936A5D73618E}"/>
    <dgm:cxn modelId="{5418326B-3572-41DA-A9ED-C0F15059E107}" srcId="{F9338BA2-CA81-446D-B2B2-76BAAE6B2548}" destId="{B80EF6ED-2127-4B47-BB7C-6B85C9498A22}" srcOrd="0" destOrd="0" parTransId="{B91466FF-093C-4201-B597-20758F7F7034}" sibTransId="{8499F664-1087-4C86-83D9-5FF32370030A}"/>
    <dgm:cxn modelId="{361C2F93-7959-4FC0-BAF7-2DF7D897E357}" type="presOf" srcId="{F9338BA2-CA81-446D-B2B2-76BAAE6B2548}" destId="{DBDB87E0-E768-4F4A-AB69-C09E1C121DB5}" srcOrd="0" destOrd="0" presId="urn:microsoft.com/office/officeart/2005/8/layout/radial4"/>
    <dgm:cxn modelId="{9EB627DF-EE38-47F6-91D1-851B171EF28D}" type="presOf" srcId="{1082FD51-28D3-4A2E-969F-BB1A9D2634C7}" destId="{6E18F7DE-7808-4876-B4A7-BF39F648EE58}" srcOrd="0" destOrd="0" presId="urn:microsoft.com/office/officeart/2005/8/layout/radial4"/>
    <dgm:cxn modelId="{3390B595-7831-41D8-A93C-AF26591DBE2B}" type="presOf" srcId="{B80EF6ED-2127-4B47-BB7C-6B85C9498A22}" destId="{3217AB5C-B6A5-4419-AE84-BB18E56081BE}" srcOrd="0" destOrd="0" presId="urn:microsoft.com/office/officeart/2005/8/layout/radial4"/>
    <dgm:cxn modelId="{572FC18B-EA37-4B44-95CA-2174C816BCD1}" type="presParOf" srcId="{DBDB87E0-E768-4F4A-AB69-C09E1C121DB5}" destId="{3217AB5C-B6A5-4419-AE84-BB18E56081BE}" srcOrd="0" destOrd="0" presId="urn:microsoft.com/office/officeart/2005/8/layout/radial4"/>
    <dgm:cxn modelId="{09843C06-7E52-4E67-A128-38485E9106B6}" type="presParOf" srcId="{DBDB87E0-E768-4F4A-AB69-C09E1C121DB5}" destId="{6A5BDC71-4333-4C71-8EE2-6102A581C326}" srcOrd="1" destOrd="0" presId="urn:microsoft.com/office/officeart/2005/8/layout/radial4"/>
    <dgm:cxn modelId="{734F08FB-993D-466A-A3A0-75E1E048D1B5}" type="presParOf" srcId="{DBDB87E0-E768-4F4A-AB69-C09E1C121DB5}" destId="{2293BC16-407C-42B2-975B-B1FA2B59397B}" srcOrd="2" destOrd="0" presId="urn:microsoft.com/office/officeart/2005/8/layout/radial4"/>
    <dgm:cxn modelId="{3FAB5515-037F-4ED1-86DF-D87CBB6C2BB7}" type="presParOf" srcId="{DBDB87E0-E768-4F4A-AB69-C09E1C121DB5}" destId="{790D834F-B58E-45C0-8C69-EA371C7D9CCD}" srcOrd="3" destOrd="0" presId="urn:microsoft.com/office/officeart/2005/8/layout/radial4"/>
    <dgm:cxn modelId="{8A3A9BD7-BF9F-4BF4-810B-BD22FF234E0E}" type="presParOf" srcId="{DBDB87E0-E768-4F4A-AB69-C09E1C121DB5}" destId="{6E18F7DE-7808-4876-B4A7-BF39F648EE58}" srcOrd="4" destOrd="0" presId="urn:microsoft.com/office/officeart/2005/8/layout/radial4"/>
    <dgm:cxn modelId="{8038E655-204D-4908-AF57-C60DF54C0638}" type="presParOf" srcId="{DBDB87E0-E768-4F4A-AB69-C09E1C121DB5}" destId="{3EF9C54F-EAA7-4904-8C46-0B67C0B99766}" srcOrd="5" destOrd="0" presId="urn:microsoft.com/office/officeart/2005/8/layout/radial4"/>
    <dgm:cxn modelId="{A74ED4E4-5473-4706-BBA3-C3D5FC055526}" type="presParOf" srcId="{DBDB87E0-E768-4F4A-AB69-C09E1C121DB5}" destId="{B95C9CBF-C278-4180-82A4-D5DB894305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AB5C-B6A5-4419-AE84-BB18E56081BE}">
      <dsp:nvSpPr>
        <dsp:cNvPr id="0" name=""/>
        <dsp:cNvSpPr/>
      </dsp:nvSpPr>
      <dsp:spPr>
        <a:xfrm>
          <a:off x="2283738" y="2279292"/>
          <a:ext cx="1376497" cy="10565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>
            <a:solidFill>
              <a:srgbClr val="0070C0"/>
            </a:solidFill>
          </a:endParaRPr>
        </a:p>
      </dsp:txBody>
      <dsp:txXfrm>
        <a:off x="2485321" y="2434016"/>
        <a:ext cx="973331" cy="747076"/>
      </dsp:txXfrm>
    </dsp:sp>
    <dsp:sp modelId="{6A5BDC71-4333-4C71-8EE2-6102A581C326}">
      <dsp:nvSpPr>
        <dsp:cNvPr id="0" name=""/>
        <dsp:cNvSpPr/>
      </dsp:nvSpPr>
      <dsp:spPr>
        <a:xfrm rot="1906182">
          <a:off x="1746582" y="2151002"/>
          <a:ext cx="691362" cy="273775"/>
        </a:xfrm>
        <a:prstGeom prst="leftArrow">
          <a:avLst>
            <a:gd name="adj1" fmla="val 60000"/>
            <a:gd name="adj2" fmla="val 50000"/>
          </a:avLst>
        </a:prstGeom>
        <a:solidFill>
          <a:srgbClr val="AB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3BC16-407C-42B2-975B-B1FA2B59397B}">
      <dsp:nvSpPr>
        <dsp:cNvPr id="0" name=""/>
        <dsp:cNvSpPr/>
      </dsp:nvSpPr>
      <dsp:spPr>
        <a:xfrm>
          <a:off x="73144" y="952227"/>
          <a:ext cx="1203989" cy="1296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8408" y="987491"/>
        <a:ext cx="1133461" cy="1225599"/>
      </dsp:txXfrm>
    </dsp:sp>
    <dsp:sp modelId="{790D834F-B58E-45C0-8C69-EA371C7D9CCD}">
      <dsp:nvSpPr>
        <dsp:cNvPr id="0" name=""/>
        <dsp:cNvSpPr/>
      </dsp:nvSpPr>
      <dsp:spPr>
        <a:xfrm rot="5930289">
          <a:off x="2856946" y="1690157"/>
          <a:ext cx="646691" cy="473800"/>
        </a:xfrm>
        <a:prstGeom prst="leftArrow">
          <a:avLst>
            <a:gd name="adj1" fmla="val 60000"/>
            <a:gd name="adj2" fmla="val 50000"/>
          </a:avLst>
        </a:prstGeom>
        <a:solidFill>
          <a:srgbClr val="AB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F7DE-7808-4876-B4A7-BF39F648EE58}">
      <dsp:nvSpPr>
        <dsp:cNvPr id="0" name=""/>
        <dsp:cNvSpPr/>
      </dsp:nvSpPr>
      <dsp:spPr>
        <a:xfrm>
          <a:off x="2579120" y="606611"/>
          <a:ext cx="1037559" cy="7371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00712" y="628203"/>
        <a:ext cx="994375" cy="694011"/>
      </dsp:txXfrm>
    </dsp:sp>
    <dsp:sp modelId="{3EF9C54F-EAA7-4904-8C46-0B67C0B99766}">
      <dsp:nvSpPr>
        <dsp:cNvPr id="0" name=""/>
        <dsp:cNvSpPr/>
      </dsp:nvSpPr>
      <dsp:spPr>
        <a:xfrm rot="9259598">
          <a:off x="3773051" y="2483434"/>
          <a:ext cx="699624" cy="293632"/>
        </a:xfrm>
        <a:prstGeom prst="leftArrow">
          <a:avLst>
            <a:gd name="adj1" fmla="val 60000"/>
            <a:gd name="adj2" fmla="val 50000"/>
          </a:avLst>
        </a:prstGeom>
        <a:solidFill>
          <a:srgbClr val="AB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C9CBF-C278-4180-82A4-D5DB89430528}">
      <dsp:nvSpPr>
        <dsp:cNvPr id="0" name=""/>
        <dsp:cNvSpPr/>
      </dsp:nvSpPr>
      <dsp:spPr>
        <a:xfrm>
          <a:off x="4289890" y="1000563"/>
          <a:ext cx="1877606" cy="1263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26896" y="1037569"/>
        <a:ext cx="1803594" cy="118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0.59656</cdr:x>
      <cdr:y>0.28486</cdr:y>
    </cdr:from>
    <cdr:to>
      <cdr:x>0.758</cdr:x>
      <cdr:y>0.39254</cdr:y>
    </cdr:to>
    <cdr:cxnSp macro="">
      <cdr:nvCxnSpPr>
        <cdr:cNvPr id="3" name="2 Conector recto de flecha"/>
        <cdr:cNvCxnSpPr/>
      </cdr:nvCxnSpPr>
      <cdr:spPr>
        <a:xfrm xmlns:a="http://schemas.openxmlformats.org/drawingml/2006/main" flipV="1">
          <a:off x="2798486" y="1019129"/>
          <a:ext cx="757357" cy="3852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B325-337D-4C51-90D7-C61D8861A724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B1B9-AD3B-4947-820F-FFF9640346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4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DB1B9-AD3B-4947-820F-FFF964034662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947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71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8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02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095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8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86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9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65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6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26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609C-98D5-410A-AFB3-DF95BC150209}" type="datetimeFigureOut">
              <a:rPr lang="es-CL" smtClean="0"/>
              <a:t>13-12-2016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B099-670F-42F6-A6CA-4342AFF21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6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taltransparencia.cl/PortalPdT/pdtta/-/ta/CT001/ARCPLT/AREST/39330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1" y="15471"/>
            <a:ext cx="1667566" cy="6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1273403"/>
            <a:ext cx="69500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50" dirty="0" smtClean="0">
                <a:latin typeface="Century Gothic" pitchFamily="34" charset="0"/>
              </a:rPr>
              <a:t>Resultados Fiscalización DAI </a:t>
            </a:r>
            <a:r>
              <a:rPr lang="es-CL" sz="3950" b="1" dirty="0" smtClean="0">
                <a:latin typeface="Century Gothic" pitchFamily="34" charset="0"/>
              </a:rPr>
              <a:t>Presencial</a:t>
            </a:r>
          </a:p>
          <a:p>
            <a:r>
              <a:rPr lang="es-CL" sz="2800" dirty="0" smtClean="0">
                <a:latin typeface="Century Gothic" pitchFamily="34" charset="0"/>
              </a:rPr>
              <a:t>2016</a:t>
            </a:r>
            <a:endParaRPr lang="es-CL" sz="2800" dirty="0">
              <a:latin typeface="Century Gothic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107504" y="645333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Dirección de Fiscalización - Diciembre de 2016</a:t>
            </a:r>
          </a:p>
        </p:txBody>
      </p:sp>
      <p:pic>
        <p:nvPicPr>
          <p:cNvPr id="2050" name="Picture 2" descr="C:\Users\ccastillo\Desktop\sdfhgsdfhgsd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8" y="3641002"/>
            <a:ext cx="3240360" cy="14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castillo\Desktop\path57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015"/>
            <a:ext cx="3888432" cy="38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49284"/>
            <a:ext cx="1224136" cy="16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0" y="4077072"/>
            <a:ext cx="1206747" cy="15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94526"/>
              </p:ext>
            </p:extLst>
          </p:nvPr>
        </p:nvGraphicFramePr>
        <p:xfrm>
          <a:off x="539552" y="1268760"/>
          <a:ext cx="7920877" cy="46085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0937"/>
                <a:gridCol w="3623579"/>
                <a:gridCol w="1348787"/>
                <a:gridCol w="1348787"/>
                <a:gridCol w="1348787"/>
              </a:tblGrid>
              <a:tr h="281157">
                <a:tc>
                  <a:txBody>
                    <a:bodyPr/>
                    <a:lstStyle/>
                    <a:p>
                      <a:pPr algn="ctr" fontAlgn="ctr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INSTITUCIÓN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2015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2016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EL MONTE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SUBSECRETARÍA DE BIENES NACIONALES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CANELA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GOBIERNO REGIONAL REGIÓN DE LA ARAUCANÍA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ERCILLA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 REGIONAL ANTOFAGASTA DR, LEONARDO GUZMÁN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VITACURA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MELIPEUCO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CAUQUENES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ROMERAL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DEL BÍO </a:t>
                      </a:r>
                      <a:r>
                        <a:rPr lang="es-C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LITUECHE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ARICA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CURACO DE VÉLEZ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Sí respondió</a:t>
                      </a:r>
                      <a:endParaRPr lang="es-CL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B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MUNICIPALIDAD DE SAN ROSENDO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 DE SALUD ANTOFAGASTA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  <a:tr h="19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 JUAN NOÉ DE ARICA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D612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45656" y="6237312"/>
            <a:ext cx="1540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00" i="1" dirty="0" smtClean="0"/>
              <a:t>* NF: No Fiscalizado</a:t>
            </a:r>
          </a:p>
        </p:txBody>
      </p:sp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Análisis histórico de las SAI no respondidas 2016</a:t>
            </a:r>
            <a:endParaRPr lang="es-CL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Principales hallazgos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88709"/>
              </p:ext>
            </p:extLst>
          </p:nvPr>
        </p:nvGraphicFramePr>
        <p:xfrm>
          <a:off x="323528" y="908720"/>
          <a:ext cx="8064896" cy="197566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37281"/>
                <a:gridCol w="791111"/>
                <a:gridCol w="989157"/>
                <a:gridCol w="810818"/>
                <a:gridCol w="1020918"/>
                <a:gridCol w="851515"/>
                <a:gridCol w="864096"/>
              </a:tblGrid>
              <a:tr h="75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 smtClean="0">
                          <a:effectLst/>
                        </a:rPr>
                        <a:t>Uso del Portal de</a:t>
                      </a:r>
                      <a:r>
                        <a:rPr lang="es-CL" sz="1100" b="1" u="none" strike="noStrike" baseline="0" dirty="0" smtClean="0">
                          <a:effectLst/>
                        </a:rPr>
                        <a:t> Transparencia (UPT)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 instituciones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Cumplimiento </a:t>
                      </a:r>
                      <a:r>
                        <a:rPr lang="es-CL" sz="1050" b="1" u="none" strike="noStrike" dirty="0" smtClean="0">
                          <a:effectLst/>
                        </a:rPr>
                        <a:t>INGRESO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Cumplimiento </a:t>
                      </a:r>
                      <a:r>
                        <a:rPr lang="es-CL" sz="1050" b="1" u="none" strike="noStrike" dirty="0" smtClean="0">
                          <a:effectLst/>
                        </a:rPr>
                        <a:t>GESTIÓN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Cumplimiento </a:t>
                      </a:r>
                      <a:r>
                        <a:rPr lang="es-CL" sz="1050" b="1" u="none" strike="noStrike" dirty="0" smtClean="0">
                          <a:effectLst/>
                        </a:rPr>
                        <a:t>RESPUESTA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Cumplimiento </a:t>
                      </a:r>
                      <a:r>
                        <a:rPr lang="es-CL" sz="1050" b="1" u="none" strike="noStrike" dirty="0" smtClean="0">
                          <a:effectLst/>
                        </a:rPr>
                        <a:t>EXPEDIENTE y REGISTRO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Promedio </a:t>
                      </a:r>
                      <a:r>
                        <a:rPr lang="es-CL" sz="1050" b="1" u="none" strike="noStrike" dirty="0" smtClean="0">
                          <a:effectLst/>
                        </a:rPr>
                        <a:t>Final por UPT*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94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Organismos</a:t>
                      </a:r>
                      <a:r>
                        <a:rPr lang="es-CL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en el Portal de Transparencia</a:t>
                      </a: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83,69%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80,15%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78,91%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79,22%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</a:tr>
              <a:tr h="42894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s-CL" sz="1400" b="0" u="none" strike="noStrike" dirty="0" smtClean="0">
                          <a:effectLst/>
                        </a:rPr>
                        <a:t>Organismos fuera</a:t>
                      </a:r>
                      <a:r>
                        <a:rPr lang="es-CL" sz="1400" b="0" u="none" strike="noStrike" baseline="0" dirty="0" smtClean="0">
                          <a:effectLst/>
                        </a:rPr>
                        <a:t> del Portal de Transparencia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77,17%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70,54%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63,80%</a:t>
                      </a:r>
                      <a:endParaRPr lang="es-C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61,16%</a:t>
                      </a:r>
                      <a:endParaRPr lang="es-C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71,30%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bg1"/>
                    </a:solidFill>
                  </a:tcPr>
                </a:tc>
              </a:tr>
              <a:tr h="361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Promedio general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 smtClean="0"/>
                        <a:t>186</a:t>
                      </a:r>
                      <a:endParaRPr lang="es-CL" sz="1400" b="0" dirty="0"/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81,73%</a:t>
                      </a: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77,26%</a:t>
                      </a: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68,97%</a:t>
                      </a: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73,57%</a:t>
                      </a: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76,84%</a:t>
                      </a: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756447246"/>
              </p:ext>
            </p:extLst>
          </p:nvPr>
        </p:nvGraphicFramePr>
        <p:xfrm>
          <a:off x="2611929" y="2996952"/>
          <a:ext cx="4109070" cy="354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72008" y="4278575"/>
            <a:ext cx="3239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Century Gothic" pitchFamily="34" charset="0"/>
              </a:rPr>
              <a:t>117 instituciones ingresaron la solicitud de información </a:t>
            </a:r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63%</a:t>
            </a:r>
          </a:p>
          <a:p>
            <a:endParaRPr lang="es-CL" sz="1400" dirty="0" smtClean="0">
              <a:latin typeface="Century Gothic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Century Gothic" pitchFamily="34" charset="0"/>
              </a:rPr>
              <a:t>13 solicitudes no ingresaron </a:t>
            </a:r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37%</a:t>
            </a:r>
          </a:p>
          <a:p>
            <a:endParaRPr lang="es-CL" sz="1400" b="1" dirty="0">
              <a:latin typeface="Century Gothic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24 (13%) </a:t>
            </a:r>
            <a:r>
              <a:rPr lang="es-CL" sz="1400" dirty="0" smtClean="0">
                <a:latin typeface="Century Gothic" pitchFamily="34" charset="0"/>
              </a:rPr>
              <a:t>instituciones lograron un puntaje de 100%</a:t>
            </a:r>
          </a:p>
          <a:p>
            <a:endParaRPr lang="es-CL" sz="1400" dirty="0">
              <a:latin typeface="Century Gothic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55 (30%)</a:t>
            </a:r>
            <a:r>
              <a:rPr lang="es-CL" sz="14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CL" sz="1400" dirty="0" smtClean="0">
                <a:latin typeface="Century Gothic" pitchFamily="34" charset="0"/>
              </a:rPr>
              <a:t>instituciones obtuvieron un puntaje entre 92 y 99%</a:t>
            </a:r>
            <a:endParaRPr lang="es-CL" sz="1050" dirty="0">
              <a:latin typeface="Century Gothic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940152" y="4348261"/>
            <a:ext cx="3084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dirty="0">
                <a:latin typeface="Century Gothic" pitchFamily="34" charset="0"/>
              </a:rPr>
              <a:t>8</a:t>
            </a:r>
            <a:r>
              <a:rPr lang="es-CL" sz="1400" dirty="0" smtClean="0">
                <a:latin typeface="Century Gothic" pitchFamily="34" charset="0"/>
              </a:rPr>
              <a:t> solicitudes no ingresaron </a:t>
            </a:r>
            <a:r>
              <a:rPr lang="es-C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14%</a:t>
            </a:r>
          </a:p>
          <a:p>
            <a:endParaRPr lang="es-CL" sz="1400" b="1" dirty="0">
              <a:latin typeface="Century Gothic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3</a:t>
            </a:r>
            <a:r>
              <a:rPr lang="es-C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(5%) </a:t>
            </a:r>
            <a:r>
              <a:rPr lang="es-CL" sz="1400" dirty="0" smtClean="0">
                <a:latin typeface="Century Gothic" pitchFamily="34" charset="0"/>
              </a:rPr>
              <a:t>instituciones lograron un puntaje de 100%</a:t>
            </a:r>
          </a:p>
          <a:p>
            <a:endParaRPr lang="es-CL" sz="1400" dirty="0">
              <a:latin typeface="Century Gothic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14 (25%)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</a:t>
            </a:r>
            <a:r>
              <a:rPr lang="es-CL" sz="1400" dirty="0" smtClean="0">
                <a:latin typeface="Century Gothic" pitchFamily="34" charset="0"/>
              </a:rPr>
              <a:t>instituciones obtuvieron un puntajes menores a 50%.</a:t>
            </a:r>
            <a:endParaRPr lang="es-CL" sz="1400" dirty="0">
              <a:latin typeface="Century Gothic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483768" y="3789040"/>
            <a:ext cx="1584176" cy="376542"/>
            <a:chOff x="2540619" y="3284984"/>
            <a:chExt cx="1584176" cy="376542"/>
          </a:xfrm>
        </p:grpSpPr>
        <p:sp>
          <p:nvSpPr>
            <p:cNvPr id="3" name="2 Rectángulo"/>
            <p:cNvSpPr/>
            <p:nvPr/>
          </p:nvSpPr>
          <p:spPr>
            <a:xfrm>
              <a:off x="2612627" y="3429000"/>
              <a:ext cx="1512168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u="sng" dirty="0" smtClean="0">
                  <a:solidFill>
                    <a:schemeClr val="accent6">
                      <a:lumMod val="75000"/>
                    </a:schemeClr>
                  </a:solidFill>
                  <a:latin typeface="Berlin Sans FB Demi" panose="020E0802020502020306" pitchFamily="34" charset="0"/>
                  <a:cs typeface="Lucida Sans" panose="020B0602040502020204" pitchFamily="34" charset="0"/>
                </a:rPr>
                <a:t>Con Portal</a:t>
              </a:r>
              <a:endParaRPr lang="es-CL" sz="1600" b="1" u="sng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Lucida Sans" panose="020B06020405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619" y="3284984"/>
              <a:ext cx="303189" cy="37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5436096" y="3933056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Lucida Sans" panose="020B0602040502020204" pitchFamily="34" charset="0"/>
              </a:rPr>
              <a:t>Sin Portal</a:t>
            </a:r>
            <a:endParaRPr lang="es-CL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anose="020E0802020502020306" pitchFamily="34" charset="0"/>
              <a:cs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Principales incumplimientos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9782"/>
              </p:ext>
            </p:extLst>
          </p:nvPr>
        </p:nvGraphicFramePr>
        <p:xfrm>
          <a:off x="323529" y="1052736"/>
          <a:ext cx="8280920" cy="486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094"/>
                <a:gridCol w="2187413"/>
                <a:gridCol w="2187413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es-CL" dirty="0">
                        <a:noFill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Con</a:t>
                      </a:r>
                      <a:r>
                        <a:rPr lang="es-CL" baseline="0" dirty="0" smtClean="0"/>
                        <a:t> Portal de Transparencia</a:t>
                      </a:r>
                      <a:endParaRPr lang="es-CL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Sin Portal de Transparencia</a:t>
                      </a:r>
                      <a:endParaRPr lang="es-CL" dirty="0"/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dirty="0" smtClean="0">
                          <a:solidFill>
                            <a:schemeClr val="bg1"/>
                          </a:solidFill>
                        </a:rPr>
                        <a:t>La entrega de la información </a:t>
                      </a:r>
                      <a:r>
                        <a:rPr lang="es-CL" sz="1800" b="1" u="sng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s-CL" sz="1800" b="0" dirty="0" smtClean="0">
                          <a:solidFill>
                            <a:schemeClr val="bg1"/>
                          </a:solidFill>
                        </a:rPr>
                        <a:t> se efectuó en el formato solicitado </a:t>
                      </a:r>
                      <a:r>
                        <a:rPr lang="es-CL" sz="1200" b="0" dirty="0" smtClean="0">
                          <a:solidFill>
                            <a:schemeClr val="bg1"/>
                          </a:solidFill>
                        </a:rPr>
                        <a:t>(n175)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40,5%</a:t>
                      </a:r>
                      <a:r>
                        <a:rPr lang="es-CL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L" sz="1400" baseline="0" dirty="0" smtClean="0">
                          <a:latin typeface="Century Gothic" panose="020B0502020202020204" pitchFamily="34" charset="0"/>
                        </a:rPr>
                        <a:t>(49)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48,2%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(26)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none" dirty="0" smtClean="0"/>
                        <a:t>El organismo </a:t>
                      </a:r>
                      <a:r>
                        <a:rPr lang="es-CL" b="1" u="sng" dirty="0" smtClean="0"/>
                        <a:t>no</a:t>
                      </a:r>
                      <a:r>
                        <a:rPr lang="es-CL" b="1" u="none" baseline="0" dirty="0" smtClean="0"/>
                        <a:t> </a:t>
                      </a:r>
                      <a:r>
                        <a:rPr lang="es-CL" b="0" u="none" baseline="0" dirty="0" smtClean="0"/>
                        <a:t>cuenta  con formularios disponibles para la realización de solicitudes de información </a:t>
                      </a:r>
                      <a:r>
                        <a:rPr lang="es-CL" sz="1200" b="0" u="none" dirty="0" smtClean="0">
                          <a:solidFill>
                            <a:schemeClr val="bg1"/>
                          </a:solidFill>
                        </a:rPr>
                        <a:t>(n186)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18,5%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(24)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21,4%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(12)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es-CL" u="sng" dirty="0" smtClean="0"/>
                        <a:t>No</a:t>
                      </a:r>
                      <a:r>
                        <a:rPr lang="es-CL" dirty="0" smtClean="0"/>
                        <a:t> </a:t>
                      </a:r>
                      <a:r>
                        <a:rPr lang="es-CL" b="0" dirty="0" smtClean="0"/>
                        <a:t>se publica un plan de contingencia para</a:t>
                      </a:r>
                      <a:r>
                        <a:rPr lang="es-CL" b="0" baseline="0" dirty="0" smtClean="0"/>
                        <a:t> ingresar una Solicitud de Acceso a la Información </a:t>
                      </a:r>
                      <a:r>
                        <a:rPr lang="es-CL" sz="1200" b="0" baseline="0" dirty="0" smtClean="0"/>
                        <a:t>(n186)</a:t>
                      </a:r>
                      <a:endParaRPr lang="es-CL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2,3%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(13)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14,3%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(8)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es-CL" b="0" dirty="0" smtClean="0"/>
                        <a:t>La respuesta </a:t>
                      </a:r>
                      <a:r>
                        <a:rPr lang="es-CL" b="1" u="sng" dirty="0" smtClean="0"/>
                        <a:t>no</a:t>
                      </a:r>
                      <a:r>
                        <a:rPr lang="es-CL" b="0" dirty="0" smtClean="0"/>
                        <a:t> contiene el detalle de la información específica que se solicitó </a:t>
                      </a:r>
                      <a:r>
                        <a:rPr lang="es-CL" sz="1200" b="0" dirty="0" smtClean="0"/>
                        <a:t>(n184)</a:t>
                      </a:r>
                      <a:endParaRPr lang="es-CL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28,1%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(36)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entury Gothic" panose="020B0502020202020204" pitchFamily="34" charset="0"/>
                        </a:rPr>
                        <a:t>38,2% </a:t>
                      </a:r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(21)</a:t>
                      </a:r>
                      <a:endParaRPr lang="es-CL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28 Rectángulo"/>
          <p:cNvSpPr/>
          <p:nvPr/>
        </p:nvSpPr>
        <p:spPr>
          <a:xfrm>
            <a:off x="107504" y="6525344"/>
            <a:ext cx="37444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NOTA: Total instituciones en el portal 130, quienes no lo poseen 56.  </a:t>
            </a:r>
            <a:endParaRPr lang="es-CL" sz="900" i="1" dirty="0"/>
          </a:p>
        </p:txBody>
      </p:sp>
    </p:spTree>
    <p:extLst>
      <p:ext uri="{BB962C8B-B14F-4D97-AF65-F5344CB8AC3E}">
        <p14:creationId xmlns:p14="http://schemas.microsoft.com/office/powerpoint/2010/main" val="38393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709810212"/>
              </p:ext>
            </p:extLst>
          </p:nvPr>
        </p:nvGraphicFramePr>
        <p:xfrm>
          <a:off x="179512" y="148478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54908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l"/>
                      <a:r>
                        <a:rPr lang="es-CL" sz="1100" dirty="0" smtClean="0"/>
                        <a:t> Economía, Fomento y Turismo (2)</a:t>
                      </a:r>
                      <a:endParaRPr lang="es-CL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Desarrollo Social (2)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Trabajo y Previsión Social (7)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Interior (28)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Vivienda y Urbanismo (5)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Salud (25)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Obras Públicas (3)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Hacienda (4)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Universidades (6)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Justicia (2)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Otros (10)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844631"/>
              </p:ext>
            </p:extLst>
          </p:nvPr>
        </p:nvGraphicFramePr>
        <p:xfrm>
          <a:off x="5580112" y="1451664"/>
          <a:ext cx="3086100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Rectángulo"/>
          <p:cNvSpPr/>
          <p:nvPr/>
        </p:nvSpPr>
        <p:spPr>
          <a:xfrm>
            <a:off x="2627784" y="2852936"/>
            <a:ext cx="1008112" cy="5760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3635896" y="314096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51520" y="3501008"/>
            <a:ext cx="367240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 smtClean="0">
                <a:solidFill>
                  <a:schemeClr val="tx1"/>
                </a:solidFill>
              </a:rPr>
              <a:t>El nivel de cumplimiento de las instituciones del área de la Salud es de </a:t>
            </a:r>
            <a:r>
              <a:rPr lang="es-CL" b="1" dirty="0" smtClean="0">
                <a:solidFill>
                  <a:schemeClr val="tx1"/>
                </a:solidFill>
              </a:rPr>
              <a:t>70% </a:t>
            </a:r>
            <a:r>
              <a:rPr lang="es-CL" sz="1600" dirty="0" smtClean="0">
                <a:solidFill>
                  <a:schemeClr val="tx1"/>
                </a:solidFill>
              </a:rPr>
              <a:t>(bajo el promedio), asimismo las Universidades alcanzan el </a:t>
            </a:r>
            <a:r>
              <a:rPr lang="es-CL" b="1" dirty="0" smtClean="0">
                <a:solidFill>
                  <a:schemeClr val="tx1"/>
                </a:solidFill>
              </a:rPr>
              <a:t>56%.</a:t>
            </a:r>
            <a:endParaRPr lang="es-CL" sz="16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85631" y="655965"/>
            <a:ext cx="168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76,84%</a:t>
            </a:r>
          </a:p>
          <a:p>
            <a:pPr algn="ctr"/>
            <a:r>
              <a:rPr lang="es-CL" sz="1200" dirty="0" smtClean="0">
                <a:solidFill>
                  <a:schemeClr val="accent1"/>
                </a:solidFill>
              </a:rPr>
              <a:t>Promedio del proceso</a:t>
            </a:r>
          </a:p>
        </p:txBody>
      </p:sp>
    </p:spTree>
    <p:extLst>
      <p:ext uri="{BB962C8B-B14F-4D97-AF65-F5344CB8AC3E}">
        <p14:creationId xmlns:p14="http://schemas.microsoft.com/office/powerpoint/2010/main" val="227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01571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l"/>
                      <a:endParaRPr lang="es-CL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/>
                        <a:t>Otros (10)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30881"/>
              </p:ext>
            </p:extLst>
          </p:nvPr>
        </p:nvGraphicFramePr>
        <p:xfrm>
          <a:off x="5580112" y="1451664"/>
          <a:ext cx="3086100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085631" y="655965"/>
            <a:ext cx="168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76,84%</a:t>
            </a:r>
          </a:p>
          <a:p>
            <a:pPr algn="ctr"/>
            <a:r>
              <a:rPr lang="es-CL" sz="1200" dirty="0" smtClean="0">
                <a:solidFill>
                  <a:schemeClr val="accent1"/>
                </a:solidFill>
              </a:rPr>
              <a:t>Promedio del proceso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283968" y="5517232"/>
            <a:ext cx="47880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179512" y="1340768"/>
            <a:ext cx="886200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04124"/>
              </p:ext>
            </p:extLst>
          </p:nvPr>
        </p:nvGraphicFramePr>
        <p:xfrm>
          <a:off x="510424" y="1556792"/>
          <a:ext cx="816603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05"/>
                <a:gridCol w="3620835"/>
                <a:gridCol w="596969"/>
                <a:gridCol w="936423"/>
              </a:tblGrid>
              <a:tr h="4902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b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Junta de Aeronáutica Civil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Transportes y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100,00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Acreditación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98,71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97,97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Armada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Defensa 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93,85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Bienes Nacionales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46,46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Consejo Nacional de Televisión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Secretaría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0,00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Medio Ambiente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0,00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Comisión Nacional de Riego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0,00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Minería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Instituto Nacional de Derechos Humanos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7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Ingreso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896541903"/>
              </p:ext>
            </p:extLst>
          </p:nvPr>
        </p:nvGraphicFramePr>
        <p:xfrm>
          <a:off x="179512" y="148478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43980"/>
              </p:ext>
            </p:extLst>
          </p:nvPr>
        </p:nvGraphicFramePr>
        <p:xfrm>
          <a:off x="4283968" y="1196755"/>
          <a:ext cx="4752528" cy="475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82,9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Universidades (6)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627784" y="2852936"/>
            <a:ext cx="1008112" cy="5760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3635896" y="314096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353713"/>
              </p:ext>
            </p:extLst>
          </p:nvPr>
        </p:nvGraphicFramePr>
        <p:xfrm>
          <a:off x="5652120" y="1484784"/>
          <a:ext cx="29523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2" y="3705402"/>
            <a:ext cx="2447168" cy="238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Ingreso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79891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64853"/>
              </p:ext>
            </p:extLst>
          </p:nvPr>
        </p:nvGraphicFramePr>
        <p:xfrm>
          <a:off x="5652120" y="1484784"/>
          <a:ext cx="29523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4283968" y="5157192"/>
            <a:ext cx="47880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179512" y="980728"/>
            <a:ext cx="886200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98147"/>
              </p:ext>
            </p:extLst>
          </p:nvPr>
        </p:nvGraphicFramePr>
        <p:xfrm>
          <a:off x="510424" y="1196752"/>
          <a:ext cx="816603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05"/>
                <a:gridCol w="3620835"/>
                <a:gridCol w="596969"/>
                <a:gridCol w="936423"/>
              </a:tblGrid>
              <a:tr h="4902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s-C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s-C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Ingreso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Junta de Aeronáutica Civil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Transportes y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Acreditación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97,27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Armada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Defensa 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94,55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Bienes Nacionales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87,27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Consejo Nacional de Televisión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Secretaría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Medio Ambiente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Comisión Nacional de Riego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Minería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Gestión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46241409"/>
              </p:ext>
            </p:extLst>
          </p:nvPr>
        </p:nvGraphicFramePr>
        <p:xfrm>
          <a:off x="179512" y="148478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39389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Universidades (6)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627784" y="2852936"/>
            <a:ext cx="1008112" cy="5760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3635896" y="314096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802946"/>
              </p:ext>
            </p:extLst>
          </p:nvPr>
        </p:nvGraphicFramePr>
        <p:xfrm>
          <a:off x="5580112" y="1412776"/>
          <a:ext cx="30861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Resultado de imagen para ges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0" y="3861048"/>
            <a:ext cx="3204779" cy="2129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Gestión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2709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19594"/>
              </p:ext>
            </p:extLst>
          </p:nvPr>
        </p:nvGraphicFramePr>
        <p:xfrm>
          <a:off x="5580112" y="1412776"/>
          <a:ext cx="30861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4283968" y="5517232"/>
            <a:ext cx="47880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179512" y="1340768"/>
            <a:ext cx="886200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98824"/>
              </p:ext>
            </p:extLst>
          </p:nvPr>
        </p:nvGraphicFramePr>
        <p:xfrm>
          <a:off x="510424" y="1556792"/>
          <a:ext cx="816603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05"/>
                <a:gridCol w="3620835"/>
                <a:gridCol w="596969"/>
                <a:gridCol w="936423"/>
              </a:tblGrid>
              <a:tr h="4902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b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Gestión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Junta de Aeronáutica Civil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Transportes y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Acreditación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Armada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Defensa 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Bienes Nacionales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Consejo Nacional de Televisión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Secretaría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Medio Ambiente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Comisión Nacional de Riego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Minería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Instituto Nacional de Derechos Humanos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5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Respuesta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898695388"/>
              </p:ext>
            </p:extLst>
          </p:nvPr>
        </p:nvGraphicFramePr>
        <p:xfrm>
          <a:off x="179512" y="148478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27776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Universidades (6)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627784" y="2852936"/>
            <a:ext cx="1008112" cy="5760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3635896" y="314096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23435"/>
              </p:ext>
            </p:extLst>
          </p:nvPr>
        </p:nvGraphicFramePr>
        <p:xfrm>
          <a:off x="5580112" y="1484784"/>
          <a:ext cx="30861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266" name="Picture 2" descr="Resultado de imagen para respue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6" y="3645024"/>
            <a:ext cx="2059294" cy="22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647959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En síntesis, se evalúan las siguientes etapas:</a:t>
            </a:r>
          </a:p>
          <a:p>
            <a:pPr algn="just"/>
            <a:endParaRPr lang="es-CL" sz="1600" dirty="0" smtClean="0"/>
          </a:p>
          <a:p>
            <a:pPr marL="342900" indent="-342900" algn="just">
              <a:buAutoNum type="alphaLcParenR"/>
            </a:pPr>
            <a:r>
              <a:rPr lang="es-CL" sz="1600" b="1" dirty="0" smtClean="0"/>
              <a:t>Ingreso de la solicitud: </a:t>
            </a:r>
            <a:r>
              <a:rPr lang="es-CL" sz="1600" dirty="0" smtClean="0"/>
              <a:t>Que está conformado por las condiciones en que se desarrolla la iniciativa ciudadana de presentar una solicitud de información a una institución pública y la manera en la que ésta la recibe. </a:t>
            </a:r>
          </a:p>
          <a:p>
            <a:pPr marL="342900" indent="-342900" algn="just">
              <a:buAutoNum type="alphaLcParenR"/>
            </a:pPr>
            <a:r>
              <a:rPr lang="es-CL" sz="1600" b="1" dirty="0" smtClean="0"/>
              <a:t>Gestión de la solicitud: </a:t>
            </a:r>
            <a:r>
              <a:rPr lang="es-CL" sz="1600" dirty="0" smtClean="0"/>
              <a:t>Que está constituida por aquellos procedimientos que lleva a cabo el organismo que recibe la solicitud de información de modo de posibilitar la entrega de una respuesta al ciudadano. </a:t>
            </a:r>
          </a:p>
          <a:p>
            <a:pPr marL="342900" indent="-342900" algn="just">
              <a:buAutoNum type="alphaLcParenR"/>
            </a:pPr>
            <a:r>
              <a:rPr lang="es-CL" sz="1600" b="1" dirty="0" smtClean="0"/>
              <a:t>Respuesta a la solicitud: </a:t>
            </a:r>
            <a:r>
              <a:rPr lang="es-CL" sz="1600" dirty="0" smtClean="0"/>
              <a:t>Que está conformada por la comunicación del órgano al solicitante de la resolución de su solicitud.</a:t>
            </a:r>
            <a:endParaRPr lang="es-CL" sz="1600" dirty="0"/>
          </a:p>
        </p:txBody>
      </p:sp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¿Qué se fiscaliza?</a:t>
            </a:r>
            <a:endParaRPr lang="es-CL" sz="1200" b="1" dirty="0"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5057889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Adicionalmente, se evalúa:</a:t>
            </a:r>
          </a:p>
          <a:p>
            <a:pPr algn="just"/>
            <a:endParaRPr lang="es-CL" sz="1600" dirty="0" smtClean="0"/>
          </a:p>
          <a:p>
            <a:pPr marL="342900" indent="-342900" algn="just">
              <a:buFont typeface="+mj-lt"/>
              <a:buAutoNum type="alphaLcParenR" startAt="4"/>
            </a:pPr>
            <a:r>
              <a:rPr lang="es-CL" sz="1600" b="1" dirty="0" smtClean="0"/>
              <a:t>Expediente y Registro: </a:t>
            </a:r>
            <a:r>
              <a:rPr lang="es-CL" sz="1600" dirty="0" smtClean="0"/>
              <a:t>Constituido por el expediente (material o electrónico) de todo el procedimiento administrativo y el registro de todas las actuaciones y documentos propios del expediente. </a:t>
            </a:r>
          </a:p>
        </p:txBody>
      </p:sp>
      <p:pic>
        <p:nvPicPr>
          <p:cNvPr id="2050" name="Picture 2" descr="Y:\Dirección Fiscalización\Ppt Fiscalización\Imágenes para presentaciones\FISCALIZACIÓN PRESENC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24336" cy="377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1" y="566935"/>
            <a:ext cx="8640961" cy="10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>
                <a:solidFill>
                  <a:schemeClr val="tx1"/>
                </a:solidFill>
              </a:rPr>
              <a:t>El puntaje final asignado a las instituciones fiscalizadas corresponde al puntaje promedio de todas las etapas del análisis de la solicitud presentada de acuerdo a lo señalado en </a:t>
            </a:r>
            <a:r>
              <a:rPr lang="es-CL" sz="1600" dirty="0">
                <a:hlinkClick r:id="rId4"/>
              </a:rPr>
              <a:t>Instrucción General N° 10.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080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Respuesta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18740"/>
              </p:ext>
            </p:extLst>
          </p:nvPr>
        </p:nvGraphicFramePr>
        <p:xfrm>
          <a:off x="4283968" y="1196755"/>
          <a:ext cx="4752528" cy="47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Universidades (6)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24779"/>
              </p:ext>
            </p:extLst>
          </p:nvPr>
        </p:nvGraphicFramePr>
        <p:xfrm>
          <a:off x="5580112" y="1484784"/>
          <a:ext cx="30861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283968" y="5517232"/>
            <a:ext cx="47880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179512" y="1340768"/>
            <a:ext cx="886200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04013"/>
              </p:ext>
            </p:extLst>
          </p:nvPr>
        </p:nvGraphicFramePr>
        <p:xfrm>
          <a:off x="510424" y="1556792"/>
          <a:ext cx="816603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05"/>
                <a:gridCol w="3620835"/>
                <a:gridCol w="596969"/>
                <a:gridCol w="936423"/>
              </a:tblGrid>
              <a:tr h="4902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b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Respuesta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Junta de Aeronáutica Civil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Transportes y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Acreditación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92,86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Armada de Chile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Defensa 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Bienes Nacionales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Consejo Nacional de Televisión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Secretaría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Medio Ambiente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Comisión Nacional de Riego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Minería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Instituto Nacional de Derechos Humanos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Expediente y Registro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341594800"/>
              </p:ext>
            </p:extLst>
          </p:nvPr>
        </p:nvGraphicFramePr>
        <p:xfrm>
          <a:off x="179512" y="148478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5572"/>
              </p:ext>
            </p:extLst>
          </p:nvPr>
        </p:nvGraphicFramePr>
        <p:xfrm>
          <a:off x="4283968" y="1196755"/>
          <a:ext cx="4752528" cy="475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Universidades (6)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627784" y="2852936"/>
            <a:ext cx="1008112" cy="5760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3635896" y="314096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984906"/>
              </p:ext>
            </p:extLst>
          </p:nvPr>
        </p:nvGraphicFramePr>
        <p:xfrm>
          <a:off x="5580112" y="1484784"/>
          <a:ext cx="30861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290" name="Picture 2" descr="Resultado de imagen para expedi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2912"/>
            <a:ext cx="2809875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1" i="1" dirty="0" smtClean="0"/>
              <a:t>*Esta tipología contiene instituciones del los siguientes ministerios: de agricultura, de bienes nacionales, de </a:t>
            </a:r>
            <a:r>
              <a:rPr lang="es-CL" sz="900" b="1" i="1" dirty="0"/>
              <a:t>d</a:t>
            </a:r>
            <a:r>
              <a:rPr lang="es-CL" sz="900" b="1" i="1" dirty="0" smtClean="0"/>
              <a:t>efensa nacional, de </a:t>
            </a:r>
            <a:r>
              <a:rPr lang="es-CL" sz="900" b="1" i="1" dirty="0"/>
              <a:t>e</a:t>
            </a:r>
            <a:r>
              <a:rPr lang="es-CL" sz="900" b="1" i="1" dirty="0" smtClean="0"/>
              <a:t>ducación, de energía, de minería y de </a:t>
            </a:r>
            <a:r>
              <a:rPr lang="es-CL" sz="900" b="1" i="1" dirty="0"/>
              <a:t>t</a:t>
            </a:r>
            <a:r>
              <a:rPr lang="es-CL" sz="900" b="1" i="1" dirty="0" smtClean="0"/>
              <a:t>elecomunicaciones.</a:t>
            </a:r>
            <a:endParaRPr lang="es-CL" sz="900" i="1" dirty="0"/>
          </a:p>
        </p:txBody>
      </p:sp>
      <p:pic>
        <p:nvPicPr>
          <p:cNvPr id="204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9512" y="12847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Promedio por Tipo de institución: Etapa Expediente y Registro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74205"/>
              </p:ext>
            </p:extLst>
          </p:nvPr>
        </p:nvGraphicFramePr>
        <p:xfrm>
          <a:off x="4283968" y="1196755"/>
          <a:ext cx="4752528" cy="475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17"/>
                <a:gridCol w="2832955"/>
                <a:gridCol w="504056"/>
              </a:tblGrid>
              <a:tr h="377331">
                <a:tc gridSpan="2"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Ministerio al que pertenecen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Economía, Fomento y Turismo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y Previsión Social (7)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(28)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Públicas (3)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(25)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(10)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 y Urbanismo (5)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040811"/>
              </p:ext>
            </p:extLst>
          </p:nvPr>
        </p:nvGraphicFramePr>
        <p:xfrm>
          <a:off x="5580112" y="1484784"/>
          <a:ext cx="30861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283968" y="5157192"/>
            <a:ext cx="47880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246496" y="980728"/>
            <a:ext cx="886200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20182"/>
              </p:ext>
            </p:extLst>
          </p:nvPr>
        </p:nvGraphicFramePr>
        <p:xfrm>
          <a:off x="577408" y="1196752"/>
          <a:ext cx="816603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05"/>
                <a:gridCol w="3620835"/>
                <a:gridCol w="596969"/>
                <a:gridCol w="936423"/>
              </a:tblGrid>
              <a:tr h="4902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br>
                        <a:rPr lang="es-C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L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Exp</a:t>
                      </a:r>
                      <a:r>
                        <a:rPr lang="es-C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y </a:t>
                      </a:r>
                      <a:r>
                        <a:rPr lang="es-CL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Reg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Junta de Aeronáutica Civil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Transportes y telecomunicaciones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Acreditación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Educación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Comisión Nacional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Energía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Armada de Chile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Defensa Nacional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Bienes Nacionales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Bienes Nacionales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Consejo Nacional de Televisión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Secretaría General de Gobierno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NO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Medio Ambiente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del Medio Ambiente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SI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Comisión Nacional de Riego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Agricultura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Subsecretaría de Minería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Ministerio de Minería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SI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254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Instituto Nacional de Derechos Humanos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NO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2276872"/>
            <a:ext cx="6408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Century Gothic" pitchFamily="34" charset="0"/>
              </a:rPr>
              <a:t>RANKING FISCALIZACIÓN </a:t>
            </a:r>
          </a:p>
          <a:p>
            <a:pPr algn="ctr"/>
            <a:r>
              <a:rPr lang="es-CL" sz="2800" b="1" dirty="0" smtClean="0">
                <a:latin typeface="Century Gothic" pitchFamily="34" charset="0"/>
              </a:rPr>
              <a:t>DERECHO DE ACCESO A LA INFORMACIÓN</a:t>
            </a:r>
            <a:r>
              <a:rPr lang="es-CL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s-CL" sz="2400" dirty="0" smtClean="0">
                <a:latin typeface="Century Gothic" pitchFamily="34" charset="0"/>
              </a:rPr>
              <a:t>2016</a:t>
            </a:r>
            <a:endParaRPr lang="es-CL" sz="1600" dirty="0">
              <a:latin typeface="Century Gothic" pitchFamily="34" charset="0"/>
            </a:endParaRPr>
          </a:p>
        </p:txBody>
      </p:sp>
      <p:pic>
        <p:nvPicPr>
          <p:cNvPr id="3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10" y="6093296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97558"/>
              </p:ext>
            </p:extLst>
          </p:nvPr>
        </p:nvGraphicFramePr>
        <p:xfrm>
          <a:off x="35496" y="836710"/>
          <a:ext cx="9064475" cy="572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>
                          <a:effectLst/>
                        </a:rPr>
                        <a:t>Dependencia</a:t>
                      </a:r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CHILEVALORA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del Trabajo y Previsión Social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SI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CASABLANCA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SI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DIRECCIÓN GENERAL DE CRÉDITO PRENDARIO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 del Trabajo y Previsión Social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NO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LANCO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XIV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LAMPA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100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CORPORACION MUNICIPAL DE RANCAGUA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Corporación Municipal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CORPORACION MUNICIPAL DE SAN FERNANDO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Corporación Municipal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JUNTA DE AERONÁUTICA CIVIL (JAC)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 Transportes y </a:t>
                      </a:r>
                      <a:r>
                        <a:rPr lang="es-CL" sz="900" u="none" strike="noStrike" dirty="0" smtClean="0">
                          <a:effectLst/>
                        </a:rPr>
                        <a:t>Tel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INSTITUTO NACIONAL DE HIDRÁULICA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 Obras Públicas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100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CATEMU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HIJUELAS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PUTAENDO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CORPORACION MUNICIPAL DE PUENTE ALTO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Corporación Municipal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GOBIERNO REGIONAL </a:t>
                      </a:r>
                      <a:r>
                        <a:rPr lang="es-CL" sz="900" u="none" strike="noStrike" dirty="0" smtClean="0">
                          <a:effectLst/>
                        </a:rPr>
                        <a:t> </a:t>
                      </a:r>
                      <a:r>
                        <a:rPr lang="es-CL" sz="900" u="none" strike="noStrike" dirty="0">
                          <a:effectLst/>
                        </a:rPr>
                        <a:t>DE ARICA – PARINACOTA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XV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 del Interior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PENCAHUE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CHILLÁN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VIII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SAN PEDRO DE LA PAZ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VIII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VALPARAÍSO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SUBSECRETARÍA DE ECONOMÍA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 Economía, Fomento y </a:t>
                      </a:r>
                      <a:r>
                        <a:rPr lang="es-CL" sz="900" u="none" strike="noStrike" dirty="0" smtClean="0">
                          <a:effectLst/>
                        </a:rPr>
                        <a:t>Tur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100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MARIQUINA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XIV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MÁFIL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XIV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LA REINA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RM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LA FLORIDA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RM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MARCHIGUE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VI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SI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LAJA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VIII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>
                          <a:effectLst/>
                        </a:rPr>
                        <a:t>Municipalidad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NO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GOBERNACIÓN PROVINCIAL DE ANTOFAGASTA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II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del Interior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NO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SAN ESTEBAN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DEFENSORIA PENAL PÚBLICA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 Justicia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99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COMISIÓN NACIONAL DE ACREDITACIÓN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 de Educación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99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MUNICIPALIDAD DE CORONEL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VIII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98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47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MUNICIPALIDAD DE SAN JOAQUÍN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RM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u="none" strike="noStrike" dirty="0">
                          <a:effectLst/>
                        </a:rPr>
                        <a:t>Municipalidad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SI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98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  <p:pic>
        <p:nvPicPr>
          <p:cNvPr id="6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1584"/>
              </p:ext>
            </p:extLst>
          </p:nvPr>
        </p:nvGraphicFramePr>
        <p:xfrm>
          <a:off x="35496" y="836715"/>
          <a:ext cx="9064475" cy="580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>
                          <a:effectLst/>
                        </a:rPr>
                        <a:t>Dependencia</a:t>
                      </a:r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POZO ALMONTE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COLLIPULLI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 ALEGRE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TOCOPILLA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CUNCO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CURANILAHUE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RENCA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ENERGÍA (CNE)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Energía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COQUIMBO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AYSÉN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PURÉN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TURISMO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Economía, Fomento y </a:t>
                      </a:r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PREVISIÓN SOCIAL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Trabajo y Previsión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 SAN JOSÉ DE CORONEL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ARQUITECTURA DEL MOP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Obras Públicas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NOGALES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LA JUVENTUD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Desarrollo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MACUL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ÑUÑOA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MACUL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CONCEPCIÓN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BULNES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LEBU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MALLOA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PLACILLA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LONGAVÍ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ACONCAGUA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CASTRO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 DE LA REGIÓN DE ARICA-PARINACOTA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Vivienda y Urbanismo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79638"/>
              </p:ext>
            </p:extLst>
          </p:nvPr>
        </p:nvGraphicFramePr>
        <p:xfrm>
          <a:off x="35496" y="836715"/>
          <a:ext cx="9064475" cy="580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Dependencia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PROVIDENCIA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BARNECHEA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PEÑALOLÉN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SENADIS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Desarrollo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MACHALÍ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MARGA MARGA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IQUIQUE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BASE DE LINARES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VICTORIA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QUILPUE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DALCAHUE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PUNTA ARENAS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UMCE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LOS LAGOS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MAULE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ANÁLISIS FINANCIERO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Hacienda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HERNÁN HENRIQUEZ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TEMUCO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DR, EXEQUIEL GONZALEZ CORTÉS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TARAPACÁ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ARMADA DE CHILE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Defensa Nacional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MAIPO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CAUTÍN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REDES ASISTENCIALES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SALUD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JUAN DE DIOS DE CURICÓ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VICTORIA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SEGURIDAD LABORAL (ISL)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Trabajo y Previsión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QUINTA DE TILCOCO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ARICA – PARINACOTA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TARAPACÁ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93281"/>
              </p:ext>
            </p:extLst>
          </p:nvPr>
        </p:nvGraphicFramePr>
        <p:xfrm>
          <a:off x="35496" y="836715"/>
          <a:ext cx="9064475" cy="580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Dependencia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DEL TRABAJO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Trabajo y Previsión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MEJILLONES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BERNARDO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TALAGANTE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MAULE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VIÑA DEL MAR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TRABAJO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Trabajo y Previsión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CHILLÁN VIEJO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 DE LA REGIÓN DE TARAPACÁ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Vivienda y Urbanismo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VIÑA DEL MAR-QUILLOTA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LA SERENA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MAGALLANES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MARÍA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AYSÉN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CAMARONES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COCHRANE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TALCA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VIVIENDA Y URBANISMO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Vivienda y Urbanismo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VICENTE DE TAGUA TAGUA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ARTURO PRAT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PUNITAQUI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RETIRO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CARABINEROS DE CHILE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COBQUECURA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MELIPILLA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MAGALLANES Y ANT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TESORERIA GENERAL DE LA REPUBLICA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Hacienda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CHONCHI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 DE LA REGIÓN DEL BÍO BÍO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Vivienda y Urbanismo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15113"/>
              </p:ext>
            </p:extLst>
          </p:nvPr>
        </p:nvGraphicFramePr>
        <p:xfrm>
          <a:off x="35496" y="836715"/>
          <a:ext cx="9064475" cy="580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Dependencia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ÚLTIMA ESPERANZA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SAAVEDRA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ARICA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CONCEPCIÓN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PUQUELDÓN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RELONCAVÍ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RINCONADA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TEMUCO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ÑUBLE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CURICÓ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LINARES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ALAMOS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COLCHAGUA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PIRQUE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LITUECHE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LOS RÍOS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HIGUERA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LOS LAGOS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ARICA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DEL BÍO BÍO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NACIONAL DEL SERVICIO CIVIL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Hacienda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LA ARAUCANÍA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Trabajo y Previsión Social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MUNICIPAL DE ANCUD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Municipal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VITACURA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CAUQUENES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BIENES NACIONALES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Bienes Nacionales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ERCILLA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JUAN NOÉ DE ARICA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5471"/>
            <a:ext cx="1468931" cy="5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83240"/>
              </p:ext>
            </p:extLst>
          </p:nvPr>
        </p:nvGraphicFramePr>
        <p:xfrm>
          <a:off x="35496" y="836717"/>
          <a:ext cx="9064475" cy="580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5"/>
                <a:gridCol w="2557572"/>
                <a:gridCol w="416924"/>
                <a:gridCol w="1491877"/>
                <a:gridCol w="693364"/>
                <a:gridCol w="698103"/>
                <a:gridCol w="742850"/>
                <a:gridCol w="742850"/>
                <a:gridCol w="742850"/>
                <a:gridCol w="742850"/>
              </a:tblGrid>
              <a:tr h="308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N°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Nombre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Dependencia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u="none" strike="noStrike" dirty="0">
                          <a:effectLst/>
                        </a:rPr>
                        <a:t>Portal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L" sz="900" b="1" u="none" strike="noStrike" dirty="0" smtClean="0">
                          <a:effectLst/>
                        </a:rPr>
                        <a:t>Transparencia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Ingreso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Gestión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Respuesta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 </a:t>
                      </a:r>
                      <a:r>
                        <a:rPr lang="es-CL" sz="900" b="1" u="none" strike="noStrike" dirty="0" err="1">
                          <a:effectLst/>
                        </a:rPr>
                        <a:t>Exp</a:t>
                      </a:r>
                      <a:r>
                        <a:rPr lang="es-CL" sz="900" b="1" u="none" strike="noStrike" dirty="0">
                          <a:effectLst/>
                        </a:rPr>
                        <a:t> y </a:t>
                      </a:r>
                      <a:r>
                        <a:rPr lang="es-CL" sz="900" b="1" u="none" strike="noStrike" dirty="0" err="1">
                          <a:effectLst/>
                        </a:rPr>
                        <a:t>Reg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% </a:t>
                      </a:r>
                      <a:endParaRPr lang="es-CL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900" b="1" u="none" strike="noStrike" dirty="0" smtClean="0">
                          <a:effectLst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7" marR="6957" marT="69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ROSENDO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ANTOFAGASTA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ROMERAL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MELIPEUCO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CURACO DE VÉLEZ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ANTOFAGASTA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MONTE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CANELA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TELEVISIÓN (CNTV)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Secretaría General de </a:t>
                      </a:r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Gob.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MEDIO AMBIENTE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Medio Ambiente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 DE LA REGIÓN METROPOLITANA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Vivienda y Urbanismo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CHILECOMPRAS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Hacienda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LOS LAGOS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ANTOFAGASTA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AEROPUERTOS DEL MOP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Obras Públicas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RIEGO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Agricultura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MINERÍA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Minería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DERECHOS HUMANOS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</a:t>
                      </a:r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 </a:t>
                      </a:r>
                      <a:r>
                        <a:rPr lang="es-C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</a:t>
                      </a:r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EL PINO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IQUIQUE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VARAS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CACHAPOAL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del Interior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OVALLE DR, ANTONIO TIRADO LANAS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MÉDICO LEGAL (SML)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Justicia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CLINICO SAN BORJA ARRIARÁN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de Salud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CARAHUE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REQUÍNOA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3849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Century Gothic" pitchFamily="34" charset="0"/>
              </a:rPr>
              <a:t>RANKING FISCALIZACIÓN DERECHO DE ACCESO A LA INFORMACIÓN </a:t>
            </a:r>
            <a:r>
              <a:rPr lang="es-CL" sz="1200" dirty="0" smtClean="0">
                <a:latin typeface="Century Gothic" pitchFamily="34" charset="0"/>
              </a:rPr>
              <a:t>2016</a:t>
            </a:r>
            <a:endParaRPr lang="es-CL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Antecedentes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459754629"/>
              </p:ext>
            </p:extLst>
          </p:nvPr>
        </p:nvGraphicFramePr>
        <p:xfrm>
          <a:off x="152061" y="548680"/>
          <a:ext cx="4691055" cy="357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6" name="Picture 10" descr="Y:\Dirección Fiscalización\Ppt Fiscalización\Imágenes para presentaciones\g52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18" y="764704"/>
            <a:ext cx="4827610" cy="36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995810" y="1686287"/>
            <a:ext cx="3824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-El año 2014 se incluyó en la muestra un total de 156 organismos a fiscalizar.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-Durante el año 2015 se aumentó a 164 instituciones.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dirty="0" smtClean="0"/>
              <a:t>-La actual fiscalización contempló una muestra de 186 instituciones entre Municipios, Corporaciones municipales, Hospitales, Universidades y otras instituciones de la Administración Central.</a:t>
            </a:r>
          </a:p>
        </p:txBody>
      </p:sp>
      <p:pic>
        <p:nvPicPr>
          <p:cNvPr id="14349" name="Picture 13" descr="Y:\Dirección Fiscalización\Ppt Fiscalización\Imágenes para presentaciones\g43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10" y="1268180"/>
            <a:ext cx="215478" cy="3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Y:\Dirección Fiscalización\Ppt Fiscalización\Imágenes para presentaciones\g43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94" y="1277404"/>
            <a:ext cx="215478" cy="3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211288" y="4869160"/>
            <a:ext cx="33937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El puntaje de fiscalización obtenido en el año 2016 representa un aumento de </a:t>
            </a:r>
            <a:r>
              <a:rPr lang="es-CL" sz="2000" b="1" dirty="0" smtClean="0">
                <a:solidFill>
                  <a:srgbClr val="5EAB33"/>
                </a:solidFill>
              </a:rPr>
              <a:t>11,07</a:t>
            </a:r>
            <a:r>
              <a:rPr lang="es-CL" sz="1600" dirty="0" smtClean="0"/>
              <a:t> puntos porcentuales en comparación con el año 2015.</a:t>
            </a:r>
          </a:p>
        </p:txBody>
      </p:sp>
      <p:sp>
        <p:nvSpPr>
          <p:cNvPr id="4" name="3 Rectángulo"/>
          <p:cNvSpPr/>
          <p:nvPr/>
        </p:nvSpPr>
        <p:spPr>
          <a:xfrm rot="20265981">
            <a:off x="2797719" y="1490249"/>
            <a:ext cx="82809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rgbClr val="5EAB33"/>
                </a:solidFill>
              </a:rPr>
              <a:t>+11,07</a:t>
            </a:r>
            <a:endParaRPr lang="es-CL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14" y="4381599"/>
            <a:ext cx="2513875" cy="2218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1" y="15471"/>
            <a:ext cx="1667566" cy="6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1273403"/>
            <a:ext cx="64087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50" dirty="0" smtClean="0">
                <a:latin typeface="Century Gothic" pitchFamily="34" charset="0"/>
              </a:rPr>
              <a:t>Resultados Fiscalización </a:t>
            </a:r>
            <a:r>
              <a:rPr lang="es-CL" sz="3950" b="1" dirty="0" smtClean="0">
                <a:latin typeface="Century Gothic" pitchFamily="34" charset="0"/>
              </a:rPr>
              <a:t>Presencial</a:t>
            </a:r>
          </a:p>
          <a:p>
            <a:r>
              <a:rPr lang="es-CL" sz="2800" dirty="0" smtClean="0">
                <a:latin typeface="Century Gothic" pitchFamily="34" charset="0"/>
              </a:rPr>
              <a:t>2016</a:t>
            </a:r>
            <a:endParaRPr lang="es-CL" sz="2800" dirty="0">
              <a:latin typeface="Century Gothic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107504" y="645333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Dirección de Fiscalización - Diciembre de 2016</a:t>
            </a:r>
          </a:p>
        </p:txBody>
      </p:sp>
      <p:pic>
        <p:nvPicPr>
          <p:cNvPr id="18" name="Picture 2" descr="C:\Users\ccastillo\Desktop\sdfhgsdfhgsd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8" y="3641002"/>
            <a:ext cx="3240360" cy="14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castillo\Desktop\path57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015"/>
            <a:ext cx="3888432" cy="38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44" y="2708920"/>
            <a:ext cx="874544" cy="11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1" y="4077072"/>
            <a:ext cx="871556" cy="11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5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5 Grupo"/>
          <p:cNvGrpSpPr/>
          <p:nvPr/>
        </p:nvGrpSpPr>
        <p:grpSpPr>
          <a:xfrm>
            <a:off x="476998" y="1476965"/>
            <a:ext cx="6336704" cy="4040268"/>
            <a:chOff x="1403648" y="1452426"/>
            <a:chExt cx="7104112" cy="4507108"/>
          </a:xfrm>
        </p:grpSpPr>
        <p:graphicFrame>
          <p:nvGraphicFramePr>
            <p:cNvPr id="12" name="11 Diagrama"/>
            <p:cNvGraphicFramePr/>
            <p:nvPr>
              <p:extLst>
                <p:ext uri="{D42A27DB-BD31-4B8C-83A1-F6EECF244321}">
                  <p14:modId xmlns:p14="http://schemas.microsoft.com/office/powerpoint/2010/main" val="303785455"/>
                </p:ext>
              </p:extLst>
            </p:nvPr>
          </p:nvGraphicFramePr>
          <p:xfrm>
            <a:off x="1403648" y="1844824"/>
            <a:ext cx="7104112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12 Rectángulo"/>
            <p:cNvSpPr/>
            <p:nvPr/>
          </p:nvSpPr>
          <p:spPr>
            <a:xfrm>
              <a:off x="1821346" y="1452426"/>
              <a:ext cx="1022929" cy="7210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2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INGRESO</a:t>
              </a:r>
              <a:endParaRPr lang="es-CL" sz="1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ctr"/>
              <a:r>
                <a:rPr lang="es-CL" sz="24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(50%)</a:t>
              </a:r>
              <a:endParaRPr lang="es-ES" sz="24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050020" y="1461148"/>
              <a:ext cx="2795839" cy="721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2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GESTIÓN </a:t>
              </a:r>
            </a:p>
            <a:p>
              <a:pPr algn="ctr"/>
              <a:r>
                <a:rPr lang="es-CL" sz="24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(20%)</a:t>
              </a:r>
              <a:endParaRPr lang="es-ES" sz="24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819781" y="1452426"/>
              <a:ext cx="1651040" cy="652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2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RESPUESTA</a:t>
              </a:r>
            </a:p>
            <a:p>
              <a:pPr algn="ctr"/>
              <a:r>
                <a:rPr lang="es-CL" sz="20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(30%)</a:t>
              </a:r>
              <a:endParaRPr lang="es-ES" sz="2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2384132" y="1621806"/>
              <a:ext cx="1533842" cy="4337728"/>
            </a:xfrm>
            <a:custGeom>
              <a:avLst/>
              <a:gdLst>
                <a:gd name="connsiteX0" fmla="*/ 1219200 w 1219200"/>
                <a:gd name="connsiteY0" fmla="*/ 0 h 2374900"/>
                <a:gd name="connsiteX1" fmla="*/ 850900 w 1219200"/>
                <a:gd name="connsiteY1" fmla="*/ 457200 h 2374900"/>
                <a:gd name="connsiteX2" fmla="*/ 1066800 w 1219200"/>
                <a:gd name="connsiteY2" fmla="*/ 457200 h 2374900"/>
                <a:gd name="connsiteX3" fmla="*/ 254000 w 1219200"/>
                <a:gd name="connsiteY3" fmla="*/ 1574800 h 2374900"/>
                <a:gd name="connsiteX4" fmla="*/ 444500 w 1219200"/>
                <a:gd name="connsiteY4" fmla="*/ 1574800 h 2374900"/>
                <a:gd name="connsiteX5" fmla="*/ 0 w 1219200"/>
                <a:gd name="connsiteY5" fmla="*/ 2260600 h 2374900"/>
                <a:gd name="connsiteX6" fmla="*/ 0 w 1219200"/>
                <a:gd name="connsiteY6" fmla="*/ 2374900 h 2374900"/>
                <a:gd name="connsiteX7" fmla="*/ 457200 w 1219200"/>
                <a:gd name="connsiteY7" fmla="*/ 1651000 h 2374900"/>
                <a:gd name="connsiteX8" fmla="*/ 457200 w 1219200"/>
                <a:gd name="connsiteY8" fmla="*/ 1562100 h 2374900"/>
                <a:gd name="connsiteX9" fmla="*/ 342900 w 1219200"/>
                <a:gd name="connsiteY9" fmla="*/ 1562100 h 2374900"/>
                <a:gd name="connsiteX10" fmla="*/ 1066800 w 1219200"/>
                <a:gd name="connsiteY10" fmla="*/ 533400 h 2374900"/>
                <a:gd name="connsiteX11" fmla="*/ 1066800 w 1219200"/>
                <a:gd name="connsiteY11" fmla="*/ 457200 h 2374900"/>
                <a:gd name="connsiteX12" fmla="*/ 939800 w 1219200"/>
                <a:gd name="connsiteY12" fmla="*/ 457200 h 2374900"/>
                <a:gd name="connsiteX13" fmla="*/ 1219200 w 1219200"/>
                <a:gd name="connsiteY13" fmla="*/ 101600 h 2374900"/>
                <a:gd name="connsiteX14" fmla="*/ 1219200 w 1219200"/>
                <a:gd name="connsiteY14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" h="2374900">
                  <a:moveTo>
                    <a:pt x="1219200" y="0"/>
                  </a:moveTo>
                  <a:lnTo>
                    <a:pt x="850900" y="457200"/>
                  </a:lnTo>
                  <a:lnTo>
                    <a:pt x="1066800" y="457200"/>
                  </a:lnTo>
                  <a:lnTo>
                    <a:pt x="254000" y="1574800"/>
                  </a:lnTo>
                  <a:lnTo>
                    <a:pt x="444500" y="1574800"/>
                  </a:lnTo>
                  <a:lnTo>
                    <a:pt x="0" y="2260600"/>
                  </a:lnTo>
                  <a:lnTo>
                    <a:pt x="0" y="2374900"/>
                  </a:lnTo>
                  <a:lnTo>
                    <a:pt x="457200" y="1651000"/>
                  </a:lnTo>
                  <a:lnTo>
                    <a:pt x="457200" y="1562100"/>
                  </a:lnTo>
                  <a:lnTo>
                    <a:pt x="342900" y="1562100"/>
                  </a:lnTo>
                  <a:lnTo>
                    <a:pt x="1066800" y="533400"/>
                  </a:lnTo>
                  <a:lnTo>
                    <a:pt x="1066800" y="457200"/>
                  </a:lnTo>
                  <a:lnTo>
                    <a:pt x="939800" y="457200"/>
                  </a:lnTo>
                  <a:lnTo>
                    <a:pt x="1219200" y="101600"/>
                  </a:lnTo>
                  <a:lnTo>
                    <a:pt x="121920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517892" y="5733256"/>
            <a:ext cx="6552728" cy="5760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95%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14066" y="5733256"/>
            <a:ext cx="1224136" cy="57606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5%</a:t>
            </a:r>
            <a:endParaRPr lang="es-CL" sz="2400" b="1" dirty="0"/>
          </a:p>
        </p:txBody>
      </p:sp>
      <p:pic>
        <p:nvPicPr>
          <p:cNvPr id="19" name="Picture 2" descr="C:\Documents and Settings\fmera\Configuración local\Archivos temporales de Internet\Content.IE5\ARD7JPEE\MP90044235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9208" y="3429000"/>
            <a:ext cx="1440160" cy="1080120"/>
          </a:xfrm>
          <a:prstGeom prst="rect">
            <a:avLst/>
          </a:prstGeom>
          <a:noFill/>
        </p:spPr>
      </p:pic>
      <p:cxnSp>
        <p:nvCxnSpPr>
          <p:cNvPr id="20" name="19 Conector recto"/>
          <p:cNvCxnSpPr/>
          <p:nvPr/>
        </p:nvCxnSpPr>
        <p:spPr>
          <a:xfrm flipH="1">
            <a:off x="7142058" y="1448500"/>
            <a:ext cx="29028" cy="5004836"/>
          </a:xfrm>
          <a:prstGeom prst="line">
            <a:avLst/>
          </a:prstGeom>
          <a:ln w="38100">
            <a:solidFill>
              <a:srgbClr val="00C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7506028" y="1836113"/>
            <a:ext cx="109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  (</a:t>
            </a:r>
            <a:r>
              <a:rPr lang="es-CL" sz="2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5%)</a:t>
            </a:r>
            <a:endParaRPr lang="es-ES" sz="2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es-ES" sz="12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1165974"/>
            <a:ext cx="18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MÓDULO I</a:t>
            </a:r>
            <a:endParaRPr lang="es-CL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009484" y="11659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MÓDULO II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233751" y="1187460"/>
            <a:ext cx="171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MÓDULO III</a:t>
            </a:r>
            <a:endParaRPr lang="es-CL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94608" y="836712"/>
            <a:ext cx="1409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EXPEDIENTE </a:t>
            </a:r>
            <a:endParaRPr lang="es-C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Y </a:t>
            </a:r>
          </a:p>
          <a:p>
            <a:pPr algn="ctr"/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REGISTRO</a:t>
            </a:r>
            <a:endParaRPr lang="es-C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Cálculo de puntaje de las fiscalizaciones</a:t>
            </a:r>
            <a:endParaRPr lang="es-CL" sz="1200" b="1" dirty="0">
              <a:latin typeface="Century Gothic" pitchFamily="34" charset="0"/>
            </a:endParaRPr>
          </a:p>
        </p:txBody>
      </p:sp>
      <p:pic>
        <p:nvPicPr>
          <p:cNvPr id="28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Parámetros del proceso</a:t>
            </a:r>
            <a:endParaRPr lang="es-CL" sz="1200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5130" y="980728"/>
            <a:ext cx="8657350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CL" sz="1600" b="1" dirty="0" smtClean="0"/>
              <a:t>Solicitud efectuada a cada organismo </a:t>
            </a:r>
            <a:r>
              <a:rPr lang="es-CL" sz="1600" i="1" dirty="0" smtClean="0"/>
              <a:t>(del 05 de abril hasta el 12 de julio de 2016)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s-CL" sz="1600" b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Superintendencias: </a:t>
            </a:r>
            <a:r>
              <a:rPr lang="es-CL" sz="1400" i="1" dirty="0" smtClean="0"/>
              <a:t>Solicito </a:t>
            </a:r>
            <a:r>
              <a:rPr lang="es-CL" sz="1400" i="1" dirty="0"/>
              <a:t>nómina con las sanciones aplicadas por esta Superintendencia durante el segundo semestre del 2015, señalando:  a) Nombre de la Entidad Sancionada, b) Tipo de Sanción Aplicada, y c) En el caso de las multas aplicadas distinguir entre i) Pagado y, ii) No pagado. En </a:t>
            </a:r>
            <a:r>
              <a:rPr lang="es-CL" sz="1400" i="1" dirty="0" smtClean="0"/>
              <a:t>Excel.</a:t>
            </a:r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Universidades: </a:t>
            </a:r>
            <a:r>
              <a:rPr lang="es-CL" sz="1400" i="1" dirty="0" smtClean="0"/>
              <a:t>Solicito </a:t>
            </a:r>
            <a:r>
              <a:rPr lang="es-CL" sz="1400" i="1" dirty="0"/>
              <a:t>un listado con las becas de esta universidad que fueron otorgadas en el año 2015. Específicamente se solicita: a) Nombre de la Beca Universitaria, b) Requisitos para la postulación de esa beca, c) Número de becas otorgadas. Lo anterior en formato </a:t>
            </a:r>
            <a:r>
              <a:rPr lang="es-CL" sz="1400" i="1" dirty="0" smtClean="0"/>
              <a:t>Excel.</a:t>
            </a:r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Hospitales: </a:t>
            </a:r>
            <a:r>
              <a:rPr lang="es-CL" sz="1400" i="1" dirty="0" smtClean="0"/>
              <a:t>Copia </a:t>
            </a:r>
            <a:r>
              <a:rPr lang="es-CL" sz="1400" i="1" dirty="0"/>
              <a:t>digital en archivo PDF del Manual de funciones de los profesionales médicos que se desempeñan en el Servicio de Urgencias de este </a:t>
            </a:r>
            <a:r>
              <a:rPr lang="es-CL" sz="1400" i="1" dirty="0" smtClean="0"/>
              <a:t>Hospital.</a:t>
            </a:r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Subsecretarías: </a:t>
            </a:r>
            <a:r>
              <a:rPr lang="es-CL" sz="1400" i="1" dirty="0" smtClean="0"/>
              <a:t>Planilla </a:t>
            </a:r>
            <a:r>
              <a:rPr lang="es-CL" sz="1400" i="1" dirty="0"/>
              <a:t>en archivo e</a:t>
            </a:r>
            <a:r>
              <a:rPr lang="es-CL" sz="1400" i="1" dirty="0" smtClean="0"/>
              <a:t>xcel </a:t>
            </a:r>
            <a:r>
              <a:rPr lang="es-CL" sz="1400" i="1" dirty="0"/>
              <a:t>que indique la cantidad de funcionarios de planta de este Ministerio, señalando cuantos ingresaron mediante: a) Sistema de Alta Dirección Pública (SADP) y, b) Concurso Público (No considera SADP). </a:t>
            </a:r>
            <a:endParaRPr lang="es-CL" sz="1400" i="1" dirty="0" smtClean="0"/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Servicios </a:t>
            </a:r>
            <a:r>
              <a:rPr lang="es-CL" sz="1400" b="1" dirty="0"/>
              <a:t>de Salud: </a:t>
            </a:r>
            <a:r>
              <a:rPr lang="es-CL" sz="1400" i="1" dirty="0"/>
              <a:t>Solicito un listado de la red de salud pública que se encuentra en el área de cobertura de este servicio, indicando:  a) Nombre de cada establecimiento, b) Comuna, c) Cobertura y d) Nivel de complejidad (primaria, alta complejidad, etc.). Lo anterior en un archivo </a:t>
            </a:r>
            <a:r>
              <a:rPr lang="es-CL" sz="1400" i="1" dirty="0" smtClean="0"/>
              <a:t>Excel.</a:t>
            </a:r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 algn="just">
              <a:buAutoNum type="arabicPeriod"/>
            </a:pPr>
            <a:r>
              <a:rPr lang="es-CL" sz="1400" b="1" dirty="0" smtClean="0"/>
              <a:t>Intendencias</a:t>
            </a:r>
            <a:r>
              <a:rPr lang="es-CL" sz="1400" b="1" dirty="0"/>
              <a:t>: </a:t>
            </a:r>
            <a:r>
              <a:rPr lang="es-CL" sz="1400" i="1" dirty="0"/>
              <a:t>Listado con las sanciones cursadas por esta Intendencia con motivo de incumplimiento de Ley de Extranjería, indicando: a) La nacionalidad del infractor y b) El tipo de sanción aplicada (Amonestación, multa pecuniaria, expulsión, etc.). En archivo </a:t>
            </a:r>
            <a:r>
              <a:rPr lang="es-CL" sz="1400" i="1" dirty="0" smtClean="0"/>
              <a:t>Excel.</a:t>
            </a:r>
          </a:p>
          <a:p>
            <a:pPr marL="342900" indent="-342900" algn="just">
              <a:buAutoNum type="arabicPeriod"/>
            </a:pPr>
            <a:endParaRPr lang="es-CL" sz="700" i="1" dirty="0" smtClean="0"/>
          </a:p>
          <a:p>
            <a:pPr marL="342900" indent="-342900">
              <a:buFontTx/>
              <a:buAutoNum type="arabicPeriod"/>
            </a:pPr>
            <a:r>
              <a:rPr lang="es-CL" sz="1400" b="1" dirty="0"/>
              <a:t>SERVIU: </a:t>
            </a:r>
            <a:r>
              <a:rPr lang="es-CL" sz="1400" i="1" dirty="0"/>
              <a:t>Listado de las licencias médicas presentadas por el personal de este Servicio durante el año 2015. En particular, se necesita conocer: 1) Número total de trabajadores/as de este Servicio en el año 2015, señalando totales por cada mes, y 2) Número de licencias médicas presentadas en el año 2015, indicando totales por cada mes. En archivo Excel. </a:t>
            </a:r>
            <a:endParaRPr lang="es-CL" sz="1400" i="1" dirty="0" smtClean="0"/>
          </a:p>
        </p:txBody>
      </p:sp>
      <p:pic>
        <p:nvPicPr>
          <p:cNvPr id="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578809" y="497807"/>
            <a:ext cx="1313671" cy="902143"/>
            <a:chOff x="7578809" y="721663"/>
            <a:chExt cx="1097647" cy="7072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809" y="721663"/>
              <a:ext cx="516339" cy="70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117" y="721663"/>
              <a:ext cx="516339" cy="70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Parámetros del proceso</a:t>
            </a:r>
            <a:endParaRPr lang="es-CL" sz="1200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5130" y="980728"/>
            <a:ext cx="8657350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CL" sz="1600" b="1" dirty="0" smtClean="0"/>
              <a:t>Solicitud efectuada a cada organismo </a:t>
            </a:r>
            <a:r>
              <a:rPr lang="es-CL" sz="1600" i="1" dirty="0"/>
              <a:t>(del 05 de abril hasta el 12 de julio de 2016)</a:t>
            </a:r>
          </a:p>
          <a:p>
            <a:pPr algn="just"/>
            <a:endParaRPr lang="es-CL" sz="1600" b="1" dirty="0"/>
          </a:p>
          <a:p>
            <a:pPr algn="just"/>
            <a:endParaRPr lang="es-CL" sz="700" i="1" dirty="0" smtClean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400" b="1" dirty="0" smtClean="0"/>
              <a:t>Gobernaciones Provinciales: </a:t>
            </a:r>
            <a:r>
              <a:rPr lang="es-CL" sz="1400" i="1" dirty="0" smtClean="0"/>
              <a:t>Respecto </a:t>
            </a:r>
            <a:r>
              <a:rPr lang="es-CL" sz="1400" i="1" dirty="0"/>
              <a:t>a la Ley del Lobby (20.730) se necesita conocer: Número total de audiencias solicitadas por Ley del Lobby al Sr. Gobernador desde la entrada en vigencia de la mencionada Ley a la fecha, distinguiendo entre: a) Número de Audiencias concedidas, b) Número de Audiencias negadas. En archivo Excel. </a:t>
            </a:r>
            <a:endParaRPr lang="es-CL" sz="1400" i="1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700" i="1" dirty="0" smtClean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400" b="1" dirty="0" smtClean="0"/>
              <a:t>Corporaciones Municipales: </a:t>
            </a:r>
            <a:r>
              <a:rPr lang="es-CL" sz="1400" i="1" dirty="0" smtClean="0"/>
              <a:t>Solicito </a:t>
            </a:r>
            <a:r>
              <a:rPr lang="es-CL" sz="1400" i="1" dirty="0"/>
              <a:t>en archivo Excel: a) Nombre de los establecimientos educacionales dependientes de esta Corporación, b) Número de alumnos matriculados en cada establecimiento en el año 2015 y, c) los montos entregados a dichos establecimientos por concepto de subvención </a:t>
            </a:r>
            <a:r>
              <a:rPr lang="es-CL" sz="1400" i="1" dirty="0" smtClean="0"/>
              <a:t>escolar. 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700" i="1" dirty="0" smtClean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400" b="1" dirty="0" smtClean="0"/>
              <a:t>Gobiernos Regionales: </a:t>
            </a:r>
            <a:r>
              <a:rPr lang="es-CL" sz="1400" i="1" dirty="0" smtClean="0"/>
              <a:t>Respecto </a:t>
            </a:r>
            <a:r>
              <a:rPr lang="es-CL" sz="1400" i="1" dirty="0"/>
              <a:t>de la asistencia a las sesiones del Consejo, solicito tabla en archivo Excel que contenga: a) Nombre y Apellido de cada consejero/a regional, b) La fecha de cada sesión efectuada en el segundo semestre de 2015, c) El tipo de sesión efectuada (ordinaria y extraordinaria), y d) La asistencia de cada uno de los/as consejeros/as regionales a las sesiones del consejo, indicando "Asiste" o "No asiste</a:t>
            </a:r>
            <a:r>
              <a:rPr lang="es-CL" sz="1400" i="1" dirty="0" smtClean="0"/>
              <a:t>".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700" b="1" dirty="0" smtClean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400" b="1" dirty="0" smtClean="0"/>
              <a:t>Municipalidades: </a:t>
            </a:r>
            <a:r>
              <a:rPr lang="es-CL" sz="1400" i="1" dirty="0" smtClean="0"/>
              <a:t>Listado </a:t>
            </a:r>
            <a:r>
              <a:rPr lang="es-CL" sz="1400" i="1" dirty="0"/>
              <a:t>de los permisos de circulación emitidos por esta Municipalidad durante el mes de febrero de 2016, indicando: a) Marca del vehículo, b) Año del vehículo, y c) El valor de cada permiso de circulación. En archivo excel. </a:t>
            </a:r>
            <a:endParaRPr lang="es-CL" sz="1400" i="1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700" i="1" dirty="0" smtClean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400" b="1" dirty="0" smtClean="0"/>
              <a:t>Servicios Públicos:</a:t>
            </a:r>
            <a:r>
              <a:rPr lang="es-CL" sz="1400" i="1" dirty="0" smtClean="0"/>
              <a:t> El </a:t>
            </a:r>
            <a:r>
              <a:rPr lang="es-CL" sz="1400" i="1" dirty="0"/>
              <a:t>resultado de este servicio en el cumplimiento de los Indicadores Transversales del Programa de Mejoramiento de la Gestión del año 2015 en tabla en archivo word que contenga: a) Nombre del indicador, b) Fórmula de cálculo y c) Resultado efectivo 2015. </a:t>
            </a:r>
            <a:endParaRPr lang="es-CL" sz="1400" i="1" dirty="0" smtClean="0"/>
          </a:p>
        </p:txBody>
      </p:sp>
      <p:pic>
        <p:nvPicPr>
          <p:cNvPr id="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973111" y="5733256"/>
            <a:ext cx="1631337" cy="936104"/>
            <a:chOff x="6931088" y="5716654"/>
            <a:chExt cx="1690536" cy="11084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88" y="5716654"/>
              <a:ext cx="809264" cy="110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16654"/>
              <a:ext cx="809264" cy="110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17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41992"/>
              </p:ext>
            </p:extLst>
          </p:nvPr>
        </p:nvGraphicFramePr>
        <p:xfrm>
          <a:off x="282012" y="2207019"/>
          <a:ext cx="8640962" cy="14082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74980"/>
                <a:gridCol w="1273294"/>
                <a:gridCol w="1174980"/>
                <a:gridCol w="1228949"/>
                <a:gridCol w="1174980"/>
                <a:gridCol w="1228949"/>
                <a:gridCol w="1384830"/>
              </a:tblGrid>
              <a:tr h="5040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500" b="1" u="none" strike="noStrike" dirty="0" smtClean="0">
                          <a:effectLst/>
                        </a:rPr>
                        <a:t>Ingreso (50%)</a:t>
                      </a:r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</a:t>
                      </a:r>
                      <a:r>
                        <a:rPr lang="es-CL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(20%)</a:t>
                      </a:r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Respuesta (30%)</a:t>
                      </a: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 Total</a:t>
                      </a:r>
                      <a:endParaRPr lang="es-C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Cumplimiento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Ponderado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Cumplimiento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Ponderado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Cumplimiento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Ponderado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Ingreso+Gestión+Respuesta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</a:tr>
              <a:tr h="439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81,73%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40,87%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77,26%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15,45%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68,97%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20,69%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83,66%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4443"/>
              </p:ext>
            </p:extLst>
          </p:nvPr>
        </p:nvGraphicFramePr>
        <p:xfrm>
          <a:off x="1630610" y="3903280"/>
          <a:ext cx="5924210" cy="175796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46987"/>
                <a:gridCol w="1273294"/>
                <a:gridCol w="1174980"/>
                <a:gridCol w="1228949"/>
              </a:tblGrid>
              <a:tr h="439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Ponderado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Ponderación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Final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Ingreso+Gestión+Respuesta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77,01%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95,00%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73,16%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</a:tr>
              <a:tr h="439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Expediente y Registro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73,57%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05,00%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3,68%</a:t>
                      </a:r>
                      <a:endParaRPr lang="es-CL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</a:tr>
              <a:tr h="439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RESULTADO FINAL DE LA</a:t>
                      </a:r>
                      <a:r>
                        <a:rPr lang="es-CL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FISCALIZACIÓN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76,84%</a:t>
                      </a:r>
                      <a:endParaRPr lang="es-CL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Detalle de cumplimiento por etapas</a:t>
            </a:r>
            <a:endParaRPr lang="es-CL" sz="1200" b="1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130" y="1085255"/>
            <a:ext cx="8657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Cumplimiento de las </a:t>
            </a:r>
            <a:r>
              <a:rPr lang="es-CL" b="1" dirty="0" smtClean="0"/>
              <a:t>186</a:t>
            </a:r>
            <a:r>
              <a:rPr lang="es-CL" sz="1600" dirty="0" smtClean="0"/>
              <a:t> instituciones fiscalizadas en las etapas de Ingreso, Gestión y Respuesta, además del Expediente y Registro de la solicitud.</a:t>
            </a:r>
          </a:p>
        </p:txBody>
      </p:sp>
      <p:pic>
        <p:nvPicPr>
          <p:cNvPr id="9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Resultados del Proceso de Fiscalización</a:t>
            </a:r>
            <a:endParaRPr lang="es-CL" sz="1200" b="1" dirty="0">
              <a:latin typeface="Century Gothic" pitchFamily="34" charset="0"/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627775098"/>
              </p:ext>
            </p:extLst>
          </p:nvPr>
        </p:nvGraphicFramePr>
        <p:xfrm>
          <a:off x="107504" y="800225"/>
          <a:ext cx="320384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063279271"/>
              </p:ext>
            </p:extLst>
          </p:nvPr>
        </p:nvGraphicFramePr>
        <p:xfrm>
          <a:off x="2748754" y="784449"/>
          <a:ext cx="331236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272595459"/>
              </p:ext>
            </p:extLst>
          </p:nvPr>
        </p:nvGraphicFramePr>
        <p:xfrm>
          <a:off x="5724128" y="784449"/>
          <a:ext cx="324036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9" name="28 Grupo"/>
          <p:cNvGrpSpPr/>
          <p:nvPr/>
        </p:nvGrpSpPr>
        <p:grpSpPr>
          <a:xfrm>
            <a:off x="2555776" y="3894735"/>
            <a:ext cx="4680520" cy="398361"/>
            <a:chOff x="2350967" y="3356992"/>
            <a:chExt cx="4957337" cy="398361"/>
          </a:xfrm>
        </p:grpSpPr>
        <p:sp>
          <p:nvSpPr>
            <p:cNvPr id="7" name="6 CuadroTexto"/>
            <p:cNvSpPr txBox="1"/>
            <p:nvPr/>
          </p:nvSpPr>
          <p:spPr>
            <a:xfrm>
              <a:off x="2350967" y="347776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5EAB33"/>
                </a:buClr>
                <a:buSzPct val="300000"/>
                <a:buFont typeface="Arial" charset="0"/>
                <a:buChar char="•"/>
              </a:pPr>
              <a:r>
                <a:rPr lang="es-CL" sz="1200" dirty="0" smtClean="0"/>
                <a:t> 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885788" y="347548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E0D612"/>
                </a:buClr>
                <a:buSzPct val="300000"/>
                <a:buFont typeface="Arial" charset="0"/>
                <a:buChar char="•"/>
              </a:pPr>
              <a:r>
                <a:rPr lang="es-CL" sz="1200" dirty="0" smtClean="0"/>
                <a:t> 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342426" y="3478354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SzPct val="300000"/>
                <a:buFont typeface="Arial" charset="0"/>
                <a:buChar char="•"/>
              </a:pPr>
              <a:r>
                <a:rPr lang="es-CL" sz="1200" dirty="0" smtClean="0"/>
                <a:t> 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555776" y="3356992"/>
              <a:ext cx="1764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/>
                <a:t>SAI respondidas</a:t>
              </a:r>
              <a:endParaRPr lang="es-CL" sz="12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087472" y="3356992"/>
              <a:ext cx="1764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/>
                <a:t>No Respuestas</a:t>
              </a:r>
              <a:endParaRPr lang="es-CL" sz="12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544108" y="3356992"/>
              <a:ext cx="1764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 smtClean="0"/>
                <a:t>No Ingresos</a:t>
              </a:r>
              <a:endParaRPr lang="es-CL" sz="1200" dirty="0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899592" y="3193231"/>
            <a:ext cx="158417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69,28%</a:t>
            </a:r>
          </a:p>
          <a:p>
            <a:pPr algn="ctr"/>
            <a:r>
              <a:rPr lang="es-CL" sz="1050" dirty="0" smtClean="0"/>
              <a:t>Promedio del proceso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851920" y="3193230"/>
            <a:ext cx="14401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65,77%</a:t>
            </a:r>
          </a:p>
          <a:p>
            <a:pPr algn="ctr"/>
            <a:r>
              <a:rPr lang="es-CL" sz="1050" dirty="0" smtClean="0"/>
              <a:t>Promedio del proceso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6732240" y="3193229"/>
            <a:ext cx="168616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76,84%</a:t>
            </a:r>
          </a:p>
          <a:p>
            <a:pPr algn="ctr"/>
            <a:r>
              <a:rPr lang="es-CL" sz="1050" dirty="0" smtClean="0"/>
              <a:t>Promedio del proceso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67545" y="4509120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Las barreras de acceso (No ingresos) en el proceso de fiscalización presencial disminuyeron aproximadamente 2 puntos porcentuales respecto al mismo proceso el año 2015.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67545" y="5373216"/>
            <a:ext cx="82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Sin perjuicio que ha disminuido la cantidad de instituciones que no responden la solicitud, aún existe un porcentaje importante de solicitudes de acceso a la información no respondidas (12%).</a:t>
            </a:r>
          </a:p>
        </p:txBody>
      </p:sp>
    </p:spTree>
    <p:extLst>
      <p:ext uri="{BB962C8B-B14F-4D97-AF65-F5344CB8AC3E}">
        <p14:creationId xmlns:p14="http://schemas.microsoft.com/office/powerpoint/2010/main" val="24672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41917"/>
              </p:ext>
            </p:extLst>
          </p:nvPr>
        </p:nvGraphicFramePr>
        <p:xfrm>
          <a:off x="552823" y="1268760"/>
          <a:ext cx="7920877" cy="43924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0937"/>
                <a:gridCol w="3623579"/>
                <a:gridCol w="1348787"/>
                <a:gridCol w="1348787"/>
                <a:gridCol w="1348787"/>
              </a:tblGrid>
              <a:tr h="279926">
                <a:tc>
                  <a:txBody>
                    <a:bodyPr/>
                    <a:lstStyle/>
                    <a:p>
                      <a:pPr algn="ctr" fontAlgn="ctr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INSTITUCIÓN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2015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2016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TELEVISIÓN (CNTV)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MEDIO AMBIENTE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REGIÓN METROPOLITANA DE SANTIAGO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COMPRAS Y CONTRATACIÓN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PÚBLICA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LOS LAGOS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6</a:t>
                      </a: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ANTOFAGASTA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AEROPUERTOS DEL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MOP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RIEGO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MINERÍA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DERECHOS HUMANOS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EL PINO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IQUIQUE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VARAS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CACHAPOAL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OVALLE DR, ANTONIO TIRADO LANAS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HERMINDA MARTIN DE CHILLÁN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MÉDICO LEGAL (SML)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CLINICO SAN BORJA ARRIARÁN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CARAHUE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solidFill>
                            <a:schemeClr val="bg1"/>
                          </a:solidFill>
                          <a:effectLst/>
                        </a:rPr>
                        <a:t>Sí respondió</a:t>
                      </a:r>
                      <a:endParaRPr lang="es-CL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AB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  <a:tr h="195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REQUÍNOA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effectLst/>
                        </a:rPr>
                        <a:t>NF *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ingresó</a:t>
                      </a:r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55" marR="5955" marT="595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45656" y="6237312"/>
            <a:ext cx="1540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00" i="1" dirty="0" smtClean="0"/>
              <a:t>* NF: No Fiscalizado</a:t>
            </a:r>
          </a:p>
        </p:txBody>
      </p:sp>
      <p:pic>
        <p:nvPicPr>
          <p:cNvPr id="5" name="Picture 1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12098" cy="4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284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entury Gothic" pitchFamily="34" charset="0"/>
              </a:rPr>
              <a:t>Análisis histórico de las SAI no ingresadas 2016</a:t>
            </a:r>
            <a:endParaRPr lang="es-CL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10853</TotalTime>
  <Words>6385</Words>
  <Application>Microsoft Office PowerPoint</Application>
  <PresentationFormat>Presentación en pantalla (4:3)</PresentationFormat>
  <Paragraphs>2804</Paragraphs>
  <Slides>30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Bernal Puebla</dc:creator>
  <cp:lastModifiedBy>Javier Bernal Puebla</cp:lastModifiedBy>
  <cp:revision>167</cp:revision>
  <dcterms:created xsi:type="dcterms:W3CDTF">2016-11-11T19:27:48Z</dcterms:created>
  <dcterms:modified xsi:type="dcterms:W3CDTF">2016-12-13T13:27:20Z</dcterms:modified>
</cp:coreProperties>
</file>