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469" r:id="rId4"/>
    <p:sldId id="470" r:id="rId5"/>
    <p:sldId id="320" r:id="rId6"/>
    <p:sldId id="282" r:id="rId7"/>
    <p:sldId id="270" r:id="rId8"/>
    <p:sldId id="321" r:id="rId9"/>
    <p:sldId id="279" r:id="rId10"/>
    <p:sldId id="284" r:id="rId11"/>
    <p:sldId id="418" r:id="rId12"/>
    <p:sldId id="287" r:id="rId13"/>
    <p:sldId id="292" r:id="rId14"/>
    <p:sldId id="419" r:id="rId15"/>
    <p:sldId id="331" r:id="rId16"/>
    <p:sldId id="333" r:id="rId17"/>
    <p:sldId id="293" r:id="rId18"/>
    <p:sldId id="326" r:id="rId19"/>
    <p:sldId id="432" r:id="rId20"/>
    <p:sldId id="455" r:id="rId21"/>
    <p:sldId id="468" r:id="rId22"/>
    <p:sldId id="435" r:id="rId23"/>
    <p:sldId id="437" r:id="rId24"/>
    <p:sldId id="442" r:id="rId25"/>
    <p:sldId id="300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mena Salazar" initials="X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9C34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89" autoAdjust="0"/>
    <p:restoredTop sz="89625" autoAdjust="0"/>
  </p:normalViewPr>
  <p:slideViewPr>
    <p:cSldViewPr>
      <p:cViewPr>
        <p:scale>
          <a:sx n="72" d="100"/>
          <a:sy n="72" d="100"/>
        </p:scale>
        <p:origin x="-213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DAI\2017\DAI%20Adm%20Central\1era%20parte\Resultados%20PPT\Puntajes_PPT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2017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5EAB33"/>
              </a:solidFill>
            </c:spPr>
          </c:dPt>
          <c:dPt>
            <c:idx val="1"/>
            <c:bubble3D val="0"/>
            <c:spPr>
              <a:solidFill>
                <a:srgbClr val="E0D612"/>
              </a:solidFill>
            </c:spPr>
          </c:dPt>
          <c:dPt>
            <c:idx val="2"/>
            <c:bubble3D val="0"/>
            <c:explosion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7.6325642209215158E-2"/>
                  <c:y val="9.2290195052469447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9239901667147943E-2"/>
                  <c:y val="-0.14767012586843406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tx1"/>
                      </a:solidFill>
                    </a:defRPr>
                  </a:pPr>
                  <a:endParaRPr lang="es-C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Hoja1!$A$2:$A$4</c:f>
              <c:strCache>
                <c:ptCount val="3"/>
                <c:pt idx="0">
                  <c:v>SAI respondidas</c:v>
                </c:pt>
                <c:pt idx="1">
                  <c:v>No Respuestas</c:v>
                </c:pt>
                <c:pt idx="2">
                  <c:v>Respuesta fuera de plazo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265</c:v>
                </c:pt>
                <c:pt idx="1">
                  <c:v>22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05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Regiones!$C$2</c:f>
              <c:strCache>
                <c:ptCount val="1"/>
                <c:pt idx="0">
                  <c:v>Año 2016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800"/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Regiones!$B$3:$B$14</c:f>
              <c:strCache>
                <c:ptCount val="12"/>
                <c:pt idx="0">
                  <c:v>XI Región de Aysén del General Carlos Ibáñez del Campo (9)</c:v>
                </c:pt>
                <c:pt idx="1">
                  <c:v>XV Región de Arica y Parinacota (7)</c:v>
                </c:pt>
                <c:pt idx="2">
                  <c:v>IX Región de la Araucanía (10)</c:v>
                </c:pt>
                <c:pt idx="3">
                  <c:v>X Región de Los Lagos (13)</c:v>
                </c:pt>
                <c:pt idx="4">
                  <c:v>III Región de Atacama (7)</c:v>
                </c:pt>
                <c:pt idx="5">
                  <c:v>I Región de Tarapacá (8)</c:v>
                </c:pt>
                <c:pt idx="6">
                  <c:v>XII Región de Magallanes y la Antártica Chilena (9)</c:v>
                </c:pt>
                <c:pt idx="7">
                  <c:v>V Región de Valparaíso (23)</c:v>
                </c:pt>
                <c:pt idx="8">
                  <c:v>IV Región de Coquimbo (10)</c:v>
                </c:pt>
                <c:pt idx="9">
                  <c:v>II Región de Antofagasta (8)</c:v>
                </c:pt>
                <c:pt idx="10">
                  <c:v>Región Metropolitana (39)</c:v>
                </c:pt>
                <c:pt idx="11">
                  <c:v>XIV Región de Los Ríos (7)</c:v>
                </c:pt>
              </c:strCache>
            </c:strRef>
          </c:cat>
          <c:val>
            <c:numRef>
              <c:f>Regiones!$C$3:$C$14</c:f>
              <c:numCache>
                <c:formatCode>0.00%</c:formatCode>
                <c:ptCount val="12"/>
                <c:pt idx="0">
                  <c:v>0.79459999999999997</c:v>
                </c:pt>
                <c:pt idx="1">
                  <c:v>0.68520000000000003</c:v>
                </c:pt>
                <c:pt idx="2">
                  <c:v>0.72140000000000004</c:v>
                </c:pt>
                <c:pt idx="3">
                  <c:v>0.81240000000000001</c:v>
                </c:pt>
                <c:pt idx="4">
                  <c:v>0.748</c:v>
                </c:pt>
                <c:pt idx="5">
                  <c:v>0.94399999999999995</c:v>
                </c:pt>
                <c:pt idx="6">
                  <c:v>0.73939999999999995</c:v>
                </c:pt>
                <c:pt idx="7">
                  <c:v>0.8488</c:v>
                </c:pt>
                <c:pt idx="8">
                  <c:v>0.90210000000000001</c:v>
                </c:pt>
                <c:pt idx="9">
                  <c:v>0.6704</c:v>
                </c:pt>
                <c:pt idx="10">
                  <c:v>0.7339</c:v>
                </c:pt>
                <c:pt idx="11">
                  <c:v>0.92689999999999995</c:v>
                </c:pt>
              </c:numCache>
            </c:numRef>
          </c:val>
        </c:ser>
        <c:ser>
          <c:idx val="1"/>
          <c:order val="1"/>
          <c:tx>
            <c:strRef>
              <c:f>Regiones!$D$2</c:f>
              <c:strCache>
                <c:ptCount val="1"/>
                <c:pt idx="0">
                  <c:v>Año 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Regiones!$B$3:$B$14</c:f>
              <c:strCache>
                <c:ptCount val="12"/>
                <c:pt idx="0">
                  <c:v>XI Región de Aysén del General Carlos Ibáñez del Campo (9)</c:v>
                </c:pt>
                <c:pt idx="1">
                  <c:v>XV Región de Arica y Parinacota (7)</c:v>
                </c:pt>
                <c:pt idx="2">
                  <c:v>IX Región de la Araucanía (10)</c:v>
                </c:pt>
                <c:pt idx="3">
                  <c:v>X Región de Los Lagos (13)</c:v>
                </c:pt>
                <c:pt idx="4">
                  <c:v>III Región de Atacama (7)</c:v>
                </c:pt>
                <c:pt idx="5">
                  <c:v>I Región de Tarapacá (8)</c:v>
                </c:pt>
                <c:pt idx="6">
                  <c:v>XII Región de Magallanes y la Antártica Chilena (9)</c:v>
                </c:pt>
                <c:pt idx="7">
                  <c:v>V Región de Valparaíso (23)</c:v>
                </c:pt>
                <c:pt idx="8">
                  <c:v>IV Región de Coquimbo (10)</c:v>
                </c:pt>
                <c:pt idx="9">
                  <c:v>II Región de Antofagasta (8)</c:v>
                </c:pt>
                <c:pt idx="10">
                  <c:v>Región Metropolitana (39)</c:v>
                </c:pt>
                <c:pt idx="11">
                  <c:v>XIV Región de Los Ríos (7)</c:v>
                </c:pt>
              </c:strCache>
            </c:strRef>
          </c:cat>
          <c:val>
            <c:numRef>
              <c:f>Regiones!$D$3:$D$14</c:f>
              <c:numCache>
                <c:formatCode>0.00%</c:formatCode>
                <c:ptCount val="12"/>
                <c:pt idx="0">
                  <c:v>0.58350000000000002</c:v>
                </c:pt>
                <c:pt idx="1">
                  <c:v>0.65180000000000005</c:v>
                </c:pt>
                <c:pt idx="2">
                  <c:v>0.69320000000000004</c:v>
                </c:pt>
                <c:pt idx="3">
                  <c:v>0.71579999999999999</c:v>
                </c:pt>
                <c:pt idx="4">
                  <c:v>0.73440000000000005</c:v>
                </c:pt>
                <c:pt idx="5">
                  <c:v>0.74070000000000003</c:v>
                </c:pt>
                <c:pt idx="6">
                  <c:v>0.78659999999999997</c:v>
                </c:pt>
                <c:pt idx="7">
                  <c:v>0.80189999999999995</c:v>
                </c:pt>
                <c:pt idx="8">
                  <c:v>0.82279999999999998</c:v>
                </c:pt>
                <c:pt idx="9">
                  <c:v>0.85429999999999995</c:v>
                </c:pt>
                <c:pt idx="10">
                  <c:v>0.86029999999999995</c:v>
                </c:pt>
                <c:pt idx="11">
                  <c:v>0.95920000000000005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3026304"/>
        <c:axId val="13275648"/>
      </c:barChart>
      <c:catAx>
        <c:axId val="13302630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CL"/>
          </a:p>
        </c:txPr>
        <c:crossAx val="13275648"/>
        <c:crosses val="autoZero"/>
        <c:auto val="1"/>
        <c:lblAlgn val="ctr"/>
        <c:lblOffset val="100"/>
        <c:noMultiLvlLbl val="0"/>
      </c:catAx>
      <c:valAx>
        <c:axId val="13275648"/>
        <c:scaling>
          <c:orientation val="minMax"/>
          <c:max val="1"/>
        </c:scaling>
        <c:delete val="1"/>
        <c:axPos val="b"/>
        <c:numFmt formatCode="0.00%" sourceLinked="1"/>
        <c:majorTickMark val="none"/>
        <c:minorTickMark val="none"/>
        <c:tickLblPos val="nextTo"/>
        <c:crossAx val="1330263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s-C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6.7657449508952222E-2"/>
                  <c:y val="-7.6652502836122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31686444124062"/>
                  <c:y val="-0.296557048016056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240705827264561"/>
                  <c:y val="-0.184279624893435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6524515421487806"/>
                  <c:y val="-6.49275362318840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9752258080416009E-2"/>
                  <c:y val="-3.522833303126111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ysClr val="windowText" lastClr="000000"/>
                    </a:solidFill>
                  </a:defRPr>
                </a:pPr>
                <a:endParaRPr lang="es-C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'Gráfico puntajes'!$D$3:$D$7</c:f>
              <c:strCache>
                <c:ptCount val="5"/>
                <c:pt idx="0">
                  <c:v>Puntaje igual a 100% (N=113)</c:v>
                </c:pt>
                <c:pt idx="1">
                  <c:v>Puntaje igual a 0% (N=4)</c:v>
                </c:pt>
                <c:pt idx="2">
                  <c:v>Puntaje entre 2,78% - 5% (N=10)</c:v>
                </c:pt>
                <c:pt idx="3">
                  <c:v>Puntaje sobre 5% y bajo el promedio (84,91%) (N=56)</c:v>
                </c:pt>
                <c:pt idx="4">
                  <c:v>Puntaje sobre promedio (84,91%) y bajo 100%  (N=109)</c:v>
                </c:pt>
              </c:strCache>
            </c:strRef>
          </c:cat>
          <c:val>
            <c:numRef>
              <c:f>'Gráfico puntajes'!$E$3:$E$7</c:f>
              <c:numCache>
                <c:formatCode>General</c:formatCode>
                <c:ptCount val="5"/>
                <c:pt idx="0">
                  <c:v>113</c:v>
                </c:pt>
                <c:pt idx="1">
                  <c:v>4</c:v>
                </c:pt>
                <c:pt idx="2">
                  <c:v>10</c:v>
                </c:pt>
                <c:pt idx="3">
                  <c:v>56</c:v>
                </c:pt>
                <c:pt idx="4">
                  <c:v>109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7844-297F-42F0-9651-F19B75124AA7}" type="datetimeFigureOut">
              <a:rPr lang="es-CL" smtClean="0"/>
              <a:pPr/>
              <a:t>21-09-2017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52132-0FFD-4D6F-96B8-B6149D013A8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298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CL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132-0FFD-4D6F-96B8-B6149D013A8B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573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CL" sz="12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2132-0FFD-4D6F-96B8-B6149D013A8B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573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17-07-2017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1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17-07-2017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21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17-07-2017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714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17-07-2017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D177-3468-4D65-A8C5-25742386CB37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1026" name="Picture 2" descr="drawing-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23963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2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17-07-2017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563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17-07-2017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90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17-07-2017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720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17-07-2017</a:t>
            </a:r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215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17-07-2017</a:t>
            </a:r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577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17-07-2017</a:t>
            </a:r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155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17-07-2017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713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smtClean="0"/>
              <a:t>17-07-2017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590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L" smtClean="0"/>
              <a:t>17-07-2017</a:t>
            </a: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C882-5E40-45BD-84FD-442B9C9CBCD0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81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Dirección Fiscalización\Ppt Fiscalización\Imágenes para presentaciones\Escritori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3345">
            <a:off x="4757928" y="6075551"/>
            <a:ext cx="1327906" cy="48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7505" y="963889"/>
            <a:ext cx="57606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Century Gothic" pitchFamily="34" charset="0"/>
              </a:rPr>
              <a:t>Proceso de Fiscalización </a:t>
            </a:r>
            <a:r>
              <a:rPr lang="es-CL" sz="3200" b="1" dirty="0" smtClean="0">
                <a:solidFill>
                  <a:schemeClr val="bg1"/>
                </a:solidFill>
                <a:latin typeface="Century Gothic" pitchFamily="34" charset="0"/>
              </a:rPr>
              <a:t>Administración Central</a:t>
            </a:r>
          </a:p>
          <a:p>
            <a:r>
              <a:rPr lang="es-CL" sz="3200" b="1" dirty="0" smtClean="0">
                <a:solidFill>
                  <a:schemeClr val="bg1"/>
                </a:solidFill>
                <a:latin typeface="Century Gothic" pitchFamily="34" charset="0"/>
              </a:rPr>
              <a:t>1era Parte </a:t>
            </a:r>
          </a:p>
          <a:p>
            <a:r>
              <a:rPr lang="es-CL" sz="2000" dirty="0" smtClean="0">
                <a:solidFill>
                  <a:schemeClr val="bg1"/>
                </a:solidFill>
                <a:latin typeface="Century Gothic" pitchFamily="34" charset="0"/>
              </a:rPr>
              <a:t>Online 2017</a:t>
            </a:r>
            <a:endParaRPr lang="es-CL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-36512" y="6525348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solidFill>
                  <a:schemeClr val="bg1"/>
                </a:solidFill>
              </a:rPr>
              <a:t>U. Derecho de Acceso a la Información– Agosto 2017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98386" y="3789044"/>
            <a:ext cx="228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dirty="0" smtClean="0">
                <a:solidFill>
                  <a:schemeClr val="bg1"/>
                </a:solidFill>
              </a:rPr>
              <a:t>Resultados</a:t>
            </a:r>
            <a:endParaRPr lang="es-CL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022752"/>
              </p:ext>
            </p:extLst>
          </p:nvPr>
        </p:nvGraphicFramePr>
        <p:xfrm>
          <a:off x="460566" y="767678"/>
          <a:ext cx="8115300" cy="372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Resultados 2017- Puntajes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51521" y="692696"/>
            <a:ext cx="345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Distribución de los puntajes según: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4716016" y="4255740"/>
            <a:ext cx="3927925" cy="12109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1600" b="1" dirty="0" smtClean="0">
                <a:solidFill>
                  <a:schemeClr val="accent2">
                    <a:lumMod val="75000"/>
                  </a:schemeClr>
                </a:solidFill>
              </a:rPr>
              <a:t>Instituciones con puntaje 0%:</a:t>
            </a:r>
            <a:endParaRPr lang="es-CL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+mj-lt"/>
              <a:buAutoNum type="arabicPeriod"/>
            </a:pPr>
            <a:r>
              <a:rPr lang="es-CL" sz="1400" dirty="0" smtClean="0">
                <a:solidFill>
                  <a:schemeClr val="tx1"/>
                </a:solidFill>
              </a:rPr>
              <a:t>Hospital de Puerto Montt.</a:t>
            </a:r>
          </a:p>
          <a:p>
            <a:pPr marL="285750" indent="-285750">
              <a:buFont typeface="+mj-lt"/>
              <a:buAutoNum type="arabicPeriod"/>
            </a:pPr>
            <a:r>
              <a:rPr lang="es-CL" sz="1400" dirty="0" smtClean="0">
                <a:solidFill>
                  <a:schemeClr val="tx1"/>
                </a:solidFill>
              </a:rPr>
              <a:t>Hospital Dr. Mauricio </a:t>
            </a:r>
            <a:r>
              <a:rPr lang="es-CL" sz="1400" dirty="0" err="1" smtClean="0">
                <a:solidFill>
                  <a:schemeClr val="tx1"/>
                </a:solidFill>
              </a:rPr>
              <a:t>Heyermann</a:t>
            </a:r>
            <a:r>
              <a:rPr lang="es-CL" sz="1400" dirty="0" smtClean="0">
                <a:solidFill>
                  <a:schemeClr val="tx1"/>
                </a:solidFill>
              </a:rPr>
              <a:t> de Angol.</a:t>
            </a:r>
          </a:p>
          <a:p>
            <a:pPr marL="285750" indent="-285750">
              <a:buFont typeface="+mj-lt"/>
              <a:buAutoNum type="arabicPeriod"/>
            </a:pPr>
            <a:r>
              <a:rPr lang="es-CL" sz="1400" dirty="0" smtClean="0">
                <a:solidFill>
                  <a:schemeClr val="tx1"/>
                </a:solidFill>
              </a:rPr>
              <a:t>Hospital San Pablo de Coquimbo.</a:t>
            </a:r>
          </a:p>
          <a:p>
            <a:pPr marL="285750" indent="-285750">
              <a:buFont typeface="+mj-lt"/>
              <a:buAutoNum type="arabicPeriod"/>
            </a:pPr>
            <a:r>
              <a:rPr lang="es-CL" sz="1400" dirty="0" smtClean="0">
                <a:solidFill>
                  <a:schemeClr val="tx1"/>
                </a:solidFill>
              </a:rPr>
              <a:t>Servicio Nacional del Consumidor (SERNAC).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0180" y="4255740"/>
            <a:ext cx="3927925" cy="255763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CL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s-CL" sz="1600" b="1" dirty="0" smtClean="0">
                <a:solidFill>
                  <a:schemeClr val="accent3">
                    <a:lumMod val="50000"/>
                  </a:schemeClr>
                </a:solidFill>
              </a:rPr>
              <a:t>Instituciones con puntajes entre 2,78%- 5%: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>
                <a:solidFill>
                  <a:schemeClr val="tx1"/>
                </a:solidFill>
              </a:rPr>
              <a:t>SERVIU Magallanes y </a:t>
            </a:r>
            <a:r>
              <a:rPr lang="es-CL" sz="1400" dirty="0" err="1">
                <a:solidFill>
                  <a:schemeClr val="tx1"/>
                </a:solidFill>
              </a:rPr>
              <a:t>Ant</a:t>
            </a:r>
            <a:r>
              <a:rPr lang="es-CL" sz="1400" dirty="0">
                <a:solidFill>
                  <a:schemeClr val="tx1"/>
                </a:solidFill>
              </a:rPr>
              <a:t>. Chilena.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solidFill>
                  <a:schemeClr val="tx1"/>
                </a:solidFill>
              </a:rPr>
              <a:t>Consejo Nacional de Televisión (CNTV).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solidFill>
                  <a:schemeClr val="tx1"/>
                </a:solidFill>
              </a:rPr>
              <a:t>Gobernación Provincial de Quillota.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solidFill>
                  <a:schemeClr val="tx1"/>
                </a:solidFill>
              </a:rPr>
              <a:t>Gobierno Regional de Tarapacá.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solidFill>
                  <a:schemeClr val="tx1"/>
                </a:solidFill>
              </a:rPr>
              <a:t>Hospital Juan Noé de Arica.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solidFill>
                  <a:schemeClr val="tx1"/>
                </a:solidFill>
              </a:rPr>
              <a:t>Hospital Regional de Coyhaique.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solidFill>
                  <a:schemeClr val="tx1"/>
                </a:solidFill>
              </a:rPr>
              <a:t>Instituto de Investigaciones Agropecuarias (INIA).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solidFill>
                  <a:schemeClr val="tx1"/>
                </a:solidFill>
              </a:rPr>
              <a:t>Servicio de Salud de Aysén.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solidFill>
                  <a:schemeClr val="tx1"/>
                </a:solidFill>
              </a:rPr>
              <a:t>Servicio de Salud de </a:t>
            </a:r>
            <a:r>
              <a:rPr lang="es-CL" sz="1400" dirty="0" err="1" smtClean="0">
                <a:solidFill>
                  <a:schemeClr val="tx1"/>
                </a:solidFill>
              </a:rPr>
              <a:t>Reloncaví</a:t>
            </a:r>
            <a:r>
              <a:rPr lang="es-CL" sz="1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dirty="0" smtClean="0">
                <a:solidFill>
                  <a:schemeClr val="tx1"/>
                </a:solidFill>
              </a:rPr>
              <a:t>SERNAGEOMIN.</a:t>
            </a:r>
          </a:p>
          <a:p>
            <a:pPr marL="285750" indent="-285750">
              <a:buFontTx/>
              <a:buChar char="-"/>
            </a:pPr>
            <a:endParaRPr lang="es-CL" sz="1400" dirty="0" smtClean="0">
              <a:solidFill>
                <a:schemeClr val="tx1"/>
              </a:solidFill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4900855" y="2302159"/>
            <a:ext cx="807967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39%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3360138" y="2302708"/>
            <a:ext cx="807967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400" dirty="0"/>
              <a:t>3</a:t>
            </a:r>
            <a:r>
              <a:rPr lang="es-CL" sz="2400" dirty="0" smtClean="0">
                <a:solidFill>
                  <a:schemeClr val="tx1"/>
                </a:solidFill>
              </a:rPr>
              <a:t>7</a:t>
            </a:r>
            <a:r>
              <a:rPr lang="es-CL" sz="2400" dirty="0" smtClean="0">
                <a:solidFill>
                  <a:schemeClr val="tx1"/>
                </a:solidFill>
              </a:rPr>
              <a:t>%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4788024" y="3103662"/>
            <a:ext cx="807967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dirty="0" smtClean="0">
                <a:solidFill>
                  <a:schemeClr val="tx1"/>
                </a:solidFill>
              </a:rPr>
              <a:t>1%</a:t>
            </a:r>
            <a:endParaRPr lang="es-CL" sz="1800" dirty="0">
              <a:solidFill>
                <a:schemeClr val="tx1"/>
              </a:solidFill>
            </a:endParaRPr>
          </a:p>
        </p:txBody>
      </p:sp>
      <p:sp>
        <p:nvSpPr>
          <p:cNvPr id="17" name="1 CuadroTexto"/>
          <p:cNvSpPr txBox="1"/>
          <p:nvPr/>
        </p:nvSpPr>
        <p:spPr>
          <a:xfrm>
            <a:off x="4700137" y="3501008"/>
            <a:ext cx="807967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dirty="0"/>
              <a:t>4</a:t>
            </a:r>
            <a:r>
              <a:rPr lang="es-CL" sz="1800" dirty="0" smtClean="0">
                <a:solidFill>
                  <a:schemeClr val="tx1"/>
                </a:solidFill>
              </a:rPr>
              <a:t>%</a:t>
            </a:r>
            <a:endParaRPr lang="es-CL" sz="1800" dirty="0">
              <a:solidFill>
                <a:schemeClr val="tx1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19" name="1 CuadroTexto"/>
          <p:cNvSpPr txBox="1"/>
          <p:nvPr/>
        </p:nvSpPr>
        <p:spPr>
          <a:xfrm>
            <a:off x="3980057" y="3284984"/>
            <a:ext cx="807967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400" dirty="0" smtClean="0"/>
              <a:t>19%</a:t>
            </a: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 animBg="1"/>
      <p:bldP spid="14" grpId="0"/>
      <p:bldP spid="15" grpId="0"/>
      <p:bldP spid="1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Resultados 2017- Puntajes</a:t>
            </a:r>
          </a:p>
        </p:txBody>
      </p:sp>
      <p:pic>
        <p:nvPicPr>
          <p:cNvPr id="13" name="Picture 2" descr="Resultado de imagen para subt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50873"/>
            <a:ext cx="2278481" cy="227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Junta de Aeronáutica Civ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80" y="2432186"/>
            <a:ext cx="2234006" cy="236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-32" y="1658785"/>
            <a:ext cx="914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tx2"/>
                </a:solidFill>
              </a:rPr>
              <a:t>Instituciones con 100% en Informe y Buenas Prácticas</a:t>
            </a:r>
            <a:endParaRPr lang="es-CL" sz="2800" b="1" dirty="0">
              <a:solidFill>
                <a:schemeClr val="tx2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09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Resultados 2017</a:t>
            </a:r>
          </a:p>
        </p:txBody>
      </p:sp>
      <p:sp>
        <p:nvSpPr>
          <p:cNvPr id="3" name="AutoShape 2" descr="Resultado de imagen para semáforo amarillo y ro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" y="879878"/>
            <a:ext cx="9036464" cy="586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711891"/>
              </p:ext>
            </p:extLst>
          </p:nvPr>
        </p:nvGraphicFramePr>
        <p:xfrm>
          <a:off x="3563888" y="1335166"/>
          <a:ext cx="3994158" cy="96202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7988"/>
                <a:gridCol w="3646170"/>
              </a:tblGrid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u="none" strike="noStrike" dirty="0">
                          <a:effectLst/>
                        </a:rPr>
                        <a:t>CONSEJO NACIONAL DE TELEVISIÓN (CNTV)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u="none" strike="noStrike" dirty="0">
                          <a:effectLst/>
                        </a:rPr>
                        <a:t>HOSPITAL DE PUERTO MONTT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u="none" strike="noStrike" dirty="0">
                          <a:effectLst/>
                        </a:rPr>
                        <a:t>HOSPITAL DR. MAURICIO HEYERMANN DE ANGOL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u="none" strike="noStrike" dirty="0">
                          <a:effectLst/>
                        </a:rPr>
                        <a:t>HOSPITAL SAN PABLO DE COQUIMBO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u="none" strike="noStrike" dirty="0">
                          <a:effectLst/>
                        </a:rPr>
                        <a:t>SERVICIO NACIONAL DEL CONSUMIDOR (SERNAC)</a:t>
                      </a:r>
                      <a:endParaRPr lang="es-C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563888" y="961180"/>
            <a:ext cx="1870256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CL" sz="1600" b="1" dirty="0" smtClean="0"/>
              <a:t>NO RESPONDIERON</a:t>
            </a:r>
            <a:endParaRPr lang="es-CL" sz="16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563888" y="2631310"/>
            <a:ext cx="304224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CL" sz="1600" b="1" dirty="0" smtClean="0"/>
              <a:t>RESPONDIERON FUERA DE PLAZO</a:t>
            </a:r>
            <a:endParaRPr lang="es-CL" sz="1600" b="1" dirty="0"/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13028"/>
              </p:ext>
            </p:extLst>
          </p:nvPr>
        </p:nvGraphicFramePr>
        <p:xfrm>
          <a:off x="3563888" y="2991350"/>
          <a:ext cx="5322566" cy="365569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88032"/>
                <a:gridCol w="4416996"/>
                <a:gridCol w="617538"/>
              </a:tblGrid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HOSPITAL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JUAN NOÉ DE ARICA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GOBIERNO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REGIONAL TARAPACÁ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SERNAGEOMIN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SERVICIO SALUD AYSÉN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HOSPITAL REGIONAL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DE COYHAIQUE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HOSPITAL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CLÍNICO DE NIÑOS ROBERTO DEL RÍO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SUPERINTENDENCIA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DE SEGURIDAD SOCIAL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SERVICIO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DE SALUD DE ATACAMA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SUBSECRETARÍA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DE REDES ASISTENCIALES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HOSPITAL BARROS LUCO TRUDEAU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GOBERNACIÓN PROVINCIAL DE IQUIQUE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GOBERNACIÓN PROVINCIAL DE CHAÑARAL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HOSPITAL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REGIONAL LAUTARO NAVARRO DE PUNTA ARENAS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GOBERNACIÓN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PROVINCIAL DE PETORCA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SERVIU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ARICA Y PARINACOTA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DÍAS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HOSPITAL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CARLOS VAN BUREN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DÍA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HOSPITAL DE OVALLE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DR. ANTONIO TIRADO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DÍA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SERVICIO</a:t>
                      </a:r>
                      <a:r>
                        <a:rPr lang="es-CL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ELECTORAL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DÍA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63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SERVICIO DE SALUD DE IQUIQUE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DÍA</a:t>
                      </a:r>
                      <a:endParaRPr lang="es-C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7226639" y="2665583"/>
            <a:ext cx="1665841" cy="276999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1200" b="1" dirty="0" smtClean="0"/>
              <a:t>Después de los 20 días:</a:t>
            </a:r>
            <a:endParaRPr lang="es-CL" sz="1200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64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Aspectos positivos</a:t>
            </a:r>
          </a:p>
        </p:txBody>
      </p:sp>
      <p:sp>
        <p:nvSpPr>
          <p:cNvPr id="3" name="AutoShape 2" descr="Resultado de imagen para firm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2555777" y="1761838"/>
            <a:ext cx="5146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112 instituciones con 100%:</a:t>
            </a:r>
          </a:p>
          <a:p>
            <a:pPr algn="just"/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Aunque sólo dos cumplen el 100% de las BP.</a:t>
            </a:r>
          </a:p>
          <a:p>
            <a:pPr algn="just"/>
            <a:endParaRPr lang="es-C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Año 2016: 115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491880" y="3629923"/>
            <a:ext cx="4122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En 15 respuestas:</a:t>
            </a:r>
          </a:p>
          <a:p>
            <a:pPr algn="just"/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Se determinó que la información estaba disponible en forma permanente al público.</a:t>
            </a:r>
          </a:p>
          <a:p>
            <a:pPr algn="just"/>
            <a:endParaRPr lang="es-C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/>
            <a:r>
              <a:rPr lang="es-CL" dirty="0">
                <a:solidFill>
                  <a:srgbClr val="4F81BD">
                    <a:lumMod val="75000"/>
                  </a:srgbClr>
                </a:solidFill>
              </a:rPr>
              <a:t>Año 2016: 2</a:t>
            </a:r>
            <a:r>
              <a:rPr lang="es-CL" dirty="0" smtClean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s-CL" dirty="0">
                <a:solidFill>
                  <a:srgbClr val="4F81BD">
                    <a:lumMod val="75000"/>
                  </a:srgbClr>
                </a:solidFill>
              </a:rPr>
              <a:t>respuestas </a:t>
            </a:r>
            <a:r>
              <a:rPr lang="es-CL" dirty="0" smtClean="0">
                <a:solidFill>
                  <a:srgbClr val="4F81BD">
                    <a:lumMod val="75000"/>
                  </a:srgbClr>
                </a:solidFill>
              </a:rPr>
              <a:t>(0,6%)</a:t>
            </a:r>
            <a:endParaRPr lang="es-CL" dirty="0">
              <a:solidFill>
                <a:srgbClr val="4F81BD">
                  <a:lumMod val="75000"/>
                </a:srgbClr>
              </a:solidFill>
            </a:endParaRPr>
          </a:p>
          <a:p>
            <a:pPr algn="just"/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3" name="Picture 5" descr="Resultado de imagen para enl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2" y="3629921"/>
            <a:ext cx="287219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668346" y="1769639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chemeClr val="accent1"/>
                </a:solidFill>
              </a:rPr>
              <a:t>3</a:t>
            </a:r>
            <a:r>
              <a:rPr lang="es-CL" sz="4000" b="1" dirty="0" smtClean="0">
                <a:solidFill>
                  <a:schemeClr val="accent1"/>
                </a:solidFill>
              </a:rPr>
              <a:t>8%</a:t>
            </a:r>
            <a:endParaRPr lang="es-CL" sz="4000" b="1" dirty="0">
              <a:solidFill>
                <a:schemeClr val="accent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668346" y="387614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chemeClr val="accent1"/>
                </a:solidFill>
              </a:rPr>
              <a:t>5%</a:t>
            </a:r>
            <a:endParaRPr lang="es-CL" sz="4000" b="1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Resultado de imagen para 100 por cie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6169"/>
            <a:ext cx="1891822" cy="14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78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Aspectos positivos</a:t>
            </a:r>
          </a:p>
        </p:txBody>
      </p:sp>
      <p:sp>
        <p:nvSpPr>
          <p:cNvPr id="3" name="AutoShape 2" descr="Resultado de imagen para firm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5" name="Picture 2" descr="http://ddhh.minjusticia.gob.cl/media/2016/12/logo-subse-ddhh-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2358"/>
            <a:ext cx="1712142" cy="15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ernam - Servicio Nacional de la Muj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32" y="1482358"/>
            <a:ext cx="1727543" cy="156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25675"/>
            <a:ext cx="2760330" cy="92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32038" y="971436"/>
            <a:ext cx="3545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Nuevas subsecretarías tienen 100%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848247" y="5198056"/>
            <a:ext cx="3951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Encuestas de Satisfacción en Gobierno Regional de Magallanes y del MOP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78" name="Picture 2" descr="Resultado de imagen para satisfacc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72" y="3388967"/>
            <a:ext cx="1770816" cy="177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5652120" y="5230941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Formulario Electrónico en Inglés en SERNAPESCA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586" name="Picture 10" descr="Resultado de imagen para exito open english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72611"/>
            <a:ext cx="1749022" cy="14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58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sin respo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4797152"/>
            <a:ext cx="1878439" cy="16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Aspectos a Mejorar:</a:t>
            </a:r>
          </a:p>
        </p:txBody>
      </p:sp>
      <p:sp>
        <p:nvSpPr>
          <p:cNvPr id="3" name="AutoShape 2" descr="Resultado de imagen para firm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7" y="764704"/>
            <a:ext cx="2854108" cy="134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511024" y="1069024"/>
            <a:ext cx="4083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En 54 respuestas:</a:t>
            </a:r>
          </a:p>
          <a:p>
            <a:pPr algn="just"/>
            <a:r>
              <a:rPr lang="es-CL" sz="1600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alta firma de autoridad o delegación de firma.</a:t>
            </a:r>
          </a:p>
          <a:p>
            <a:pPr algn="just"/>
            <a:endParaRPr lang="es-CL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Año 2016: 43 respuestas (15%)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219406" y="2564904"/>
            <a:ext cx="53945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En 76 respuestas:</a:t>
            </a:r>
            <a:endParaRPr lang="es-CL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No se entregó la información en formato solicitado (Excel), sino que en PDF.</a:t>
            </a:r>
          </a:p>
          <a:p>
            <a:pPr algn="just"/>
            <a:endParaRPr lang="es-CL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Año </a:t>
            </a:r>
            <a:r>
              <a:rPr lang="es-CL" sz="1600" dirty="0">
                <a:solidFill>
                  <a:schemeClr val="accent1">
                    <a:lumMod val="75000"/>
                  </a:schemeClr>
                </a:solidFill>
              </a:rPr>
              <a:t>2016: </a:t>
            </a: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61 respuestas </a:t>
            </a:r>
            <a:r>
              <a:rPr lang="es-CL" sz="1600" dirty="0">
                <a:solidFill>
                  <a:schemeClr val="accent1">
                    <a:lumMod val="75000"/>
                  </a:schemeClr>
                </a:solidFill>
              </a:rPr>
              <a:t>(22</a:t>
            </a: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%).</a:t>
            </a:r>
            <a:endParaRPr lang="es-C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0" name="Picture 6" descr="Resultado de imagen para p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69519"/>
            <a:ext cx="1535545" cy="153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668346" y="1484784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chemeClr val="accent1"/>
                </a:solidFill>
              </a:rPr>
              <a:t>18%</a:t>
            </a:r>
            <a:endParaRPr lang="es-CL" sz="4000" b="1" dirty="0">
              <a:solidFill>
                <a:schemeClr val="accent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668346" y="279312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chemeClr val="accent1"/>
                </a:solidFill>
              </a:rPr>
              <a:t>26%</a:t>
            </a:r>
            <a:endParaRPr lang="es-CL" sz="4000" b="1" dirty="0">
              <a:solidFill>
                <a:schemeClr val="accent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226575" y="5133413"/>
            <a:ext cx="539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Siguen “sin responder”</a:t>
            </a:r>
            <a:endParaRPr lang="es-CL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Existen 5 instituciones que, al igual que el año 2016, no responden.</a:t>
            </a:r>
            <a:endParaRPr lang="es-C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675513" y="514560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accent1"/>
                </a:solidFill>
              </a:rPr>
              <a:t>2%</a:t>
            </a:r>
            <a:endParaRPr lang="es-CL" sz="3600" b="1" dirty="0">
              <a:solidFill>
                <a:schemeClr val="accent1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09" y="4334613"/>
            <a:ext cx="2976279" cy="6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67544" y="4334614"/>
            <a:ext cx="2348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L" b="1" dirty="0" smtClean="0">
                <a:solidFill>
                  <a:schemeClr val="accent1">
                    <a:lumMod val="75000"/>
                  </a:schemeClr>
                </a:solidFill>
              </a:rPr>
              <a:t>Ministerio del Interior: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52" y="4340194"/>
            <a:ext cx="2952617" cy="47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65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14" grpId="0"/>
      <p:bldP spid="15" grpId="0"/>
      <p:bldP spid="1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Resultados 2017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9514" y="548680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Lenguaje Ciudadano</a:t>
            </a:r>
            <a:endParaRPr lang="es-CL" b="1" dirty="0"/>
          </a:p>
        </p:txBody>
      </p:sp>
      <p:sp>
        <p:nvSpPr>
          <p:cNvPr id="10" name="9 Rectángulo"/>
          <p:cNvSpPr/>
          <p:nvPr/>
        </p:nvSpPr>
        <p:spPr>
          <a:xfrm>
            <a:off x="179512" y="1355848"/>
            <a:ext cx="7200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Uso </a:t>
            </a:r>
            <a:r>
              <a:rPr lang="es-CL" b="1" dirty="0">
                <a:solidFill>
                  <a:schemeClr val="accent6">
                    <a:lumMod val="50000"/>
                  </a:schemeClr>
                </a:solidFill>
              </a:rPr>
              <a:t>de lenguaje legal, técnico o financiero, o siglas que no se </a:t>
            </a:r>
            <a:r>
              <a:rPr lang="es-CL" b="1" dirty="0" smtClean="0">
                <a:solidFill>
                  <a:schemeClr val="accent6">
                    <a:lumMod val="50000"/>
                  </a:schemeClr>
                </a:solidFill>
              </a:rPr>
              <a:t>explican.</a:t>
            </a:r>
          </a:p>
          <a:p>
            <a:pPr algn="just"/>
            <a:endParaRPr lang="es-CL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79512" y="1908121"/>
            <a:ext cx="72008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1600" b="1" i="1" dirty="0" smtClean="0"/>
              <a:t>Ejemplo:</a:t>
            </a:r>
          </a:p>
          <a:p>
            <a:pPr algn="just"/>
            <a:r>
              <a:rPr lang="es-CL" sz="1600" dirty="0" smtClean="0"/>
              <a:t>Siglas como ACADE</a:t>
            </a:r>
            <a:r>
              <a:rPr lang="es-CL" sz="1600" dirty="0"/>
              <a:t>, DECYTI, </a:t>
            </a:r>
            <a:r>
              <a:rPr lang="es-CL" sz="1600" dirty="0" smtClean="0"/>
              <a:t>DIFYP.  </a:t>
            </a:r>
            <a:endParaRPr lang="es-CL" sz="1600" dirty="0"/>
          </a:p>
        </p:txBody>
      </p:sp>
      <p:sp>
        <p:nvSpPr>
          <p:cNvPr id="14" name="13 Rectángulo"/>
          <p:cNvSpPr/>
          <p:nvPr/>
        </p:nvSpPr>
        <p:spPr>
          <a:xfrm>
            <a:off x="7387288" y="1355844"/>
            <a:ext cx="1368152" cy="1132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13%</a:t>
            </a:r>
            <a:endParaRPr lang="es-CL" sz="3600" b="1" dirty="0"/>
          </a:p>
        </p:txBody>
      </p:sp>
      <p:sp>
        <p:nvSpPr>
          <p:cNvPr id="15" name="14 Rectángulo"/>
          <p:cNvSpPr/>
          <p:nvPr/>
        </p:nvSpPr>
        <p:spPr>
          <a:xfrm>
            <a:off x="179512" y="3140969"/>
            <a:ext cx="72008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Términos específicos, palabras </a:t>
            </a:r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rebuscadas o complejas que hacen difícil su </a:t>
            </a:r>
            <a:r>
              <a:rPr lang="es-CL" b="1" dirty="0" smtClean="0">
                <a:solidFill>
                  <a:schemeClr val="accent5">
                    <a:lumMod val="50000"/>
                  </a:schemeClr>
                </a:solidFill>
              </a:rPr>
              <a:t>comprensión</a:t>
            </a:r>
            <a:r>
              <a:rPr lang="es-CL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79512" y="3728649"/>
            <a:ext cx="7200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1600" b="1" i="1" dirty="0" smtClean="0"/>
              <a:t>Ejemplo:</a:t>
            </a:r>
          </a:p>
          <a:p>
            <a:pPr algn="just"/>
            <a:r>
              <a:rPr lang="es-CL" sz="1600" dirty="0" smtClean="0"/>
              <a:t>Palabras </a:t>
            </a:r>
            <a:r>
              <a:rPr lang="es-CL" sz="1600" dirty="0"/>
              <a:t>en </a:t>
            </a:r>
            <a:r>
              <a:rPr lang="es-CL" sz="1600" i="1" dirty="0" smtClean="0"/>
              <a:t>latín</a:t>
            </a:r>
            <a:r>
              <a:rPr lang="es-CL" sz="1600" dirty="0"/>
              <a:t> </a:t>
            </a:r>
            <a:r>
              <a:rPr lang="es-CL" sz="1600" dirty="0" smtClean="0"/>
              <a:t>o muy técnicas.</a:t>
            </a:r>
            <a:endParaRPr lang="es-CL" sz="1600" i="1" dirty="0"/>
          </a:p>
        </p:txBody>
      </p:sp>
      <p:sp>
        <p:nvSpPr>
          <p:cNvPr id="17" name="16 Rectángulo"/>
          <p:cNvSpPr/>
          <p:nvPr/>
        </p:nvSpPr>
        <p:spPr>
          <a:xfrm>
            <a:off x="7387288" y="3140969"/>
            <a:ext cx="1368152" cy="11724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5%</a:t>
            </a:r>
            <a:endParaRPr lang="es-CL" sz="3600" b="1" dirty="0"/>
          </a:p>
        </p:txBody>
      </p:sp>
      <p:sp>
        <p:nvSpPr>
          <p:cNvPr id="18" name="17 Rectángulo"/>
          <p:cNvSpPr/>
          <p:nvPr/>
        </p:nvSpPr>
        <p:spPr>
          <a:xfrm>
            <a:off x="179512" y="5013176"/>
            <a:ext cx="72008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 smtClean="0">
                <a:solidFill>
                  <a:schemeClr val="accent4">
                    <a:lumMod val="50000"/>
                  </a:schemeClr>
                </a:solidFill>
              </a:rPr>
              <a:t>Respuesta contiene información innecesaria/ Datos personales</a:t>
            </a:r>
            <a:endParaRPr lang="es-CL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79512" y="5344192"/>
            <a:ext cx="72008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1600" b="1" i="1" dirty="0" smtClean="0"/>
              <a:t>Ejemplo:</a:t>
            </a:r>
          </a:p>
          <a:p>
            <a:pPr algn="just"/>
            <a:r>
              <a:rPr lang="es-CL" sz="1600" dirty="0" smtClean="0"/>
              <a:t>En pregunta sobre viáticos en extranjero: se incluyó información sobre RUT, la calidad jurídica y el grado de los funcionarios.</a:t>
            </a:r>
            <a:endParaRPr lang="es-CL" sz="1600" dirty="0"/>
          </a:p>
        </p:txBody>
      </p:sp>
      <p:sp>
        <p:nvSpPr>
          <p:cNvPr id="20" name="19 Rectángulo"/>
          <p:cNvSpPr/>
          <p:nvPr/>
        </p:nvSpPr>
        <p:spPr>
          <a:xfrm>
            <a:off x="7387288" y="5013180"/>
            <a:ext cx="1368152" cy="11620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12%</a:t>
            </a:r>
            <a:endParaRPr lang="es-CL" sz="36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991244" y="85122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/>
              <a:t>Instituciones que incumplen</a:t>
            </a:r>
            <a:endParaRPr lang="es-CL" sz="1400" b="1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98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Resultados 2017: Buenas Prácticas (BP)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75590" y="993204"/>
            <a:ext cx="2677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accent2"/>
                </a:solidFill>
              </a:rPr>
              <a:t>BP sin implementar</a:t>
            </a:r>
            <a:endParaRPr lang="es-CL" sz="2400" b="1" dirty="0">
              <a:solidFill>
                <a:schemeClr val="accent2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5536" y="1508593"/>
            <a:ext cx="45720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CL" dirty="0"/>
              <a:t>¿Publica el órgano en la página web de Transparencia Activa los actos administrativos por los cuales se accede a las solicitudes de información?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322778" y="1436583"/>
            <a:ext cx="131972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es-CL" sz="4800" b="1" dirty="0" smtClean="0">
                <a:solidFill>
                  <a:schemeClr val="accent6">
                    <a:lumMod val="50000"/>
                  </a:schemeClr>
                </a:solidFill>
              </a:rPr>
              <a:t>5%</a:t>
            </a:r>
          </a:p>
          <a:p>
            <a:pPr algn="ctr"/>
            <a:r>
              <a:rPr lang="es-CL" sz="2000" b="1" dirty="0" smtClean="0">
                <a:solidFill>
                  <a:schemeClr val="accent6">
                    <a:lumMod val="50000"/>
                  </a:schemeClr>
                </a:solidFill>
              </a:rPr>
              <a:t>No publica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497253" y="3356994"/>
            <a:ext cx="45720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CL" dirty="0"/>
              <a:t>¿El comprobante informa la posibilidad de recurrir al Consejo para la Transparencia en caso de vencer el plazo con que cuenta el órgano para contestar la solicitud sin obtener respuesta o de ser denegada, total o parcialmente, la petición?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436803" y="5229204"/>
            <a:ext cx="138967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4800" b="1" dirty="0" smtClean="0">
                <a:solidFill>
                  <a:schemeClr val="accent6">
                    <a:lumMod val="50000"/>
                  </a:schemeClr>
                </a:solidFill>
              </a:rPr>
              <a:t>8%</a:t>
            </a:r>
          </a:p>
          <a:p>
            <a:pPr algn="ctr"/>
            <a:r>
              <a:rPr lang="es-CL" sz="2000" b="1" dirty="0" smtClean="0">
                <a:solidFill>
                  <a:schemeClr val="accent6">
                    <a:lumMod val="50000"/>
                  </a:schemeClr>
                </a:solidFill>
              </a:rPr>
              <a:t>No informa</a:t>
            </a:r>
            <a:endParaRPr lang="es-CL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114509" y="5385410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accent2">
                    <a:lumMod val="50000"/>
                  </a:schemeClr>
                </a:solidFill>
              </a:rPr>
              <a:t>2016 </a:t>
            </a:r>
            <a:endParaRPr lang="es-CL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s-CL" sz="2000" b="1" dirty="0" smtClean="0">
                <a:solidFill>
                  <a:schemeClr val="accent2"/>
                </a:solidFill>
              </a:rPr>
              <a:t>37%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108323" y="1628800"/>
            <a:ext cx="704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accent2">
                    <a:lumMod val="50000"/>
                  </a:schemeClr>
                </a:solidFill>
              </a:rPr>
              <a:t>2016</a:t>
            </a:r>
          </a:p>
          <a:p>
            <a:pPr algn="ctr"/>
            <a:r>
              <a:rPr lang="es-CL" sz="2000" b="1" dirty="0" smtClean="0">
                <a:solidFill>
                  <a:schemeClr val="accent2"/>
                </a:solidFill>
              </a:rPr>
              <a:t>86%</a:t>
            </a:r>
          </a:p>
        </p:txBody>
      </p:sp>
      <p:pic>
        <p:nvPicPr>
          <p:cNvPr id="12290" name="Picture 2" descr="Resultado de imagen para buenas practica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84" y="2806358"/>
            <a:ext cx="3528392" cy="393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497253" y="2895329"/>
            <a:ext cx="3192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 dirty="0" smtClean="0">
                <a:solidFill>
                  <a:schemeClr val="accent2"/>
                </a:solidFill>
              </a:rPr>
              <a:t>BP implementada (casi)</a:t>
            </a:r>
            <a:endParaRPr lang="es-CL" sz="2400" b="1" dirty="0">
              <a:solidFill>
                <a:schemeClr val="accent2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82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2" grpId="0" animBg="1"/>
      <p:bldP spid="13" grpId="0"/>
      <p:bldP spid="15" grpId="0"/>
      <p:bldP spid="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08512" y="479715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800" b="1" dirty="0" smtClean="0">
                <a:solidFill>
                  <a:schemeClr val="tx2"/>
                </a:solidFill>
              </a:rPr>
              <a:t>Organismos de la Administración Central</a:t>
            </a:r>
            <a:endParaRPr lang="es-CL" sz="2800" dirty="0">
              <a:solidFill>
                <a:schemeClr val="tx2"/>
              </a:solidFill>
            </a:endParaRPr>
          </a:p>
        </p:txBody>
      </p:sp>
      <p:sp>
        <p:nvSpPr>
          <p:cNvPr id="5" name="Rectangle 3"/>
          <p:cNvSpPr>
            <a:spLocks noGrp="1"/>
          </p:cNvSpPr>
          <p:nvPr/>
        </p:nvSpPr>
        <p:spPr bwMode="auto">
          <a:xfrm>
            <a:off x="4644008" y="3212976"/>
            <a:ext cx="453650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s-AR" altLang="es-CL" sz="3200" b="1" i="0" u="none" strike="noStrike" cap="none" normalizeH="0" baseline="30000" dirty="0" smtClean="0">
              <a:ln>
                <a:noFill/>
              </a:ln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es-AR" altLang="es-CL" sz="3200" b="1" baseline="30000" dirty="0"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s-AR" altLang="es-CL" sz="3200" b="1" i="0" u="none" strike="noStrike" cap="none" normalizeH="0" baseline="30000" dirty="0" smtClean="0">
              <a:ln>
                <a:noFill/>
              </a:ln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lang="es-AR" altLang="es-CL" sz="3200" b="1" baseline="30000" dirty="0">
              <a:latin typeface="Verdana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AR" altLang="es-CL" sz="3200" b="1" i="0" u="none" strike="noStrike" cap="none" normalizeH="0" baseline="3000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Análisis de Respuestas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es-AR" altLang="es-CL" sz="3200" b="1" i="0" u="none" strike="noStrike" cap="none" normalizeH="0" baseline="30000" dirty="0" smtClean="0">
              <a:ln>
                <a:noFill/>
              </a:ln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7" descr="Descripción: 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2" y="2843218"/>
            <a:ext cx="1852938" cy="65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4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esultado de imagen para viaj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6" descr="Resultado de imagen para horas extra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w Cen MT" pitchFamily="34" charset="0"/>
              </a:rPr>
              <a:t>Análisis de Respuestas: </a:t>
            </a:r>
            <a:r>
              <a:rPr lang="es-CL" sz="2800" b="1" dirty="0" smtClean="0">
                <a:latin typeface="Tw Cen MT" pitchFamily="34" charset="0"/>
              </a:rPr>
              <a:t>Multas</a:t>
            </a:r>
          </a:p>
        </p:txBody>
      </p:sp>
      <p:sp>
        <p:nvSpPr>
          <p:cNvPr id="9" name="CuadroTexto 3"/>
          <p:cNvSpPr txBox="1"/>
          <p:nvPr/>
        </p:nvSpPr>
        <p:spPr>
          <a:xfrm>
            <a:off x="158617" y="807095"/>
            <a:ext cx="4636304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12</a:t>
            </a:r>
            <a:r>
              <a:rPr lang="es-ES_tradnl" sz="2400" dirty="0" smtClean="0">
                <a:solidFill>
                  <a:schemeClr val="bg1"/>
                </a:solidFill>
              </a:rPr>
              <a:t> SERVIU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3" name="CuadroTexto 11"/>
          <p:cNvSpPr txBox="1"/>
          <p:nvPr/>
        </p:nvSpPr>
        <p:spPr>
          <a:xfrm>
            <a:off x="6077271" y="1427292"/>
            <a:ext cx="2743201" cy="15696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SERVIU de Arica y Parinacota lo hizo 2 días después  del plazo legal.</a:t>
            </a:r>
            <a:endParaRPr lang="es-ES_tradnl" sz="100" dirty="0" smtClean="0">
              <a:solidFill>
                <a:schemeClr val="tx1"/>
              </a:solidFill>
            </a:endParaRPr>
          </a:p>
        </p:txBody>
      </p:sp>
      <p:sp>
        <p:nvSpPr>
          <p:cNvPr id="16" name="CuadroTexto 14"/>
          <p:cNvSpPr txBox="1"/>
          <p:nvPr/>
        </p:nvSpPr>
        <p:spPr>
          <a:xfrm>
            <a:off x="4273393" y="1427292"/>
            <a:ext cx="1738767" cy="126188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Respondieron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0769" y="1412776"/>
            <a:ext cx="3805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CL" sz="1600" i="1" dirty="0"/>
              <a:t>Solicito la nómina de las multas aplicadas en el segundo semestre del año 2016 por incumplimiento en la ejecución de  contratos de obras, indicando el objeto del contrato, la empresa o persona natural a quién se aplicó, el motivo por el cual se cursó la multa, el monto de la misma, y el documento que acredita el pago. Esta información se solicita en  archivo Excel.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6084168" y="4653136"/>
            <a:ext cx="2664296" cy="194421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1"/>
                </a:solidFill>
              </a:rPr>
              <a:t>Denegó la información solicitada por oposición de terceros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203848" y="4653136"/>
            <a:ext cx="2664296" cy="194421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Notificó prórroga el día nº 20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Respondió el día nº 26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Respuesta Completa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Indicó haber cursado 8 Multas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400" dirty="0" smtClean="0">
              <a:solidFill>
                <a:schemeClr val="tx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323528" y="4653136"/>
            <a:ext cx="2664296" cy="194421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Respondió al tercer día hábil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Respuesta Completa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Indicó haber cursado 8 multas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400" dirty="0" smtClean="0">
                <a:solidFill>
                  <a:schemeClr val="tx1"/>
                </a:solidFill>
              </a:rPr>
              <a:t>Adjuntó Archivo de respaldo a pesar de no haber sido solicitado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79512" y="3861048"/>
            <a:ext cx="5832648" cy="28803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100% de Cumplimiento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438116" y="4196796"/>
            <a:ext cx="2477700" cy="600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es-ES" sz="3200" b="1" dirty="0" smtClean="0">
                <a:solidFill>
                  <a:srgbClr val="0070C0"/>
                </a:solidFill>
              </a:rPr>
              <a:t>Serviu </a:t>
            </a:r>
            <a:r>
              <a:rPr lang="es-ES" sz="2000" b="1" dirty="0" smtClean="0">
                <a:solidFill>
                  <a:srgbClr val="0070C0"/>
                </a:solidFill>
              </a:rPr>
              <a:t>Los Ríos</a:t>
            </a:r>
            <a:endParaRPr lang="es-CL" sz="4000" b="1" dirty="0">
              <a:solidFill>
                <a:srgbClr val="0070C0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347864" y="4196796"/>
            <a:ext cx="2520280" cy="600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es-ES" sz="3200" b="1" dirty="0" smtClean="0">
                <a:solidFill>
                  <a:srgbClr val="0070C0"/>
                </a:solidFill>
              </a:rPr>
              <a:t>Serviu </a:t>
            </a:r>
            <a:r>
              <a:rPr lang="es-ES" sz="2000" b="1" dirty="0" smtClean="0">
                <a:solidFill>
                  <a:srgbClr val="0070C0"/>
                </a:solidFill>
              </a:rPr>
              <a:t>Valparaíso</a:t>
            </a:r>
            <a:endParaRPr lang="es-CL" sz="4000" b="1" dirty="0">
              <a:solidFill>
                <a:srgbClr val="0070C0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228184" y="4196796"/>
            <a:ext cx="2561644" cy="454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r>
              <a:rPr lang="es-ES" sz="3200" b="1" dirty="0" err="1" smtClean="0">
                <a:solidFill>
                  <a:schemeClr val="accent2"/>
                </a:solidFill>
              </a:rPr>
              <a:t>Serviu</a:t>
            </a:r>
            <a:r>
              <a:rPr lang="es-ES" sz="3200" b="1" dirty="0" smtClean="0">
                <a:solidFill>
                  <a:schemeClr val="accent2"/>
                </a:solidFill>
              </a:rPr>
              <a:t> </a:t>
            </a:r>
            <a:r>
              <a:rPr lang="es-ES" sz="2000" b="1" dirty="0" smtClean="0">
                <a:solidFill>
                  <a:schemeClr val="accent2"/>
                </a:solidFill>
              </a:rPr>
              <a:t>Magallanes</a:t>
            </a:r>
            <a:endParaRPr lang="es-CL" sz="4000" b="1" dirty="0">
              <a:solidFill>
                <a:schemeClr val="accent2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3530C882-5E40-45BD-84FD-442B9C9CBCD0}" type="slidenum">
              <a:rPr lang="es-CL" smtClean="0"/>
              <a:pPr/>
              <a:t>19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75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1078731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 flipH="1">
            <a:off x="107505" y="241484"/>
            <a:ext cx="6924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 smtClean="0">
                <a:latin typeface="Tw Cen MT" pitchFamily="34" charset="0"/>
              </a:rPr>
              <a:t>Proceso 2017 Organismos </a:t>
            </a:r>
            <a:r>
              <a:rPr lang="es-CL" sz="2800" b="1" dirty="0" err="1" smtClean="0">
                <a:latin typeface="Tw Cen MT" pitchFamily="34" charset="0"/>
              </a:rPr>
              <a:t>Adm</a:t>
            </a:r>
            <a:r>
              <a:rPr lang="es-CL" sz="2800" b="1" dirty="0" smtClean="0">
                <a:latin typeface="Tw Cen MT" pitchFamily="34" charset="0"/>
              </a:rPr>
              <a:t>. Central excepto regiones VI-VII-VIII</a:t>
            </a:r>
          </a:p>
        </p:txBody>
      </p:sp>
      <p:pic>
        <p:nvPicPr>
          <p:cNvPr id="6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Resultado de imagen para mapa chil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AutoShape 7" descr="Resultado de imagen para mapa chile vector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6" name="Picture 12" descr="Resultado de imagen para fuego vecto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7" y="3501008"/>
            <a:ext cx="146077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Resultado de imagen para fuego vecto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3635406"/>
            <a:ext cx="146077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Resultado de imagen para fuego vector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861048"/>
            <a:ext cx="146077" cy="1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477405" y="3861048"/>
            <a:ext cx="3115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solidFill>
                  <a:schemeClr val="accent6">
                    <a:lumMod val="50000"/>
                  </a:schemeClr>
                </a:solidFill>
              </a:rPr>
              <a:t>Foco en la probidad</a:t>
            </a:r>
            <a:endParaRPr lang="es-C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475656" y="1861808"/>
            <a:ext cx="3288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solidFill>
                  <a:schemeClr val="accent6">
                    <a:lumMod val="50000"/>
                  </a:schemeClr>
                </a:solidFill>
              </a:rPr>
              <a:t>Foco en la Respuesta</a:t>
            </a:r>
            <a:endParaRPr lang="es-C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834068"/>
              </p:ext>
            </p:extLst>
          </p:nvPr>
        </p:nvGraphicFramePr>
        <p:xfrm>
          <a:off x="5076056" y="1731104"/>
          <a:ext cx="3895916" cy="4074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15019"/>
                <a:gridCol w="1080897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Instituciones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Cantidad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Servicios Públicos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103</a:t>
                      </a:r>
                      <a:endParaRPr lang="es-CL" dirty="0"/>
                    </a:p>
                  </a:txBody>
                  <a:tcPr/>
                </a:tc>
              </a:tr>
              <a:tr h="122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Hospitales </a:t>
                      </a:r>
                      <a:r>
                        <a:rPr lang="es-CL" dirty="0" err="1" smtClean="0"/>
                        <a:t>Autogestionados</a:t>
                      </a:r>
                      <a:endParaRPr lang="es-C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44 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Gobernaciones Provinciales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42 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Subsecretarías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34 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Servicios de Salud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22 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Gobiernos Regionales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12 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Intendencias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12 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SERVIU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12 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Superintendencias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11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 smtClean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1" dirty="0" smtClean="0"/>
                        <a:t>292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479693" y="2385028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dirty="0" smtClean="0"/>
              <a:t>Calidad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Oportunidad 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Formato</a:t>
            </a:r>
            <a:endParaRPr lang="es-CL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479693" y="4400562"/>
            <a:ext cx="370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dirty="0" smtClean="0"/>
              <a:t>Horas extraordinarias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Viáticos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Multas por obras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Licitaciones sin adjudicar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Visas</a:t>
            </a:r>
          </a:p>
          <a:p>
            <a:pPr marL="285750" indent="-285750">
              <a:buFontTx/>
              <a:buChar char="-"/>
            </a:pPr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44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esultado de imagen para viaj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6" descr="Resultado de imagen para horas extra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w Cen MT" pitchFamily="34" charset="0"/>
              </a:rPr>
              <a:t>Análisis de Respuestas</a:t>
            </a:r>
            <a:r>
              <a:rPr lang="es-CL" sz="2800" b="1" dirty="0" smtClean="0">
                <a:latin typeface="Tw Cen MT" pitchFamily="34" charset="0"/>
              </a:rPr>
              <a:t>: Viáticos </a:t>
            </a:r>
          </a:p>
        </p:txBody>
      </p:sp>
      <p:sp>
        <p:nvSpPr>
          <p:cNvPr id="9" name="CuadroTexto 3"/>
          <p:cNvSpPr txBox="1"/>
          <p:nvPr/>
        </p:nvSpPr>
        <p:spPr>
          <a:xfrm>
            <a:off x="158617" y="807095"/>
            <a:ext cx="4636304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11</a:t>
            </a:r>
            <a:r>
              <a:rPr lang="es-ES_tradnl" sz="2400" dirty="0">
                <a:solidFill>
                  <a:schemeClr val="bg1"/>
                </a:solidFill>
              </a:rPr>
              <a:t> </a:t>
            </a:r>
            <a:r>
              <a:rPr lang="es-ES_tradnl" sz="2400" dirty="0" smtClean="0">
                <a:solidFill>
                  <a:schemeClr val="bg1"/>
                </a:solidFill>
              </a:rPr>
              <a:t>Superintendencias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3" name="CuadroTexto 11"/>
          <p:cNvSpPr txBox="1"/>
          <p:nvPr/>
        </p:nvSpPr>
        <p:spPr>
          <a:xfrm>
            <a:off x="6077271" y="1746687"/>
            <a:ext cx="2743201" cy="19389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Superintendencia de Seguridad Social respondió 10 días después  del plazo legal.</a:t>
            </a:r>
            <a:endParaRPr lang="es-ES_tradnl" sz="100" dirty="0" smtClean="0">
              <a:solidFill>
                <a:schemeClr val="tx1"/>
              </a:solidFill>
            </a:endParaRPr>
          </a:p>
        </p:txBody>
      </p:sp>
      <p:sp>
        <p:nvSpPr>
          <p:cNvPr id="16" name="CuadroTexto 14"/>
          <p:cNvSpPr txBox="1"/>
          <p:nvPr/>
        </p:nvSpPr>
        <p:spPr>
          <a:xfrm>
            <a:off x="4273393" y="1746687"/>
            <a:ext cx="1738767" cy="126188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solidFill>
                  <a:schemeClr val="bg1"/>
                </a:solidFill>
              </a:rPr>
              <a:t>11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Respondieron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0769" y="1700808"/>
            <a:ext cx="38051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CL" sz="1600" i="1" dirty="0"/>
              <a:t>“La nómina de los funcionarios de la Superintendencia que realizaron comisiones de servicio o cometidos al extranjero durante el año 2016 con indicación del destino, el objeto del viaje, el viático otorgado, y las fechas de permanencia en el extranjero en cada viaje. Se solicita entregar la información en archivo Excel ”.</a:t>
            </a:r>
          </a:p>
        </p:txBody>
      </p:sp>
      <p:sp>
        <p:nvSpPr>
          <p:cNvPr id="12" name="CuadroTexto 12"/>
          <p:cNvSpPr txBox="1"/>
          <p:nvPr/>
        </p:nvSpPr>
        <p:spPr>
          <a:xfrm>
            <a:off x="450072" y="4221088"/>
            <a:ext cx="2743201" cy="58477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Superintendencia solicitó prórroga</a:t>
            </a:r>
            <a:endParaRPr lang="es-ES_tradnl" sz="200" dirty="0" smtClean="0">
              <a:solidFill>
                <a:schemeClr val="bg1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9" y="4869160"/>
            <a:ext cx="2773065" cy="4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71" y="4208612"/>
            <a:ext cx="4985993" cy="217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52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3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esultado de imagen para viaj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6" descr="Resultado de imagen para horas extra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w Cen MT" pitchFamily="34" charset="0"/>
              </a:rPr>
              <a:t>Análisis de Respuestas: </a:t>
            </a:r>
            <a:r>
              <a:rPr lang="es-CL" sz="2800" b="1" dirty="0" smtClean="0">
                <a:latin typeface="Tw Cen MT" pitchFamily="34" charset="0"/>
              </a:rPr>
              <a:t>Visas</a:t>
            </a:r>
          </a:p>
        </p:txBody>
      </p:sp>
      <p:sp>
        <p:nvSpPr>
          <p:cNvPr id="9" name="CuadroTexto 3"/>
          <p:cNvSpPr txBox="1"/>
          <p:nvPr/>
        </p:nvSpPr>
        <p:spPr>
          <a:xfrm>
            <a:off x="158617" y="807095"/>
            <a:ext cx="4636304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42</a:t>
            </a:r>
            <a:r>
              <a:rPr lang="es-ES_tradnl" sz="2400" dirty="0" smtClean="0">
                <a:solidFill>
                  <a:schemeClr val="bg1"/>
                </a:solidFill>
              </a:rPr>
              <a:t> Gobernaciones Provinciales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3" name="CuadroTexto 11"/>
          <p:cNvSpPr txBox="1"/>
          <p:nvPr/>
        </p:nvSpPr>
        <p:spPr>
          <a:xfrm>
            <a:off x="6077271" y="1572468"/>
            <a:ext cx="2743201" cy="20005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solidFill>
                  <a:schemeClr val="bg1"/>
                </a:solidFill>
              </a:rPr>
              <a:t>15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Derivaron la solicitud al Departamento de Extranjería y Migración de la Subsecretaría del Interior.</a:t>
            </a:r>
            <a:endParaRPr lang="es-ES_tradnl" sz="200" dirty="0" smtClean="0">
              <a:solidFill>
                <a:schemeClr val="bg1"/>
              </a:solidFill>
            </a:endParaRPr>
          </a:p>
        </p:txBody>
      </p:sp>
      <p:sp>
        <p:nvSpPr>
          <p:cNvPr id="14" name="CuadroTexto 12"/>
          <p:cNvSpPr txBox="1"/>
          <p:nvPr/>
        </p:nvSpPr>
        <p:spPr>
          <a:xfrm>
            <a:off x="450072" y="3965862"/>
            <a:ext cx="2743201" cy="20005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>
                <a:solidFill>
                  <a:schemeClr val="bg1"/>
                </a:solidFill>
              </a:rPr>
              <a:t>9</a:t>
            </a:r>
            <a:endParaRPr lang="es-ES_tradnl" sz="6000" dirty="0" smtClean="0">
              <a:solidFill>
                <a:schemeClr val="bg1"/>
              </a:solidFill>
            </a:endParaRP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Informaron al solicitante que debía dirigir la consulta a la Subsecretaría del Interior, sin derivarla.</a:t>
            </a:r>
            <a:endParaRPr lang="es-ES_tradnl" sz="200" dirty="0" smtClean="0">
              <a:solidFill>
                <a:schemeClr val="bg1"/>
              </a:solidFill>
            </a:endParaRPr>
          </a:p>
        </p:txBody>
      </p:sp>
      <p:sp>
        <p:nvSpPr>
          <p:cNvPr id="15" name="CuadroTexto 13"/>
          <p:cNvSpPr txBox="1"/>
          <p:nvPr/>
        </p:nvSpPr>
        <p:spPr>
          <a:xfrm>
            <a:off x="6077271" y="3965862"/>
            <a:ext cx="2743201" cy="12618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Denegaron infundadamente</a:t>
            </a:r>
            <a:endParaRPr lang="es-ES_tradnl" sz="200" dirty="0" smtClean="0">
              <a:solidFill>
                <a:schemeClr val="bg1"/>
              </a:solidFill>
            </a:endParaRPr>
          </a:p>
        </p:txBody>
      </p:sp>
      <p:sp>
        <p:nvSpPr>
          <p:cNvPr id="16" name="CuadroTexto 14"/>
          <p:cNvSpPr txBox="1"/>
          <p:nvPr/>
        </p:nvSpPr>
        <p:spPr>
          <a:xfrm>
            <a:off x="4273393" y="1572468"/>
            <a:ext cx="1738767" cy="126188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solidFill>
                  <a:schemeClr val="bg1"/>
                </a:solidFill>
              </a:rPr>
              <a:t>14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Respondieron</a:t>
            </a:r>
          </a:p>
        </p:txBody>
      </p:sp>
      <p:sp>
        <p:nvSpPr>
          <p:cNvPr id="17" name="CuadroTexto 15"/>
          <p:cNvSpPr txBox="1"/>
          <p:nvPr/>
        </p:nvSpPr>
        <p:spPr>
          <a:xfrm>
            <a:off x="3268959" y="3962439"/>
            <a:ext cx="2743201" cy="20005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>
                <a:solidFill>
                  <a:schemeClr val="bg1"/>
                </a:solidFill>
              </a:rPr>
              <a:t>2</a:t>
            </a:r>
            <a:endParaRPr lang="es-ES_tradnl" sz="6000" dirty="0" smtClean="0">
              <a:solidFill>
                <a:schemeClr val="bg1"/>
              </a:solidFill>
            </a:endParaRP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No entregaron la información (no se adjunta archivo con respuesta, y el correo se envía a una casilla incorrecta).</a:t>
            </a:r>
            <a:endParaRPr lang="es-ES_tradnl" sz="200" dirty="0" smtClean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0769" y="1552724"/>
            <a:ext cx="3805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CL" sz="1600" i="1" dirty="0" smtClean="0"/>
              <a:t>Listado </a:t>
            </a:r>
            <a:r>
              <a:rPr lang="es-CL" sz="1600" i="1" dirty="0"/>
              <a:t>de rechazos de solicitudes de visa de residencia definitiva de la Gobernación Provincial de XXXX durante el mes de diciembre del año 2016 con indicación de: fecha de presentación de la solicitud, fecha del rechazo, nacionalidad de la persona que la solicitó y los motivos del rechazo. Solicito que la información sea remitida en archivo Excel.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80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esultado de imagen para viaj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6" descr="Resultado de imagen para horas extra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w Cen MT" pitchFamily="34" charset="0"/>
              </a:rPr>
              <a:t>Análisis de Respuestas</a:t>
            </a:r>
            <a:r>
              <a:rPr lang="es-CL" sz="2800" b="1" dirty="0" smtClean="0">
                <a:latin typeface="Tw Cen MT" pitchFamily="34" charset="0"/>
              </a:rPr>
              <a:t>: Viáticos </a:t>
            </a:r>
          </a:p>
        </p:txBody>
      </p:sp>
      <p:sp>
        <p:nvSpPr>
          <p:cNvPr id="9" name="CuadroTexto 3"/>
          <p:cNvSpPr txBox="1"/>
          <p:nvPr/>
        </p:nvSpPr>
        <p:spPr>
          <a:xfrm>
            <a:off x="158617" y="807095"/>
            <a:ext cx="4636304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12</a:t>
            </a:r>
            <a:r>
              <a:rPr lang="es-ES_tradnl" sz="2400" dirty="0" smtClean="0">
                <a:solidFill>
                  <a:schemeClr val="bg1"/>
                </a:solidFill>
              </a:rPr>
              <a:t> Gobiernos Regionales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3" name="CuadroTexto 11"/>
          <p:cNvSpPr txBox="1"/>
          <p:nvPr/>
        </p:nvSpPr>
        <p:spPr>
          <a:xfrm>
            <a:off x="6077271" y="1988840"/>
            <a:ext cx="2743201" cy="15696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/>
                </a:solidFill>
              </a:rPr>
              <a:t>GORE de Tarapacá respondió 30 días después  del plazo legal.</a:t>
            </a:r>
            <a:endParaRPr lang="es-ES_tradnl" sz="100" dirty="0" smtClean="0">
              <a:solidFill>
                <a:schemeClr val="tx1"/>
              </a:solidFill>
            </a:endParaRPr>
          </a:p>
        </p:txBody>
      </p:sp>
      <p:sp>
        <p:nvSpPr>
          <p:cNvPr id="16" name="CuadroTexto 14"/>
          <p:cNvSpPr txBox="1"/>
          <p:nvPr/>
        </p:nvSpPr>
        <p:spPr>
          <a:xfrm>
            <a:off x="4273393" y="1988840"/>
            <a:ext cx="1738767" cy="126188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Respondieron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0769" y="1942961"/>
            <a:ext cx="38051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CL" sz="1600" i="1" dirty="0"/>
              <a:t>“La nómina de los funcionarios del Gobierno Regional que realizaron comisiones de servicio o cometidos al extranjero durante el año 2016 con indicación del destino, el objeto del viaje, el viático otorgado, y las fechas de permanencia en el extranjero en cada </a:t>
            </a:r>
            <a:r>
              <a:rPr lang="es-CL" sz="1600" i="1" dirty="0" smtClean="0"/>
              <a:t>viaje”. </a:t>
            </a:r>
            <a:endParaRPr lang="es-CL" sz="1600" i="1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282228" y="4653136"/>
            <a:ext cx="8496944" cy="112371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chemeClr val="tx1"/>
                </a:solidFill>
              </a:rPr>
              <a:t>En promedio estas instituciones respondieron en un plazo de 6,5 días hábiles.</a:t>
            </a:r>
          </a:p>
          <a:p>
            <a:pPr algn="ctr"/>
            <a:endParaRPr lang="es-CL" sz="2000" dirty="0">
              <a:solidFill>
                <a:schemeClr val="tx1"/>
              </a:solidFill>
            </a:endParaRPr>
          </a:p>
          <a:p>
            <a:pPr algn="ctr"/>
            <a:r>
              <a:rPr lang="es-CL" sz="2000" dirty="0">
                <a:solidFill>
                  <a:schemeClr val="tx1"/>
                </a:solidFill>
              </a:rPr>
              <a:t>No </a:t>
            </a:r>
            <a:r>
              <a:rPr lang="es-CL" sz="2000" dirty="0" smtClean="0">
                <a:solidFill>
                  <a:schemeClr val="tx1"/>
                </a:solidFill>
              </a:rPr>
              <a:t>hubo </a:t>
            </a:r>
            <a:r>
              <a:rPr lang="es-CL" sz="2000" dirty="0">
                <a:solidFill>
                  <a:schemeClr val="tx1"/>
                </a:solidFill>
              </a:rPr>
              <a:t>derivaciones, subsanaciones, prórrogas ni denegaciones.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01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3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esultado de imagen para viaj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6" descr="Resultado de imagen para horas extra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w Cen MT" pitchFamily="34" charset="0"/>
              </a:rPr>
              <a:t>Análisis de Respuestas: </a:t>
            </a:r>
            <a:r>
              <a:rPr lang="es-CL" sz="2800" b="1" dirty="0" smtClean="0">
                <a:latin typeface="Tw Cen MT" pitchFamily="34" charset="0"/>
              </a:rPr>
              <a:t>Licitaciones</a:t>
            </a:r>
          </a:p>
        </p:txBody>
      </p:sp>
      <p:sp>
        <p:nvSpPr>
          <p:cNvPr id="9" name="CuadroTexto 3"/>
          <p:cNvSpPr txBox="1"/>
          <p:nvPr/>
        </p:nvSpPr>
        <p:spPr>
          <a:xfrm>
            <a:off x="158617" y="807095"/>
            <a:ext cx="4636304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44</a:t>
            </a:r>
            <a:r>
              <a:rPr lang="es-ES_tradnl" sz="2400" dirty="0" smtClean="0">
                <a:solidFill>
                  <a:schemeClr val="bg1"/>
                </a:solidFill>
              </a:rPr>
              <a:t> Hospitales </a:t>
            </a:r>
            <a:r>
              <a:rPr lang="es-ES_tradnl" sz="2400" dirty="0" err="1" smtClean="0">
                <a:solidFill>
                  <a:schemeClr val="bg1"/>
                </a:solidFill>
              </a:rPr>
              <a:t>Autogestionados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5" name="CuadroTexto 13"/>
          <p:cNvSpPr txBox="1"/>
          <p:nvPr/>
        </p:nvSpPr>
        <p:spPr>
          <a:xfrm>
            <a:off x="4273393" y="3846471"/>
            <a:ext cx="1954791" cy="17543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No respondieron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(2 de estas habían solicitado prórroga)</a:t>
            </a:r>
            <a:endParaRPr lang="es-ES_tradnl" sz="200" dirty="0" smtClean="0">
              <a:solidFill>
                <a:schemeClr val="bg1"/>
              </a:solidFill>
            </a:endParaRPr>
          </a:p>
        </p:txBody>
      </p:sp>
      <p:sp>
        <p:nvSpPr>
          <p:cNvPr id="16" name="CuadroTexto 14"/>
          <p:cNvSpPr txBox="1"/>
          <p:nvPr/>
        </p:nvSpPr>
        <p:spPr>
          <a:xfrm>
            <a:off x="5364088" y="1916832"/>
            <a:ext cx="1954791" cy="150810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solidFill>
                  <a:schemeClr val="bg1"/>
                </a:solidFill>
              </a:rPr>
              <a:t>33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Respondieron dentro del plazo</a:t>
            </a:r>
          </a:p>
        </p:txBody>
      </p:sp>
      <p:sp>
        <p:nvSpPr>
          <p:cNvPr id="17" name="CuadroTexto 15"/>
          <p:cNvSpPr txBox="1"/>
          <p:nvPr/>
        </p:nvSpPr>
        <p:spPr>
          <a:xfrm>
            <a:off x="6588224" y="3831082"/>
            <a:ext cx="1954791" cy="178510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Respondieron fuera de plazo.</a:t>
            </a:r>
          </a:p>
          <a:p>
            <a:pPr algn="ctr"/>
            <a:endParaRPr lang="es-ES_tradnl" sz="1600" dirty="0">
              <a:solidFill>
                <a:schemeClr val="bg1"/>
              </a:solidFill>
            </a:endParaRPr>
          </a:p>
          <a:p>
            <a:pPr algn="ctr"/>
            <a:endParaRPr lang="es-ES_tradnl" sz="200" dirty="0" smtClean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0769" y="1552724"/>
            <a:ext cx="380516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dirty="0"/>
              <a:t>“</a:t>
            </a:r>
            <a:r>
              <a:rPr lang="es-CL" sz="1600" i="1" dirty="0"/>
              <a:t>Las licitaciones públicas y/o grandes compras sin adjudicar y con fechas de adjudicación vencidas durante el 2016, indicando si se trata de licitaciones para contrataciones inferiores a 100 UTM, iguales o superiores a 100 UTM e inferiores a las 1.000 UTM, iguales o superiores a 1.000 UTM e inferiores a 5.000 UTM, o iguales o superiores a 5.000 UTM, y el motivo o la causa por el cual no se hubieren adjudicado. Adjuntar la información en archivo Excel, indicando el número y el nombre de la licitación, la fecha en que se abrió y del cierre de la misma, el tramo de licitación según el monto de la adquisición o la contratación del servicio, y el motivo por el cual se encuentra sin adjudicar</a:t>
            </a:r>
            <a:r>
              <a:rPr lang="es-CL" sz="1600" dirty="0"/>
              <a:t>”.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58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Resultado de imagen para viaj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6" descr="Resultado de imagen para horas extras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Tw Cen MT" pitchFamily="34" charset="0"/>
              </a:rPr>
              <a:t>Análisis de Respuestas</a:t>
            </a:r>
            <a:r>
              <a:rPr lang="es-CL" sz="2800" b="1" dirty="0" smtClean="0">
                <a:latin typeface="Tw Cen MT" pitchFamily="34" charset="0"/>
              </a:rPr>
              <a:t>: Horas Extras </a:t>
            </a:r>
          </a:p>
        </p:txBody>
      </p:sp>
      <p:sp>
        <p:nvSpPr>
          <p:cNvPr id="9" name="CuadroTexto 3"/>
          <p:cNvSpPr txBox="1"/>
          <p:nvPr/>
        </p:nvSpPr>
        <p:spPr>
          <a:xfrm>
            <a:off x="158617" y="807095"/>
            <a:ext cx="4636304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5</a:t>
            </a:r>
            <a:r>
              <a:rPr lang="es-ES_tradnl" sz="2400" dirty="0" smtClean="0">
                <a:solidFill>
                  <a:schemeClr val="bg1"/>
                </a:solidFill>
              </a:rPr>
              <a:t> Organismos del Ministerio de Relaciones Exteriores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6" name="CuadroTexto 14"/>
          <p:cNvSpPr txBox="1"/>
          <p:nvPr/>
        </p:nvSpPr>
        <p:spPr>
          <a:xfrm>
            <a:off x="1825121" y="4429224"/>
            <a:ext cx="1738767" cy="150810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6000" dirty="0" smtClean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es-ES_tradnl" sz="1600" dirty="0" smtClean="0">
                <a:solidFill>
                  <a:schemeClr val="bg1"/>
                </a:solidFill>
              </a:rPr>
              <a:t>Respondieron en el plazo legal.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22817" y="1772816"/>
            <a:ext cx="3805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CL" sz="1600" i="1" dirty="0"/>
              <a:t>“Solicito los decretos o resoluciones que aprueban la realización de las horas extraordinarias, durante el mes de Diciembre del año 2016 y Enero del año 2017, adjuntando la nómina de los funcionarios que realizaron horas extraordinarias diurnas y festivas en dichos meses. Se solicita entregar la información en archivo Excel”.</a:t>
            </a:r>
          </a:p>
        </p:txBody>
      </p:sp>
      <p:pic>
        <p:nvPicPr>
          <p:cNvPr id="31746" name="Picture 2" descr="Resultado de imagen para subsecretaria de relaciones exteriores ch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68" y="1212800"/>
            <a:ext cx="1692598" cy="15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Resultado de imagen para dif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56" y="3421789"/>
            <a:ext cx="1877297" cy="16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Resultado de imagen para dire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983" y="1203949"/>
            <a:ext cx="1640900" cy="164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://www.inach.cl/inach/wp-content/themes/antartica14/images/logoinachwe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36" y="5380061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logo header AGCI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24697"/>
            <a:ext cx="1912242" cy="134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104548" y="2744479"/>
            <a:ext cx="147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accent1"/>
                </a:solidFill>
              </a:rPr>
              <a:t>Subsecretaría</a:t>
            </a:r>
            <a:endParaRPr lang="es-CL" b="1" dirty="0">
              <a:solidFill>
                <a:schemeClr val="accent1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21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 flipH="1"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atin typeface="Tw Cen MT" pitchFamily="34" charset="0"/>
              </a:rPr>
              <a:t>Ranking 2017 OAC Modalidad Electrónica 1era Etapa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10965"/>
              </p:ext>
            </p:extLst>
          </p:nvPr>
        </p:nvGraphicFramePr>
        <p:xfrm>
          <a:off x="107506" y="523220"/>
          <a:ext cx="8784977" cy="6374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158"/>
                <a:gridCol w="7148661"/>
                <a:gridCol w="818158"/>
              </a:tblGrid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N°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NOMBRE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PUNTAJE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AGENCIA DE CALIDAD DE LA EDUCACION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100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AGENCIA DE COOPERACIÓN INTERNACIONAL (AGCI)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CAJA DE PREVISIÓN DE LA DEFENSA NACIONAL (CAPREDENA)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CARABINEROS DE 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CENTRAL DE ABASTECIMIENTO DEL SISTEMA NACIONAL DE SERVICIOS DE SALUD (CENABAST)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 REFERENCIA DE SALUD MAIPÚ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COMISIÓN ADMINISTRADORA DEL SISTEMA DE CRÉDITOS PARA ESTUDIOS SUPERIORES (INGRESA)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COMISIÓN NACIONAL DE INVESTIGACIÓN CIENTÍFICA Y TECNOLÓGICA (CONICYT)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COMISIÓN SISTEMA NACIONAL DE CERTIFICACIÓN DE COMPETENCIAS LABORALES (CHILEVALORA)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10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DE CALIFICACION CINEMATOGRÁFICA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11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DE DEFENSA DEL ESTADO (CDE)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12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NACIONAL DE LA CULTURA Y LAS ARTES (CNCA)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13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DE ASISTENCIA JUDICIAL DE LA REGIÓN DE VALPARAÍSO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14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DE ASISTENCIA JUDICIAL REGIONES DE TARAPACÁ Y ANTOFAGASTA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15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DE FOMENTO DE LA PRODUCCIÓN (CORFO)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16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DEFENSORIA PENAL PÚBLICA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17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BIBLIOTECAS, ARCHIVOS Y MUSEOS (DIBAM)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18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COMPRAS Y CONTRATACIÓN PÚBLICA (CHILECOMPRAS)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19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CONTABILIDAD Y FINANZAS DEL MINISTERIO DE OBRAS PÚBLICAS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20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OBRAS PORTUARIAS DEL MINISTERIO DE OBRAS PÚBLICAS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21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PLANEAMIENTO DEL MINISTERIO DE OBRAS PÚBLICAS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22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DIRECCION DE PRESUPUESTOS (DIPRES)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23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GENERAL DE AGUAS (DGA)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24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GENERAL DE CRÉDITO PRENDARIO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25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GENERAL DEL TERRITORIO MARÍTIMO Y DE MARINA MERCANTE (DIRECTEMAR)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26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NACIONAL DE FRONTERAS Y LIMITES (DIFROL)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27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NACIONAL DEL SERVICIO CIVIL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28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FUERZA AÉREA DE 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29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CHILOÉ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30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PARINACOTA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31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RANCO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32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SAN ANTONIO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33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TALAGANTE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100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34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TAMARUGAL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100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u="none" strike="noStrike">
                          <a:effectLst/>
                        </a:rPr>
                        <a:t>35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ÚLTIMA ESPERANZA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100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4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511290"/>
              </p:ext>
            </p:extLst>
          </p:nvPr>
        </p:nvGraphicFramePr>
        <p:xfrm>
          <a:off x="107506" y="476676"/>
          <a:ext cx="8784977" cy="6374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158"/>
                <a:gridCol w="7148661"/>
                <a:gridCol w="818158"/>
              </a:tblGrid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N°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NOMBRE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PUNTAJE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ANTOFAGASTA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ARICA   PARINACOTA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COQUIMBO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DR. EXEQUIEL GONZALEZ CORTÉS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DR. GUSTAVO FRICKE DE VIÑA DEL MAR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EDUARDO PEREIRA DE VALPARAÍSO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CAMILO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JOSÉ DE MELIPILLA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JUAN DE DIOS DE SANTIAGO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JUAN DE DIOS LOS ANDES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SANTIAGO ORIENTE DR. LUIS TISNÉ BROUSSE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ANTÁRTICO CHILENO (INACH)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DESARROLLO AGROPECUARIO (INDAP)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SEGURIDAD LABORAL (ISL)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NACIONAL DE HIDRÁULICA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NACIONAL DE PROPIEDAD INDUSTRIAL (INAPI)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PSIQUIATRICO DR. JOSÉ HORWITZ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ANTOFAGASTA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ATACAMA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LOS LAGOS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LOS RÍOS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MAGALLANES Y ANTÁRTICA CHILENA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TARAPACÁ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METROPOLITANA DE SANTIAGO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JUNTA DE AERONÁUTICA CIVIL (JAC)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OFICINA DE ESTUDIOS Y POLÍTICAS AGRARIAS (ODEPA)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PARQUE METROPOLITANO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POLICÍA DE INVESTIGACIONES DE 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PRESIDENCIA DE LA REPÚBLICA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AEROFOTOGRAMÉTRICO DEL GRAL. JUAN SOLER MANFREDINI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COOPERACIÓN TÉCNICA (SERCOTEC)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EVALUACION AMBIENTAL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IMPUESTOS INTERNOS (SII)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ACONCAGUA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ANTOFAGASTA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flipH="1"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atin typeface="Tw Cen MT" pitchFamily="34" charset="0"/>
              </a:rPr>
              <a:t>Ranking 2017 OAC Modalidad Electrónica 1era Etapa</a:t>
            </a:r>
          </a:p>
        </p:txBody>
      </p:sp>
    </p:spTree>
    <p:extLst>
      <p:ext uri="{BB962C8B-B14F-4D97-AF65-F5344CB8AC3E}">
        <p14:creationId xmlns:p14="http://schemas.microsoft.com/office/powerpoint/2010/main" val="380197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87748"/>
              </p:ext>
            </p:extLst>
          </p:nvPr>
        </p:nvGraphicFramePr>
        <p:xfrm>
          <a:off x="107506" y="476676"/>
          <a:ext cx="8784977" cy="6374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158"/>
                <a:gridCol w="7148661"/>
                <a:gridCol w="818158"/>
              </a:tblGrid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N°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NOMBRE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PUNTAJE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ARAUCANÍA NORTE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ARAUCANÍA SUR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METROPOLITANO NORTE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METROPOLITANO ORIENTE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METROPOLITANO SUR-ORIENTE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OSORNO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VIVIENDA Y URBANIZACIÓN DE LA REGIÓN DE AYSÉN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VIVIENDA Y URBANIZACIÓN DE LA REGIÓN DE LOS RÍOS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VIVIENDA Y URBANIZACIÓN DE LA REGIÓN DE VALPARAÍSO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HIDROGRÁFICO Y OCEANOGRÁFICO DE LA ARMADA DE 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MÉDICO LEGAL (SML)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NACIONAL DE ADUANAS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NACIONAL DE CAPACITACIÓN Y EMPLEO (SENCE)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NACIONAL DE LA MUJER Y LA EQUIDAD DE GENERO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NACIONAL DE MENORES (SENAME)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NACIONAL DE PESCA (SERNAPESCA)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NACIONAL DE TURISMO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NACIONAL DEL ADULTO MAYOR (SENAMA)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NACIONAL PARA LA PREVENCIÓN Y REHABILITACIÓN DEL CONSUMO DE DROGAS Y ALCOHOL (SENDA)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REGISTRO CIVIL E IDENTIFICACIÓN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SUBSECRETARIA DE DEFENSA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DESARROLLO REGIONAL Y ADMINISTRATIVO (SUBDERE)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ECONOMÍA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EDUCACIÓN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SUBSECRETARIA DE EDUCACIÓN PARVULARIA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SUBSECRETARIA DE EVALUACIÓN SOCIALX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JUSTICIA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SUBSECRETARIA DE LA MUJER Y LA EQUIDAD DE GENERO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PREVISIÓN SOCIAL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RELACIONES EXTERIORES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SUBSECRETARIA DE SERVICIOS SOCIALES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TELECOMUNICACIONES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SUBSECRETARIA DE VIVIENDA Y URBANISMO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SUBSECRETARIA DEL DEPORTE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flipH="1"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atin typeface="Tw Cen MT" pitchFamily="34" charset="0"/>
              </a:rPr>
              <a:t>Ranking 2017 OAC Modalidad Electrónica 1era Etapa</a:t>
            </a:r>
          </a:p>
        </p:txBody>
      </p:sp>
    </p:spTree>
    <p:extLst>
      <p:ext uri="{BB962C8B-B14F-4D97-AF65-F5344CB8AC3E}">
        <p14:creationId xmlns:p14="http://schemas.microsoft.com/office/powerpoint/2010/main" val="16953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98507"/>
              </p:ext>
            </p:extLst>
          </p:nvPr>
        </p:nvGraphicFramePr>
        <p:xfrm>
          <a:off x="107506" y="476676"/>
          <a:ext cx="8784977" cy="6374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158"/>
                <a:gridCol w="7148661"/>
                <a:gridCol w="818158"/>
              </a:tblGrid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N°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NOMBRE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PUNTAJE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DEL INTERIOR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DEL MEDIO AMBIENTE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GENERAL DE LA PRESIDENCIA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 DE EDUCACION ESCOLAR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 DE INSOLVENCIA Y REEMPRENDIMIENTO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 DE PENSIONES (SP)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 DE SERVICIOS SANITARIOS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TESORERIA GENERAL DE LA REPUBLICA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DR SOTERO DEL RÍO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99,29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HERNÁN HENRIQUEZ DE  TEMUCO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99,29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CHILOÉ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99,29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VALDIVIA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99,29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AEROPUERTOS DEL MINISTERIO DE OBRAS PÚBLICAS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98,57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GENERAL DE OBRAS PÚBLICAS DEL MINISTERIO DE OBRAS PÚBLICAS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98,57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FISCALÍA DEL MINISTERIO DE OBRAS PÚBLICAS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98,57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METROPOLITANO OCCIDENTE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98,57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GENERAL CARRERA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96,88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VIALIDAD DEL MINISTERIO DE OBRAS PÚBLICAS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95,71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ANTOFAGASTA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95,68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OBRAS HIDRÁULICAS DEL MINISTERIO DE OBRAS PÚBLICAS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VIVIENDA Y URBANIZACIÓN DE LA REGIÓN DE ANTOFAGASTA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VIVIENDA Y URBANIZACIÓN DE LA REGIÓN DE LA ARAUCANÍA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VIVIENDA Y URBANIZACIÓN DE LA REGIÓN DE LOS LAGOS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ARMADA DE 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FISCALÍA NACIONAL ECONÓMICA (FNE)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LUIS CALVO MACKENNA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NACIONAL DE ESTADÍSTICAS (INE)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VALPARAÍSO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VIÑA DEL MAR-QUILLOTA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SUBSECRETARIA DE PESCA Y ACUICULTURA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 DE SALUD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93,66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AGENCIA DE PROMOCIÓN DE LA INVERSIÓN EXTRANJERA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 REFERENCIA DE SALUD DE PEÑALOLEN CORDILLERA ORIENTE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COMISIÓN CHILENA DE ENERGÍA NUCLEAR (CCHEN)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NACIONAL DE EDUCACION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flipH="1"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atin typeface="Tw Cen MT" pitchFamily="34" charset="0"/>
              </a:rPr>
              <a:t>Ranking 2017 OAC Modalidad Electrónica 1era Etapa</a:t>
            </a:r>
          </a:p>
        </p:txBody>
      </p:sp>
    </p:spTree>
    <p:extLst>
      <p:ext uri="{BB962C8B-B14F-4D97-AF65-F5344CB8AC3E}">
        <p14:creationId xmlns:p14="http://schemas.microsoft.com/office/powerpoint/2010/main" val="25068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836874"/>
              </p:ext>
            </p:extLst>
          </p:nvPr>
        </p:nvGraphicFramePr>
        <p:xfrm>
          <a:off x="107506" y="523224"/>
          <a:ext cx="8784977" cy="6374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158"/>
                <a:gridCol w="7148661"/>
                <a:gridCol w="818158"/>
              </a:tblGrid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N°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NOMBRE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PUNTAJE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NACIONAL DE RECTORES DE LAS UNIVERSIDADES CHILENAS (CRUCH)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CORPORACION DE ASISTENCIA JUDICIAL DE LA REGIÓN METROPOLITANA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CHOAPA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ELQUI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MELIPILLA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PETORCA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AYSÉN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MAGALLANES Y ANTÁRTICA CHILENA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METROPOLITANA DE SANTIAGO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BARROS LUCO TRUDEAU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BASE OSORNO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BASE VALDIVIA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QUILPUÉ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JUAN DE DIOS DE LA SERENA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NEUROCIRUGÍA DR. A. ASENJO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NACIONAL DEL DEPORTE - IND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NACIONAL ENF. RESPIRATORIAS Y CIRUGÍA TORAX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TRAUMATOLÓGICO DR TEODORO GEBAUER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ARICA   PARINACOTA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AYSÉN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COQUIMBO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JUNTA NACIONAL DE AUXILIO ESCOLAR Y BECAS (JUNAEB)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ATACAMA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COQUIMBO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IQUIQUE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VIVIENDA Y URBANIZACIÓN DE LA REGIÓN DE ARICA-PARINACOTA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VIVIENDA Y URBANIZACIÓN DE LA REGIÓN DE ATACAMA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AGRICULTURA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MINERÍA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OBRAS PÚBLICAS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PREVENCIÓN DE DELITOS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SALUD PÚBLICA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 DE BANCOS E INSTITUCIONES FINANCIERAS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 DE CASINOS DE JUEGO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DE ANÁLISIS FINANCIERO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flipH="1"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atin typeface="Tw Cen MT" pitchFamily="34" charset="0"/>
              </a:rPr>
              <a:t>Ranking 2017 OAC Modalidad Electrónica 1era Etapa</a:t>
            </a:r>
          </a:p>
        </p:txBody>
      </p:sp>
    </p:spTree>
    <p:extLst>
      <p:ext uri="{BB962C8B-B14F-4D97-AF65-F5344CB8AC3E}">
        <p14:creationId xmlns:p14="http://schemas.microsoft.com/office/powerpoint/2010/main" val="37776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flipH="1">
            <a:off x="107506" y="24148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Solicitudes 2017 por tipo de organismo</a:t>
            </a:r>
          </a:p>
        </p:txBody>
      </p:sp>
      <p:pic>
        <p:nvPicPr>
          <p:cNvPr id="6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Resultado de imagen para mapa chil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AutoShape 7" descr="Resultado de imagen para mapa chile vector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69" y="1406968"/>
            <a:ext cx="2394389" cy="1661992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155575" y="1285506"/>
            <a:ext cx="60726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/>
              <a:t>Viáticos: </a:t>
            </a:r>
            <a:r>
              <a:rPr lang="es-CL" sz="1600" b="1" dirty="0" smtClean="0"/>
              <a:t>Comisiones y Cometidos funcionarios al extranjero año 2016</a:t>
            </a:r>
          </a:p>
          <a:p>
            <a:r>
              <a:rPr lang="es-CL" sz="1600" dirty="0" smtClean="0"/>
              <a:t>147 organismos: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/>
              <a:t>12 Gobiernos Regionales.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/>
              <a:t>12 Intendencias.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/>
              <a:t>11 Superintendencias.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/>
              <a:t>35 Subsecretarías.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/>
              <a:t>103 Servicios Públicos y Presidencia.</a:t>
            </a:r>
            <a:endParaRPr lang="es-CL" sz="1400" dirty="0"/>
          </a:p>
        </p:txBody>
      </p:sp>
      <p:sp>
        <p:nvSpPr>
          <p:cNvPr id="28" name="27 Rectángulo"/>
          <p:cNvSpPr/>
          <p:nvPr/>
        </p:nvSpPr>
        <p:spPr>
          <a:xfrm>
            <a:off x="154113" y="3237272"/>
            <a:ext cx="6126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/>
              <a:t>Horas Extras: Diurnas y Festivas durante Diciembre 2016 y Enero 2017.</a:t>
            </a:r>
          </a:p>
          <a:p>
            <a:r>
              <a:rPr lang="es-CL" sz="1600" dirty="0" smtClean="0"/>
              <a:t>19 organismos: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/>
              <a:t>5 organismos del Ministerio </a:t>
            </a:r>
            <a:r>
              <a:rPr lang="es-CL" sz="1400" dirty="0"/>
              <a:t>de Relaciones Exteriores.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/>
              <a:t>14 organismos del Ministerio </a:t>
            </a:r>
            <a:r>
              <a:rPr lang="es-CL" sz="1400" dirty="0"/>
              <a:t>de Defensa. 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68" y="3237268"/>
            <a:ext cx="2394389" cy="1775908"/>
          </a:xfrm>
          <a:prstGeom prst="rect">
            <a:avLst/>
          </a:prstGeom>
          <a:noFill/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156545" y="5229200"/>
            <a:ext cx="60716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 smtClean="0"/>
              <a:t>Licitaciones Públicas: Cerradas en el portal y sin adjudicar en 2016.</a:t>
            </a:r>
          </a:p>
          <a:p>
            <a:r>
              <a:rPr lang="es-CL" sz="1600" dirty="0" smtClean="0"/>
              <a:t>72 organismos: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/>
              <a:t>44 Hospitales </a:t>
            </a:r>
            <a:r>
              <a:rPr lang="es-CL" sz="1400" dirty="0" err="1" smtClean="0"/>
              <a:t>Autogestionados</a:t>
            </a:r>
            <a:r>
              <a:rPr lang="es-CL" sz="1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/>
              <a:t>22 Servicios </a:t>
            </a:r>
            <a:r>
              <a:rPr lang="es-CL" sz="1400" dirty="0"/>
              <a:t>de </a:t>
            </a:r>
            <a:r>
              <a:rPr lang="es-CL" sz="1400" dirty="0" smtClean="0"/>
              <a:t>Salud.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/>
              <a:t>6 Otros organismos del Ministerio de Salud (CENABAST, CRS Peñalolén, CRS Maipú, FONASA, Hospital Padre A. Hurtado, ISP).</a:t>
            </a:r>
            <a:endParaRPr lang="es-CL" sz="1400" dirty="0"/>
          </a:p>
        </p:txBody>
      </p:sp>
      <p:pic>
        <p:nvPicPr>
          <p:cNvPr id="2050" name="Picture 2" descr="Resultado de imagen para compr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69" y="5260277"/>
            <a:ext cx="2394388" cy="1097066"/>
          </a:xfrm>
          <a:prstGeom prst="rect">
            <a:avLst/>
          </a:prstGeom>
          <a:noFill/>
          <a:ln>
            <a:solidFill>
              <a:schemeClr val="accent1">
                <a:alpha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54114" y="1133252"/>
            <a:ext cx="8666360" cy="2040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Rectángulo"/>
          <p:cNvSpPr/>
          <p:nvPr/>
        </p:nvSpPr>
        <p:spPr>
          <a:xfrm>
            <a:off x="154114" y="3173768"/>
            <a:ext cx="8666360" cy="1911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Rectángulo"/>
          <p:cNvSpPr/>
          <p:nvPr/>
        </p:nvSpPr>
        <p:spPr>
          <a:xfrm>
            <a:off x="154114" y="5085184"/>
            <a:ext cx="8666360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16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  <p:bldP spid="9" grpId="0" animBg="1"/>
      <p:bldP spid="32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42352"/>
              </p:ext>
            </p:extLst>
          </p:nvPr>
        </p:nvGraphicFramePr>
        <p:xfrm>
          <a:off x="107506" y="523224"/>
          <a:ext cx="8784977" cy="6374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158"/>
                <a:gridCol w="7148661"/>
                <a:gridCol w="818158"/>
              </a:tblGrid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N°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NOMBRE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PUNTAJE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COMISIÓN NACIONAL DE ACREDITACIÓN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92,69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DEFENSA CIVIL DE 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92,51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LA ANTÁRTICA CHILENA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92,51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VALDIVIA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92,51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OFICINA NACIONAL DE EMERGENCIA (ONEMI)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91,79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COPIAPÓ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91,36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JOSÉ DE SANTIAGO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91,08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LIMARÍ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90,36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GENERAL DE AERONAÚTICA CIVIL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ESTADO MAYOR CONJUNTO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GENDARMERÍA DE 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VALPARAÍSO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TURISMO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 DE ELECTRICIDAD Y COMBUSTIBLES (SEC)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88,83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VIVIENDA Y URBANIZACIÓN DE LA REGIÓN DE TARAPACÁ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88,22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COMISIÓN NACIONAL DE RIEGO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SUBSECRETARIA DE TRANSPORTES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88,13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GENERAL DE RELACIONES ECONÓMICAS INTERNACIONALES (DIRECON)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FONDO DE SOLIDARIDAD E INVERSIÓN SOCIAL (FOSIS)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ATACAMA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LOS LAGOS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PADRE ALBERTO HURTADO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MARTÍN DE QUILLOTA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NACIONAL DE DERECHOS HUMANOS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PEDRO AGUIRRE CERDA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JUNTA NACIONAL DE JARDINES INFANTILES (JUNJI)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NACIONAL DE LA DISCAPACIDAD (SENADIS)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SUBSECRETARIA DE ENERGÍA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DEL TRABAJO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SUBSECRETARIA PARA LAS FUERZAS ARMADAS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 DE VALORES Y SEGUROS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 DEL MEDIO AMBIENTE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MARGA MARGA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87,04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VIVIENDA Y URBANIZACIÓN DE LA REGIÓN DE COQUIMBO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86,69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COMISIÓN CHILENA DEL COBRE (COCHILCO)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flipH="1"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atin typeface="Tw Cen MT" pitchFamily="34" charset="0"/>
              </a:rPr>
              <a:t>Ranking 2017 OAC Modalidad Electrónica 1era Etapa</a:t>
            </a:r>
          </a:p>
        </p:txBody>
      </p:sp>
    </p:spTree>
    <p:extLst>
      <p:ext uri="{BB962C8B-B14F-4D97-AF65-F5344CB8AC3E}">
        <p14:creationId xmlns:p14="http://schemas.microsoft.com/office/powerpoint/2010/main" val="35117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803047"/>
              </p:ext>
            </p:extLst>
          </p:nvPr>
        </p:nvGraphicFramePr>
        <p:xfrm>
          <a:off x="107506" y="523224"/>
          <a:ext cx="8784977" cy="6476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158"/>
                <a:gridCol w="7148661"/>
                <a:gridCol w="818158"/>
              </a:tblGrid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N°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NOMBRE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PUNTAJE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COMISIÓN NACIONAL DE ENERGÍA (CNE)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NACIONAL FORESTAL (CONAF)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LOS RÍOS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CARLOS VAN BUREN DE VALPARAÍSO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CLINICO SAN BORJA ARRIARÁN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URGENCIA ASISTENCIA PÚBLICA, POSTA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FELIX BULNES CERDA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JOSE DE VICTORIA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AGRÍCOLA Y GANADERO (SAG)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ELECTORAL (SERVEL)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REDES ASISTENCIALES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86,42</a:t>
                      </a:r>
                    </a:p>
                  </a:txBody>
                  <a:tcPr marL="9525" marR="9525" marT="9525" marB="0" anchor="b"/>
                </a:tc>
              </a:tr>
              <a:tr h="2789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ARQUITECTURA DEL MINISTERIO DE OBRAS PÚBLICAS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85,91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 PREVISIÓN DE CARABINEROS DE CHILE (DIPRECA)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VIVIENDA Y URBANIZACIÓN DE LA REGIÓN METROPOLITANA DE SANTIAGO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83,23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MAGALLANES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82,73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AGENCIA NACIONAL DE INTELIGENCIA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CORPORACIÓN NACIONAL DE DESARROLLO INDÍGENA (CONADI)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DEL TRABAJO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GENERAL DE MOVILIZACIÓN NACIONAL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TIERRA DEL FUEGO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LA ARAUCANÍA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CLINICO DE MAGALLANES DR. LAUTARO NAVARRO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CASTRO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DEL SALVADOR DE SANTIAGO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EL PINO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GERIATRÍA PDTE. EDUARDO FREI MONTALVA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PREVISIÓN SOCIAL (IPS)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SALUD PÚBLICA DE CHILE (ISP)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NACIONAL DE LA JUVENTUD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METROPOLITANO CENTRAL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HACIENDA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 DE SEGURIDAD SOCIAL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EL LOA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80,29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OVALLE DR. ANTONIO TIRADO LANAS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79,64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ANTOFAGASTA DR. LEONARDO GUZMÁN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78,93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flipH="1"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atin typeface="Tw Cen MT" pitchFamily="34" charset="0"/>
              </a:rPr>
              <a:t>Ranking 2017 OAC Modalidad Electrónica 1era Etapa</a:t>
            </a:r>
          </a:p>
        </p:txBody>
      </p:sp>
    </p:spTree>
    <p:extLst>
      <p:ext uri="{BB962C8B-B14F-4D97-AF65-F5344CB8AC3E}">
        <p14:creationId xmlns:p14="http://schemas.microsoft.com/office/powerpoint/2010/main" val="11100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727469"/>
              </p:ext>
            </p:extLst>
          </p:nvPr>
        </p:nvGraphicFramePr>
        <p:xfrm>
          <a:off x="107506" y="523224"/>
          <a:ext cx="8784977" cy="6374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158"/>
                <a:gridCol w="7148661"/>
                <a:gridCol w="818158"/>
              </a:tblGrid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N°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NOMBRE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PUNTAJE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LLANQUIHUE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78,41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LOS ANDES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77,79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 DE BIENES NACIONALES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76,25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CAPITÁN PRAT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75,29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CHACABUCO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75,21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CLÍNICO DE NIÑOS ROBERTO DEL RÍO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MAGALLANES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ISLA DE PASCUA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74,09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IQUIQUE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73,96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VALPARAÍSO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 REGIÓN DE LA ARAUCANÍA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SUBSECRETARIA GENERAL DE GOBIERNO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OSORNO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69,77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EJÉRCITO DE 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49,71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CORDILLERA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39,92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ARICA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37,89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FONDO NACIONAL DE SALUD (FONASA)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36,66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TOCOPILLA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33,53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CLAUDIO VICUÑA DE SAN ANTONIO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DR. ERNESTO TORRES GALDAMES DE IQUIQUE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NACIONAL DEL CÁNCER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METROPOLITANO SUR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VALPARAÍSO-SAN ANTONIO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32,14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MAIPO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MALLECO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31,6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COYHAIQUE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28,75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AYSÉN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CAUTÍN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SAN FELIPE DE ACONCAGUA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27,8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ARICA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26,93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CHAÑARAL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25,65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HUASCO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23,27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PALENA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21,52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NACIONAL DE TELEVISIÓN (CNTV)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GOBERNACIÓN PROVINCIAL DE QUILLOTA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flipH="1"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atin typeface="Tw Cen MT" pitchFamily="34" charset="0"/>
              </a:rPr>
              <a:t>Ranking 2017 OAC Modalidad Electrónica 1era Etapa</a:t>
            </a:r>
          </a:p>
        </p:txBody>
      </p:sp>
    </p:spTree>
    <p:extLst>
      <p:ext uri="{BB962C8B-B14F-4D97-AF65-F5344CB8AC3E}">
        <p14:creationId xmlns:p14="http://schemas.microsoft.com/office/powerpoint/2010/main" val="33460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82055"/>
              </p:ext>
            </p:extLst>
          </p:nvPr>
        </p:nvGraphicFramePr>
        <p:xfrm>
          <a:off x="107506" y="523220"/>
          <a:ext cx="8784977" cy="2299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158"/>
                <a:gridCol w="7148661"/>
                <a:gridCol w="818158"/>
              </a:tblGrid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N°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NOMBRE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1" u="none" strike="noStrike" dirty="0">
                          <a:effectLst/>
                        </a:rPr>
                        <a:t>PUNTAJE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286" marR="6286" marT="6286" marB="0" anchor="ctr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 REGIONAL REGIÓN DE TARAPACÁ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JUAN NOÉ DE ARICA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REGIONAL DE COYHAIQUE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INSTITUTO DE INVESTIGACIONES AGROPECUARIAS (INIA)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AYSÉN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SALUD RELONCAVÍ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NACIONAL DE GEOLOGÍA Y MINERÍA (SERNAGEOMIN)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VIVIENDA Y URBANIZACIÓN DE LA REGIÓN DE MAGALLANES Y LA ANTÁRTICA CHILENA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DE PUERTO MONTT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DR. MAURICIO HEYERMANN DE ANGOL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 SAN PABLO DE COQUIMBO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707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NACIONAL DEL CONSUMIDOR (SERNAC)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flipH="1"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atin typeface="Tw Cen MT" pitchFamily="34" charset="0"/>
              </a:rPr>
              <a:t>Ranking 2017 OAC Modalidad Electrónica 1era Etapa</a:t>
            </a:r>
          </a:p>
        </p:txBody>
      </p:sp>
    </p:spTree>
    <p:extLst>
      <p:ext uri="{BB962C8B-B14F-4D97-AF65-F5344CB8AC3E}">
        <p14:creationId xmlns:p14="http://schemas.microsoft.com/office/powerpoint/2010/main" val="420287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 flipH="1">
            <a:off x="107506" y="24148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Solicitudes 2017</a:t>
            </a:r>
          </a:p>
        </p:txBody>
      </p:sp>
      <p:pic>
        <p:nvPicPr>
          <p:cNvPr id="6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Resultado de imagen para mapa chile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AutoShape 7" descr="Resultado de imagen para mapa chile vector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24" name="23 Rectángulo"/>
          <p:cNvSpPr/>
          <p:nvPr/>
        </p:nvSpPr>
        <p:spPr>
          <a:xfrm>
            <a:off x="155575" y="1285502"/>
            <a:ext cx="607261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sz="1600" b="1" dirty="0">
                <a:solidFill>
                  <a:prstClr val="black"/>
                </a:solidFill>
              </a:rPr>
              <a:t>Multas: cursadas por incumplimiento en la ejecución  de contrato de obras durante el segundo semestre del 2016</a:t>
            </a:r>
          </a:p>
          <a:p>
            <a:r>
              <a:rPr lang="es-CL" sz="1600" dirty="0" smtClean="0"/>
              <a:t>12 organismos: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/>
              <a:t>SERVIU.</a:t>
            </a:r>
            <a:endParaRPr lang="es-CL" sz="1400" dirty="0"/>
          </a:p>
        </p:txBody>
      </p:sp>
      <p:sp>
        <p:nvSpPr>
          <p:cNvPr id="28" name="27 Rectángulo"/>
          <p:cNvSpPr/>
          <p:nvPr/>
        </p:nvSpPr>
        <p:spPr>
          <a:xfrm>
            <a:off x="154113" y="3237270"/>
            <a:ext cx="61264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b="1" dirty="0"/>
              <a:t>Visas: rechazos de solicitudes de visa de residencia definitiva durante Diciembre 2016</a:t>
            </a:r>
          </a:p>
          <a:p>
            <a:r>
              <a:rPr lang="es-CL" sz="1600" dirty="0" smtClean="0"/>
              <a:t>42 organismos: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sz="1400" dirty="0" smtClean="0"/>
              <a:t>Gobernaciones Provinciales</a:t>
            </a:r>
            <a:endParaRPr lang="es-CL" sz="1400" dirty="0"/>
          </a:p>
        </p:txBody>
      </p:sp>
      <p:sp>
        <p:nvSpPr>
          <p:cNvPr id="9" name="8 Rectángulo"/>
          <p:cNvSpPr/>
          <p:nvPr/>
        </p:nvSpPr>
        <p:spPr>
          <a:xfrm>
            <a:off x="154114" y="1133252"/>
            <a:ext cx="8666360" cy="20405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Rectángulo"/>
          <p:cNvSpPr/>
          <p:nvPr/>
        </p:nvSpPr>
        <p:spPr>
          <a:xfrm>
            <a:off x="154114" y="3173768"/>
            <a:ext cx="8666360" cy="1911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Picture 15" descr="Resultado de imagen para mult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16" y="1285506"/>
            <a:ext cx="2358767" cy="15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17" y="3429000"/>
            <a:ext cx="2358766" cy="12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66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9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467544" y="1621750"/>
            <a:ext cx="4180738" cy="7991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3100" kern="1200" dirty="0" smtClean="0"/>
              <a:t>2017       </a:t>
            </a:r>
            <a:r>
              <a:rPr lang="es-CL" sz="6000" b="1" kern="1200" dirty="0" smtClean="0"/>
              <a:t>84,91%</a:t>
            </a:r>
            <a:endParaRPr lang="es-CL" sz="6000" kern="1200" dirty="0"/>
          </a:p>
        </p:txBody>
      </p:sp>
      <p:sp>
        <p:nvSpPr>
          <p:cNvPr id="9" name="8 CuadroTexto"/>
          <p:cNvSpPr txBox="1"/>
          <p:nvPr/>
        </p:nvSpPr>
        <p:spPr>
          <a:xfrm flipH="1">
            <a:off x="107506" y="24148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Resultados 2017</a:t>
            </a:r>
          </a:p>
        </p:txBody>
      </p:sp>
      <p:pic>
        <p:nvPicPr>
          <p:cNvPr id="10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755576" y="3095691"/>
            <a:ext cx="406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/>
              <a:t>Ingresó el 100% de las solicitudes en las páginas web de las instituciones públicas.</a:t>
            </a:r>
            <a:endParaRPr lang="es-CL" sz="2400" dirty="0"/>
          </a:p>
        </p:txBody>
      </p:sp>
      <p:pic>
        <p:nvPicPr>
          <p:cNvPr id="1026" name="Picture 2" descr="Resultado de imagen para página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38" y="1627536"/>
            <a:ext cx="3744416" cy="22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611560" y="5568713"/>
            <a:ext cx="1641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 smtClean="0"/>
              <a:t>Promedio </a:t>
            </a:r>
            <a:r>
              <a:rPr lang="es-CL" sz="1600" b="1" dirty="0" smtClean="0"/>
              <a:t>15 días</a:t>
            </a:r>
            <a:endParaRPr lang="es-CL" sz="16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11561" y="6084589"/>
            <a:ext cx="3634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Respondió el mismo día: </a:t>
            </a:r>
          </a:p>
          <a:p>
            <a:r>
              <a:rPr lang="es-CL" sz="1600" b="1" dirty="0" smtClean="0"/>
              <a:t>Defensa Civil de Chile</a:t>
            </a:r>
            <a:endParaRPr lang="es-CL" sz="16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211960" y="5517232"/>
            <a:ext cx="454727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1600" b="1" dirty="0" smtClean="0">
                <a:solidFill>
                  <a:schemeClr val="accent6">
                    <a:lumMod val="50000"/>
                  </a:schemeClr>
                </a:solidFill>
              </a:rPr>
              <a:t>¿Quiénes se demoraron más?</a:t>
            </a:r>
          </a:p>
          <a:p>
            <a:r>
              <a:rPr lang="es-CL" sz="1600" dirty="0" smtClean="0"/>
              <a:t>53 días: Hospital Juan Noé de Arica</a:t>
            </a:r>
          </a:p>
          <a:p>
            <a:r>
              <a:rPr lang="es-CL" sz="1600" dirty="0" smtClean="0"/>
              <a:t>50 días: Gobierno Regional de Tarapacá</a:t>
            </a:r>
          </a:p>
          <a:p>
            <a:r>
              <a:rPr lang="es-CL" sz="1600" dirty="0" smtClean="0"/>
              <a:t>37 días: Servicio de Salud de Aysén y SERNAGEOMIN</a:t>
            </a:r>
            <a:endParaRPr lang="es-CL" sz="1600" dirty="0"/>
          </a:p>
        </p:txBody>
      </p:sp>
      <p:sp>
        <p:nvSpPr>
          <p:cNvPr id="25" name="24 Rectángulo"/>
          <p:cNvSpPr/>
          <p:nvPr/>
        </p:nvSpPr>
        <p:spPr>
          <a:xfrm>
            <a:off x="683569" y="507589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¿Cuántos días se demoraron las 292 instituciones en entregar la información?</a:t>
            </a:r>
          </a:p>
        </p:txBody>
      </p:sp>
      <p:sp>
        <p:nvSpPr>
          <p:cNvPr id="26" name="1 Marcador de número de diapositiva"/>
          <p:cNvSpPr txBox="1">
            <a:spLocks/>
          </p:cNvSpPr>
          <p:nvPr/>
        </p:nvSpPr>
        <p:spPr>
          <a:xfrm>
            <a:off x="6705600" y="65087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30C882-5E40-45BD-84FD-442B9C9CBCD0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74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15" grpId="0"/>
      <p:bldP spid="16" grpId="0"/>
      <p:bldP spid="23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4031321658"/>
              </p:ext>
            </p:extLst>
          </p:nvPr>
        </p:nvGraphicFramePr>
        <p:xfrm>
          <a:off x="1907704" y="746832"/>
          <a:ext cx="5112570" cy="47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16 CuadroTexto"/>
          <p:cNvSpPr txBox="1"/>
          <p:nvPr/>
        </p:nvSpPr>
        <p:spPr>
          <a:xfrm flipH="1">
            <a:off x="107506" y="24148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Resultados 2017</a:t>
            </a:r>
          </a:p>
        </p:txBody>
      </p:sp>
      <p:pic>
        <p:nvPicPr>
          <p:cNvPr id="18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6444208" y="2348880"/>
            <a:ext cx="2317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/>
              <a:t>84,91%</a:t>
            </a:r>
          </a:p>
          <a:p>
            <a:pPr algn="ctr"/>
            <a:r>
              <a:rPr lang="es-CL" sz="2400" dirty="0" smtClean="0"/>
              <a:t>Promedio General 2017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5157192"/>
            <a:ext cx="19621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32 CuadroTexto"/>
          <p:cNvSpPr txBox="1"/>
          <p:nvPr/>
        </p:nvSpPr>
        <p:spPr>
          <a:xfrm>
            <a:off x="3203848" y="2492896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/>
              <a:t>292</a:t>
            </a:r>
            <a:endParaRPr lang="es-CL" sz="6000" b="1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6</a:t>
            </a:fld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93998"/>
              </p:ext>
            </p:extLst>
          </p:nvPr>
        </p:nvGraphicFramePr>
        <p:xfrm>
          <a:off x="789122" y="1388089"/>
          <a:ext cx="7383278" cy="464754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71872"/>
                <a:gridCol w="1812473"/>
                <a:gridCol w="1266311"/>
                <a:gridCol w="1266311"/>
                <a:gridCol w="1266311"/>
              </a:tblGrid>
              <a:tr h="7153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SECTORES</a:t>
                      </a:r>
                      <a:endParaRPr lang="es-CL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N° INSTITUCIONES </a:t>
                      </a:r>
                      <a:r>
                        <a:rPr lang="es-C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2017*</a:t>
                      </a:r>
                      <a:endParaRPr lang="es-CL" sz="16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481" marR="7481" marT="74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PROMEDIO 2016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(Respuesta y </a:t>
                      </a:r>
                      <a:r>
                        <a:rPr lang="es-CL" sz="10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s-CL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.-Reg.</a:t>
                      </a:r>
                      <a:r>
                        <a:rPr lang="es-CL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481" marR="7481" marT="74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PROMEDIO 2017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(Respuesta y </a:t>
                      </a:r>
                      <a:r>
                        <a:rPr lang="es-CL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Exp</a:t>
                      </a:r>
                      <a:r>
                        <a:rPr lang="es-CL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.-Reg.</a:t>
                      </a:r>
                      <a:r>
                        <a:rPr lang="es-C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7481" marR="7481" marT="74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VARIACIÓN 2017-2016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481" marR="7481" marT="74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Intendencias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92,40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95,45%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+3,05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88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Subsecretarías**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87,69%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94,54%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+6,85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88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Superintendencias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87,25%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93,15%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+5,9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88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Públicos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90,38%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90,60%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+0,22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88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SERVIU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92,03%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86,03%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-6</a:t>
                      </a:r>
                      <a:endParaRPr lang="es-CL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88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Gobiernos Regionales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91,52%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84,63%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-6,89</a:t>
                      </a:r>
                      <a:endParaRPr lang="es-CL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88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de Salud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63,07%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79,01%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+15,94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88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Hospitales </a:t>
                      </a:r>
                      <a:r>
                        <a:rPr lang="es-C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Autogestionados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74,52%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76,83%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+2,31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88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Gobernaciones Provinciales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78,97%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69,31%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-9,66</a:t>
                      </a:r>
                      <a:endParaRPr lang="es-CL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88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Promedio general</a:t>
                      </a:r>
                      <a:endParaRPr lang="es-CL" sz="24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292</a:t>
                      </a:r>
                      <a:endParaRPr lang="es-CL" sz="24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84,02%</a:t>
                      </a:r>
                      <a:endParaRPr lang="es-CL" sz="24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84,91%</a:t>
                      </a:r>
                      <a:endParaRPr lang="es-CL" sz="24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2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+0,89</a:t>
                      </a:r>
                      <a:endParaRPr lang="es-CL" sz="24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Flecha abajo"/>
          <p:cNvSpPr/>
          <p:nvPr/>
        </p:nvSpPr>
        <p:spPr>
          <a:xfrm rot="10800000">
            <a:off x="7884369" y="2204864"/>
            <a:ext cx="144016" cy="1800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abajo"/>
          <p:cNvSpPr/>
          <p:nvPr/>
        </p:nvSpPr>
        <p:spPr>
          <a:xfrm rot="10800000">
            <a:off x="7884369" y="2492896"/>
            <a:ext cx="144016" cy="1800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abajo"/>
          <p:cNvSpPr/>
          <p:nvPr/>
        </p:nvSpPr>
        <p:spPr>
          <a:xfrm rot="10800000">
            <a:off x="7884369" y="2781418"/>
            <a:ext cx="144016" cy="1800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abajo"/>
          <p:cNvSpPr/>
          <p:nvPr/>
        </p:nvSpPr>
        <p:spPr>
          <a:xfrm rot="10800000" flipV="1">
            <a:off x="7884369" y="3356992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Flecha abajo"/>
          <p:cNvSpPr/>
          <p:nvPr/>
        </p:nvSpPr>
        <p:spPr>
          <a:xfrm rot="10800000" flipV="1">
            <a:off x="7884369" y="3690820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Flecha abajo"/>
          <p:cNvSpPr/>
          <p:nvPr/>
        </p:nvSpPr>
        <p:spPr>
          <a:xfrm rot="10800000" flipV="1">
            <a:off x="7884369" y="4986963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Flecha abajo"/>
          <p:cNvSpPr/>
          <p:nvPr/>
        </p:nvSpPr>
        <p:spPr>
          <a:xfrm rot="10800000">
            <a:off x="7884369" y="4113076"/>
            <a:ext cx="144016" cy="1800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Flecha abajo"/>
          <p:cNvSpPr/>
          <p:nvPr/>
        </p:nvSpPr>
        <p:spPr>
          <a:xfrm rot="10800000">
            <a:off x="7884369" y="4509120"/>
            <a:ext cx="144016" cy="1800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Flecha abajo"/>
          <p:cNvSpPr/>
          <p:nvPr/>
        </p:nvSpPr>
        <p:spPr>
          <a:xfrm rot="10800000">
            <a:off x="7884369" y="3054102"/>
            <a:ext cx="144016" cy="1800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Resultados según Sector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-57602" y="6213212"/>
            <a:ext cx="830201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100" i="1" dirty="0" smtClean="0"/>
              <a:t>* No están consideradas las instituciones de las regiones VI-VII-VIII.</a:t>
            </a:r>
          </a:p>
          <a:p>
            <a:pPr algn="just"/>
            <a:r>
              <a:rPr lang="es-CL" sz="1100" i="1" dirty="0" smtClean="0"/>
              <a:t>* El año 2016 habían 31 Subsecretarías. Este año se incluyeron las Subsecretarías de </a:t>
            </a:r>
            <a:r>
              <a:rPr lang="es-CL" sz="1100" i="1" dirty="0" err="1" smtClean="0"/>
              <a:t>Educ</a:t>
            </a:r>
            <a:r>
              <a:rPr lang="es-CL" sz="1100" i="1" dirty="0" smtClean="0"/>
              <a:t>. </a:t>
            </a:r>
            <a:r>
              <a:rPr lang="es-CL" sz="1100" i="1" dirty="0" err="1" smtClean="0"/>
              <a:t>Parvularia</a:t>
            </a:r>
            <a:r>
              <a:rPr lang="es-CL" sz="1100" i="1" dirty="0" smtClean="0"/>
              <a:t>, de Derechos Humanos y de la Mujer y Equidad de Género.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1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86635"/>
              </p:ext>
            </p:extLst>
          </p:nvPr>
        </p:nvGraphicFramePr>
        <p:xfrm>
          <a:off x="896718" y="804556"/>
          <a:ext cx="7040202" cy="593478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226602"/>
                <a:gridCol w="1262540"/>
                <a:gridCol w="1114006"/>
                <a:gridCol w="1437054"/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MINISTERIOS (N°</a:t>
                      </a:r>
                      <a:r>
                        <a:rPr lang="es-CL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Instituciones</a:t>
                      </a:r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s-CL" sz="12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PROMEDIO 2016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(Respuesta y </a:t>
                      </a:r>
                      <a:r>
                        <a:rPr lang="es-CL" sz="8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s-CL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.-Reg.</a:t>
                      </a:r>
                      <a:r>
                        <a:rPr lang="es-CL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481" marR="7481" marT="74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PROMEDIO 2017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(Respuesta y </a:t>
                      </a:r>
                      <a:r>
                        <a:rPr lang="es-CL" sz="8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Exp</a:t>
                      </a:r>
                      <a:r>
                        <a:rPr lang="es-CL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.-Reg.</a:t>
                      </a:r>
                      <a:r>
                        <a:rPr lang="es-CL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7481" marR="7481" marT="74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VARIACIÓN 2017-2016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481" marR="7481" marT="74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0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Consejo Nacional de la Cultura y las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Artes (1)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87,34%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+12,66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la Mujer y la Equidad de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Género (2)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9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Secretaría General de la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Presidencia (1)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1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Presidencia de la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República (1)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Justicia (9)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93,57%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97,57%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+4</a:t>
                      </a:r>
                      <a:endParaRPr lang="es-C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8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Relaciones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Exteriores (5)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98,64%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97,47%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-1,17</a:t>
                      </a:r>
                      <a:endParaRPr lang="es-C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Obras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Públicas (13)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96,52%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97,35%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+0,83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Educación (13)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94,80%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96,90%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+2,1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6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del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Deporte (2)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86,88%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96,61%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+9,73</a:t>
                      </a:r>
                      <a:endParaRPr lang="es-C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Transportes y Telecomunicaciones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(3)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96,04%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-3,96</a:t>
                      </a:r>
                      <a:endParaRPr lang="es-C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29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del Medio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Ambiente (3)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95,78%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95,78%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s-C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5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Hacienda (11)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97,12%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95,27%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-1,85</a:t>
                      </a:r>
                      <a:endParaRPr lang="es-C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del Trabajo y Previsión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 (10)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74,92%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93,03%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+18,11</a:t>
                      </a:r>
                      <a:endParaRPr lang="es-C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1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OTRAS- CDE,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INDH,</a:t>
                      </a:r>
                      <a:r>
                        <a:rPr lang="es-C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SERVEL y</a:t>
                      </a:r>
                      <a:r>
                        <a:rPr lang="es-C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CNTV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(4)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46,61%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69,69%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+23,08</a:t>
                      </a:r>
                      <a:endParaRPr lang="es-C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Desarrollo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 (7)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94,57%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90,96%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-3,61</a:t>
                      </a:r>
                      <a:endParaRPr lang="es-C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78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Defensa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Nacional (14)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91,92%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90,37%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-1,55</a:t>
                      </a:r>
                      <a:endParaRPr lang="es-C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00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Economía, Fomento y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Turismo</a:t>
                      </a:r>
                      <a:r>
                        <a:rPr lang="es-C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(13)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97,60%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89,46%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-8,14</a:t>
                      </a:r>
                      <a:endParaRPr lang="es-C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Energía (4)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91,86%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88,95%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-2,91</a:t>
                      </a:r>
                      <a:endParaRPr lang="es-C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6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Vivienda y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Urbanismo (14)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92,68%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88,03%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-4,65</a:t>
                      </a:r>
                      <a:endParaRPr lang="es-C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Agricultura (7)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89,11%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79,88%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-9,23</a:t>
                      </a:r>
                      <a:endParaRPr lang="es-C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del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Interior (75)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81,90%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78,89%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-3,01</a:t>
                      </a:r>
                      <a:endParaRPr lang="es-C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5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Salud (75)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71,52%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78,54%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+7,02</a:t>
                      </a:r>
                      <a:endParaRPr lang="es-C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Bienes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Nacionales (1)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76,25%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-23,75</a:t>
                      </a:r>
                      <a:endParaRPr lang="es-C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Secretaría General de Gobierno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72,06%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-27,94</a:t>
                      </a:r>
                      <a:endParaRPr lang="es-C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</a:t>
                      </a: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Minería (3)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93,52%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61,55%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-31,97</a:t>
                      </a:r>
                      <a:endParaRPr lang="es-CL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885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Promedio general</a:t>
                      </a:r>
                      <a:endParaRPr lang="es-CL" sz="14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84,02%</a:t>
                      </a:r>
                      <a:endParaRPr lang="es-CL" sz="14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84,91%</a:t>
                      </a:r>
                      <a:endParaRPr lang="es-CL" sz="14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+2,3</a:t>
                      </a:r>
                      <a:endParaRPr lang="es-CL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08" marR="6608" marT="66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Flecha abajo"/>
          <p:cNvSpPr/>
          <p:nvPr/>
        </p:nvSpPr>
        <p:spPr>
          <a:xfrm rot="10800000">
            <a:off x="7538507" y="1124744"/>
            <a:ext cx="144016" cy="1800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abajo"/>
          <p:cNvSpPr/>
          <p:nvPr/>
        </p:nvSpPr>
        <p:spPr>
          <a:xfrm rot="10800000">
            <a:off x="7538507" y="2399284"/>
            <a:ext cx="144016" cy="1800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abajo"/>
          <p:cNvSpPr/>
          <p:nvPr/>
        </p:nvSpPr>
        <p:spPr>
          <a:xfrm rot="10800000" flipV="1">
            <a:off x="7538507" y="2200481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Flecha abajo"/>
          <p:cNvSpPr/>
          <p:nvPr/>
        </p:nvSpPr>
        <p:spPr>
          <a:xfrm rot="10800000" flipV="1">
            <a:off x="7538507" y="3056083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Flecha abajo"/>
          <p:cNvSpPr/>
          <p:nvPr/>
        </p:nvSpPr>
        <p:spPr>
          <a:xfrm rot="10800000" flipV="1">
            <a:off x="7538507" y="3486462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Flecha abajo"/>
          <p:cNvSpPr/>
          <p:nvPr/>
        </p:nvSpPr>
        <p:spPr>
          <a:xfrm rot="10800000">
            <a:off x="7538507" y="2828560"/>
            <a:ext cx="144016" cy="1800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Flecha abajo"/>
          <p:cNvSpPr/>
          <p:nvPr/>
        </p:nvSpPr>
        <p:spPr>
          <a:xfrm rot="10800000">
            <a:off x="7538507" y="3895160"/>
            <a:ext cx="144016" cy="1800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Flecha abajo"/>
          <p:cNvSpPr/>
          <p:nvPr/>
        </p:nvSpPr>
        <p:spPr>
          <a:xfrm rot="10800000">
            <a:off x="7538507" y="2607879"/>
            <a:ext cx="144016" cy="1800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Resultados según Ministerio</a:t>
            </a:r>
          </a:p>
        </p:txBody>
      </p:sp>
      <p:pic>
        <p:nvPicPr>
          <p:cNvPr id="3074" name="Picture 2" descr="Resultado de imagen para ig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01" y="1300190"/>
            <a:ext cx="250626" cy="2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n para ig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01" y="1526312"/>
            <a:ext cx="250626" cy="2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sultado de imagen para ig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01" y="1734716"/>
            <a:ext cx="250626" cy="2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n para ig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201" y="3235836"/>
            <a:ext cx="250626" cy="2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Flecha abajo"/>
          <p:cNvSpPr/>
          <p:nvPr/>
        </p:nvSpPr>
        <p:spPr>
          <a:xfrm rot="10800000">
            <a:off x="7538507" y="1981220"/>
            <a:ext cx="144016" cy="1800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Flecha abajo"/>
          <p:cNvSpPr/>
          <p:nvPr/>
        </p:nvSpPr>
        <p:spPr>
          <a:xfrm rot="10800000">
            <a:off x="7538507" y="3685915"/>
            <a:ext cx="144016" cy="1800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Flecha abajo"/>
          <p:cNvSpPr/>
          <p:nvPr/>
        </p:nvSpPr>
        <p:spPr>
          <a:xfrm rot="10800000" flipV="1">
            <a:off x="7538507" y="4124315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Flecha abajo"/>
          <p:cNvSpPr/>
          <p:nvPr/>
        </p:nvSpPr>
        <p:spPr>
          <a:xfrm rot="10800000" flipV="1">
            <a:off x="7538507" y="4333546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Flecha abajo"/>
          <p:cNvSpPr/>
          <p:nvPr/>
        </p:nvSpPr>
        <p:spPr>
          <a:xfrm rot="10800000" flipV="1">
            <a:off x="7538507" y="4546838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Flecha abajo"/>
          <p:cNvSpPr/>
          <p:nvPr/>
        </p:nvSpPr>
        <p:spPr>
          <a:xfrm rot="10800000" flipV="1">
            <a:off x="7538507" y="4749967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Flecha abajo"/>
          <p:cNvSpPr/>
          <p:nvPr/>
        </p:nvSpPr>
        <p:spPr>
          <a:xfrm rot="10800000" flipV="1">
            <a:off x="7538507" y="4973553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31 Flecha abajo"/>
          <p:cNvSpPr/>
          <p:nvPr/>
        </p:nvSpPr>
        <p:spPr>
          <a:xfrm rot="10800000" flipV="1">
            <a:off x="7538507" y="5178222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Flecha abajo"/>
          <p:cNvSpPr/>
          <p:nvPr/>
        </p:nvSpPr>
        <p:spPr>
          <a:xfrm rot="10800000" flipV="1">
            <a:off x="7538507" y="5403771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Flecha abajo"/>
          <p:cNvSpPr/>
          <p:nvPr/>
        </p:nvSpPr>
        <p:spPr>
          <a:xfrm rot="10800000">
            <a:off x="7538507" y="5600478"/>
            <a:ext cx="144016" cy="18002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34 Flecha abajo"/>
          <p:cNvSpPr/>
          <p:nvPr/>
        </p:nvSpPr>
        <p:spPr>
          <a:xfrm rot="10800000" flipV="1">
            <a:off x="7538507" y="5826294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35 Flecha abajo"/>
          <p:cNvSpPr/>
          <p:nvPr/>
        </p:nvSpPr>
        <p:spPr>
          <a:xfrm rot="10800000" flipV="1">
            <a:off x="7538507" y="6036603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7" name="36 Flecha abajo"/>
          <p:cNvSpPr/>
          <p:nvPr/>
        </p:nvSpPr>
        <p:spPr>
          <a:xfrm rot="10800000" flipV="1">
            <a:off x="7538507" y="6260247"/>
            <a:ext cx="144016" cy="17022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77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57602" y="6643710"/>
            <a:ext cx="7272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100" i="1" dirty="0" smtClean="0"/>
              <a:t>* No están consideradas las instituciones de las regiones VI-VII-VIII, ni las instituciones del nivel central.</a:t>
            </a:r>
          </a:p>
        </p:txBody>
      </p:sp>
      <p:pic>
        <p:nvPicPr>
          <p:cNvPr id="10" name="Picture 7" descr="Y:\Dirección Fiscalización\Imágenes para presentaciones\CPLT Vec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2393"/>
            <a:ext cx="1728192" cy="6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 flipH="1">
            <a:off x="-32" y="-24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latin typeface="Tw Cen MT" pitchFamily="34" charset="0"/>
              </a:rPr>
              <a:t>Resultados según Región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1328227"/>
            <a:ext cx="1944216" cy="15465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050" b="1" dirty="0" smtClean="0"/>
              <a:t>Organismos regionales: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L" sz="1050" dirty="0" smtClean="0"/>
              <a:t>Intendencias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L" sz="1050" dirty="0" smtClean="0"/>
              <a:t>Gobiernos Regionales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L" sz="1050" dirty="0" smtClean="0"/>
              <a:t>Gobernaciones Provinciales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L" sz="1050" dirty="0" smtClean="0"/>
              <a:t>Hospitales </a:t>
            </a:r>
            <a:r>
              <a:rPr lang="es-CL" sz="1050" dirty="0" err="1" smtClean="0"/>
              <a:t>Autogestionados</a:t>
            </a:r>
            <a:endParaRPr lang="es-CL" sz="105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s-CL" sz="1050" dirty="0" smtClean="0"/>
              <a:t>Servicios de Salud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L" sz="1050" dirty="0" smtClean="0"/>
              <a:t>SERVIU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CL" sz="1050" dirty="0" smtClean="0"/>
              <a:t>Corporaciones de Asistencia Judicial</a:t>
            </a:r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777061"/>
              </p:ext>
            </p:extLst>
          </p:nvPr>
        </p:nvGraphicFramePr>
        <p:xfrm>
          <a:off x="539552" y="767681"/>
          <a:ext cx="8172327" cy="600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C882-5E40-45BD-84FD-442B9C9CBCD0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47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4734</Words>
  <Application>Microsoft Office PowerPoint</Application>
  <PresentationFormat>Presentación en pantalla (4:3)</PresentationFormat>
  <Paragraphs>1426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Hormazabal Lombardo</dc:creator>
  <cp:lastModifiedBy>Sergio Hormazabal Lombardo</cp:lastModifiedBy>
  <cp:revision>315</cp:revision>
  <cp:lastPrinted>2017-07-25T21:09:08Z</cp:lastPrinted>
  <dcterms:created xsi:type="dcterms:W3CDTF">2017-06-09T13:13:09Z</dcterms:created>
  <dcterms:modified xsi:type="dcterms:W3CDTF">2017-09-21T17:45:01Z</dcterms:modified>
</cp:coreProperties>
</file>