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2" r:id="rId3"/>
    <p:sldMasterId id="2147483694" r:id="rId4"/>
    <p:sldMasterId id="2147483706" r:id="rId5"/>
  </p:sldMasterIdLst>
  <p:notesMasterIdLst>
    <p:notesMasterId r:id="rId16"/>
  </p:notesMasterIdLst>
  <p:sldIdLst>
    <p:sldId id="259" r:id="rId6"/>
    <p:sldId id="257" r:id="rId7"/>
    <p:sldId id="268" r:id="rId8"/>
    <p:sldId id="269" r:id="rId9"/>
    <p:sldId id="280" r:id="rId10"/>
    <p:sldId id="284" r:id="rId11"/>
    <p:sldId id="270" r:id="rId12"/>
    <p:sldId id="279" r:id="rId13"/>
    <p:sldId id="277" r:id="rId14"/>
    <p:sldId id="283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8E9"/>
    <a:srgbClr val="85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46003340491322E-4"/>
          <c:y val="8.7499999999999994E-2"/>
          <c:w val="0.39090909090909093"/>
          <c:h val="0.806250000000000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Respuesta de universidades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Si tiene y los adjunta a la respuesta (5)</c:v>
                </c:pt>
                <c:pt idx="1">
                  <c:v>Si tiene e indica el enlace en la respuesta (4)</c:v>
                </c:pt>
                <c:pt idx="2">
                  <c:v>No tiene, pero está en proceso de generarlo (4)</c:v>
                </c:pt>
                <c:pt idx="3">
                  <c:v>No tiene, pero el acoso sexual está contenido en otros documentos (Estatuto Adm., Reglamento de Higiene y Seguridad, Reglamento de Estudiantes, etc.) (2)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 algn="just">
              <a:defRPr sz="1400"/>
            </a:pPr>
            <a:endParaRPr lang="es-CL"/>
          </a:p>
        </c:txPr>
      </c:legendEntry>
      <c:layout>
        <c:manualLayout>
          <c:xMode val="edge"/>
          <c:yMode val="edge"/>
          <c:x val="0.39512443330947272"/>
          <c:y val="7.4552411417322828E-2"/>
          <c:w val="0.58669374850870926"/>
          <c:h val="0.92544758858267706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U. de Chile</c:v>
                </c:pt>
                <c:pt idx="1">
                  <c:v>U. de Valparaíso</c:v>
                </c:pt>
                <c:pt idx="2">
                  <c:v>U. de La Frontera</c:v>
                </c:pt>
                <c:pt idx="3">
                  <c:v>U. de Antofagasta</c:v>
                </c:pt>
                <c:pt idx="4">
                  <c:v>U. de Playa Ancha</c:v>
                </c:pt>
                <c:pt idx="5">
                  <c:v>UTEM</c:v>
                </c:pt>
                <c:pt idx="6">
                  <c:v>U. de Los Lagos</c:v>
                </c:pt>
                <c:pt idx="7">
                  <c:v>U. de Talca</c:v>
                </c:pt>
                <c:pt idx="8">
                  <c:v>U. de O´Higgins</c:v>
                </c:pt>
                <c:pt idx="9">
                  <c:v>U. de Aysén</c:v>
                </c:pt>
                <c:pt idx="10">
                  <c:v>UMCE</c:v>
                </c:pt>
                <c:pt idx="11">
                  <c:v>USACH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18</c:v>
                </c:pt>
                <c:pt idx="1">
                  <c:v>18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316928"/>
        <c:axId val="221737472"/>
      </c:barChart>
      <c:catAx>
        <c:axId val="22431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CL"/>
          </a:p>
        </c:txPr>
        <c:crossAx val="221737472"/>
        <c:crosses val="autoZero"/>
        <c:auto val="1"/>
        <c:lblAlgn val="ctr"/>
        <c:lblOffset val="100"/>
        <c:noMultiLvlLbl val="0"/>
      </c:catAx>
      <c:valAx>
        <c:axId val="22173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2243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4A5C-A56C-46A1-BB0F-08D563CC8D3A}" type="datetimeFigureOut">
              <a:rPr lang="es-CL" smtClean="0"/>
              <a:t>12-07-2018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34EED-0BE1-4A81-BCA4-203E01B8CF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55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39A6D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76975" y="665975"/>
            <a:ext cx="6255299" cy="540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1pPr>
            <a:lvl2pPr lvl="1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2pPr>
            <a:lvl3pPr lvl="2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3pPr>
            <a:lvl4pPr lvl="3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4pPr>
            <a:lvl5pPr lvl="4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5pPr>
            <a:lvl6pPr lvl="5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6pPr>
            <a:lvl7pPr lvl="6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7pPr>
            <a:lvl8pPr lvl="7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8pPr>
            <a:lvl9pPr lvl="8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38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39A6D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10450" y="2730000"/>
            <a:ext cx="60933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374772" y="843525"/>
            <a:ext cx="2963199" cy="2740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914400"/>
            <a:r>
              <a:rPr sz="1400" kern="0">
                <a:solidFill>
                  <a:srgbClr val="FFFFFF">
                    <a:alpha val="26920"/>
                  </a:srgbClr>
                </a:solidFill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88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9" cy="9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3606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50825" y="1600200"/>
            <a:ext cx="3606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38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9" cy="9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24932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448447" y="1600200"/>
            <a:ext cx="24932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6069644" y="1600200"/>
            <a:ext cx="24932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16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774E9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9" cy="9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93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39A6DE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39A6DE"/>
              </a:buClr>
              <a:buSzPct val="100000"/>
              <a:buFont typeface="Oswald"/>
              <a:buNone/>
              <a:defRPr sz="180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4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B2F6B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8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65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1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1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0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1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3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3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4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8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12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7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8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9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2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3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5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97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31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17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02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58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72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3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40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7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02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19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48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74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3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D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angular0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399" cy="9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7489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◇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5106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79513" y="476672"/>
            <a:ext cx="8856984" cy="540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  <a:t>Análisis de Fiscalización</a:t>
            </a:r>
            <a:b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</a:br>
            <a: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  <a:t>Universidades- </a:t>
            </a:r>
            <a:b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</a:br>
            <a: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  <a:t>Regulación del </a:t>
            </a:r>
            <a:b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</a:br>
            <a:r>
              <a:rPr lang="es-CL" dirty="0" smtClean="0">
                <a:solidFill>
                  <a:srgbClr val="55C8E9"/>
                </a:solidFill>
                <a:latin typeface="Britannic Bold" pitchFamily="34" charset="0"/>
              </a:rPr>
              <a:t>Acoso Sexual</a:t>
            </a:r>
            <a:endParaRPr lang="en" dirty="0">
              <a:solidFill>
                <a:srgbClr val="55C8E9"/>
              </a:solidFill>
              <a:latin typeface="Britannic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640" y="6111645"/>
            <a:ext cx="61561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s-C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sym typeface="Arial"/>
              </a:rPr>
              <a:t>Unidad de Derecho de Acceso a la </a:t>
            </a:r>
            <a:r>
              <a:rPr lang="es-C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sym typeface="Arial"/>
              </a:rPr>
              <a:t>Información</a:t>
            </a:r>
          </a:p>
          <a:p>
            <a:pPr algn="ctr" defTabSz="914400">
              <a:spcBef>
                <a:spcPct val="20000"/>
              </a:spcBef>
            </a:pPr>
            <a:r>
              <a:rPr lang="es-C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  <a:sym typeface="Arial"/>
              </a:rPr>
              <a:t>Julio 2018</a:t>
            </a:r>
            <a:endParaRPr lang="es-CL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  <a:sym typeface="Arial"/>
            </a:endParaRPr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74" y="10716"/>
            <a:ext cx="2906538" cy="47667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73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10"/>
          <p:cNvSpPr txBox="1"/>
          <p:nvPr/>
        </p:nvSpPr>
        <p:spPr>
          <a:xfrm>
            <a:off x="225700" y="362842"/>
            <a:ext cx="165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Puntajes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4072"/>
              </p:ext>
            </p:extLst>
          </p:nvPr>
        </p:nvGraphicFramePr>
        <p:xfrm>
          <a:off x="878106" y="1237348"/>
          <a:ext cx="7322780" cy="4992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24"/>
                <a:gridCol w="5160629"/>
                <a:gridCol w="190562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endParaRPr lang="es-CL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</a:p>
                  </a:txBody>
                  <a:tcPr marL="9390" marR="9390" marT="93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PUNTAJE</a:t>
                      </a:r>
                      <a:endParaRPr lang="es-CL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La Serena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Tecnológica Metropolitana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Santiago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Talca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Metropolitana de Ciencias de la Educación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Arturo Prat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81,00%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La Frontera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81,00%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O’Higgins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78,07%</a:t>
                      </a: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Universidad de Playa Ancha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74,66%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Universidad del </a:t>
                      </a:r>
                      <a:r>
                        <a:rPr lang="es-CL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Bío</a:t>
                      </a:r>
                      <a:r>
                        <a:rPr lang="es-CL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L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Bío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Universidad de Magallanes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</a:tr>
              <a:tr h="20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Universidad de Atacama*</a:t>
                      </a:r>
                    </a:p>
                  </a:txBody>
                  <a:tcPr marL="9390" marR="9390" marT="93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----</a:t>
                      </a:r>
                      <a:endParaRPr lang="es-CL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390" marR="9390" marT="9390" marB="0" anchor="ctr"/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10</a:t>
            </a:fld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811004" y="6323568"/>
            <a:ext cx="7389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/>
              <a:t>* La Universidad de Atacama informó en prórroga (19/06/2018) y en respuesta (04/07/2018) que la totalidad de las dependencias se encuentra tomada por los estudiantes y no es posible acceder a la documentación física.</a:t>
            </a:r>
            <a:endParaRPr lang="es-CL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105400" y="355519"/>
            <a:ext cx="317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tx2">
                    <a:lumMod val="50000"/>
                  </a:schemeClr>
                </a:solidFill>
              </a:rPr>
              <a:t>Promedio 83,22%</a:t>
            </a:r>
            <a:endParaRPr lang="es-C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" y="6198896"/>
            <a:ext cx="3075960" cy="5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Solicitud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5700" y="1411679"/>
            <a:ext cx="846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 día 15 de mayo de 2018 el Consejo Directivo solicitó un proceso de fiscalización con foco en la regulación del acoso sexual en las Universidades.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5699" y="2394857"/>
            <a:ext cx="8468357" cy="313932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just">
              <a:tabLst>
                <a:tab pos="6459538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El 17 de mayo, la Dirección de Fiscalización realizó el ingreso de la siguiente solicitud en las 18 universidades públicas</a:t>
            </a:r>
            <a:r>
              <a:rPr lang="es-CL" dirty="0" smtClean="0"/>
              <a:t>:</a:t>
            </a:r>
          </a:p>
          <a:p>
            <a:endParaRPr lang="es-CL" sz="2400" dirty="0"/>
          </a:p>
          <a:p>
            <a:r>
              <a:rPr lang="es-CL" sz="2400" i="1" dirty="0">
                <a:solidFill>
                  <a:schemeClr val="accent5">
                    <a:lumMod val="75000"/>
                  </a:schemeClr>
                </a:solidFill>
              </a:rPr>
              <a:t>“Solicito el o los Protocolo(s), Reglamento(s), Instructivo(s), Política(s) o cualquier otro documento que regule el acoso sexual en la Universidad XXXX y/o en las facultades que la integran. Solicito, además, el número de denuncias de acoso sexual recibidas entre el 01 de Enero del 2017 hasta la fecha”.</a:t>
            </a:r>
          </a:p>
          <a:p>
            <a:endParaRPr lang="es-CL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" y="6198896"/>
            <a:ext cx="3075960" cy="5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94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Respuesta: Protocolos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5700" y="1411679"/>
            <a:ext cx="846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Respecto a 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los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protocolo(s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),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reglamento(s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),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instructivo(s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),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política(s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) o cualquier otro documento que regule el acoso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sexual, las </a:t>
            </a:r>
            <a:r>
              <a:rPr lang="es-ES" b="1" dirty="0" smtClean="0">
                <a:solidFill>
                  <a:prstClr val="white">
                    <a:lumMod val="50000"/>
                  </a:prstClr>
                </a:solidFill>
              </a:rPr>
              <a:t>15 universidades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que respondieron dijeron que: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114064635"/>
              </p:ext>
            </p:extLst>
          </p:nvPr>
        </p:nvGraphicFramePr>
        <p:xfrm>
          <a:off x="457200" y="229235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01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94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Respuesta: Protocolos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5700" y="1411679"/>
            <a:ext cx="846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De las nueve universidades que cuentan con 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protocolo(s), reglamento(s), instructivo(s), política(s) o cualquier otro documento que regule el acoso </a:t>
            </a: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sexual, las fechas de creación fueron: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57846"/>
              </p:ext>
            </p:extLst>
          </p:nvPr>
        </p:nvGraphicFramePr>
        <p:xfrm>
          <a:off x="301900" y="2347709"/>
          <a:ext cx="8368498" cy="4162736"/>
        </p:xfrm>
        <a:graphic>
          <a:graphicData uri="http://schemas.openxmlformats.org/drawingml/2006/table">
            <a:tbl>
              <a:tblPr/>
              <a:tblGrid>
                <a:gridCol w="2874626"/>
                <a:gridCol w="4506974"/>
                <a:gridCol w="986898"/>
              </a:tblGrid>
              <a:tr h="577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Instituciones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Nombre del documento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Fecha del documento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Los Lagos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Reglamento de actuación frente a denuncias de acoso sexual, discriminación de género y hostigamiento por ambiente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sexista.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30-05-2018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O’Higgins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 de Actuación frente a denuncias sobre vulneración de derechos como acosos o discriminación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arbitraria.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14-05-2018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0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Arturo Prat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Reglamento de Prevención y Tratamiento de Acoso, Violencia y Discriminación Arbitraria en la Comunidad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Universitaria.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02-04-2018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Valparaíso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Reglamento Sobre Normas de Conducta, Criterios y Protocolos de Actuación para Prevenir y Enfrentar Situaciones de Acoso u Hostigamiento Sexual o Sexista en la Universidad de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16-01-2018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Talca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 de Actuación Frente a Situaciones Constitutivas de Violencia de Género y/o Discriminación Arbitraria de la Universidad de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Talca.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14-09-2017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La Frontera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 de Buenas Prácticas Laborales y de Gestión de Denuncias de Maltrato Laboral, Acoso Laboral y/o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Sexual.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17-08-2017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Santiago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 de Política Institucional de Prevención,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Sanción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Reparación frente al Acoso Sexual, de Género y otras conductas discriminatorias de la Universidad de Santiago de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30-03-2017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Protocolo de Actuación ante denuncias sobre acoso sexual, acoso laboral y discriminación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arbitraria.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26-01-2017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Tecnológica Metropolitana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Procedimiento de Denuncia de Acoso Laboral y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Sexual.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28-09-2015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" y="6198896"/>
            <a:ext cx="3075960" cy="5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94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Respuesta: Protocolos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5700" y="1335479"/>
            <a:ext cx="394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Las 4 universidades que están en proceso de generar protocolos: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67694"/>
              </p:ext>
            </p:extLst>
          </p:nvPr>
        </p:nvGraphicFramePr>
        <p:xfrm>
          <a:off x="543201" y="2400300"/>
          <a:ext cx="3393800" cy="2115881"/>
        </p:xfrm>
        <a:graphic>
          <a:graphicData uri="http://schemas.openxmlformats.org/drawingml/2006/table">
            <a:tbl>
              <a:tblPr/>
              <a:tblGrid>
                <a:gridCol w="3393800"/>
              </a:tblGrid>
              <a:tr h="577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Instituciones</a:t>
                      </a:r>
                      <a:endParaRPr lang="es-C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0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Antofagasta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Aysén</a:t>
                      </a: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  <a:r>
                        <a:rPr lang="es-C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Tarapacá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Metropolitana</a:t>
                      </a:r>
                      <a:r>
                        <a:rPr lang="es-C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Ciencias de la Educación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4441362" y="1360879"/>
            <a:ext cx="0" cy="503944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CuadroTexto 11"/>
          <p:cNvSpPr txBox="1"/>
          <p:nvPr/>
        </p:nvSpPr>
        <p:spPr>
          <a:xfrm>
            <a:off x="4683400" y="1335479"/>
            <a:ext cx="432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Las 2 universidades que no tienen protocolo acoso sexual, pero cuyos casos se regulan en otros documentos: 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33334"/>
              </p:ext>
            </p:extLst>
          </p:nvPr>
        </p:nvGraphicFramePr>
        <p:xfrm>
          <a:off x="4543699" y="2400300"/>
          <a:ext cx="4460600" cy="3754771"/>
        </p:xfrm>
        <a:graphic>
          <a:graphicData uri="http://schemas.openxmlformats.org/drawingml/2006/table">
            <a:tbl>
              <a:tblPr/>
              <a:tblGrid>
                <a:gridCol w="2230300"/>
                <a:gridCol w="2230300"/>
              </a:tblGrid>
              <a:tr h="577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Instituciones</a:t>
                      </a:r>
                      <a:endParaRPr lang="es-C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</a:t>
                      </a:r>
                      <a:r>
                        <a:rPr lang="es-CL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documentos</a:t>
                      </a:r>
                      <a:endParaRPr lang="es-C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0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</a:t>
                      </a:r>
                      <a:r>
                        <a:rPr lang="es-C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Serena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Reglamento</a:t>
                      </a:r>
                      <a:r>
                        <a:rPr lang="es-C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Higiene y Seguridad (para funcionarios)</a:t>
                      </a:r>
                    </a:p>
                    <a:p>
                      <a:pPr algn="ctr" fontAlgn="ctr"/>
                      <a:endParaRPr lang="es-CL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C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Ordenanza que establece derechos y deberes de estudiantes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de Playa</a:t>
                      </a:r>
                      <a:r>
                        <a:rPr lang="es-C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Ancha</a:t>
                      </a:r>
                      <a:endParaRPr lang="es-CL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Estatuto Administrativo para funcionarios</a:t>
                      </a:r>
                    </a:p>
                    <a:p>
                      <a:pPr algn="ctr" fontAlgn="ctr"/>
                      <a:endParaRPr lang="es-CL" sz="16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L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Reglamento de Convivencia Académica y Social de los Alumnos</a:t>
                      </a:r>
                    </a:p>
                  </a:txBody>
                  <a:tcPr marL="3515" marR="3515" marT="3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2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160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Publicación en TA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48512"/>
              </p:ext>
            </p:extLst>
          </p:nvPr>
        </p:nvGraphicFramePr>
        <p:xfrm>
          <a:off x="514350" y="1369745"/>
          <a:ext cx="8267700" cy="508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68"/>
                <a:gridCol w="2812732"/>
                <a:gridCol w="4991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Instituciones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Publicación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</a:t>
                      </a:r>
                      <a:r>
                        <a:rPr lang="es-CL" baseline="0" dirty="0" smtClean="0"/>
                        <a:t> de Los Lagos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Marco Normativo.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de Talca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</a:t>
                      </a:r>
                      <a:r>
                        <a:rPr lang="es-C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Marco 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Normativo.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de La</a:t>
                      </a:r>
                      <a:r>
                        <a:rPr lang="es-CL" baseline="0" dirty="0" smtClean="0"/>
                        <a:t> Frontera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Marco Normativo.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Tecnológica Metropolitana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Marco Normativo.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de Chile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Marco Normativo y sección denuncias por acoso sexual, laboral y discriminación arbitraria.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</a:t>
                      </a:r>
                      <a:r>
                        <a:rPr lang="es-CL" baseline="0" dirty="0" smtClean="0"/>
                        <a:t> de Santiago de Chile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 en el Banner TA, en </a:t>
                      </a:r>
                      <a:r>
                        <a:rPr lang="es-C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sección "Otros Antecedentes en cumplimiento a Buenas Práctica".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de Valparaíso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publica en el Banner de TA, pero publica en un sitio 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especializado “Igualdad y Diversidad”.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</a:t>
                      </a:r>
                      <a:r>
                        <a:rPr lang="es-CL" baseline="0" dirty="0" smtClean="0"/>
                        <a:t> de O´Higgins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publica en el Banner de TA, pero publica en un sitio 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especializado “admisión”.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Universidad de Arturo Prat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publica en el Banner de TA.</a:t>
                      </a:r>
                      <a:endParaRPr lang="es-CL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986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Respuesta: Denuncias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5700" y="1287854"/>
            <a:ext cx="846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459538" algn="l"/>
              </a:tabLst>
            </a:pPr>
            <a:r>
              <a:rPr lang="es-ES" dirty="0" smtClean="0">
                <a:solidFill>
                  <a:prstClr val="white">
                    <a:lumMod val="50000"/>
                  </a:prstClr>
                </a:solidFill>
              </a:rPr>
              <a:t>De las 15 universidades que respondieron, respecto a las denuncias recibidas entre el 01 de Enero del 2017 al 17 de Mayo del 2018, informaron las siguientes cantidades: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676119441"/>
              </p:ext>
            </p:extLst>
          </p:nvPr>
        </p:nvGraphicFramePr>
        <p:xfrm>
          <a:off x="602914" y="1934185"/>
          <a:ext cx="7893385" cy="432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23875" y="6190218"/>
            <a:ext cx="7810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/>
              <a:t>* Respecto a la cantidad de las denuncias, la Universidad de La Serena señaló que no pueden acceder a la oficina para obtener esa información, por estar tomada por los estudiantes; la Universidad Arturo Prat señaló que no se puede entregar “por compromisos de confidencialidad”; y la Universidad de Tarapacá indicó que tiene una denuncia, pero por acoso “no sexual”.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2282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" y="6198896"/>
            <a:ext cx="3075960" cy="5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Conclusiones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El 50% (9) de las Universidades del </a:t>
            </a:r>
            <a:r>
              <a:rPr lang="es-ES" dirty="0"/>
              <a:t>E</a:t>
            </a:r>
            <a:r>
              <a:rPr lang="es-ES" dirty="0" smtClean="0"/>
              <a:t>stado poseen protocolos o  </a:t>
            </a:r>
            <a:r>
              <a:rPr lang="es-ES" dirty="0"/>
              <a:t>R</a:t>
            </a:r>
            <a:r>
              <a:rPr lang="es-ES" dirty="0" smtClean="0"/>
              <a:t>eglamentan que regulan el acoso sexual.</a:t>
            </a:r>
          </a:p>
          <a:p>
            <a:pPr algn="just"/>
            <a:r>
              <a:rPr lang="es-ES" dirty="0" smtClean="0"/>
              <a:t>4 Universidades señalan que están en proceso de creación.</a:t>
            </a:r>
          </a:p>
          <a:p>
            <a:pPr algn="just"/>
            <a:r>
              <a:rPr lang="es-ES" dirty="0"/>
              <a:t>7</a:t>
            </a:r>
            <a:r>
              <a:rPr lang="es-ES" dirty="0" smtClean="0"/>
              <a:t> Universidades publican dichos reglamentos en sus página Webs. </a:t>
            </a:r>
          </a:p>
          <a:p>
            <a:pPr algn="just"/>
            <a:r>
              <a:rPr lang="es-ES" dirty="0" smtClean="0"/>
              <a:t>5 los publican en Transparencia Activa</a:t>
            </a:r>
          </a:p>
          <a:p>
            <a:pPr algn="just"/>
            <a:r>
              <a:rPr lang="es-ES" dirty="0" smtClean="0"/>
              <a:t>Y solo 4 los publica en Marco Normativo.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0" y="6198896"/>
            <a:ext cx="3075960" cy="5044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29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</a:rPr>
              <a:t>Próximas acciones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6299" y="1571625"/>
            <a:ext cx="4086225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Remitir Oficio a las Universidades solicitando se publiquen en transparencia activa:</a:t>
            </a:r>
          </a:p>
          <a:p>
            <a:pPr algn="just"/>
            <a:r>
              <a:rPr lang="es-ES" sz="2400" dirty="0" smtClean="0"/>
              <a:t>Los </a:t>
            </a:r>
            <a:r>
              <a:rPr lang="es-ES" sz="2400" dirty="0"/>
              <a:t>p</a:t>
            </a:r>
            <a:r>
              <a:rPr lang="es-ES" sz="2400" dirty="0" smtClean="0"/>
              <a:t>rotocolos y Reglamentos en normativa interna.</a:t>
            </a:r>
          </a:p>
          <a:p>
            <a:pPr algn="just"/>
            <a:r>
              <a:rPr lang="es-ES" sz="2400" dirty="0" smtClean="0"/>
              <a:t>Los canales y procedimientos de denuncia en Trámites.</a:t>
            </a:r>
            <a:endParaRPr lang="es-CL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Resultado de imagen para proximas ac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3" y="2116137"/>
            <a:ext cx="4038600" cy="2695576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ber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1032</Words>
  <Application>Microsoft Office PowerPoint</Application>
  <PresentationFormat>Presentación en pantalla (4:3)</PresentationFormat>
  <Paragraphs>173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Tema de Office</vt:lpstr>
      <vt:lpstr>Oberon template</vt:lpstr>
      <vt:lpstr>2_Tema de Office</vt:lpstr>
      <vt:lpstr>3_Tema de Office</vt:lpstr>
      <vt:lpstr>1_Tema de Office</vt:lpstr>
      <vt:lpstr>Análisis de Fiscalización Universidades-  Regulación del  Acoso Sexual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 de la Muerte</dc:creator>
  <cp:lastModifiedBy>Ximena Salazar</cp:lastModifiedBy>
  <cp:revision>68</cp:revision>
  <dcterms:created xsi:type="dcterms:W3CDTF">2018-06-22T20:21:09Z</dcterms:created>
  <dcterms:modified xsi:type="dcterms:W3CDTF">2018-07-12T17:26:04Z</dcterms:modified>
</cp:coreProperties>
</file>