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336" r:id="rId3"/>
    <p:sldId id="337" r:id="rId4"/>
    <p:sldId id="338" r:id="rId5"/>
    <p:sldId id="258" r:id="rId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7">
          <p15:clr>
            <a:srgbClr val="A4A3A4"/>
          </p15:clr>
        </p15:guide>
        <p15:guide id="4" orient="horz" pos="21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a Moreno Tacchi" initials="DMT" lastIdx="25" clrIdx="0">
    <p:extLst/>
  </p:cmAuthor>
  <p:cmAuthor id="2" name="José Toro Quintullanca" initials="JTQ" lastIdx="2" clrIdx="1"/>
  <p:cmAuthor id="3" name="Carlos Castillo González" initials="CCG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D2D"/>
    <a:srgbClr val="55C8E9"/>
    <a:srgbClr val="FF4F4F"/>
    <a:srgbClr val="FFFFEF"/>
    <a:srgbClr val="FFFFC1"/>
    <a:srgbClr val="858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908" y="52"/>
      </p:cViewPr>
      <p:guideLst>
        <p:guide orient="horz" pos="2160"/>
        <p:guide pos="2880"/>
        <p:guide orient="horz" pos="2167"/>
        <p:guide orient="horz" pos="21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servicios.cplt.cl/Web_AdminFiscalizaciones/Fiscalizacion/temp/ReporteDatos_10mo_Proces_OAC_2018_201901071012.csv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cumplimiento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histórico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ivotFmts>
      <c:pivotFmt>
        <c:idx val="0"/>
      </c:pivotFmt>
      <c:pivotFmt>
        <c:idx val="1"/>
      </c:pivotFmt>
      <c:pivotFmt>
        <c:idx val="2"/>
      </c:pivotFmt>
    </c:pivotFmts>
    <c:plotArea>
      <c:layout>
        <c:manualLayout>
          <c:layoutTarget val="inner"/>
          <c:xMode val="edge"/>
          <c:yMode val="edge"/>
          <c:x val="9.7522232651982538E-2"/>
          <c:y val="0.14379796036945763"/>
          <c:w val="0.90247776734801743"/>
          <c:h val="0.68511016275637304"/>
        </c:manualLayout>
      </c:layout>
      <c:lineChart>
        <c:grouping val="standard"/>
        <c:varyColors val="0"/>
        <c:ser>
          <c:idx val="0"/>
          <c:order val="0"/>
          <c:spPr>
            <a:ln w="22225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Pt>
            <c:idx val="5"/>
            <c:marker>
              <c:spPr>
                <a:solidFill>
                  <a:srgbClr val="00B050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c:spPr>
            </c:marker>
            <c:bubble3D val="0"/>
          </c:dPt>
          <c:dPt>
            <c:idx val="6"/>
            <c:marker>
              <c:spPr>
                <a:solidFill>
                  <a:srgbClr val="00B050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c:spPr>
            </c:marker>
            <c:bubble3D val="0"/>
          </c:dPt>
          <c:dPt>
            <c:idx val="7"/>
            <c:marker>
              <c:spPr>
                <a:solidFill>
                  <a:srgbClr val="00B050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c:spPr>
            </c:marker>
            <c:bubble3D val="0"/>
          </c:dPt>
          <c:dLbls>
            <c:dLbl>
              <c:idx val="5"/>
              <c:layout>
                <c:manualLayout>
                  <c:x val="-5.4172908078039102E-2"/>
                  <c:y val="5.4919423240033849E-2"/>
                </c:manualLayout>
              </c:layout>
              <c:spPr/>
              <c:txPr>
                <a:bodyPr/>
                <a:lstStyle/>
                <a:p>
                  <a:pPr>
                    <a:defRPr sz="1200" b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C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1941831279564586E-2"/>
                  <c:y val="6.3400853519264291E-2"/>
                </c:manualLayout>
              </c:layout>
              <c:tx>
                <c:rich>
                  <a:bodyPr/>
                  <a:lstStyle/>
                  <a:p>
                    <a:pPr>
                      <a:defRPr sz="1200" b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200" b="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70,49%</a:t>
                    </a:r>
                    <a:endParaRPr lang="en-US" dirty="0"/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85,42%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Hoja1!$A$3:$A$11</c:f>
              <c:strCache>
                <c:ptCount val="9"/>
                <c:pt idx="0">
                  <c:v>Año 2010</c:v>
                </c:pt>
                <c:pt idx="1">
                  <c:v>Año 2011</c:v>
                </c:pt>
                <c:pt idx="2">
                  <c:v>Año 2012</c:v>
                </c:pt>
                <c:pt idx="3">
                  <c:v>Año 2013</c:v>
                </c:pt>
                <c:pt idx="4">
                  <c:v>Año 2014</c:v>
                </c:pt>
                <c:pt idx="5">
                  <c:v>Año 2015</c:v>
                </c:pt>
                <c:pt idx="6">
                  <c:v>Año 2016</c:v>
                </c:pt>
                <c:pt idx="7">
                  <c:v>Año 2017</c:v>
                </c:pt>
                <c:pt idx="8">
                  <c:v>Año 2018</c:v>
                </c:pt>
              </c:strCache>
            </c:strRef>
          </c:cat>
          <c:val>
            <c:numRef>
              <c:f>Hoja1!$B$3:$B$11</c:f>
              <c:numCache>
                <c:formatCode>0.00%</c:formatCode>
                <c:ptCount val="9"/>
                <c:pt idx="0">
                  <c:v>0.93820000000000003</c:v>
                </c:pt>
                <c:pt idx="1">
                  <c:v>0.93400000000000005</c:v>
                </c:pt>
                <c:pt idx="2">
                  <c:v>0.96899999999999997</c:v>
                </c:pt>
                <c:pt idx="3">
                  <c:v>0.96199999999999997</c:v>
                </c:pt>
                <c:pt idx="4">
                  <c:v>0.92900000000000005</c:v>
                </c:pt>
                <c:pt idx="5">
                  <c:v>0.72750000000000004</c:v>
                </c:pt>
                <c:pt idx="6">
                  <c:v>0.81279999999999997</c:v>
                </c:pt>
                <c:pt idx="7">
                  <c:v>0.81299999999999994</c:v>
                </c:pt>
                <c:pt idx="8">
                  <c:v>0.85409999999999997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32760160"/>
        <c:axId val="-1632765056"/>
      </c:lineChart>
      <c:catAx>
        <c:axId val="-1632760160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lnSpc>
                <a:spcPts val="1000"/>
              </a:lnSpc>
              <a:defRPr sz="1100"/>
            </a:pPr>
            <a:endParaRPr lang="es-CL"/>
          </a:p>
        </c:txPr>
        <c:crossAx val="-1632765056"/>
        <c:crosses val="autoZero"/>
        <c:auto val="1"/>
        <c:lblAlgn val="ctr"/>
        <c:lblOffset val="100"/>
        <c:noMultiLvlLbl val="0"/>
      </c:catAx>
      <c:valAx>
        <c:axId val="-1632765056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-16327601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312357830271214"/>
          <c:y val="5.0925925925925923E-2"/>
          <c:w val="0.26205872079794357"/>
          <c:h val="0.9306810602243776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Hoja1!$D$4:$D$17</c:f>
              <c:strCache>
                <c:ptCount val="14"/>
                <c:pt idx="0">
                  <c:v>Actos sobre 3eros</c:v>
                </c:pt>
                <c:pt idx="1">
                  <c:v>Compras</c:v>
                </c:pt>
                <c:pt idx="2">
                  <c:v>Trámites</c:v>
                </c:pt>
                <c:pt idx="3">
                  <c:v>Presupuesto</c:v>
                </c:pt>
                <c:pt idx="4">
                  <c:v>Mecanismos Participación</c:v>
                </c:pt>
                <c:pt idx="5">
                  <c:v>Estructura</c:v>
                </c:pt>
                <c:pt idx="6">
                  <c:v>Auditorías</c:v>
                </c:pt>
                <c:pt idx="7">
                  <c:v>Marco Normativo</c:v>
                </c:pt>
                <c:pt idx="8">
                  <c:v>Subsidios</c:v>
                </c:pt>
                <c:pt idx="9">
                  <c:v>Personal y Remuneraciones</c:v>
                </c:pt>
                <c:pt idx="10">
                  <c:v>Transferencias</c:v>
                </c:pt>
                <c:pt idx="11">
                  <c:v>Vinculos con entidades</c:v>
                </c:pt>
                <c:pt idx="12">
                  <c:v>Actos preparatorios PYMES</c:v>
                </c:pt>
                <c:pt idx="13">
                  <c:v>D. Oficial</c:v>
                </c:pt>
              </c:strCache>
            </c:strRef>
          </c:cat>
          <c:val>
            <c:numRef>
              <c:f>Hoja1!$E$4:$E$17</c:f>
              <c:numCache>
                <c:formatCode>0.00%</c:formatCode>
                <c:ptCount val="14"/>
                <c:pt idx="0">
                  <c:v>0.62914369501466327</c:v>
                </c:pt>
                <c:pt idx="1">
                  <c:v>0.70738592375366605</c:v>
                </c:pt>
                <c:pt idx="2">
                  <c:v>0.71590879765395898</c:v>
                </c:pt>
                <c:pt idx="3">
                  <c:v>0.76710498533724347</c:v>
                </c:pt>
                <c:pt idx="4">
                  <c:v>0.83572111436950136</c:v>
                </c:pt>
                <c:pt idx="5">
                  <c:v>0.83753665689149503</c:v>
                </c:pt>
                <c:pt idx="6">
                  <c:v>0.85540909090909112</c:v>
                </c:pt>
                <c:pt idx="7">
                  <c:v>0.87119999999999875</c:v>
                </c:pt>
                <c:pt idx="8">
                  <c:v>0.9055794721407624</c:v>
                </c:pt>
                <c:pt idx="9">
                  <c:v>0.91000146627565925</c:v>
                </c:pt>
                <c:pt idx="10">
                  <c:v>0.93585043988269789</c:v>
                </c:pt>
                <c:pt idx="11">
                  <c:v>0.93782991202346067</c:v>
                </c:pt>
                <c:pt idx="12">
                  <c:v>0.96554252199413493</c:v>
                </c:pt>
                <c:pt idx="13">
                  <c:v>0.97067390029325529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30"/>
        <c:axId val="-1632771584"/>
        <c:axId val="-1632771040"/>
      </c:barChart>
      <c:catAx>
        <c:axId val="-163277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L"/>
          </a:p>
        </c:txPr>
        <c:crossAx val="-1632771040"/>
        <c:crosses val="autoZero"/>
        <c:auto val="1"/>
        <c:lblAlgn val="ctr"/>
        <c:lblOffset val="100"/>
        <c:noMultiLvlLbl val="0"/>
      </c:catAx>
      <c:valAx>
        <c:axId val="-1632771040"/>
        <c:scaling>
          <c:orientation val="minMax"/>
          <c:max val="1"/>
        </c:scaling>
        <c:delete val="1"/>
        <c:axPos val="b"/>
        <c:numFmt formatCode="0.00%" sourceLinked="1"/>
        <c:majorTickMark val="none"/>
        <c:minorTickMark val="none"/>
        <c:tickLblPos val="nextTo"/>
        <c:crossAx val="-163277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0.60455</cdr:x>
      <cdr:y>0.56149</cdr:y>
    </cdr:from>
    <cdr:to>
      <cdr:x>0.89037</cdr:x>
      <cdr:y>0.79898</cdr:y>
    </cdr:to>
    <cdr:sp macro="" textlink="">
      <cdr:nvSpPr>
        <cdr:cNvPr id="4" name="3 Rectángulo"/>
        <cdr:cNvSpPr/>
      </cdr:nvSpPr>
      <cdr:spPr>
        <a:xfrm xmlns:a="http://schemas.openxmlformats.org/drawingml/2006/main">
          <a:off x="4002366" y="1681480"/>
          <a:ext cx="1892300" cy="711200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>
            <a:alpha val="29000"/>
          </a:srgb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es-CL" dirty="0" smtClean="0">
              <a:solidFill>
                <a:schemeClr val="tx1"/>
              </a:solidFill>
            </a:rPr>
            <a:t>Fiscalizaciones Focalizadas</a:t>
          </a:r>
          <a:endParaRPr lang="es-CL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A8A23-B36E-4369-A1AB-2C9C912495ED}" type="datetimeFigureOut">
              <a:rPr lang="es-ES" smtClean="0"/>
              <a:t>27/05/2019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46543-F1E8-45C7-B441-20952A835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498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/>
              <a:t>27/05/2019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676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/>
              <a:t>27/05/2019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36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/>
              <a:t>27/05/2019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7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/>
              <a:t>27/05/2019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065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/>
              <a:t>27/05/2019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771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/>
              <a:t>27/05/2019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702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/>
              <a:t>27/05/2019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224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/>
              <a:t>27/05/2019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43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/>
              <a:t>27/05/2019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621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/>
              <a:t>27/05/2019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592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/>
              <a:t>27/05/2019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63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95ED3-D7B8-284D-85C9-34AD19B6894A}" type="datetimeFigureOut">
              <a:rPr lang="es-ES" smtClean="0"/>
              <a:t>27/05/2019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25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85" y="5742627"/>
            <a:ext cx="5543828" cy="90918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96819" y="2113016"/>
            <a:ext cx="8339589" cy="20638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503548" y="2113016"/>
            <a:ext cx="8136904" cy="2063846"/>
          </a:xfrm>
          <a:effectLst/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rgbClr val="55C8E9"/>
                </a:solidFill>
              </a:rPr>
              <a:t>Resultados de Fiscalización</a:t>
            </a:r>
            <a:br>
              <a:rPr lang="es-CL" sz="3600" b="1" dirty="0" smtClean="0">
                <a:solidFill>
                  <a:srgbClr val="55C8E9"/>
                </a:solidFill>
              </a:rPr>
            </a:br>
            <a:r>
              <a:rPr lang="es-CL" sz="2000" b="1" dirty="0" smtClean="0">
                <a:solidFill>
                  <a:srgbClr val="55C8E9"/>
                </a:solidFill>
              </a:rPr>
              <a:t>TRANSPARENCIA ACTIVA</a:t>
            </a:r>
            <a:r>
              <a:rPr lang="es-CL" sz="2000" b="1" dirty="0">
                <a:solidFill>
                  <a:srgbClr val="55C8E9"/>
                </a:solidFill>
              </a:rPr>
              <a:t/>
            </a:r>
            <a:br>
              <a:rPr lang="es-CL" sz="2000" b="1" dirty="0">
                <a:solidFill>
                  <a:srgbClr val="55C8E9"/>
                </a:solidFill>
              </a:rPr>
            </a:br>
            <a:r>
              <a:rPr lang="es-CL" sz="2000" dirty="0" smtClean="0"/>
              <a:t>Año 2018</a:t>
            </a:r>
            <a:endParaRPr lang="es-CL" sz="2000" i="1" dirty="0">
              <a:latin typeface="Calibri" panose="020F050202020403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808367" y="6229788"/>
            <a:ext cx="2153265" cy="25101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Dirección de Fiscalización</a:t>
            </a:r>
            <a:endParaRPr lang="es-C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8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637" y="3495095"/>
            <a:ext cx="3633645" cy="595918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518062" y="2177158"/>
            <a:ext cx="8136904" cy="1157891"/>
          </a:xfr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>
              <a:lnSpc>
                <a:spcPts val="2900"/>
              </a:lnSpc>
            </a:pPr>
            <a:r>
              <a:rPr lang="es-CL" sz="2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Resultados </a:t>
            </a:r>
            <a:r>
              <a:rPr lang="es-CL" sz="28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/>
            </a:r>
            <a:br>
              <a:rPr lang="es-CL" sz="28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es-CL" sz="28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Organismos de la Administración Central</a:t>
            </a:r>
            <a:r>
              <a:rPr lang="es-CL" sz="6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/>
            </a:r>
            <a:br>
              <a:rPr lang="es-CL" sz="6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es-CL" sz="32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TRANSPARENCIA </a:t>
            </a:r>
            <a:r>
              <a:rPr lang="es-CL" sz="3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ACTIVA</a:t>
            </a:r>
          </a:p>
        </p:txBody>
      </p:sp>
    </p:spTree>
    <p:extLst>
      <p:ext uri="{BB962C8B-B14F-4D97-AF65-F5344CB8AC3E}">
        <p14:creationId xmlns:p14="http://schemas.microsoft.com/office/powerpoint/2010/main" val="196062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Flecha curvada hacia abajo"/>
          <p:cNvSpPr/>
          <p:nvPr/>
        </p:nvSpPr>
        <p:spPr>
          <a:xfrm rot="16486520">
            <a:off x="6374638" y="1623346"/>
            <a:ext cx="631652" cy="520240"/>
          </a:xfrm>
          <a:prstGeom prst="curvedDownArrow">
            <a:avLst>
              <a:gd name="adj1" fmla="val 10668"/>
              <a:gd name="adj2" fmla="val 34443"/>
              <a:gd name="adj3" fmla="val 23049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graphicFrame>
        <p:nvGraphicFramePr>
          <p:cNvPr id="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7192154"/>
              </p:ext>
            </p:extLst>
          </p:nvPr>
        </p:nvGraphicFramePr>
        <p:xfrm>
          <a:off x="697870" y="2040624"/>
          <a:ext cx="6620431" cy="2994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 7"/>
          <p:cNvSpPr/>
          <p:nvPr/>
        </p:nvSpPr>
        <p:spPr>
          <a:xfrm>
            <a:off x="0" y="27891"/>
            <a:ext cx="5471886" cy="734319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500"/>
              </a:lnSpc>
            </a:pPr>
            <a:r>
              <a:rPr lang="es-ES" sz="3200" b="1" dirty="0" smtClean="0"/>
              <a:t>Resultados Generales</a:t>
            </a:r>
          </a:p>
          <a:p>
            <a:pPr>
              <a:lnSpc>
                <a:spcPts val="2500"/>
              </a:lnSpc>
            </a:pPr>
            <a:r>
              <a:rPr lang="es-ES" sz="2000" dirty="0" smtClean="0"/>
              <a:t>341 Organismos de la Administración Central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707680" y="2040624"/>
            <a:ext cx="807059" cy="3107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-7,48</a:t>
            </a:r>
            <a:endParaRPr lang="es-CL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387777" y="852648"/>
            <a:ext cx="1319756" cy="1057350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Comparado con el año 2014</a:t>
            </a:r>
          </a:p>
          <a:p>
            <a:pPr algn="ctr"/>
            <a:r>
              <a:rPr lang="es-C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(Último Ranking)</a:t>
            </a:r>
          </a:p>
        </p:txBody>
      </p:sp>
    </p:spTree>
    <p:extLst>
      <p:ext uri="{BB962C8B-B14F-4D97-AF65-F5344CB8AC3E}">
        <p14:creationId xmlns:p14="http://schemas.microsoft.com/office/powerpoint/2010/main" val="52461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7"/>
          <p:cNvSpPr/>
          <p:nvPr/>
        </p:nvSpPr>
        <p:spPr>
          <a:xfrm>
            <a:off x="0" y="27891"/>
            <a:ext cx="5471886" cy="734319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500"/>
              </a:lnSpc>
            </a:pPr>
            <a:r>
              <a:rPr lang="es-ES" sz="3200" b="1" dirty="0" smtClean="0"/>
              <a:t>Resultados por Materia</a:t>
            </a:r>
          </a:p>
          <a:p>
            <a:pPr>
              <a:lnSpc>
                <a:spcPts val="2500"/>
              </a:lnSpc>
            </a:pPr>
            <a:r>
              <a:rPr lang="es-ES" sz="2000" dirty="0" smtClean="0"/>
              <a:t>341 Organismos de la Administración Central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080293"/>
              </p:ext>
            </p:extLst>
          </p:nvPr>
        </p:nvGraphicFramePr>
        <p:xfrm>
          <a:off x="5471885" y="4894943"/>
          <a:ext cx="3614057" cy="159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4057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L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s-CL" sz="11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presenta Información presupuestaria de forma actualizada</a:t>
                      </a:r>
                      <a:endParaRPr lang="es-CL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L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presenta cada uno de los trámites </a:t>
                      </a:r>
                      <a:endParaRPr lang="es-CL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L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presenta las compras menores a 3 UTM</a:t>
                      </a:r>
                      <a:endParaRPr lang="es-CL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s-CL" sz="11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presenta Información actualizada para las Instrucciones, concursos de personal y/o Convenios.</a:t>
                      </a:r>
                      <a:endParaRPr lang="es-CL" sz="11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846941"/>
              </p:ext>
            </p:extLst>
          </p:nvPr>
        </p:nvGraphicFramePr>
        <p:xfrm>
          <a:off x="0" y="762210"/>
          <a:ext cx="7392202" cy="5727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351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588" y="2764553"/>
            <a:ext cx="5543828" cy="909187"/>
          </a:xfrm>
          <a:prstGeom prst="rect">
            <a:avLst/>
          </a:prstGeom>
        </p:spPr>
      </p:pic>
      <p:pic>
        <p:nvPicPr>
          <p:cNvPr id="8" name="Imagen 7" descr="iconos 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785" y="4524204"/>
            <a:ext cx="2835434" cy="79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7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8392</TotalTime>
  <Words>83</Words>
  <Application>Microsoft Office PowerPoint</Application>
  <PresentationFormat>Presentación en pantalla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de Office</vt:lpstr>
      <vt:lpstr>Resultados de Fiscalización TRANSPARENCIA ACTIVA Año 2018</vt:lpstr>
      <vt:lpstr>Resultados  Organismos de la Administración Central TRANSPARENCIA ACTIVA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Estrella de la Muerte</dc:creator>
  <cp:lastModifiedBy>José Toro Quintullanca</cp:lastModifiedBy>
  <cp:revision>210</cp:revision>
  <dcterms:created xsi:type="dcterms:W3CDTF">2018-06-22T20:21:09Z</dcterms:created>
  <dcterms:modified xsi:type="dcterms:W3CDTF">2019-05-27T13:37:55Z</dcterms:modified>
</cp:coreProperties>
</file>